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72"/>
  </p:notesMasterIdLst>
  <p:sldIdLst>
    <p:sldId id="466" r:id="rId2"/>
    <p:sldId id="716" r:id="rId3"/>
    <p:sldId id="717" r:id="rId4"/>
    <p:sldId id="685" r:id="rId5"/>
    <p:sldId id="467" r:id="rId6"/>
    <p:sldId id="546" r:id="rId7"/>
    <p:sldId id="619" r:id="rId8"/>
    <p:sldId id="620" r:id="rId9"/>
    <p:sldId id="433" r:id="rId10"/>
    <p:sldId id="678" r:id="rId11"/>
    <p:sldId id="692" r:id="rId12"/>
    <p:sldId id="694" r:id="rId13"/>
    <p:sldId id="693" r:id="rId14"/>
    <p:sldId id="675" r:id="rId15"/>
    <p:sldId id="547" r:id="rId16"/>
    <p:sldId id="544" r:id="rId17"/>
    <p:sldId id="448" r:id="rId18"/>
    <p:sldId id="698" r:id="rId19"/>
    <p:sldId id="699" r:id="rId20"/>
    <p:sldId id="700" r:id="rId21"/>
    <p:sldId id="701" r:id="rId22"/>
    <p:sldId id="702" r:id="rId23"/>
    <p:sldId id="703" r:id="rId24"/>
    <p:sldId id="718" r:id="rId25"/>
    <p:sldId id="719" r:id="rId26"/>
    <p:sldId id="720" r:id="rId27"/>
    <p:sldId id="549" r:id="rId28"/>
    <p:sldId id="649" r:id="rId29"/>
    <p:sldId id="393" r:id="rId30"/>
    <p:sldId id="615" r:id="rId31"/>
    <p:sldId id="654" r:id="rId32"/>
    <p:sldId id="616" r:id="rId33"/>
    <p:sldId id="655" r:id="rId34"/>
    <p:sldId id="651" r:id="rId35"/>
    <p:sldId id="664" r:id="rId36"/>
    <p:sldId id="667" r:id="rId37"/>
    <p:sldId id="704" r:id="rId38"/>
    <p:sldId id="705" r:id="rId39"/>
    <p:sldId id="668" r:id="rId40"/>
    <p:sldId id="669" r:id="rId41"/>
    <p:sldId id="670" r:id="rId42"/>
    <p:sldId id="706" r:id="rId43"/>
    <p:sldId id="469" r:id="rId44"/>
    <p:sldId id="677" r:id="rId45"/>
    <p:sldId id="470" r:id="rId46"/>
    <p:sldId id="638" r:id="rId47"/>
    <p:sldId id="639" r:id="rId48"/>
    <p:sldId id="640" r:id="rId49"/>
    <p:sldId id="641" r:id="rId50"/>
    <p:sldId id="642" r:id="rId51"/>
    <p:sldId id="643" r:id="rId52"/>
    <p:sldId id="644" r:id="rId53"/>
    <p:sldId id="645" r:id="rId54"/>
    <p:sldId id="646" r:id="rId55"/>
    <p:sldId id="647" r:id="rId56"/>
    <p:sldId id="696" r:id="rId57"/>
    <p:sldId id="689" r:id="rId58"/>
    <p:sldId id="690" r:id="rId59"/>
    <p:sldId id="707" r:id="rId60"/>
    <p:sldId id="708" r:id="rId61"/>
    <p:sldId id="709" r:id="rId62"/>
    <p:sldId id="710" r:id="rId63"/>
    <p:sldId id="711" r:id="rId64"/>
    <p:sldId id="713" r:id="rId65"/>
    <p:sldId id="715" r:id="rId66"/>
    <p:sldId id="712" r:id="rId67"/>
    <p:sldId id="661" r:id="rId68"/>
    <p:sldId id="662" r:id="rId69"/>
    <p:sldId id="663" r:id="rId70"/>
    <p:sldId id="526"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yas, Upal" initials="V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744" autoAdjust="0"/>
  </p:normalViewPr>
  <p:slideViewPr>
    <p:cSldViewPr>
      <p:cViewPr varScale="1">
        <p:scale>
          <a:sx n="50" d="100"/>
          <a:sy n="50" d="100"/>
        </p:scale>
        <p:origin x="-1086"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dirty="0"/>
              <a:t>Prevalence</a:t>
            </a:r>
            <a:r>
              <a:rPr lang="en-US" baseline="0" dirty="0"/>
              <a:t> of Hypothyroidism in Pregnancy</a:t>
            </a:r>
            <a:endParaRPr lang="en-US" dirty="0"/>
          </a:p>
        </c:rich>
      </c:tx>
      <c:layout/>
    </c:title>
    <c:plotArea>
      <c:layout/>
      <c:barChart>
        <c:barDir val="col"/>
        <c:grouping val="clustered"/>
        <c:ser>
          <c:idx val="0"/>
          <c:order val="0"/>
          <c:tx>
            <c:strRef>
              <c:f>Sheet1!$B$1</c:f>
              <c:strCache>
                <c:ptCount val="1"/>
                <c:pt idx="0">
                  <c:v>Ist Trimester</c:v>
                </c:pt>
              </c:strCache>
            </c:strRef>
          </c:tx>
          <c:cat>
            <c:strRef>
              <c:f>Sheet1!$A$2:$A$3</c:f>
              <c:strCache>
                <c:ptCount val="2"/>
                <c:pt idx="0">
                  <c:v>Using TSH cut off 4.5mIU/L</c:v>
                </c:pt>
                <c:pt idx="1">
                  <c:v>Using TSH cut off 2.5mIU/L or 3.0mIU/L</c:v>
                </c:pt>
              </c:strCache>
            </c:strRef>
          </c:cat>
          <c:val>
            <c:numRef>
              <c:f>Sheet1!$B$2:$B$3</c:f>
              <c:numCache>
                <c:formatCode>0%</c:formatCode>
                <c:ptCount val="2"/>
                <c:pt idx="0" formatCode="0.00%">
                  <c:v>0.15100000000000033</c:v>
                </c:pt>
                <c:pt idx="1">
                  <c:v>0.44000000000000011</c:v>
                </c:pt>
              </c:numCache>
            </c:numRef>
          </c:val>
          <c:extLst xmlns:c16r2="http://schemas.microsoft.com/office/drawing/2015/06/chart">
            <c:ext xmlns:c16="http://schemas.microsoft.com/office/drawing/2014/chart" uri="{C3380CC4-5D6E-409C-BE32-E72D297353CC}">
              <c16:uniqueId val="{00000000-0FCE-427F-9AA8-250D22D6201A}"/>
            </c:ext>
          </c:extLst>
        </c:ser>
        <c:ser>
          <c:idx val="1"/>
          <c:order val="1"/>
          <c:tx>
            <c:strRef>
              <c:f>Sheet1!$C$1</c:f>
              <c:strCache>
                <c:ptCount val="1"/>
                <c:pt idx="0">
                  <c:v>2nd Trimester</c:v>
                </c:pt>
              </c:strCache>
            </c:strRef>
          </c:tx>
          <c:cat>
            <c:strRef>
              <c:f>Sheet1!$A$2:$A$3</c:f>
              <c:strCache>
                <c:ptCount val="2"/>
                <c:pt idx="0">
                  <c:v>Using TSH cut off 4.5mIU/L</c:v>
                </c:pt>
                <c:pt idx="1">
                  <c:v>Using TSH cut off 2.5mIU/L or 3.0mIU/L</c:v>
                </c:pt>
              </c:strCache>
            </c:strRef>
          </c:cat>
          <c:val>
            <c:numRef>
              <c:f>Sheet1!$C$2:$C$3</c:f>
              <c:numCache>
                <c:formatCode>0%</c:formatCode>
                <c:ptCount val="2"/>
                <c:pt idx="0" formatCode="0.00%">
                  <c:v>0.12060000000000012</c:v>
                </c:pt>
                <c:pt idx="1">
                  <c:v>0.32000000000000073</c:v>
                </c:pt>
              </c:numCache>
            </c:numRef>
          </c:val>
          <c:extLst xmlns:c16r2="http://schemas.microsoft.com/office/drawing/2015/06/chart">
            <c:ext xmlns:c16="http://schemas.microsoft.com/office/drawing/2014/chart" uri="{C3380CC4-5D6E-409C-BE32-E72D297353CC}">
              <c16:uniqueId val="{00000001-0FCE-427F-9AA8-250D22D6201A}"/>
            </c:ext>
          </c:extLst>
        </c:ser>
        <c:ser>
          <c:idx val="2"/>
          <c:order val="2"/>
          <c:tx>
            <c:strRef>
              <c:f>Sheet1!$D$1</c:f>
              <c:strCache>
                <c:ptCount val="1"/>
                <c:pt idx="0">
                  <c:v>3rd Trimester</c:v>
                </c:pt>
              </c:strCache>
            </c:strRef>
          </c:tx>
          <c:cat>
            <c:strRef>
              <c:f>Sheet1!$A$2:$A$3</c:f>
              <c:strCache>
                <c:ptCount val="2"/>
                <c:pt idx="0">
                  <c:v>Using TSH cut off 4.5mIU/L</c:v>
                </c:pt>
                <c:pt idx="1">
                  <c:v>Using TSH cut off 2.5mIU/L or 3.0mIU/L</c:v>
                </c:pt>
              </c:strCache>
            </c:strRef>
          </c:cat>
          <c:val>
            <c:numRef>
              <c:f>Sheet1!$D$2:$D$3</c:f>
              <c:numCache>
                <c:formatCode>0%</c:formatCode>
                <c:ptCount val="2"/>
                <c:pt idx="0" formatCode="0.00%">
                  <c:v>0.14360000000000001</c:v>
                </c:pt>
                <c:pt idx="1">
                  <c:v>0.34000000000000014</c:v>
                </c:pt>
              </c:numCache>
            </c:numRef>
          </c:val>
          <c:extLst xmlns:c16r2="http://schemas.microsoft.com/office/drawing/2015/06/chart">
            <c:ext xmlns:c16="http://schemas.microsoft.com/office/drawing/2014/chart" uri="{C3380CC4-5D6E-409C-BE32-E72D297353CC}">
              <c16:uniqueId val="{00000002-0FCE-427F-9AA8-250D22D6201A}"/>
            </c:ext>
          </c:extLst>
        </c:ser>
        <c:axId val="52664960"/>
        <c:axId val="54765056"/>
      </c:barChart>
      <c:catAx>
        <c:axId val="52664960"/>
        <c:scaling>
          <c:orientation val="minMax"/>
        </c:scaling>
        <c:axPos val="b"/>
        <c:numFmt formatCode="General" sourceLinked="0"/>
        <c:majorTickMark val="none"/>
        <c:tickLblPos val="nextTo"/>
        <c:crossAx val="54765056"/>
        <c:crosses val="autoZero"/>
        <c:auto val="1"/>
        <c:lblAlgn val="ctr"/>
        <c:lblOffset val="100"/>
      </c:catAx>
      <c:valAx>
        <c:axId val="54765056"/>
        <c:scaling>
          <c:orientation val="minMax"/>
        </c:scaling>
        <c:axPos val="l"/>
        <c:majorGridlines/>
        <c:numFmt formatCode="0.00%" sourceLinked="1"/>
        <c:majorTickMark val="none"/>
        <c:tickLblPos val="nextTo"/>
        <c:crossAx val="52664960"/>
        <c:crosses val="autoZero"/>
        <c:crossBetween val="between"/>
      </c:valAx>
      <c:dTable>
        <c:showHorzBorder val="1"/>
        <c:showVertBorder val="1"/>
        <c:showOutline val="1"/>
        <c:showKeys val="1"/>
      </c:dTable>
    </c:plotArea>
    <c:plotVisOnly val="1"/>
    <c:dispBlanksAs val="gap"/>
  </c:chart>
  <c:spPr>
    <a:ln>
      <a:solidFill>
        <a:schemeClr val="accent1"/>
      </a:solidFill>
    </a:ln>
  </c:spPr>
  <c:txPr>
    <a:bodyPr/>
    <a:lstStyle/>
    <a:p>
      <a:pPr>
        <a:defRPr sz="1800" b="1"/>
      </a:pPr>
      <a:endParaRPr lang="en-US"/>
    </a:p>
  </c:txPr>
  <c:externalData r:id="rId1"/>
</c:chartSpace>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BC329-F853-42CE-B534-CC1F1DBE8FE3}" type="doc">
      <dgm:prSet loTypeId="urn:microsoft.com/office/officeart/2005/8/layout/hList6" loCatId="list" qsTypeId="urn:microsoft.com/office/officeart/2005/8/quickstyle/simple4" qsCatId="simple" csTypeId="urn:microsoft.com/office/officeart/2005/8/colors/colorful5" csCatId="colorful" phldr="1"/>
      <dgm:spPr/>
      <dgm:t>
        <a:bodyPr/>
        <a:lstStyle/>
        <a:p>
          <a:endParaRPr lang="en-US"/>
        </a:p>
      </dgm:t>
    </dgm:pt>
    <dgm:pt modelId="{11549ACC-2444-4312-9C54-E1D036F3CB26}">
      <dgm:prSet custT="1"/>
      <dgm:spPr>
        <a:solidFill>
          <a:schemeClr val="bg2"/>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Aggravated symptoms of Graves’ disease during the 1</a:t>
          </a:r>
          <a:r>
            <a:rPr lang="en-US" sz="1800" b="1" baseline="30000" dirty="0" smtClean="0">
              <a:solidFill>
                <a:schemeClr val="tx1"/>
              </a:solidFill>
              <a:latin typeface="Times New Roman" panose="02020603050405020304" pitchFamily="18" charset="0"/>
              <a:cs typeface="Times New Roman" panose="02020603050405020304" pitchFamily="18" charset="0"/>
            </a:rPr>
            <a:t>st</a:t>
          </a:r>
          <a:r>
            <a:rPr lang="en-US" sz="1800" b="1" dirty="0" smtClean="0">
              <a:solidFill>
                <a:schemeClr val="tx1"/>
              </a:solidFill>
              <a:latin typeface="Times New Roman" panose="02020603050405020304" pitchFamily="18" charset="0"/>
              <a:cs typeface="Times New Roman" panose="02020603050405020304" pitchFamily="18" charset="0"/>
            </a:rPr>
            <a:t> trimester due to increased </a:t>
          </a:r>
          <a:r>
            <a:rPr lang="en-US" sz="1800" b="1" dirty="0" err="1" smtClean="0">
              <a:solidFill>
                <a:schemeClr val="tx1"/>
              </a:solidFill>
              <a:latin typeface="Times New Roman" panose="02020603050405020304" pitchFamily="18" charset="0"/>
              <a:cs typeface="Times New Roman" panose="02020603050405020304" pitchFamily="18" charset="0"/>
            </a:rPr>
            <a:t>hCG</a:t>
          </a:r>
          <a:r>
            <a:rPr lang="en-US" sz="1800" b="1" dirty="0" smtClean="0">
              <a:solidFill>
                <a:schemeClr val="tx1"/>
              </a:solidFill>
              <a:latin typeface="Times New Roman" panose="02020603050405020304" pitchFamily="18" charset="0"/>
              <a:cs typeface="Times New Roman" panose="02020603050405020304" pitchFamily="18" charset="0"/>
            </a:rPr>
            <a:t> production</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8CF6A467-604D-47D5-B5D9-329AD81FBCCA}" type="parTrans" cxnId="{7B8C007D-0137-455D-AAFB-D3737B9CE0BC}">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1D9432C8-6348-4EB9-B4AC-B92C6234AAB0}" type="sibTrans" cxnId="{7B8C007D-0137-455D-AAFB-D3737B9CE0BC}">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C5CDFDD6-35A1-4B33-82A0-2C6D271CF396}">
      <dgm:prSet custT="1"/>
      <dgm:spPr>
        <a:solidFill>
          <a:schemeClr val="accent1">
            <a:lumMod val="20000"/>
            <a:lumOff val="80000"/>
          </a:schemeClr>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Thyrotoxicosis improves in the 2</a:t>
          </a:r>
          <a:r>
            <a:rPr lang="en-US" sz="1800" b="1" baseline="30000" dirty="0" smtClean="0">
              <a:solidFill>
                <a:schemeClr val="tx1"/>
              </a:solidFill>
              <a:latin typeface="Times New Roman" panose="02020603050405020304" pitchFamily="18" charset="0"/>
              <a:cs typeface="Times New Roman" panose="02020603050405020304" pitchFamily="18" charset="0"/>
            </a:rPr>
            <a:t>nd</a:t>
          </a:r>
          <a:r>
            <a:rPr lang="en-US" sz="1800" b="1" dirty="0" smtClean="0">
              <a:solidFill>
                <a:schemeClr val="tx1"/>
              </a:solidFill>
              <a:latin typeface="Times New Roman" panose="02020603050405020304" pitchFamily="18" charset="0"/>
              <a:cs typeface="Times New Roman" panose="02020603050405020304" pitchFamily="18" charset="0"/>
            </a:rPr>
            <a:t> &amp; 3</a:t>
          </a:r>
          <a:r>
            <a:rPr lang="en-US" sz="1800" b="1" baseline="30000" dirty="0" smtClean="0">
              <a:solidFill>
                <a:schemeClr val="tx1"/>
              </a:solidFill>
              <a:latin typeface="Times New Roman" panose="02020603050405020304" pitchFamily="18" charset="0"/>
              <a:cs typeface="Times New Roman" panose="02020603050405020304" pitchFamily="18" charset="0"/>
            </a:rPr>
            <a:t>rd</a:t>
          </a:r>
          <a:r>
            <a:rPr lang="en-US" sz="1800" b="1" dirty="0" smtClean="0">
              <a:solidFill>
                <a:schemeClr val="tx1"/>
              </a:solidFill>
              <a:latin typeface="Times New Roman" panose="02020603050405020304" pitchFamily="18" charset="0"/>
              <a:cs typeface="Times New Roman" panose="02020603050405020304" pitchFamily="18" charset="0"/>
            </a:rPr>
            <a:t> trimester of pregnancy</a:t>
          </a:r>
        </a:p>
        <a:p>
          <a:pPr rtl="0"/>
          <a:endParaRPr lang="en-US" sz="1600" b="1" dirty="0">
            <a:solidFill>
              <a:schemeClr val="tx1"/>
            </a:solidFill>
            <a:latin typeface="Times New Roman" panose="02020603050405020304" pitchFamily="18" charset="0"/>
            <a:cs typeface="Times New Roman" panose="02020603050405020304" pitchFamily="18" charset="0"/>
          </a:endParaRPr>
        </a:p>
      </dgm:t>
    </dgm:pt>
    <dgm:pt modelId="{F72478A8-6F3C-4D63-906C-AB5B93A8D21B}" type="parTrans" cxnId="{1FAA96AD-09A4-4FCE-B0B4-BCEFCC387B98}">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630DD370-2A0F-4003-ACD1-54A174B00467}" type="sibTrans" cxnId="{1FAA96AD-09A4-4FCE-B0B4-BCEFCC387B98}">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F899E16D-5346-4E78-8C2E-64A954242FBD}">
      <dgm:prSet custT="1"/>
      <dgm:spPr>
        <a:solidFill>
          <a:schemeClr val="accent2">
            <a:lumMod val="20000"/>
            <a:lumOff val="80000"/>
          </a:schemeClr>
        </a:solidFill>
      </dgm:spPr>
      <dgm:t>
        <a:bodyPr/>
        <a:lstStyle/>
        <a:p>
          <a:pPr rtl="0"/>
          <a:r>
            <a:rPr lang="en-US" sz="1800" b="1" dirty="0" smtClean="0">
              <a:solidFill>
                <a:schemeClr val="tx1"/>
              </a:solidFill>
              <a:latin typeface="Times New Roman" panose="02020603050405020304" pitchFamily="18" charset="0"/>
              <a:cs typeface="Times New Roman" panose="02020603050405020304" pitchFamily="18" charset="0"/>
            </a:rPr>
            <a:t>Postpartum, symptoms increase due to a sudden rise in the level of TSH receptor stimulating antibodies</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A97BD0BC-9C9D-4AB7-AA2A-39FEDFC248DD}" type="parTrans" cxnId="{0FA557F6-FF8C-4508-A5F2-BB7024245B76}">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B750D5EF-2653-4126-A9AE-EB4B191D22AA}" type="sibTrans" cxnId="{0FA557F6-FF8C-4508-A5F2-BB7024245B76}">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DFA6AE2B-0BC8-411F-BDB6-8466ECF9945E}">
      <dgm:prSet custT="1"/>
      <dgm:spPr>
        <a:solidFill>
          <a:schemeClr val="accent1">
            <a:lumMod val="20000"/>
            <a:lumOff val="80000"/>
          </a:schemeClr>
        </a:solidFill>
      </dgm:spPr>
      <dgm:t>
        <a:bodyPr/>
        <a:lstStyle/>
        <a:p>
          <a:pPr rtl="0"/>
          <a:r>
            <a:rPr lang="en-US" sz="1600" b="1" dirty="0" smtClean="0">
              <a:solidFill>
                <a:schemeClr val="tx1"/>
              </a:solidFill>
              <a:latin typeface="Times New Roman" panose="02020603050405020304" pitchFamily="18" charset="0"/>
              <a:cs typeface="Times New Roman" panose="02020603050405020304" pitchFamily="18" charset="0"/>
            </a:rPr>
            <a:t>Reduction of TSH receptor stimulating antibody levels during pregnancy improves symptoms of Graves’ disease</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1FB7B99B-FBC6-4C7E-BC6D-EC0F7D7CF4C3}" type="parTrans" cxnId="{7C3FD167-173C-417B-B414-131B03B654E5}">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B5394F5B-E1A8-479C-AE0A-C88AF193908F}" type="sibTrans" cxnId="{7C3FD167-173C-417B-B414-131B03B654E5}">
      <dgm:prSet/>
      <dgm:spPr/>
      <dgm:t>
        <a:bodyPr/>
        <a:lstStyle/>
        <a:p>
          <a:endParaRPr lang="en-US" sz="1600" b="1">
            <a:solidFill>
              <a:schemeClr val="bg2"/>
            </a:solidFill>
            <a:latin typeface="Times New Roman" panose="02020603050405020304" pitchFamily="18" charset="0"/>
            <a:cs typeface="Times New Roman" panose="02020603050405020304" pitchFamily="18" charset="0"/>
          </a:endParaRPr>
        </a:p>
      </dgm:t>
    </dgm:pt>
    <dgm:pt modelId="{43560A60-E0D8-4F36-9D49-005DDF0632A8}" type="pres">
      <dgm:prSet presAssocID="{6F8BC329-F853-42CE-B534-CC1F1DBE8FE3}" presName="Name0" presStyleCnt="0">
        <dgm:presLayoutVars>
          <dgm:dir/>
          <dgm:resizeHandles val="exact"/>
        </dgm:presLayoutVars>
      </dgm:prSet>
      <dgm:spPr/>
      <dgm:t>
        <a:bodyPr/>
        <a:lstStyle/>
        <a:p>
          <a:endParaRPr lang="en-US"/>
        </a:p>
      </dgm:t>
    </dgm:pt>
    <dgm:pt modelId="{63D4F7E5-CF45-4F3C-A4EC-AE804428CDF7}" type="pres">
      <dgm:prSet presAssocID="{11549ACC-2444-4312-9C54-E1D036F3CB26}" presName="node" presStyleLbl="node1" presStyleIdx="0" presStyleCnt="3" custScaleX="54064">
        <dgm:presLayoutVars>
          <dgm:bulletEnabled val="1"/>
        </dgm:presLayoutVars>
      </dgm:prSet>
      <dgm:spPr/>
      <dgm:t>
        <a:bodyPr/>
        <a:lstStyle/>
        <a:p>
          <a:endParaRPr lang="en-US"/>
        </a:p>
      </dgm:t>
    </dgm:pt>
    <dgm:pt modelId="{A9F0695D-309A-4551-A7DF-A8A821A24E64}" type="pres">
      <dgm:prSet presAssocID="{1D9432C8-6348-4EB9-B4AC-B92C6234AAB0}" presName="sibTrans" presStyleCnt="0"/>
      <dgm:spPr/>
    </dgm:pt>
    <dgm:pt modelId="{A7578B93-0331-4AC7-8CDE-9DF27E583F90}" type="pres">
      <dgm:prSet presAssocID="{C5CDFDD6-35A1-4B33-82A0-2C6D271CF396}" presName="node" presStyleLbl="node1" presStyleIdx="1" presStyleCnt="3">
        <dgm:presLayoutVars>
          <dgm:bulletEnabled val="1"/>
        </dgm:presLayoutVars>
      </dgm:prSet>
      <dgm:spPr/>
      <dgm:t>
        <a:bodyPr/>
        <a:lstStyle/>
        <a:p>
          <a:endParaRPr lang="en-US"/>
        </a:p>
      </dgm:t>
    </dgm:pt>
    <dgm:pt modelId="{703571E8-D6CB-4D4B-879D-BA079972054D}" type="pres">
      <dgm:prSet presAssocID="{630DD370-2A0F-4003-ACD1-54A174B00467}" presName="sibTrans" presStyleCnt="0"/>
      <dgm:spPr/>
    </dgm:pt>
    <dgm:pt modelId="{4A1BE7C8-F85C-436F-8E67-08FD16F8E3B4}" type="pres">
      <dgm:prSet presAssocID="{F899E16D-5346-4E78-8C2E-64A954242FBD}" presName="node" presStyleLbl="node1" presStyleIdx="2" presStyleCnt="3" custScaleX="43292">
        <dgm:presLayoutVars>
          <dgm:bulletEnabled val="1"/>
        </dgm:presLayoutVars>
      </dgm:prSet>
      <dgm:spPr/>
      <dgm:t>
        <a:bodyPr/>
        <a:lstStyle/>
        <a:p>
          <a:endParaRPr lang="en-US"/>
        </a:p>
      </dgm:t>
    </dgm:pt>
  </dgm:ptLst>
  <dgm:cxnLst>
    <dgm:cxn modelId="{1FAA96AD-09A4-4FCE-B0B4-BCEFCC387B98}" srcId="{6F8BC329-F853-42CE-B534-CC1F1DBE8FE3}" destId="{C5CDFDD6-35A1-4B33-82A0-2C6D271CF396}" srcOrd="1" destOrd="0" parTransId="{F72478A8-6F3C-4D63-906C-AB5B93A8D21B}" sibTransId="{630DD370-2A0F-4003-ACD1-54A174B00467}"/>
    <dgm:cxn modelId="{0FA557F6-FF8C-4508-A5F2-BB7024245B76}" srcId="{6F8BC329-F853-42CE-B534-CC1F1DBE8FE3}" destId="{F899E16D-5346-4E78-8C2E-64A954242FBD}" srcOrd="2" destOrd="0" parTransId="{A97BD0BC-9C9D-4AB7-AA2A-39FEDFC248DD}" sibTransId="{B750D5EF-2653-4126-A9AE-EB4B191D22AA}"/>
    <dgm:cxn modelId="{F5F68C04-05F6-4941-BD6E-DBFB7811900A}" type="presOf" srcId="{6F8BC329-F853-42CE-B534-CC1F1DBE8FE3}" destId="{43560A60-E0D8-4F36-9D49-005DDF0632A8}" srcOrd="0" destOrd="0" presId="urn:microsoft.com/office/officeart/2005/8/layout/hList6"/>
    <dgm:cxn modelId="{AA2D2872-6B79-4A55-B2EF-3E1A32E953E5}" type="presOf" srcId="{11549ACC-2444-4312-9C54-E1D036F3CB26}" destId="{63D4F7E5-CF45-4F3C-A4EC-AE804428CDF7}" srcOrd="0" destOrd="0" presId="urn:microsoft.com/office/officeart/2005/8/layout/hList6"/>
    <dgm:cxn modelId="{459B1181-F0B8-41E2-B211-E03E193FECE3}" type="presOf" srcId="{DFA6AE2B-0BC8-411F-BDB6-8466ECF9945E}" destId="{A7578B93-0331-4AC7-8CDE-9DF27E583F90}" srcOrd="0" destOrd="1" presId="urn:microsoft.com/office/officeart/2005/8/layout/hList6"/>
    <dgm:cxn modelId="{7B8C007D-0137-455D-AAFB-D3737B9CE0BC}" srcId="{6F8BC329-F853-42CE-B534-CC1F1DBE8FE3}" destId="{11549ACC-2444-4312-9C54-E1D036F3CB26}" srcOrd="0" destOrd="0" parTransId="{8CF6A467-604D-47D5-B5D9-329AD81FBCCA}" sibTransId="{1D9432C8-6348-4EB9-B4AC-B92C6234AAB0}"/>
    <dgm:cxn modelId="{34913545-DE4D-4476-8903-9DBD7701851E}" type="presOf" srcId="{F899E16D-5346-4E78-8C2E-64A954242FBD}" destId="{4A1BE7C8-F85C-436F-8E67-08FD16F8E3B4}" srcOrd="0" destOrd="0" presId="urn:microsoft.com/office/officeart/2005/8/layout/hList6"/>
    <dgm:cxn modelId="{FDF6201E-EABE-405A-B15A-D9AB8D8AE6AB}" type="presOf" srcId="{C5CDFDD6-35A1-4B33-82A0-2C6D271CF396}" destId="{A7578B93-0331-4AC7-8CDE-9DF27E583F90}" srcOrd="0" destOrd="0" presId="urn:microsoft.com/office/officeart/2005/8/layout/hList6"/>
    <dgm:cxn modelId="{7C3FD167-173C-417B-B414-131B03B654E5}" srcId="{C5CDFDD6-35A1-4B33-82A0-2C6D271CF396}" destId="{DFA6AE2B-0BC8-411F-BDB6-8466ECF9945E}" srcOrd="0" destOrd="0" parTransId="{1FB7B99B-FBC6-4C7E-BC6D-EC0F7D7CF4C3}" sibTransId="{B5394F5B-E1A8-479C-AE0A-C88AF193908F}"/>
    <dgm:cxn modelId="{299D84E1-E0D1-4991-9E37-51D06E168534}" type="presParOf" srcId="{43560A60-E0D8-4F36-9D49-005DDF0632A8}" destId="{63D4F7E5-CF45-4F3C-A4EC-AE804428CDF7}" srcOrd="0" destOrd="0" presId="urn:microsoft.com/office/officeart/2005/8/layout/hList6"/>
    <dgm:cxn modelId="{477683F6-5BE8-409F-9AE2-3180EAFAEFC9}" type="presParOf" srcId="{43560A60-E0D8-4F36-9D49-005DDF0632A8}" destId="{A9F0695D-309A-4551-A7DF-A8A821A24E64}" srcOrd="1" destOrd="0" presId="urn:microsoft.com/office/officeart/2005/8/layout/hList6"/>
    <dgm:cxn modelId="{6110655E-AE34-4D08-8AFF-774E3E37409A}" type="presParOf" srcId="{43560A60-E0D8-4F36-9D49-005DDF0632A8}" destId="{A7578B93-0331-4AC7-8CDE-9DF27E583F90}" srcOrd="2" destOrd="0" presId="urn:microsoft.com/office/officeart/2005/8/layout/hList6"/>
    <dgm:cxn modelId="{BA859CAC-AB52-40D8-B1A8-45AF1DA32E22}" type="presParOf" srcId="{43560A60-E0D8-4F36-9D49-005DDF0632A8}" destId="{703571E8-D6CB-4D4B-879D-BA079972054D}" srcOrd="3" destOrd="0" presId="urn:microsoft.com/office/officeart/2005/8/layout/hList6"/>
    <dgm:cxn modelId="{31983E36-178A-452F-A201-C84ED6B82FB2}" type="presParOf" srcId="{43560A60-E0D8-4F36-9D49-005DDF0632A8}" destId="{4A1BE7C8-F85C-436F-8E67-08FD16F8E3B4}"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95999-AD52-44C4-9FC6-A223D2F2D489}" type="doc">
      <dgm:prSet loTypeId="urn:microsoft.com/office/officeart/2005/8/layout/chevronAccent+Icon" loCatId="process" qsTypeId="urn:microsoft.com/office/officeart/2005/8/quickstyle/3d1" qsCatId="3D" csTypeId="urn:microsoft.com/office/officeart/2005/8/colors/colorful2" csCatId="colorful" phldr="1"/>
      <dgm:spPr/>
    </dgm:pt>
    <dgm:pt modelId="{E459EDCF-5E24-4054-8856-49BD24884A13}">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1</a:t>
          </a:r>
          <a:r>
            <a:rPr lang="en-US" sz="2000" b="1" baseline="30000" dirty="0" smtClean="0">
              <a:solidFill>
                <a:schemeClr val="tx1"/>
              </a:solidFill>
              <a:latin typeface="Times New Roman" panose="02020603050405020304" pitchFamily="18" charset="0"/>
              <a:cs typeface="Times New Roman" panose="02020603050405020304" pitchFamily="18" charset="0"/>
            </a:rPr>
            <a:t>st</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F2575901-2380-41D1-985F-CB5AF93C1B9F}" type="parTrans" cxnId="{AAEF6645-2ADD-4AD3-ACEF-BE3FD7E7985E}">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BBACE9AE-42D8-47D4-98B3-BD709FB68EB9}" type="sibTrans" cxnId="{AAEF6645-2ADD-4AD3-ACEF-BE3FD7E7985E}">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ACC3D047-0A66-4E7B-BC1D-3D3BD4B6D9B5}">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2</a:t>
          </a:r>
          <a:r>
            <a:rPr lang="en-US" sz="2000" b="1" baseline="30000" dirty="0" smtClean="0">
              <a:solidFill>
                <a:schemeClr val="tx1"/>
              </a:solidFill>
              <a:latin typeface="Times New Roman" panose="02020603050405020304" pitchFamily="18" charset="0"/>
              <a:cs typeface="Times New Roman" panose="02020603050405020304" pitchFamily="18" charset="0"/>
            </a:rPr>
            <a:t>nd</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09E3B877-1BF8-4EBF-BD4D-9A19CF62B51E}" type="parTrans" cxnId="{3B186B77-A67C-46E3-BC0C-ABD1F065A57C}">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BB45C155-088A-495D-BFC0-5B69E2F7734B}" type="sibTrans" cxnId="{3B186B77-A67C-46E3-BC0C-ABD1F065A57C}">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8ADC0BC7-B3C9-4043-849A-D55C5B79B2EB}">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3</a:t>
          </a:r>
          <a:r>
            <a:rPr lang="en-US" sz="2000" b="1" baseline="30000" dirty="0" smtClean="0">
              <a:solidFill>
                <a:schemeClr val="tx1"/>
              </a:solidFill>
              <a:latin typeface="Times New Roman" panose="02020603050405020304" pitchFamily="18" charset="0"/>
              <a:cs typeface="Times New Roman" panose="02020603050405020304" pitchFamily="18" charset="0"/>
            </a:rPr>
            <a:t>rd</a:t>
          </a:r>
          <a:r>
            <a:rPr lang="en-US" sz="2000" b="1" dirty="0" smtClean="0">
              <a:solidFill>
                <a:schemeClr val="tx1"/>
              </a:solidFill>
              <a:latin typeface="Times New Roman" panose="02020603050405020304" pitchFamily="18" charset="0"/>
              <a:cs typeface="Times New Roman" panose="02020603050405020304" pitchFamily="18" charset="0"/>
            </a:rPr>
            <a:t> trimester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7D41AF01-3265-4A42-A9EE-BFB0D4F45921}" type="parTrans" cxnId="{530D7666-9DC4-4522-923C-BB9781BF94FF}">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C7346616-E76F-47BC-A8F8-B83E81F678E6}" type="sibTrans" cxnId="{530D7666-9DC4-4522-923C-BB9781BF94FF}">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7F19ABED-451E-4A78-92D4-0F80DDDE6777}">
      <dgm:prSet phldrT="[Tex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Post-partum </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58F696EE-78C5-42CB-8FF8-C8227A57D92C}" type="parTrans" cxnId="{BF3B8943-489C-481B-A0DC-03E83E31CEF6}">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2AF19986-DD17-4111-81D6-110280F4CE08}" type="sibTrans" cxnId="{BF3B8943-489C-481B-A0DC-03E83E31CEF6}">
      <dgm:prSet/>
      <dgm:spPr/>
      <dgm:t>
        <a:bodyPr/>
        <a:lstStyle/>
        <a:p>
          <a:endParaRPr lang="en-US" sz="3200" b="1">
            <a:solidFill>
              <a:srgbClr val="002060"/>
            </a:solidFill>
            <a:latin typeface="Times New Roman" panose="02020603050405020304" pitchFamily="18" charset="0"/>
            <a:cs typeface="Times New Roman" panose="02020603050405020304" pitchFamily="18" charset="0"/>
          </a:endParaRPr>
        </a:p>
      </dgm:t>
    </dgm:pt>
    <dgm:pt modelId="{95DFB684-E52A-4368-8D55-42C3A74E9517}" type="pres">
      <dgm:prSet presAssocID="{C9795999-AD52-44C4-9FC6-A223D2F2D489}" presName="Name0" presStyleCnt="0">
        <dgm:presLayoutVars>
          <dgm:dir/>
          <dgm:resizeHandles val="exact"/>
        </dgm:presLayoutVars>
      </dgm:prSet>
      <dgm:spPr/>
    </dgm:pt>
    <dgm:pt modelId="{87B9F6C2-8C14-404D-8226-792F146BC293}" type="pres">
      <dgm:prSet presAssocID="{E459EDCF-5E24-4054-8856-49BD24884A13}" presName="composite" presStyleCnt="0"/>
      <dgm:spPr/>
    </dgm:pt>
    <dgm:pt modelId="{41E5482D-4303-4EAF-81C8-C475E8239A40}" type="pres">
      <dgm:prSet presAssocID="{E459EDCF-5E24-4054-8856-49BD24884A13}" presName="bgChev" presStyleLbl="node1" presStyleIdx="0" presStyleCnt="4"/>
      <dgm:spPr/>
    </dgm:pt>
    <dgm:pt modelId="{739E4F83-B306-4ED9-AD7C-9511D7C28D3C}" type="pres">
      <dgm:prSet presAssocID="{E459EDCF-5E24-4054-8856-49BD24884A13}" presName="txNode" presStyleLbl="fgAcc1" presStyleIdx="0" presStyleCnt="4">
        <dgm:presLayoutVars>
          <dgm:bulletEnabled val="1"/>
        </dgm:presLayoutVars>
      </dgm:prSet>
      <dgm:spPr/>
      <dgm:t>
        <a:bodyPr/>
        <a:lstStyle/>
        <a:p>
          <a:endParaRPr lang="en-US"/>
        </a:p>
      </dgm:t>
    </dgm:pt>
    <dgm:pt modelId="{37907EA3-943A-4835-9401-419190B16393}" type="pres">
      <dgm:prSet presAssocID="{BBACE9AE-42D8-47D4-98B3-BD709FB68EB9}" presName="compositeSpace" presStyleCnt="0"/>
      <dgm:spPr/>
    </dgm:pt>
    <dgm:pt modelId="{A5E739E1-D3FA-4BFA-86D2-CBBAFF7C6333}" type="pres">
      <dgm:prSet presAssocID="{ACC3D047-0A66-4E7B-BC1D-3D3BD4B6D9B5}" presName="composite" presStyleCnt="0"/>
      <dgm:spPr/>
    </dgm:pt>
    <dgm:pt modelId="{70BF9F27-A5B1-47A8-B86D-AE591E908D34}" type="pres">
      <dgm:prSet presAssocID="{ACC3D047-0A66-4E7B-BC1D-3D3BD4B6D9B5}" presName="bgChev" presStyleLbl="node1" presStyleIdx="1" presStyleCnt="4"/>
      <dgm:spPr/>
    </dgm:pt>
    <dgm:pt modelId="{C51D735C-C825-48B9-9AAA-DA924DD9F36A}" type="pres">
      <dgm:prSet presAssocID="{ACC3D047-0A66-4E7B-BC1D-3D3BD4B6D9B5}" presName="txNode" presStyleLbl="fgAcc1" presStyleIdx="1" presStyleCnt="4">
        <dgm:presLayoutVars>
          <dgm:bulletEnabled val="1"/>
        </dgm:presLayoutVars>
      </dgm:prSet>
      <dgm:spPr/>
      <dgm:t>
        <a:bodyPr/>
        <a:lstStyle/>
        <a:p>
          <a:endParaRPr lang="en-US"/>
        </a:p>
      </dgm:t>
    </dgm:pt>
    <dgm:pt modelId="{70ECC650-B539-4D37-B982-570769841754}" type="pres">
      <dgm:prSet presAssocID="{BB45C155-088A-495D-BFC0-5B69E2F7734B}" presName="compositeSpace" presStyleCnt="0"/>
      <dgm:spPr/>
    </dgm:pt>
    <dgm:pt modelId="{310B02FD-DF9D-43E0-8762-1CBA3FE2CDBB}" type="pres">
      <dgm:prSet presAssocID="{8ADC0BC7-B3C9-4043-849A-D55C5B79B2EB}" presName="composite" presStyleCnt="0"/>
      <dgm:spPr/>
    </dgm:pt>
    <dgm:pt modelId="{2A3B981B-3BAF-436E-B74C-A0EA325E9723}" type="pres">
      <dgm:prSet presAssocID="{8ADC0BC7-B3C9-4043-849A-D55C5B79B2EB}" presName="bgChev" presStyleLbl="node1" presStyleIdx="2" presStyleCnt="4"/>
      <dgm:spPr/>
    </dgm:pt>
    <dgm:pt modelId="{5AFC72D2-2C73-457B-9909-B53698A1F72D}" type="pres">
      <dgm:prSet presAssocID="{8ADC0BC7-B3C9-4043-849A-D55C5B79B2EB}" presName="txNode" presStyleLbl="fgAcc1" presStyleIdx="2" presStyleCnt="4">
        <dgm:presLayoutVars>
          <dgm:bulletEnabled val="1"/>
        </dgm:presLayoutVars>
      </dgm:prSet>
      <dgm:spPr/>
      <dgm:t>
        <a:bodyPr/>
        <a:lstStyle/>
        <a:p>
          <a:endParaRPr lang="en-US"/>
        </a:p>
      </dgm:t>
    </dgm:pt>
    <dgm:pt modelId="{1B8AE555-BA25-4913-9A81-F0B0F6B09D69}" type="pres">
      <dgm:prSet presAssocID="{C7346616-E76F-47BC-A8F8-B83E81F678E6}" presName="compositeSpace" presStyleCnt="0"/>
      <dgm:spPr/>
    </dgm:pt>
    <dgm:pt modelId="{45A059A0-A597-45BF-8327-EBD92C2630A7}" type="pres">
      <dgm:prSet presAssocID="{7F19ABED-451E-4A78-92D4-0F80DDDE6777}" presName="composite" presStyleCnt="0"/>
      <dgm:spPr/>
    </dgm:pt>
    <dgm:pt modelId="{98B7588A-5A89-4F4F-A7CE-2B10673D3BD2}" type="pres">
      <dgm:prSet presAssocID="{7F19ABED-451E-4A78-92D4-0F80DDDE6777}" presName="bgChev" presStyleLbl="node1" presStyleIdx="3" presStyleCnt="4"/>
      <dgm:spPr/>
    </dgm:pt>
    <dgm:pt modelId="{5C9AE820-846E-4F04-99D3-36F668C8BD67}" type="pres">
      <dgm:prSet presAssocID="{7F19ABED-451E-4A78-92D4-0F80DDDE6777}" presName="txNode" presStyleLbl="fgAcc1" presStyleIdx="3" presStyleCnt="4">
        <dgm:presLayoutVars>
          <dgm:bulletEnabled val="1"/>
        </dgm:presLayoutVars>
      </dgm:prSet>
      <dgm:spPr/>
      <dgm:t>
        <a:bodyPr/>
        <a:lstStyle/>
        <a:p>
          <a:endParaRPr lang="en-US"/>
        </a:p>
      </dgm:t>
    </dgm:pt>
  </dgm:ptLst>
  <dgm:cxnLst>
    <dgm:cxn modelId="{8876AC9B-8B84-46D8-B45C-EBC5AA472D42}" type="presOf" srcId="{7F19ABED-451E-4A78-92D4-0F80DDDE6777}" destId="{5C9AE820-846E-4F04-99D3-36F668C8BD67}" srcOrd="0" destOrd="0" presId="urn:microsoft.com/office/officeart/2005/8/layout/chevronAccent+Icon"/>
    <dgm:cxn modelId="{AB231FF3-49CC-42B8-BC57-91040404A9C8}" type="presOf" srcId="{C9795999-AD52-44C4-9FC6-A223D2F2D489}" destId="{95DFB684-E52A-4368-8D55-42C3A74E9517}" srcOrd="0" destOrd="0" presId="urn:microsoft.com/office/officeart/2005/8/layout/chevronAccent+Icon"/>
    <dgm:cxn modelId="{BF3B8943-489C-481B-A0DC-03E83E31CEF6}" srcId="{C9795999-AD52-44C4-9FC6-A223D2F2D489}" destId="{7F19ABED-451E-4A78-92D4-0F80DDDE6777}" srcOrd="3" destOrd="0" parTransId="{58F696EE-78C5-42CB-8FF8-C8227A57D92C}" sibTransId="{2AF19986-DD17-4111-81D6-110280F4CE08}"/>
    <dgm:cxn modelId="{B9FC910D-D768-4918-8E38-2107C9F44D18}" type="presOf" srcId="{E459EDCF-5E24-4054-8856-49BD24884A13}" destId="{739E4F83-B306-4ED9-AD7C-9511D7C28D3C}" srcOrd="0" destOrd="0" presId="urn:microsoft.com/office/officeart/2005/8/layout/chevronAccent+Icon"/>
    <dgm:cxn modelId="{530D7666-9DC4-4522-923C-BB9781BF94FF}" srcId="{C9795999-AD52-44C4-9FC6-A223D2F2D489}" destId="{8ADC0BC7-B3C9-4043-849A-D55C5B79B2EB}" srcOrd="2" destOrd="0" parTransId="{7D41AF01-3265-4A42-A9EE-BFB0D4F45921}" sibTransId="{C7346616-E76F-47BC-A8F8-B83E81F678E6}"/>
    <dgm:cxn modelId="{AAEF6645-2ADD-4AD3-ACEF-BE3FD7E7985E}" srcId="{C9795999-AD52-44C4-9FC6-A223D2F2D489}" destId="{E459EDCF-5E24-4054-8856-49BD24884A13}" srcOrd="0" destOrd="0" parTransId="{F2575901-2380-41D1-985F-CB5AF93C1B9F}" sibTransId="{BBACE9AE-42D8-47D4-98B3-BD709FB68EB9}"/>
    <dgm:cxn modelId="{0693147B-34EB-4596-A3AD-1A0439BE078B}" type="presOf" srcId="{8ADC0BC7-B3C9-4043-849A-D55C5B79B2EB}" destId="{5AFC72D2-2C73-457B-9909-B53698A1F72D}" srcOrd="0" destOrd="0" presId="urn:microsoft.com/office/officeart/2005/8/layout/chevronAccent+Icon"/>
    <dgm:cxn modelId="{3B186B77-A67C-46E3-BC0C-ABD1F065A57C}" srcId="{C9795999-AD52-44C4-9FC6-A223D2F2D489}" destId="{ACC3D047-0A66-4E7B-BC1D-3D3BD4B6D9B5}" srcOrd="1" destOrd="0" parTransId="{09E3B877-1BF8-4EBF-BD4D-9A19CF62B51E}" sibTransId="{BB45C155-088A-495D-BFC0-5B69E2F7734B}"/>
    <dgm:cxn modelId="{4F51A79A-B0B6-4A94-BDCA-F916824D0E97}" type="presOf" srcId="{ACC3D047-0A66-4E7B-BC1D-3D3BD4B6D9B5}" destId="{C51D735C-C825-48B9-9AAA-DA924DD9F36A}" srcOrd="0" destOrd="0" presId="urn:microsoft.com/office/officeart/2005/8/layout/chevronAccent+Icon"/>
    <dgm:cxn modelId="{55C48136-68DD-4F22-9258-F5E993211180}" type="presParOf" srcId="{95DFB684-E52A-4368-8D55-42C3A74E9517}" destId="{87B9F6C2-8C14-404D-8226-792F146BC293}" srcOrd="0" destOrd="0" presId="urn:microsoft.com/office/officeart/2005/8/layout/chevronAccent+Icon"/>
    <dgm:cxn modelId="{B97A2792-EC23-4EA8-B081-A5377242D565}" type="presParOf" srcId="{87B9F6C2-8C14-404D-8226-792F146BC293}" destId="{41E5482D-4303-4EAF-81C8-C475E8239A40}" srcOrd="0" destOrd="0" presId="urn:microsoft.com/office/officeart/2005/8/layout/chevronAccent+Icon"/>
    <dgm:cxn modelId="{BCD5A283-381F-4FA6-B87B-FACDD430263C}" type="presParOf" srcId="{87B9F6C2-8C14-404D-8226-792F146BC293}" destId="{739E4F83-B306-4ED9-AD7C-9511D7C28D3C}" srcOrd="1" destOrd="0" presId="urn:microsoft.com/office/officeart/2005/8/layout/chevronAccent+Icon"/>
    <dgm:cxn modelId="{4E7F3BDA-68E6-41E0-BBA1-B121B2BC1FBB}" type="presParOf" srcId="{95DFB684-E52A-4368-8D55-42C3A74E9517}" destId="{37907EA3-943A-4835-9401-419190B16393}" srcOrd="1" destOrd="0" presId="urn:microsoft.com/office/officeart/2005/8/layout/chevronAccent+Icon"/>
    <dgm:cxn modelId="{DA9B3ED7-DC6D-4993-A006-98D0B4D37726}" type="presParOf" srcId="{95DFB684-E52A-4368-8D55-42C3A74E9517}" destId="{A5E739E1-D3FA-4BFA-86D2-CBBAFF7C6333}" srcOrd="2" destOrd="0" presId="urn:microsoft.com/office/officeart/2005/8/layout/chevronAccent+Icon"/>
    <dgm:cxn modelId="{194A02BA-397A-495E-B2DE-AD830160C28E}" type="presParOf" srcId="{A5E739E1-D3FA-4BFA-86D2-CBBAFF7C6333}" destId="{70BF9F27-A5B1-47A8-B86D-AE591E908D34}" srcOrd="0" destOrd="0" presId="urn:microsoft.com/office/officeart/2005/8/layout/chevronAccent+Icon"/>
    <dgm:cxn modelId="{51787184-A335-405E-B98E-AC6833311DB4}" type="presParOf" srcId="{A5E739E1-D3FA-4BFA-86D2-CBBAFF7C6333}" destId="{C51D735C-C825-48B9-9AAA-DA924DD9F36A}" srcOrd="1" destOrd="0" presId="urn:microsoft.com/office/officeart/2005/8/layout/chevronAccent+Icon"/>
    <dgm:cxn modelId="{CC16261C-A823-4926-BA6C-A0B7E0C57734}" type="presParOf" srcId="{95DFB684-E52A-4368-8D55-42C3A74E9517}" destId="{70ECC650-B539-4D37-B982-570769841754}" srcOrd="3" destOrd="0" presId="urn:microsoft.com/office/officeart/2005/8/layout/chevronAccent+Icon"/>
    <dgm:cxn modelId="{D2B68796-AE6F-467D-A35A-69CF36361132}" type="presParOf" srcId="{95DFB684-E52A-4368-8D55-42C3A74E9517}" destId="{310B02FD-DF9D-43E0-8762-1CBA3FE2CDBB}" srcOrd="4" destOrd="0" presId="urn:microsoft.com/office/officeart/2005/8/layout/chevronAccent+Icon"/>
    <dgm:cxn modelId="{E2228BB8-010C-496C-A511-E8C42758365F}" type="presParOf" srcId="{310B02FD-DF9D-43E0-8762-1CBA3FE2CDBB}" destId="{2A3B981B-3BAF-436E-B74C-A0EA325E9723}" srcOrd="0" destOrd="0" presId="urn:microsoft.com/office/officeart/2005/8/layout/chevronAccent+Icon"/>
    <dgm:cxn modelId="{D97BBBB1-13C2-4F9F-933F-EBA21BDD27CB}" type="presParOf" srcId="{310B02FD-DF9D-43E0-8762-1CBA3FE2CDBB}" destId="{5AFC72D2-2C73-457B-9909-B53698A1F72D}" srcOrd="1" destOrd="0" presId="urn:microsoft.com/office/officeart/2005/8/layout/chevronAccent+Icon"/>
    <dgm:cxn modelId="{9992F5C9-9D3B-4E8F-BD75-B5DE46442BBD}" type="presParOf" srcId="{95DFB684-E52A-4368-8D55-42C3A74E9517}" destId="{1B8AE555-BA25-4913-9A81-F0B0F6B09D69}" srcOrd="5" destOrd="0" presId="urn:microsoft.com/office/officeart/2005/8/layout/chevronAccent+Icon"/>
    <dgm:cxn modelId="{523A04DE-7992-4787-81ED-204EE2092D1C}" type="presParOf" srcId="{95DFB684-E52A-4368-8D55-42C3A74E9517}" destId="{45A059A0-A597-45BF-8327-EBD92C2630A7}" srcOrd="6" destOrd="0" presId="urn:microsoft.com/office/officeart/2005/8/layout/chevronAccent+Icon"/>
    <dgm:cxn modelId="{A54A5515-7C38-4D32-947E-BFDAD57A18BE}" type="presParOf" srcId="{45A059A0-A597-45BF-8327-EBD92C2630A7}" destId="{98B7588A-5A89-4F4F-A7CE-2B10673D3BD2}" srcOrd="0" destOrd="0" presId="urn:microsoft.com/office/officeart/2005/8/layout/chevronAccent+Icon"/>
    <dgm:cxn modelId="{4FC827B5-DD63-4C57-81B0-D67344EA2BD0}" type="presParOf" srcId="{45A059A0-A597-45BF-8327-EBD92C2630A7}" destId="{5C9AE820-846E-4F04-99D3-36F668C8BD67}" srcOrd="1" destOrd="0" presId="urn:microsoft.com/office/officeart/2005/8/layout/chevronAccent+Ic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4F7E5-CF45-4F3C-A4EC-AE804428CDF7}">
      <dsp:nvSpPr>
        <dsp:cNvPr id="0" name=""/>
        <dsp:cNvSpPr/>
      </dsp:nvSpPr>
      <dsp:spPr>
        <a:xfrm rot="16200000">
          <a:off x="-625230" y="627213"/>
          <a:ext cx="3581400" cy="2326973"/>
        </a:xfrm>
        <a:prstGeom prst="flowChartManualOperation">
          <a:avLst/>
        </a:prstGeom>
        <a:solidFill>
          <a:schemeClr val="bg2"/>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Aggravated symptoms of Graves’ disease during the 1</a:t>
          </a:r>
          <a:r>
            <a:rPr lang="en-US" sz="1800" b="1" kern="1200" baseline="30000" dirty="0" smtClean="0">
              <a:solidFill>
                <a:schemeClr val="tx1"/>
              </a:solidFill>
              <a:latin typeface="Times New Roman" panose="02020603050405020304" pitchFamily="18" charset="0"/>
              <a:cs typeface="Times New Roman" panose="02020603050405020304" pitchFamily="18" charset="0"/>
            </a:rPr>
            <a:t>st</a:t>
          </a:r>
          <a:r>
            <a:rPr lang="en-US" sz="1800" b="1" kern="1200" dirty="0" smtClean="0">
              <a:solidFill>
                <a:schemeClr val="tx1"/>
              </a:solidFill>
              <a:latin typeface="Times New Roman" panose="02020603050405020304" pitchFamily="18" charset="0"/>
              <a:cs typeface="Times New Roman" panose="02020603050405020304" pitchFamily="18" charset="0"/>
            </a:rPr>
            <a:t> trimester due to increased </a:t>
          </a:r>
          <a:r>
            <a:rPr lang="en-US" sz="1800" b="1" kern="1200" dirty="0" err="1" smtClean="0">
              <a:solidFill>
                <a:schemeClr val="tx1"/>
              </a:solidFill>
              <a:latin typeface="Times New Roman" panose="02020603050405020304" pitchFamily="18" charset="0"/>
              <a:cs typeface="Times New Roman" panose="02020603050405020304" pitchFamily="18" charset="0"/>
            </a:rPr>
            <a:t>hCG</a:t>
          </a:r>
          <a:r>
            <a:rPr lang="en-US" sz="1800" b="1" kern="1200" dirty="0" smtClean="0">
              <a:solidFill>
                <a:schemeClr val="tx1"/>
              </a:solidFill>
              <a:latin typeface="Times New Roman" panose="02020603050405020304" pitchFamily="18" charset="0"/>
              <a:cs typeface="Times New Roman" panose="02020603050405020304" pitchFamily="18" charset="0"/>
            </a:rPr>
            <a:t> production</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rot="16200000">
        <a:off x="-625230" y="627213"/>
        <a:ext cx="3581400" cy="2326973"/>
      </dsp:txXfrm>
    </dsp:sp>
    <dsp:sp modelId="{A7578B93-0331-4AC7-8CDE-9DF27E583F90}">
      <dsp:nvSpPr>
        <dsp:cNvPr id="0" name=""/>
        <dsp:cNvSpPr/>
      </dsp:nvSpPr>
      <dsp:spPr>
        <a:xfrm rot="16200000">
          <a:off x="3013119" y="-361354"/>
          <a:ext cx="3581400" cy="4304109"/>
        </a:xfrm>
        <a:prstGeom prst="flowChartManualOperation">
          <a:avLst/>
        </a:prstGeom>
        <a:solidFill>
          <a:schemeClr val="accent1">
            <a:lumMod val="20000"/>
            <a:lumOff val="80000"/>
          </a:schemeClr>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Thyrotoxicosis improves in the 2</a:t>
          </a:r>
          <a:r>
            <a:rPr lang="en-US" sz="1800" b="1" kern="1200" baseline="30000" dirty="0" smtClean="0">
              <a:solidFill>
                <a:schemeClr val="tx1"/>
              </a:solidFill>
              <a:latin typeface="Times New Roman" panose="02020603050405020304" pitchFamily="18" charset="0"/>
              <a:cs typeface="Times New Roman" panose="02020603050405020304" pitchFamily="18" charset="0"/>
            </a:rPr>
            <a:t>nd</a:t>
          </a:r>
          <a:r>
            <a:rPr lang="en-US" sz="1800" b="1" kern="1200" dirty="0" smtClean="0">
              <a:solidFill>
                <a:schemeClr val="tx1"/>
              </a:solidFill>
              <a:latin typeface="Times New Roman" panose="02020603050405020304" pitchFamily="18" charset="0"/>
              <a:cs typeface="Times New Roman" panose="02020603050405020304" pitchFamily="18" charset="0"/>
            </a:rPr>
            <a:t> &amp; 3</a:t>
          </a:r>
          <a:r>
            <a:rPr lang="en-US" sz="1800" b="1" kern="1200" baseline="30000" dirty="0" smtClean="0">
              <a:solidFill>
                <a:schemeClr val="tx1"/>
              </a:solidFill>
              <a:latin typeface="Times New Roman" panose="02020603050405020304" pitchFamily="18" charset="0"/>
              <a:cs typeface="Times New Roman" panose="02020603050405020304" pitchFamily="18" charset="0"/>
            </a:rPr>
            <a:t>rd</a:t>
          </a:r>
          <a:r>
            <a:rPr lang="en-US" sz="1800" b="1" kern="1200" dirty="0" smtClean="0">
              <a:solidFill>
                <a:schemeClr val="tx1"/>
              </a:solidFill>
              <a:latin typeface="Times New Roman" panose="02020603050405020304" pitchFamily="18" charset="0"/>
              <a:cs typeface="Times New Roman" panose="02020603050405020304" pitchFamily="18" charset="0"/>
            </a:rPr>
            <a:t> trimester of pregnancy</a:t>
          </a:r>
        </a:p>
        <a:p>
          <a:pPr lvl="0" algn="l" defTabSz="800100" rtl="0">
            <a:lnSpc>
              <a:spcPct val="90000"/>
            </a:lnSpc>
            <a:spcBef>
              <a:spcPct val="0"/>
            </a:spcBef>
            <a:spcAft>
              <a:spcPct val="35000"/>
            </a:spcAft>
          </a:pPr>
          <a:endParaRPr lang="en-US" sz="1600" b="1"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en-US" sz="1600" b="1" kern="1200" dirty="0" smtClean="0">
              <a:solidFill>
                <a:schemeClr val="tx1"/>
              </a:solidFill>
              <a:latin typeface="Times New Roman" panose="02020603050405020304" pitchFamily="18" charset="0"/>
              <a:cs typeface="Times New Roman" panose="02020603050405020304" pitchFamily="18" charset="0"/>
            </a:rPr>
            <a:t>Reduction of TSH receptor stimulating antibody levels during pregnancy improves symptoms of Graves’ disease</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rot="16200000">
        <a:off x="3013119" y="-361354"/>
        <a:ext cx="3581400" cy="4304109"/>
      </dsp:txXfrm>
    </dsp:sp>
    <dsp:sp modelId="{4A1BE7C8-F85C-436F-8E67-08FD16F8E3B4}">
      <dsp:nvSpPr>
        <dsp:cNvPr id="0" name=""/>
        <dsp:cNvSpPr/>
      </dsp:nvSpPr>
      <dsp:spPr>
        <a:xfrm rot="16200000">
          <a:off x="6419649" y="859032"/>
          <a:ext cx="3581400" cy="1863335"/>
        </a:xfrm>
        <a:prstGeom prst="flowChartManualOperation">
          <a:avLst/>
        </a:prstGeom>
        <a:solidFill>
          <a:schemeClr val="accent2">
            <a:lumMod val="20000"/>
            <a:lumOff val="80000"/>
          </a:schemeClr>
        </a:solid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anose="02020603050405020304" pitchFamily="18" charset="0"/>
              <a:cs typeface="Times New Roman" panose="02020603050405020304" pitchFamily="18" charset="0"/>
            </a:rPr>
            <a:t>Postpartum, symptoms increase due to a sudden rise in the level of TSH receptor stimulating antibodies</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rot="16200000">
        <a:off x="6419649" y="859032"/>
        <a:ext cx="3581400" cy="18633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E5482D-4303-4EAF-81C8-C475E8239A40}">
      <dsp:nvSpPr>
        <dsp:cNvPr id="0" name=""/>
        <dsp:cNvSpPr/>
      </dsp:nvSpPr>
      <dsp:spPr>
        <a:xfrm>
          <a:off x="4273" y="467234"/>
          <a:ext cx="2011462" cy="776424"/>
        </a:xfrm>
        <a:prstGeom prst="chevron">
          <a:avLst>
            <a:gd name="adj" fmla="val 4000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9E4F83-B306-4ED9-AD7C-9511D7C28D3C}">
      <dsp:nvSpPr>
        <dsp:cNvPr id="0" name=""/>
        <dsp:cNvSpPr/>
      </dsp:nvSpPr>
      <dsp:spPr>
        <a:xfrm>
          <a:off x="540663"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1</a:t>
          </a:r>
          <a:r>
            <a:rPr lang="en-US" sz="2000" b="1" kern="1200" baseline="30000" dirty="0" smtClean="0">
              <a:solidFill>
                <a:schemeClr val="tx1"/>
              </a:solidFill>
              <a:latin typeface="Times New Roman" panose="02020603050405020304" pitchFamily="18" charset="0"/>
              <a:cs typeface="Times New Roman" panose="02020603050405020304" pitchFamily="18" charset="0"/>
            </a:rPr>
            <a:t>st</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540663" y="661340"/>
        <a:ext cx="1698568" cy="776424"/>
      </dsp:txXfrm>
    </dsp:sp>
    <dsp:sp modelId="{70BF9F27-A5B1-47A8-B86D-AE591E908D34}">
      <dsp:nvSpPr>
        <dsp:cNvPr id="0" name=""/>
        <dsp:cNvSpPr/>
      </dsp:nvSpPr>
      <dsp:spPr>
        <a:xfrm>
          <a:off x="2301810" y="467234"/>
          <a:ext cx="2011462" cy="776424"/>
        </a:xfrm>
        <a:prstGeom prst="chevron">
          <a:avLst>
            <a:gd name="adj" fmla="val 40000"/>
          </a:avLst>
        </a:prstGeom>
        <a:blipFill rotWithShape="0">
          <a:blip xmlns:r="http://schemas.openxmlformats.org/officeDocument/2006/relationships" r:embed="rId1">
            <a:duotone>
              <a:schemeClr val="accent2">
                <a:hueOff val="635930"/>
                <a:satOff val="-14509"/>
                <a:lumOff val="5360"/>
                <a:alphaOff val="0"/>
                <a:shade val="22000"/>
                <a:satMod val="160000"/>
              </a:schemeClr>
              <a:schemeClr val="accent2">
                <a:hueOff val="635930"/>
                <a:satOff val="-14509"/>
                <a:lumOff val="536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1D735C-C825-48B9-9AAA-DA924DD9F36A}">
      <dsp:nvSpPr>
        <dsp:cNvPr id="0" name=""/>
        <dsp:cNvSpPr/>
      </dsp:nvSpPr>
      <dsp:spPr>
        <a:xfrm>
          <a:off x="2838200"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635930"/>
              <a:satOff val="-14509"/>
              <a:lumOff val="536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2</a:t>
          </a:r>
          <a:r>
            <a:rPr lang="en-US" sz="2000" b="1" kern="1200" baseline="30000" dirty="0" smtClean="0">
              <a:solidFill>
                <a:schemeClr val="tx1"/>
              </a:solidFill>
              <a:latin typeface="Times New Roman" panose="02020603050405020304" pitchFamily="18" charset="0"/>
              <a:cs typeface="Times New Roman" panose="02020603050405020304" pitchFamily="18" charset="0"/>
            </a:rPr>
            <a:t>nd</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2838200" y="661340"/>
        <a:ext cx="1698568" cy="776424"/>
      </dsp:txXfrm>
    </dsp:sp>
    <dsp:sp modelId="{2A3B981B-3BAF-436E-B74C-A0EA325E9723}">
      <dsp:nvSpPr>
        <dsp:cNvPr id="0" name=""/>
        <dsp:cNvSpPr/>
      </dsp:nvSpPr>
      <dsp:spPr>
        <a:xfrm>
          <a:off x="4599347" y="467234"/>
          <a:ext cx="2011462" cy="776424"/>
        </a:xfrm>
        <a:prstGeom prst="chevron">
          <a:avLst>
            <a:gd name="adj" fmla="val 40000"/>
          </a:avLst>
        </a:prstGeom>
        <a:blipFill rotWithShape="0">
          <a:blip xmlns:r="http://schemas.openxmlformats.org/officeDocument/2006/relationships" r:embed="rId1">
            <a:duotone>
              <a:schemeClr val="accent2">
                <a:hueOff val="1271860"/>
                <a:satOff val="-29019"/>
                <a:lumOff val="10719"/>
                <a:alphaOff val="0"/>
                <a:shade val="22000"/>
                <a:satMod val="160000"/>
              </a:schemeClr>
              <a:schemeClr val="accent2">
                <a:hueOff val="1271860"/>
                <a:satOff val="-29019"/>
                <a:lumOff val="1071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FC72D2-2C73-457B-9909-B53698A1F72D}">
      <dsp:nvSpPr>
        <dsp:cNvPr id="0" name=""/>
        <dsp:cNvSpPr/>
      </dsp:nvSpPr>
      <dsp:spPr>
        <a:xfrm>
          <a:off x="5135737"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271860"/>
              <a:satOff val="-29019"/>
              <a:lumOff val="10719"/>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3</a:t>
          </a:r>
          <a:r>
            <a:rPr lang="en-US" sz="2000" b="1" kern="1200" baseline="30000" dirty="0" smtClean="0">
              <a:solidFill>
                <a:schemeClr val="tx1"/>
              </a:solidFill>
              <a:latin typeface="Times New Roman" panose="02020603050405020304" pitchFamily="18" charset="0"/>
              <a:cs typeface="Times New Roman" panose="02020603050405020304" pitchFamily="18" charset="0"/>
            </a:rPr>
            <a:t>rd</a:t>
          </a:r>
          <a:r>
            <a:rPr lang="en-US" sz="2000" b="1" kern="1200" dirty="0" smtClean="0">
              <a:solidFill>
                <a:schemeClr val="tx1"/>
              </a:solidFill>
              <a:latin typeface="Times New Roman" panose="02020603050405020304" pitchFamily="18" charset="0"/>
              <a:cs typeface="Times New Roman" panose="02020603050405020304" pitchFamily="18" charset="0"/>
            </a:rPr>
            <a:t> trimester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5135737" y="661340"/>
        <a:ext cx="1698568" cy="776424"/>
      </dsp:txXfrm>
    </dsp:sp>
    <dsp:sp modelId="{98B7588A-5A89-4F4F-A7CE-2B10673D3BD2}">
      <dsp:nvSpPr>
        <dsp:cNvPr id="0" name=""/>
        <dsp:cNvSpPr/>
      </dsp:nvSpPr>
      <dsp:spPr>
        <a:xfrm>
          <a:off x="6896885" y="467234"/>
          <a:ext cx="2011462" cy="776424"/>
        </a:xfrm>
        <a:prstGeom prst="chevron">
          <a:avLst>
            <a:gd name="adj" fmla="val 40000"/>
          </a:avLst>
        </a:prstGeom>
        <a:blipFill rotWithShape="0">
          <a:blip xmlns:r="http://schemas.openxmlformats.org/officeDocument/2006/relationships" r:embed="rId1">
            <a:duotone>
              <a:schemeClr val="accent2">
                <a:hueOff val="1907790"/>
                <a:satOff val="-43528"/>
                <a:lumOff val="16079"/>
                <a:alphaOff val="0"/>
                <a:shade val="22000"/>
                <a:satMod val="160000"/>
              </a:schemeClr>
              <a:schemeClr val="accent2">
                <a:hueOff val="1907790"/>
                <a:satOff val="-43528"/>
                <a:lumOff val="1607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9AE820-846E-4F04-99D3-36F668C8BD67}">
      <dsp:nvSpPr>
        <dsp:cNvPr id="0" name=""/>
        <dsp:cNvSpPr/>
      </dsp:nvSpPr>
      <dsp:spPr>
        <a:xfrm>
          <a:off x="7433275" y="661340"/>
          <a:ext cx="1698568" cy="77642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907790"/>
              <a:satOff val="-43528"/>
              <a:lumOff val="16079"/>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Times New Roman" panose="02020603050405020304" pitchFamily="18" charset="0"/>
              <a:cs typeface="Times New Roman" panose="02020603050405020304" pitchFamily="18" charset="0"/>
            </a:rPr>
            <a:t>Post-partum </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7433275" y="661340"/>
        <a:ext cx="1698568" cy="77642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774EA-CE34-482E-B804-4F32EF9B1D49}" type="datetimeFigureOut">
              <a:rPr lang="en-US" smtClean="0"/>
              <a:pPr/>
              <a:t>11/19/2019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2D079-16EF-4CE0-B2A4-DCDE53F1B56B}" type="slidenum">
              <a:rPr lang="en-US" smtClean="0"/>
              <a:pPr/>
              <a:t>‹#›</a:t>
            </a:fld>
            <a:endParaRPr lang="en-US"/>
          </a:p>
        </p:txBody>
      </p:sp>
    </p:spTree>
    <p:extLst>
      <p:ext uri="{BB962C8B-B14F-4D97-AF65-F5344CB8AC3E}">
        <p14:creationId xmlns="" xmlns:p14="http://schemas.microsoft.com/office/powerpoint/2010/main" val="319498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Maternal hypothyroidism is the most common thyroid disorder in pregnancy. </a:t>
            </a:r>
          </a:p>
          <a:p>
            <a:pPr eaLnBrk="1" fontAlgn="auto" hangingPunct="1">
              <a:spcBef>
                <a:spcPts val="0"/>
              </a:spcBef>
              <a:spcAft>
                <a:spcPts val="0"/>
              </a:spcAft>
              <a:defRPr/>
            </a:pPr>
            <a:r>
              <a:rPr lang="en-GB" dirty="0" smtClean="0"/>
              <a:t>In Western countries, it is estimated that overt hypothyroidism occurs in 0.3% to 0.5% of pregnancies and subclinical hypothyroidism occurs in 2% to 3% of pregnancies.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According to a study conducted in Mumbai for Asian-Indian population, the prevalence of hypothyroidism in pregnant women is 4.8%. According to Sahu et al, the prevalence of subclinical hypothyroidism among pregnant women is 6.47% and overt hypothyroidism is 4.58% in Indian population. Progression from subclinical hypothyroidism to overt hypothyroidism is seen in 3% to 29% women with autoimmunity.</a:t>
            </a:r>
          </a:p>
          <a:p>
            <a:pPr>
              <a:defRPr/>
            </a:pPr>
            <a:endParaRPr lang="en-GB" b="1" dirty="0" smtClean="0"/>
          </a:p>
          <a:p>
            <a:pPr>
              <a:defRPr/>
            </a:pPr>
            <a:r>
              <a:rPr lang="en-GB" b="1" dirty="0" smtClean="0"/>
              <a:t>References:</a:t>
            </a:r>
          </a:p>
          <a:p>
            <a:pPr marL="228600" lvl="0" indent="-228600">
              <a:buFont typeface="+mj-lt"/>
              <a:buAutoNum type="arabicPeriod"/>
            </a:pPr>
            <a:r>
              <a:rPr lang="en-US" dirty="0" err="1" smtClean="0"/>
              <a:t>Banerjee</a:t>
            </a:r>
            <a:r>
              <a:rPr lang="en-US" dirty="0" smtClean="0"/>
              <a:t> S. Thyroid disorders in pregnancy. J Assoc Physicians India. 2011 Jan;59 Suppl:32-4.</a:t>
            </a:r>
          </a:p>
          <a:p>
            <a:pPr marL="228600" lvl="0" indent="-228600">
              <a:buFont typeface="+mj-lt"/>
              <a:buAutoNum type="arabicPeriod"/>
            </a:pPr>
            <a:r>
              <a:rPr lang="en-GB" dirty="0" smtClean="0"/>
              <a:t>Autoimmune Thyroid Disease and Pregnancy Follow-up. </a:t>
            </a:r>
            <a:r>
              <a:rPr lang="en-GB" dirty="0" err="1" smtClean="0"/>
              <a:t>Emedicine</a:t>
            </a:r>
            <a:r>
              <a:rPr lang="en-GB" dirty="0" smtClean="0"/>
              <a:t> Website. http://emedicine.medscape.com/article/261913-overview. </a:t>
            </a:r>
            <a:br>
              <a:rPr lang="en-GB" dirty="0" smtClean="0"/>
            </a:br>
            <a:r>
              <a:rPr lang="en-GB" dirty="0" smtClean="0"/>
              <a:t>Accessed November 21, 2011.</a:t>
            </a:r>
            <a:endParaRPr lang="en-US" dirty="0" smtClean="0"/>
          </a:p>
          <a:p>
            <a:pPr marL="228600" lvl="0" indent="-228600">
              <a:buFont typeface="+mj-lt"/>
              <a:buAutoNum type="arabicPeriod"/>
            </a:pPr>
            <a:r>
              <a:rPr lang="en-US" dirty="0" err="1" smtClean="0"/>
              <a:t>Nambiar</a:t>
            </a:r>
            <a:r>
              <a:rPr lang="en-US" dirty="0" smtClean="0"/>
              <a:t> V, </a:t>
            </a:r>
            <a:r>
              <a:rPr lang="en-US" dirty="0" err="1" smtClean="0"/>
              <a:t>Jagtap</a:t>
            </a:r>
            <a:r>
              <a:rPr lang="en-US" dirty="0" smtClean="0"/>
              <a:t> VS, </a:t>
            </a:r>
            <a:r>
              <a:rPr lang="en-US" dirty="0" err="1" smtClean="0"/>
              <a:t>Sarathi</a:t>
            </a:r>
            <a:r>
              <a:rPr lang="en-US" dirty="0" smtClean="0"/>
              <a:t> V, et al. Prevalence and impact of thyroid disorders on maternal outcome in </a:t>
            </a:r>
            <a:r>
              <a:rPr lang="en-US" dirty="0" err="1" smtClean="0"/>
              <a:t>asian-indian</a:t>
            </a:r>
            <a:r>
              <a:rPr lang="en-US" dirty="0" smtClean="0"/>
              <a:t> pregnant women. Journal of Thyroid Research 2011;429097:6.</a:t>
            </a:r>
          </a:p>
          <a:p>
            <a:pPr marL="228600" lvl="0" indent="-228600">
              <a:buFont typeface="+mj-lt"/>
              <a:buAutoNum type="arabicPeriod"/>
            </a:pPr>
            <a:r>
              <a:rPr lang="en-US" dirty="0" err="1" smtClean="0"/>
              <a:t>Sahu</a:t>
            </a:r>
            <a:r>
              <a:rPr lang="en-US" dirty="0" smtClean="0"/>
              <a:t> MT, Das V, </a:t>
            </a:r>
            <a:r>
              <a:rPr lang="en-US" dirty="0" err="1" smtClean="0"/>
              <a:t>Mittal</a:t>
            </a:r>
            <a:r>
              <a:rPr lang="en-US" dirty="0" smtClean="0"/>
              <a:t> S, et al. Overt and subclinical thyroid dysfunction among Indian pregnant women and its effect on maternal and fetal outcome. Arch </a:t>
            </a:r>
            <a:r>
              <a:rPr lang="en-US" dirty="0" err="1" smtClean="0"/>
              <a:t>Gynecol</a:t>
            </a:r>
            <a:r>
              <a:rPr lang="en-US" dirty="0" smtClean="0"/>
              <a:t> Obstet. 2010 Feb;281(2):215-20.</a:t>
            </a:r>
          </a:p>
          <a:p>
            <a:pPr marL="228600" indent="-228600" eaLnBrk="1" fontAlgn="auto" hangingPunct="1">
              <a:spcBef>
                <a:spcPts val="200"/>
              </a:spcBef>
              <a:spcAft>
                <a:spcPts val="200"/>
              </a:spcAft>
              <a:buFont typeface="+mj-lt"/>
              <a:buNone/>
              <a:defRPr/>
            </a:pPr>
            <a:endParaRPr lang="en-GB" dirty="0" smtClean="0"/>
          </a:p>
          <a:p>
            <a:pPr marL="228600" indent="-228600" eaLnBrk="1" fontAlgn="auto" hangingPunct="1">
              <a:spcBef>
                <a:spcPts val="200"/>
              </a:spcBef>
              <a:spcAft>
                <a:spcPts val="200"/>
              </a:spcAft>
              <a:buFont typeface="+mj-lt"/>
              <a:buNone/>
              <a:defRPr/>
            </a:pPr>
            <a:endParaRPr lang="en-GB" dirty="0" smtClean="0"/>
          </a:p>
          <a:p>
            <a:pPr>
              <a:defRPr/>
            </a:pPr>
            <a:endParaRPr lang="en-GB" dirty="0"/>
          </a:p>
        </p:txBody>
      </p:sp>
      <p:sp>
        <p:nvSpPr>
          <p:cNvPr id="4" name="Slide Number Placeholder 3"/>
          <p:cNvSpPr>
            <a:spLocks noGrp="1"/>
          </p:cNvSpPr>
          <p:nvPr>
            <p:ph type="sldNum" sz="quarter" idx="5"/>
          </p:nvPr>
        </p:nvSpPr>
        <p:spPr/>
        <p:txBody>
          <a:bodyPr/>
          <a:lstStyle/>
          <a:p>
            <a:pPr>
              <a:defRPr/>
            </a:pPr>
            <a:fld id="{3C16C213-B927-4C96-AD21-E7B929EEF0B6}" type="slidenum">
              <a:rPr lang="en-US" smtClean="0"/>
              <a:pPr>
                <a:defRPr/>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No difference in PIH, Preeclampsia, or abruption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bars show the proportion of women with thyroid antibodies in whom TSH was greater than 3 </a:t>
            </a:r>
            <a:r>
              <a:rPr lang="en-US" dirty="0" err="1"/>
              <a:t>mU</a:t>
            </a:r>
            <a:r>
              <a:rPr lang="en-US" dirty="0"/>
              <a:t>/ L, as a function of gestational time. The last bar shows TSH determinations obtained 3-4 days after delivery. </a:t>
            </a:r>
          </a:p>
        </p:txBody>
      </p:sp>
      <p:sp>
        <p:nvSpPr>
          <p:cNvPr id="4" name="Slide Number Placeholder 3"/>
          <p:cNvSpPr>
            <a:spLocks noGrp="1"/>
          </p:cNvSpPr>
          <p:nvPr>
            <p:ph type="sldNum" sz="quarter" idx="10"/>
          </p:nvPr>
        </p:nvSpPr>
        <p:spPr/>
        <p:txBody>
          <a:bodyPr/>
          <a:lstStyle/>
          <a:p>
            <a:fld id="{53C22BCC-9642-41E1-99D1-0FB4F985E0C5}" type="slidenum">
              <a:rPr lang="en-US" smtClean="0">
                <a:solidFill>
                  <a:prstClr val="black"/>
                </a:solidFill>
              </a:rPr>
              <a:pPr/>
              <a:t>34</a:t>
            </a:fld>
            <a:endParaRPr lang="en-US">
              <a:solidFill>
                <a:prstClr val="black"/>
              </a:solidFill>
            </a:endParaRPr>
          </a:p>
        </p:txBody>
      </p:sp>
    </p:spTree>
    <p:extLst>
      <p:ext uri="{BB962C8B-B14F-4D97-AF65-F5344CB8AC3E}">
        <p14:creationId xmlns="" xmlns:p14="http://schemas.microsoft.com/office/powerpoint/2010/main" val="306048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latin typeface="Helvetica" pitchFamily="34" charset="0"/>
                <a:ea typeface="Helvetica" pitchFamily="34" charset="0"/>
                <a:cs typeface="Helvetica" pitchFamily="34" charset="0"/>
              </a:rPr>
              <a:t>Average increment in L-</a:t>
            </a:r>
            <a:r>
              <a:rPr lang="en-GB" dirty="0" err="1" smtClean="0">
                <a:latin typeface="Helvetica" pitchFamily="34" charset="0"/>
                <a:ea typeface="Helvetica" pitchFamily="34" charset="0"/>
                <a:cs typeface="Helvetica" pitchFamily="34" charset="0"/>
              </a:rPr>
              <a:t>Thyroxine</a:t>
            </a:r>
            <a:r>
              <a:rPr lang="en-GB" dirty="0" smtClean="0">
                <a:latin typeface="Helvetica" pitchFamily="34" charset="0"/>
                <a:ea typeface="Helvetica" pitchFamily="34" charset="0"/>
                <a:cs typeface="Helvetica" pitchFamily="34" charset="0"/>
              </a:rPr>
              <a:t> dosage in women without residual functional thyroid tissue depends on the initial elevation of serum TSH. The table in the slide illustrates L-</a:t>
            </a:r>
            <a:r>
              <a:rPr lang="en-GB" dirty="0" err="1" smtClean="0">
                <a:latin typeface="Helvetica" pitchFamily="34" charset="0"/>
                <a:ea typeface="Helvetica" pitchFamily="34" charset="0"/>
                <a:cs typeface="Helvetica" pitchFamily="34" charset="0"/>
              </a:rPr>
              <a:t>Thyroxine</a:t>
            </a:r>
            <a:r>
              <a:rPr lang="en-GB" dirty="0" smtClean="0">
                <a:latin typeface="Helvetica" pitchFamily="34" charset="0"/>
                <a:ea typeface="Helvetica" pitchFamily="34" charset="0"/>
                <a:cs typeface="Helvetica" pitchFamily="34" charset="0"/>
              </a:rPr>
              <a:t> dose based on serum TSH elevation. </a:t>
            </a:r>
          </a:p>
          <a:p>
            <a:pPr eaLnBrk="1" hangingPunct="1">
              <a:spcBef>
                <a:spcPct val="0"/>
              </a:spcBef>
            </a:pPr>
            <a:endParaRPr lang="en-GB" dirty="0" smtClean="0">
              <a:latin typeface="Helvetica" pitchFamily="34" charset="0"/>
              <a:ea typeface="Helvetica" pitchFamily="34" charset="0"/>
              <a:cs typeface="Helvetica" pitchFamily="34" charset="0"/>
            </a:endParaRPr>
          </a:p>
          <a:p>
            <a:r>
              <a:rPr lang="en-GB" b="1" dirty="0" smtClean="0">
                <a:solidFill>
                  <a:srgbClr val="000000"/>
                </a:solidFill>
                <a:latin typeface="Helvetica" pitchFamily="34" charset="0"/>
              </a:rPr>
              <a:t>References:</a:t>
            </a:r>
          </a:p>
          <a:p>
            <a:pPr>
              <a:buNone/>
            </a:pPr>
            <a:r>
              <a:rPr lang="en-US" dirty="0" smtClean="0"/>
              <a:t>De </a:t>
            </a:r>
            <a:r>
              <a:rPr lang="en-US" dirty="0" err="1" smtClean="0"/>
              <a:t>Groot</a:t>
            </a:r>
            <a:r>
              <a:rPr lang="en-US" dirty="0" smtClean="0"/>
              <a:t> L, </a:t>
            </a:r>
            <a:r>
              <a:rPr lang="en-US" dirty="0" err="1" smtClean="0"/>
              <a:t>Abalovich</a:t>
            </a:r>
            <a:r>
              <a:rPr lang="en-US" dirty="0" smtClean="0"/>
              <a:t> M, Alexander EK, et al. Management of thyroid dysfunction during pregnancy and postpartum: an Endocrine Society clinical practice guideline. J </a:t>
            </a:r>
            <a:r>
              <a:rPr lang="en-US" dirty="0" err="1" smtClean="0"/>
              <a:t>Clin</a:t>
            </a:r>
            <a:r>
              <a:rPr lang="en-US" dirty="0" smtClean="0"/>
              <a:t> </a:t>
            </a:r>
            <a:r>
              <a:rPr lang="en-US" dirty="0" err="1" smtClean="0"/>
              <a:t>Endocrinol</a:t>
            </a:r>
            <a:r>
              <a:rPr lang="en-US" dirty="0" smtClean="0"/>
              <a:t> </a:t>
            </a:r>
            <a:r>
              <a:rPr lang="en-US" dirty="0" err="1" smtClean="0"/>
              <a:t>Metab</a:t>
            </a:r>
            <a:r>
              <a:rPr lang="en-US" dirty="0" smtClean="0"/>
              <a:t>. 2012 Aug;97(8):2543-65.</a:t>
            </a:r>
          </a:p>
          <a:p>
            <a:pPr>
              <a:spcBef>
                <a:spcPct val="0"/>
              </a:spcBef>
              <a:buFont typeface="Calibri" pitchFamily="34" charset="0"/>
              <a:buAutoNum type="arabicPeriod"/>
            </a:pPr>
            <a:endParaRPr lang="en-US" dirty="0" smtClean="0"/>
          </a:p>
          <a:p>
            <a:pPr eaLnBrk="1" hangingPunct="1">
              <a:spcBef>
                <a:spcPct val="0"/>
              </a:spcBef>
            </a:pPr>
            <a:endParaRPr lang="en-GB" b="1" dirty="0" smtClean="0">
              <a:latin typeface="Helvetica" pitchFamily="34" charset="0"/>
              <a:ea typeface="Helvetica" pitchFamily="34" charset="0"/>
              <a:cs typeface="Helvetica" pitchFamily="34" charset="0"/>
            </a:endParaRPr>
          </a:p>
          <a:p>
            <a:pPr eaLnBrk="1" hangingPunct="1">
              <a:spcBef>
                <a:spcPct val="0"/>
              </a:spcBef>
            </a:pPr>
            <a:endParaRPr lang="en-GB" b="1" dirty="0" smtClean="0">
              <a:latin typeface="Helvetica" pitchFamily="34" charset="0"/>
              <a:ea typeface="Helvetica" pitchFamily="34" charset="0"/>
              <a:cs typeface="Helvetica" pitchFamily="34" charset="0"/>
            </a:endParaRPr>
          </a:p>
          <a:p>
            <a:endParaRPr lang="en-GB" dirty="0" smtClean="0"/>
          </a:p>
        </p:txBody>
      </p:sp>
      <p:sp>
        <p:nvSpPr>
          <p:cNvPr id="4" name="Slide Number Placeholder 3"/>
          <p:cNvSpPr>
            <a:spLocks noGrp="1"/>
          </p:cNvSpPr>
          <p:nvPr>
            <p:ph type="sldNum" sz="quarter" idx="5"/>
          </p:nvPr>
        </p:nvSpPr>
        <p:spPr/>
        <p:txBody>
          <a:bodyPr/>
          <a:lstStyle/>
          <a:p>
            <a:pPr>
              <a:defRPr/>
            </a:pPr>
            <a:fld id="{1D1D7339-DAE2-41DC-B27E-1ABCC1214C7C}" type="slidenum">
              <a:rPr lang="en-US" smtClean="0"/>
              <a:pPr>
                <a:defRPr/>
              </a:pPr>
              <a:t>42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074D6D-8CC0-4DC3-BA29-8C7019EADE66}" type="slidenum">
              <a:rPr lang="en-US" altLang="en-US">
                <a:solidFill>
                  <a:prstClr val="black"/>
                </a:solidFill>
              </a:rPr>
              <a:pPr eaLnBrk="1" hangingPunct="1"/>
              <a:t>43</a:t>
            </a:fld>
            <a:endParaRPr lang="en-US" altLang="en-US">
              <a:solidFill>
                <a:prstClr val="black"/>
              </a:solidFill>
            </a:endParaRPr>
          </a:p>
        </p:txBody>
      </p:sp>
      <p:sp>
        <p:nvSpPr>
          <p:cNvPr id="8397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2587DA-C6AE-409C-BE38-B2402D4A9EC3}" type="slidenum">
              <a:rPr lang="en-US" altLang="en-US">
                <a:solidFill>
                  <a:prstClr val="black"/>
                </a:solidFill>
              </a:rPr>
              <a:pPr eaLnBrk="1" hangingPunct="1"/>
              <a:t>44</a:t>
            </a:fld>
            <a:endParaRPr lang="en-US" altLang="en-US">
              <a:solidFill>
                <a:prstClr val="black"/>
              </a:solidFill>
            </a:endParaRPr>
          </a:p>
        </p:txBody>
      </p:sp>
      <p:sp>
        <p:nvSpPr>
          <p:cNvPr id="9421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spcAft>
                <a:spcPct val="67000"/>
              </a:spcAft>
            </a:pPr>
            <a:r>
              <a:rPr lang="en-US" altLang="en-US">
                <a:cs typeface="Arial" pitchFamily="34" charset="0"/>
              </a:rPr>
              <a:t>In cases of severe hyperthyroidism before pregnancy, if the patient is not adequately treated, she may be at the risk of infertility due to nonovulation and irregular menstrual cycles. If the patient becomes pregnant and is left untreated, miscarriage, abortions, still births, intrauterine growth restriction (IUGR), premature labor, neonatal hyperthyroidism, and perinatal mortality are some of the complications that may arise.</a:t>
            </a:r>
            <a:r>
              <a:rPr lang="en-US" altLang="en-US" baseline="30000">
                <a:cs typeface="Arial" pitchFamily="34" charset="0"/>
              </a:rPr>
              <a:t>1</a:t>
            </a:r>
            <a:r>
              <a:rPr lang="en-US" altLang="en-US">
                <a:cs typeface="Arial" pitchFamily="34" charset="0"/>
              </a:rPr>
              <a:t>(/p3/col1/para1) </a:t>
            </a:r>
          </a:p>
          <a:p>
            <a:pPr eaLnBrk="1" hangingPunct="1">
              <a:spcBef>
                <a:spcPct val="0"/>
              </a:spcBef>
              <a:spcAft>
                <a:spcPct val="67000"/>
              </a:spcAft>
            </a:pPr>
            <a:r>
              <a:rPr lang="en-US" altLang="en-US">
                <a:cs typeface="Arial" pitchFamily="34" charset="0"/>
              </a:rPr>
              <a:t>Adequately treated pregnant women with mild hyperthyroidism have good outcomes and the fetus is generally not affected by the disease. </a:t>
            </a:r>
          </a:p>
          <a:p>
            <a:pPr eaLnBrk="1" hangingPunct="1">
              <a:spcBef>
                <a:spcPct val="0"/>
              </a:spcBef>
              <a:spcAft>
                <a:spcPct val="67000"/>
              </a:spcAft>
            </a:pPr>
            <a:r>
              <a:rPr lang="en-US" altLang="en-US">
                <a:cs typeface="Arial" pitchFamily="34" charset="0"/>
              </a:rPr>
              <a:t>As mentioned earlier, severe untreated situations may result in complications, sometimes resulting in a thyroid crisis or heart failure especially during delivery.</a:t>
            </a:r>
            <a:r>
              <a:rPr lang="en-US" altLang="en-US" baseline="30000">
                <a:solidFill>
                  <a:srgbClr val="000000"/>
                </a:solidFill>
                <a:cs typeface="Arial" pitchFamily="34" charset="0"/>
              </a:rPr>
              <a:t>1</a:t>
            </a:r>
            <a:r>
              <a:rPr lang="en-US" altLang="en-US">
                <a:solidFill>
                  <a:srgbClr val="000000"/>
                </a:solidFill>
                <a:cs typeface="Arial" pitchFamily="34" charset="0"/>
              </a:rPr>
              <a:t>(/p3/col1/para1)</a:t>
            </a:r>
            <a:endParaRPr lang="en-US" altLang="en-US">
              <a:cs typeface="Arial" pitchFamily="34" charset="0"/>
            </a:endParaRPr>
          </a:p>
          <a:p>
            <a:pPr marL="974725" lvl="3" eaLnBrk="1" hangingPunct="1">
              <a:spcBef>
                <a:spcPct val="0"/>
              </a:spcBef>
              <a:spcAft>
                <a:spcPct val="67000"/>
              </a:spcAft>
            </a:pPr>
            <a:endParaRPr lang="en-US" altLang="en-US">
              <a:cs typeface="Arial" pitchFamily="34" charset="0"/>
            </a:endParaRPr>
          </a:p>
          <a:p>
            <a:pPr eaLnBrk="1" hangingPunct="1">
              <a:spcBef>
                <a:spcPct val="0"/>
              </a:spcBef>
              <a:spcAft>
                <a:spcPct val="67000"/>
              </a:spcAft>
            </a:pPr>
            <a:r>
              <a:rPr lang="en-US" altLang="en-US" b="1">
                <a:cs typeface="Arial" pitchFamily="34" charset="0"/>
              </a:rPr>
              <a:t>Reference</a:t>
            </a:r>
          </a:p>
          <a:p>
            <a:pPr marL="228600" lvl="1" indent="-227013" eaLnBrk="1" hangingPunct="1">
              <a:spcBef>
                <a:spcPct val="0"/>
              </a:spcBef>
              <a:spcAft>
                <a:spcPct val="67000"/>
              </a:spcAft>
              <a:buFontTx/>
              <a:buAutoNum type="arabicPeriod"/>
            </a:pPr>
            <a:r>
              <a:rPr lang="en-US" altLang="en-US">
                <a:cs typeface="Arial" pitchFamily="34" charset="0"/>
              </a:rPr>
              <a:t>Zainuddin Z, Shaker AAH. Hyperthyroidism in Pregnancy. </a:t>
            </a:r>
            <a:r>
              <a:rPr lang="en-US" altLang="en-US" i="1">
                <a:cs typeface="Arial" pitchFamily="34" charset="0"/>
              </a:rPr>
              <a:t>The Family Physician.</a:t>
            </a:r>
            <a:r>
              <a:rPr lang="en-US" altLang="en-US">
                <a:cs typeface="Arial" pitchFamily="34" charset="0"/>
              </a:rPr>
              <a:t> 2005;13(3):2-4.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12F0BC-0C2A-46D9-9D2F-CC86C707E830}" type="slidenum">
              <a:rPr lang="en-US" altLang="en-US">
                <a:solidFill>
                  <a:prstClr val="black"/>
                </a:solidFill>
              </a:rPr>
              <a:pPr eaLnBrk="1" hangingPunct="1"/>
              <a:t>45</a:t>
            </a:fld>
            <a:endParaRPr lang="en-US" altLang="en-US">
              <a:solidFill>
                <a:prstClr val="black"/>
              </a:solidFill>
            </a:endParaRPr>
          </a:p>
        </p:txBody>
      </p:sp>
      <p:sp>
        <p:nvSpPr>
          <p:cNvPr id="8601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2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spcAft>
                <a:spcPct val="67000"/>
              </a:spcAft>
            </a:pPr>
            <a:r>
              <a:rPr lang="en-US" altLang="en-US">
                <a:cs typeface="Arial" pitchFamily="34" charset="0"/>
              </a:rPr>
              <a:t>To begin with, let’s discuss the causes and salient features of hyperthyroidism.</a:t>
            </a:r>
          </a:p>
          <a:p>
            <a:pPr eaLnBrk="1" hangingPunct="1">
              <a:spcBef>
                <a:spcPct val="0"/>
              </a:spcBef>
              <a:spcAft>
                <a:spcPct val="67000"/>
              </a:spcAft>
            </a:pPr>
            <a:r>
              <a:rPr lang="en-US" altLang="en-US">
                <a:cs typeface="Arial" pitchFamily="34" charset="0"/>
              </a:rPr>
              <a:t>Hyperthyroidism occurs due to an increased secretion (overproduction) of thyroid hormones. It is caused due to several reasons, including toxic diffuse goiter, also known as Graves’ disease; toxic adenoma; toxic multinodular goiter, also known as Plummer’s disease; painful subacute thyroiditis; silent thyroiditis, including lymphocytic and postpartum thyroiditis; iodine-induced hyperthyroidism; excessive pituitary thyroid stimulating hormone (TSH) or trophoblastic disease; and excessive ingestion of thyroid hormones.</a:t>
            </a:r>
            <a:r>
              <a:rPr lang="en-US" altLang="en-US" baseline="30000">
                <a:cs typeface="Arial" pitchFamily="34" charset="0"/>
              </a:rPr>
              <a:t>1</a:t>
            </a:r>
            <a:r>
              <a:rPr lang="en-US" altLang="en-US">
                <a:cs typeface="Arial" pitchFamily="34" charset="0"/>
              </a:rPr>
              <a:t>(/p458/col2/para5) (/p459/col1/para1) </a:t>
            </a:r>
          </a:p>
          <a:p>
            <a:pPr eaLnBrk="1" hangingPunct="1">
              <a:spcBef>
                <a:spcPct val="0"/>
              </a:spcBef>
              <a:spcAft>
                <a:spcPct val="67000"/>
              </a:spcAft>
            </a:pPr>
            <a:r>
              <a:rPr lang="en-US" altLang="en-US">
                <a:cs typeface="Arial" pitchFamily="34" charset="0"/>
              </a:rPr>
              <a:t>Both invitro and invivo studies have proved the thyrotrophic activity of HCG. (/p95/col1/para3;/col2/para1)  It is reported that peak levels of HCG are invariably related to suppressed TSH levels. </a:t>
            </a:r>
            <a:r>
              <a:rPr lang="en-US" altLang="en-US" baseline="30000">
                <a:cs typeface="Arial" pitchFamily="34" charset="0"/>
              </a:rPr>
              <a:t>2</a:t>
            </a:r>
            <a:r>
              <a:rPr lang="en-US" altLang="en-US">
                <a:cs typeface="Arial" pitchFamily="34" charset="0"/>
              </a:rPr>
              <a:t>(/p96/col1/para1) </a:t>
            </a:r>
            <a:r>
              <a:rPr lang="en-IN" altLang="en-US"/>
              <a:t>Increase in thyroid hormone under the influence of hCG is associated with decreased TSH levels. </a:t>
            </a:r>
            <a:r>
              <a:rPr lang="en-US" altLang="en-US">
                <a:cs typeface="Arial" pitchFamily="34" charset="0"/>
              </a:rPr>
              <a:t>This causes transient thyrotoxicosis. </a:t>
            </a:r>
            <a:r>
              <a:rPr lang="en-US" altLang="en-US" baseline="30000">
                <a:cs typeface="Arial" pitchFamily="34" charset="0"/>
              </a:rPr>
              <a:t>2</a:t>
            </a:r>
            <a:r>
              <a:rPr lang="en-US" altLang="en-US">
                <a:cs typeface="Arial" pitchFamily="34" charset="0"/>
              </a:rPr>
              <a:t>(/p96/col2/para3) </a:t>
            </a:r>
          </a:p>
          <a:p>
            <a:pPr eaLnBrk="1" hangingPunct="1">
              <a:spcBef>
                <a:spcPct val="0"/>
              </a:spcBef>
              <a:spcAft>
                <a:spcPct val="67000"/>
              </a:spcAft>
            </a:pPr>
            <a:endParaRPr lang="en-US" altLang="en-US" b="1" i="1">
              <a:cs typeface="Arial" pitchFamily="34" charset="0"/>
            </a:endParaRPr>
          </a:p>
          <a:p>
            <a:pPr eaLnBrk="1" hangingPunct="1">
              <a:spcBef>
                <a:spcPct val="0"/>
              </a:spcBef>
              <a:spcAft>
                <a:spcPct val="67000"/>
              </a:spcAft>
            </a:pPr>
            <a:r>
              <a:rPr lang="en-US" altLang="en-US" b="1">
                <a:cs typeface="Arial" pitchFamily="34" charset="0"/>
              </a:rPr>
              <a:t>References</a:t>
            </a:r>
          </a:p>
          <a:p>
            <a:pPr marL="228600" lvl="1" indent="-227013" eaLnBrk="1" hangingPunct="1">
              <a:spcBef>
                <a:spcPct val="0"/>
              </a:spcBef>
              <a:spcAft>
                <a:spcPct val="67000"/>
              </a:spcAft>
            </a:pPr>
            <a:r>
              <a:rPr lang="en-US" altLang="en-US">
                <a:cs typeface="Arial" pitchFamily="34" charset="0"/>
              </a:rPr>
              <a:t>1. 	Baskin HJ, Cobin RH, Duick DS, et al. American Association of Clinical Endocrinologists medical guidelines for clinical practice for the evaluation and treatment of hyperthyroidism and hypothyroidism. </a:t>
            </a:r>
            <a:r>
              <a:rPr lang="en-US" altLang="en-US" i="1">
                <a:cs typeface="Arial" pitchFamily="34" charset="0"/>
              </a:rPr>
              <a:t>Endocr Pract.</a:t>
            </a:r>
            <a:r>
              <a:rPr lang="en-US" altLang="en-US">
                <a:cs typeface="Arial" pitchFamily="34" charset="0"/>
              </a:rPr>
              <a:t> 2002;8(6):457-469. </a:t>
            </a:r>
          </a:p>
          <a:p>
            <a:pPr marL="228600" lvl="1" indent="-227013" eaLnBrk="1" hangingPunct="1">
              <a:spcBef>
                <a:spcPct val="0"/>
              </a:spcBef>
              <a:spcAft>
                <a:spcPct val="67000"/>
              </a:spcAft>
            </a:pPr>
            <a:r>
              <a:rPr lang="en-US" altLang="en-US"/>
              <a:t>2. 	Rodien P, Jordan N, Lefevre A, et al. Abnormal stimulation of the thyrotrophin receptor during gestation. </a:t>
            </a:r>
            <a:r>
              <a:rPr lang="en-US" altLang="en-US" i="1"/>
              <a:t>Hum Reprod Update.</a:t>
            </a:r>
            <a:r>
              <a:rPr lang="en-US" altLang="en-US"/>
              <a:t> 2004;10(2):95-105.</a:t>
            </a:r>
            <a:endParaRPr lang="en-US" altLang="en-US">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spcAft>
                <a:spcPts val="600"/>
              </a:spcAft>
              <a:defRPr sz="1000">
                <a:solidFill>
                  <a:schemeClr val="tx1"/>
                </a:solidFill>
                <a:latin typeface="Arial" charset="0"/>
                <a:cs typeface="Arial" charset="0"/>
              </a:defRPr>
            </a:lvl1pPr>
            <a:lvl2pPr marL="742950" indent="-285750" eaLnBrk="0" hangingPunct="0">
              <a:spcBef>
                <a:spcPct val="30000"/>
              </a:spcBef>
              <a:spcAft>
                <a:spcPts val="600"/>
              </a:spcAft>
              <a:defRPr sz="1000">
                <a:solidFill>
                  <a:schemeClr val="tx1"/>
                </a:solidFill>
                <a:latin typeface="Arial" charset="0"/>
                <a:cs typeface="Arial" charset="0"/>
              </a:defRPr>
            </a:lvl2pPr>
            <a:lvl3pPr marL="1143000" indent="-228600" eaLnBrk="0" hangingPunct="0">
              <a:spcBef>
                <a:spcPct val="30000"/>
              </a:spcBef>
              <a:spcAft>
                <a:spcPts val="600"/>
              </a:spcAft>
              <a:defRPr sz="1000">
                <a:solidFill>
                  <a:schemeClr val="tx1"/>
                </a:solidFill>
                <a:latin typeface="Arial" charset="0"/>
                <a:cs typeface="Arial" charset="0"/>
              </a:defRPr>
            </a:lvl3pPr>
            <a:lvl4pPr marL="1600200" indent="-228600" eaLnBrk="0" hangingPunct="0">
              <a:spcBef>
                <a:spcPct val="30000"/>
              </a:spcBef>
              <a:spcAft>
                <a:spcPts val="600"/>
              </a:spcAft>
              <a:defRPr sz="1000">
                <a:solidFill>
                  <a:schemeClr val="tx1"/>
                </a:solidFill>
                <a:latin typeface="Arial" charset="0"/>
                <a:cs typeface="Arial" charset="0"/>
              </a:defRPr>
            </a:lvl4pPr>
            <a:lvl5pPr marL="2057400" indent="-228600" eaLnBrk="0" hangingPunct="0">
              <a:spcBef>
                <a:spcPct val="30000"/>
              </a:spcBef>
              <a:spcAft>
                <a:spcPts val="600"/>
              </a:spcAft>
              <a:defRPr sz="1000">
                <a:solidFill>
                  <a:schemeClr val="tx1"/>
                </a:solidFill>
                <a:latin typeface="Arial" charset="0"/>
                <a:cs typeface="Arial" charset="0"/>
              </a:defRPr>
            </a:lvl5pPr>
            <a:lvl6pPr marL="2514600" indent="-228600" eaLnBrk="0" fontAlgn="base" hangingPunct="0">
              <a:spcBef>
                <a:spcPct val="30000"/>
              </a:spcBef>
              <a:spcAft>
                <a:spcPts val="600"/>
              </a:spcAft>
              <a:defRPr sz="1000">
                <a:solidFill>
                  <a:schemeClr val="tx1"/>
                </a:solidFill>
                <a:latin typeface="Arial" charset="0"/>
                <a:cs typeface="Arial" charset="0"/>
              </a:defRPr>
            </a:lvl6pPr>
            <a:lvl7pPr marL="2971800" indent="-228600" eaLnBrk="0" fontAlgn="base" hangingPunct="0">
              <a:spcBef>
                <a:spcPct val="30000"/>
              </a:spcBef>
              <a:spcAft>
                <a:spcPts val="600"/>
              </a:spcAft>
              <a:defRPr sz="1000">
                <a:solidFill>
                  <a:schemeClr val="tx1"/>
                </a:solidFill>
                <a:latin typeface="Arial" charset="0"/>
                <a:cs typeface="Arial" charset="0"/>
              </a:defRPr>
            </a:lvl7pPr>
            <a:lvl8pPr marL="3429000" indent="-228600" eaLnBrk="0" fontAlgn="base" hangingPunct="0">
              <a:spcBef>
                <a:spcPct val="30000"/>
              </a:spcBef>
              <a:spcAft>
                <a:spcPts val="600"/>
              </a:spcAft>
              <a:defRPr sz="1000">
                <a:solidFill>
                  <a:schemeClr val="tx1"/>
                </a:solidFill>
                <a:latin typeface="Arial" charset="0"/>
                <a:cs typeface="Arial" charset="0"/>
              </a:defRPr>
            </a:lvl8pPr>
            <a:lvl9pPr marL="3886200" indent="-228600" eaLnBrk="0" fontAlgn="base" hangingPunct="0">
              <a:spcBef>
                <a:spcPct val="30000"/>
              </a:spcBef>
              <a:spcAft>
                <a:spcPts val="600"/>
              </a:spcAft>
              <a:defRPr sz="1000">
                <a:solidFill>
                  <a:schemeClr val="tx1"/>
                </a:solidFill>
                <a:latin typeface="Arial" charset="0"/>
                <a:cs typeface="Arial" charset="0"/>
              </a:defRPr>
            </a:lvl9pPr>
          </a:lstStyle>
          <a:p>
            <a:pPr eaLnBrk="1" fontAlgn="base" hangingPunct="1">
              <a:spcBef>
                <a:spcPct val="0"/>
              </a:spcBef>
              <a:spcAft>
                <a:spcPct val="0"/>
              </a:spcAft>
            </a:pPr>
            <a:fld id="{87737476-D571-448B-8C88-400EB4C3956A}" type="slidenum">
              <a:rPr lang="en-US" altLang="en-US" sz="1200" smtClean="0">
                <a:solidFill>
                  <a:prstClr val="black"/>
                </a:solidFill>
              </a:rPr>
              <a:pPr eaLnBrk="1" fontAlgn="base" hangingPunct="1">
                <a:spcBef>
                  <a:spcPct val="0"/>
                </a:spcBef>
                <a:spcAft>
                  <a:spcPct val="0"/>
                </a:spcAft>
              </a:pPr>
              <a:t>55</a:t>
            </a:fld>
            <a:endParaRPr lang="en-US" altLang="en-US" sz="1200" smtClean="0">
              <a:solidFill>
                <a:prstClr val="black"/>
              </a:solidFill>
            </a:endParaRPr>
          </a:p>
        </p:txBody>
      </p:sp>
      <p:sp>
        <p:nvSpPr>
          <p:cNvPr id="6963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67000"/>
              </a:spcAft>
            </a:pPr>
            <a:r>
              <a:rPr lang="en-US" altLang="en-US" smtClean="0">
                <a:latin typeface="Arial" charset="0"/>
                <a:cs typeface="Arial" charset="0"/>
              </a:rPr>
              <a:t>During pregnancy, the natural immunosuppression that occurs in the mother improves thyrotoxicosis. This is more prevalent in the second and third trimesters. The antibody levels that are generally high in Graves’ disease, fall to a level that considerably improves the symptoms of Graves’ disease. However, these changes are only seen in the second and third trimester. In the first trimester and postpartum, there may be sudden spurts of symptoms of Graves’ disease. This occurs because in the first trimester, there is an increase in hCG production, which may lead to a sudden outburst of symptoms, and in postpartum due to a rise in the levels of TSH </a:t>
            </a:r>
            <a:r>
              <a:rPr lang="en-US" altLang="en-US" smtClean="0">
                <a:solidFill>
                  <a:srgbClr val="000000"/>
                </a:solidFill>
                <a:latin typeface="Arial" charset="0"/>
                <a:cs typeface="Arial" charset="0"/>
              </a:rPr>
              <a:t>receptor stimulating antibodies, the symptoms of Graves’ disease appear again. </a:t>
            </a:r>
            <a:r>
              <a:rPr lang="en-US" altLang="en-US" smtClean="0">
                <a:latin typeface="Arial" charset="0"/>
                <a:cs typeface="Arial" charset="0"/>
              </a:rPr>
              <a:t>(/p2/col2/para3)</a:t>
            </a:r>
          </a:p>
          <a:p>
            <a:pPr eaLnBrk="1" hangingPunct="1">
              <a:spcBef>
                <a:spcPct val="0"/>
              </a:spcBef>
              <a:spcAft>
                <a:spcPct val="67000"/>
              </a:spcAft>
            </a:pPr>
            <a:endParaRPr lang="en-US" altLang="en-US" smtClean="0">
              <a:latin typeface="Arial" charset="0"/>
              <a:cs typeface="Arial" charset="0"/>
            </a:endParaRPr>
          </a:p>
          <a:p>
            <a:pPr eaLnBrk="1" hangingPunct="1">
              <a:spcBef>
                <a:spcPct val="0"/>
              </a:spcBef>
              <a:spcAft>
                <a:spcPct val="67000"/>
              </a:spcAft>
            </a:pPr>
            <a:r>
              <a:rPr lang="en-US" altLang="en-US" b="1" smtClean="0">
                <a:latin typeface="Arial" charset="0"/>
                <a:cs typeface="Arial" charset="0"/>
              </a:rPr>
              <a:t>Reference </a:t>
            </a:r>
          </a:p>
          <a:p>
            <a:pPr eaLnBrk="1" hangingPunct="1">
              <a:spcBef>
                <a:spcPct val="0"/>
              </a:spcBef>
              <a:spcAft>
                <a:spcPct val="67000"/>
              </a:spcAft>
            </a:pPr>
            <a:r>
              <a:rPr lang="en-US" altLang="en-US" smtClean="0">
                <a:latin typeface="Arial" charset="0"/>
                <a:cs typeface="Arial" charset="0"/>
              </a:rPr>
              <a:t>Zainuddin Z, Shaker AAH. Hyperthyroidism in pregnancy. </a:t>
            </a:r>
            <a:r>
              <a:rPr lang="en-US" altLang="en-US" i="1" smtClean="0">
                <a:latin typeface="Arial" charset="0"/>
                <a:cs typeface="Arial" charset="0"/>
              </a:rPr>
              <a:t>The Family Physician.</a:t>
            </a:r>
            <a:r>
              <a:rPr lang="en-US" altLang="en-US" smtClean="0">
                <a:latin typeface="Arial" charset="0"/>
                <a:cs typeface="Arial" charset="0"/>
              </a:rPr>
              <a:t> </a:t>
            </a:r>
            <a:br>
              <a:rPr lang="en-US" altLang="en-US" smtClean="0">
                <a:latin typeface="Arial" charset="0"/>
                <a:cs typeface="Arial" charset="0"/>
              </a:rPr>
            </a:br>
            <a:r>
              <a:rPr lang="en-US" altLang="en-US" smtClean="0">
                <a:latin typeface="Arial" charset="0"/>
                <a:cs typeface="Arial" charset="0"/>
              </a:rPr>
              <a:t>2005;13(3):2-4.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6"/>
          <p:cNvSpPr>
            <a:spLocks noGrp="1"/>
          </p:cNvSpPr>
          <p:nvPr>
            <p:ph type="sldNum" sz="quarter" idx="5"/>
          </p:nvPr>
        </p:nvSpPr>
        <p:spPr bwMode="auto">
          <a:ln>
            <a:miter lim="800000"/>
            <a:headEnd/>
            <a:tailEnd/>
          </a:ln>
        </p:spPr>
        <p:txBody>
          <a:bodyPr/>
          <a:lstStyle/>
          <a:p>
            <a:pPr>
              <a:defRPr/>
            </a:pPr>
            <a:fld id="{88143BFC-27CC-4511-A9DA-7B0F778746EE}" type="slidenum">
              <a:rPr lang="en-US" smtClean="0"/>
              <a:pPr>
                <a:defRPr/>
              </a:pPr>
              <a:t>57</a:t>
            </a:fld>
            <a:endParaRPr lang="en-US" dirty="0" smtClean="0"/>
          </a:p>
        </p:txBody>
      </p:sp>
      <p:sp>
        <p:nvSpPr>
          <p:cNvPr id="236547"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ct val="67000"/>
              </a:spcAft>
            </a:pPr>
            <a:r>
              <a:rPr lang="en-GB" dirty="0" smtClean="0">
                <a:cs typeface="Arial" pitchFamily="34" charset="0"/>
              </a:rPr>
              <a:t>PPT is an inflammatory thyroid disorder that usually occurs during the first postpartum year, and it is manifested as transient hyperthyroidism, transient hypothyroidism or as hyperthyroidism followed by transient hypothyroidism. </a:t>
            </a:r>
          </a:p>
          <a:p>
            <a:pPr eaLnBrk="1" hangingPunct="1">
              <a:spcBef>
                <a:spcPct val="0"/>
              </a:spcBef>
              <a:spcAft>
                <a:spcPct val="67000"/>
              </a:spcAft>
            </a:pPr>
            <a:r>
              <a:rPr lang="en-GB" dirty="0" smtClean="0">
                <a:cs typeface="Arial" pitchFamily="34" charset="0"/>
              </a:rPr>
              <a:t>This condition is caused due to a reversal of the partial immunosuppression caused by pregnancy, resulting in an intensification or worsening of the underlying autoimmune thyroiditis.</a:t>
            </a:r>
          </a:p>
          <a:p>
            <a:pPr eaLnBrk="1" hangingPunct="1">
              <a:spcBef>
                <a:spcPct val="0"/>
              </a:spcBef>
              <a:spcAft>
                <a:spcPct val="67000"/>
              </a:spcAft>
            </a:pPr>
            <a:endParaRPr lang="en-GB" b="1" dirty="0" smtClean="0">
              <a:cs typeface="Arial" pitchFamily="34" charset="0"/>
            </a:endParaRPr>
          </a:p>
          <a:p>
            <a:pPr eaLnBrk="1" hangingPunct="1">
              <a:spcBef>
                <a:spcPct val="0"/>
              </a:spcBef>
              <a:spcAft>
                <a:spcPct val="67000"/>
              </a:spcAft>
            </a:pPr>
            <a:r>
              <a:rPr lang="en-GB" b="1" dirty="0" smtClean="0">
                <a:cs typeface="Arial" pitchFamily="34" charset="0"/>
              </a:rPr>
              <a:t>References:</a:t>
            </a:r>
          </a:p>
          <a:p>
            <a:pPr eaLnBrk="1" hangingPunct="1">
              <a:spcBef>
                <a:spcPct val="0"/>
              </a:spcBef>
              <a:spcAft>
                <a:spcPct val="67000"/>
              </a:spcAft>
            </a:pPr>
            <a:r>
              <a:rPr lang="en-GB" dirty="0" err="1" smtClean="0">
                <a:cs typeface="Arial" pitchFamily="34" charset="0"/>
              </a:rPr>
              <a:t>Stagnaro</a:t>
            </a:r>
            <a:r>
              <a:rPr lang="en-GB" dirty="0" smtClean="0">
                <a:cs typeface="Arial" pitchFamily="34" charset="0"/>
              </a:rPr>
              <a:t>-Green A. Clinical review 152: postpartum thyroiditis. </a:t>
            </a:r>
            <a:r>
              <a:rPr lang="en-GB" i="1" dirty="0" smtClean="0">
                <a:cs typeface="Arial" pitchFamily="34" charset="0"/>
              </a:rPr>
              <a:t>J </a:t>
            </a:r>
            <a:r>
              <a:rPr lang="en-GB" i="1" dirty="0" err="1" smtClean="0">
                <a:cs typeface="Arial" pitchFamily="34" charset="0"/>
              </a:rPr>
              <a:t>Clin</a:t>
            </a:r>
            <a:r>
              <a:rPr lang="en-GB" i="1" dirty="0" smtClean="0">
                <a:cs typeface="Arial" pitchFamily="34" charset="0"/>
              </a:rPr>
              <a:t> </a:t>
            </a:r>
            <a:r>
              <a:rPr lang="en-GB" i="1" dirty="0" err="1" smtClean="0">
                <a:cs typeface="Arial" pitchFamily="34" charset="0"/>
              </a:rPr>
              <a:t>Endocrinol</a:t>
            </a:r>
            <a:r>
              <a:rPr lang="en-GB" i="1" dirty="0" smtClean="0">
                <a:cs typeface="Arial" pitchFamily="34" charset="0"/>
              </a:rPr>
              <a:t> </a:t>
            </a:r>
            <a:r>
              <a:rPr lang="en-GB" i="1" dirty="0" err="1" smtClean="0">
                <a:cs typeface="Arial" pitchFamily="34" charset="0"/>
              </a:rPr>
              <a:t>Metab</a:t>
            </a:r>
            <a:r>
              <a:rPr lang="en-GB" i="1" dirty="0" smtClean="0">
                <a:cs typeface="Arial" pitchFamily="34" charset="0"/>
              </a:rPr>
              <a:t>.</a:t>
            </a:r>
            <a:r>
              <a:rPr lang="en-GB" dirty="0" smtClean="0">
                <a:cs typeface="Arial" pitchFamily="34" charset="0"/>
              </a:rPr>
              <a:t> 2002;87(9):4042-4047.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6"/>
          <p:cNvSpPr>
            <a:spLocks noGrp="1"/>
          </p:cNvSpPr>
          <p:nvPr>
            <p:ph type="sldNum" sz="quarter" idx="5"/>
          </p:nvPr>
        </p:nvSpPr>
        <p:spPr bwMode="auto">
          <a:ln>
            <a:miter lim="800000"/>
            <a:headEnd/>
            <a:tailEnd/>
          </a:ln>
        </p:spPr>
        <p:txBody>
          <a:bodyPr/>
          <a:lstStyle/>
          <a:p>
            <a:pPr>
              <a:defRPr/>
            </a:pPr>
            <a:fld id="{FE62FFD6-3045-4C46-9C20-D9B7BF1FD3F4}" type="slidenum">
              <a:rPr lang="en-US" smtClean="0"/>
              <a:pPr>
                <a:defRPr/>
              </a:pPr>
              <a:t>58</a:t>
            </a:fld>
            <a:endParaRPr lang="en-US" dirty="0" smtClean="0"/>
          </a:p>
        </p:txBody>
      </p:sp>
      <p:sp>
        <p:nvSpPr>
          <p:cNvPr id="239619" name="Slide Image Placeholder 1"/>
          <p:cNvSpPr>
            <a:spLocks noGrp="1" noRot="1" noChangeAspect="1" noTextEdit="1"/>
          </p:cNvSpPr>
          <p:nvPr>
            <p:ph type="sldImg"/>
          </p:nvPr>
        </p:nvSpPr>
        <p:spPr bwMode="auto">
          <a:noFill/>
          <a:ln>
            <a:solidFill>
              <a:srgbClr val="000000"/>
            </a:solidFill>
            <a:miter lim="800000"/>
            <a:headEnd/>
            <a:tailEnd/>
          </a:ln>
        </p:spPr>
      </p:sp>
      <p:sp>
        <p:nvSpPr>
          <p:cNvPr id="23962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ct val="67000"/>
              </a:spcAft>
            </a:pPr>
            <a:endParaRPr lang="en-GB" dirty="0"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solidFill>
                  <a:schemeClr val="accent1"/>
                </a:solidFill>
              </a:rPr>
              <a:t>The prevalence of hypothyroidism was </a:t>
            </a:r>
            <a:r>
              <a:rPr lang="en-US" sz="1200" b="1" dirty="0">
                <a:solidFill>
                  <a:srgbClr val="FF0000"/>
                </a:solidFill>
              </a:rPr>
              <a:t>15.1%, 12.06%, </a:t>
            </a:r>
            <a:r>
              <a:rPr lang="en-US" sz="1200" b="1" dirty="0">
                <a:solidFill>
                  <a:schemeClr val="accent1"/>
                </a:solidFill>
              </a:rPr>
              <a:t>and </a:t>
            </a:r>
            <a:r>
              <a:rPr lang="en-US" sz="1200" b="1" dirty="0">
                <a:solidFill>
                  <a:srgbClr val="FF0000"/>
                </a:solidFill>
              </a:rPr>
              <a:t>14.36%</a:t>
            </a:r>
            <a:r>
              <a:rPr lang="en-US" sz="1200" b="1" dirty="0">
                <a:solidFill>
                  <a:schemeClr val="accent1"/>
                </a:solidFill>
              </a:rPr>
              <a:t> in the </a:t>
            </a:r>
            <a:r>
              <a:rPr lang="en-US" sz="1200" b="1" dirty="0">
                <a:solidFill>
                  <a:srgbClr val="FF0000"/>
                </a:solidFill>
              </a:rPr>
              <a:t>first, second, and third trimester</a:t>
            </a:r>
            <a:r>
              <a:rPr lang="en-US" sz="1200" b="1" dirty="0">
                <a:solidFill>
                  <a:schemeClr val="accent1"/>
                </a:solidFill>
              </a:rPr>
              <a:t>, respectively, whereas anti‑TPO antibody positivity was seen in </a:t>
            </a:r>
            <a:r>
              <a:rPr lang="en-US" sz="1200" b="1" dirty="0">
                <a:solidFill>
                  <a:srgbClr val="FF0000"/>
                </a:solidFill>
              </a:rPr>
              <a:t>18.07%, 19.45%, and 22.91%</a:t>
            </a:r>
            <a:r>
              <a:rPr lang="en-US" sz="1200" b="1" dirty="0">
                <a:solidFill>
                  <a:schemeClr val="accent1"/>
                </a:solidFill>
              </a:rPr>
              <a:t> in each trimester.</a:t>
            </a:r>
          </a:p>
          <a:p>
            <a:pPr algn="just"/>
            <a:endParaRPr lang="en-US" sz="1200" b="1" dirty="0">
              <a:solidFill>
                <a:schemeClr val="accent1"/>
              </a:solidFill>
            </a:endParaRPr>
          </a:p>
          <a:p>
            <a:pPr algn="just"/>
            <a:r>
              <a:rPr lang="en-US" sz="1200" b="1" dirty="0">
                <a:solidFill>
                  <a:schemeClr val="accent1"/>
                </a:solidFill>
              </a:rPr>
              <a:t>Following </a:t>
            </a:r>
            <a:r>
              <a:rPr lang="en-US" sz="1200" b="1" dirty="0">
                <a:solidFill>
                  <a:srgbClr val="FF0000"/>
                </a:solidFill>
              </a:rPr>
              <a:t>trimester‑specific TSH cutoffs of &lt;2.5 mIU/L for the first trimester and &lt;3.0 mIU/L</a:t>
            </a:r>
            <a:r>
              <a:rPr lang="en-US" sz="1200" b="1" dirty="0">
                <a:solidFill>
                  <a:schemeClr val="accent1"/>
                </a:solidFill>
              </a:rPr>
              <a:t> for the second and third trimester as suggested by ATA, we found </a:t>
            </a:r>
            <a:r>
              <a:rPr lang="en-US" sz="1200" b="1" dirty="0">
                <a:solidFill>
                  <a:srgbClr val="FF0000"/>
                </a:solidFill>
              </a:rPr>
              <a:t>44.3%, 32.0%, and 34% </a:t>
            </a:r>
            <a:r>
              <a:rPr lang="en-US" sz="1200" b="1" dirty="0">
                <a:solidFill>
                  <a:schemeClr val="accent1"/>
                </a:solidFill>
              </a:rPr>
              <a:t>women were found to have hypothyroidism in the first, second, and third trimester, respectively.</a:t>
            </a:r>
          </a:p>
          <a:p>
            <a:pPr algn="just"/>
            <a:endParaRPr lang="en-US" sz="1200" b="0" dirty="0">
              <a:solidFill>
                <a:schemeClr val="accent1"/>
              </a:solidFill>
            </a:endParaRPr>
          </a:p>
          <a:p>
            <a:pPr algn="just"/>
            <a:r>
              <a:rPr lang="en-US" sz="1200" b="0" dirty="0">
                <a:solidFill>
                  <a:schemeClr val="accent1"/>
                </a:solidFill>
              </a:rPr>
              <a:t>References:</a:t>
            </a:r>
          </a:p>
          <a:p>
            <a:r>
              <a:rPr lang="pl-PL" sz="1200" b="0" i="0" u="none" strike="noStrike" kern="1200" baseline="0" dirty="0">
                <a:solidFill>
                  <a:schemeClr val="tx1"/>
                </a:solidFill>
                <a:latin typeface="+mn-lt"/>
                <a:ea typeface="+mn-ea"/>
                <a:cs typeface="+mn-cs"/>
              </a:rPr>
              <a:t>Dhanwal DK, Bajaj S, Rajput R, Subramaniam K,</a:t>
            </a:r>
            <a:r>
              <a:rPr lang="en-US" sz="1200" b="0" i="0" u="none" strike="noStrike" kern="1200" baseline="0" dirty="0">
                <a:solidFill>
                  <a:schemeClr val="tx1"/>
                </a:solidFill>
                <a:latin typeface="+mn-lt"/>
                <a:ea typeface="+mn-ea"/>
                <a:cs typeface="+mn-cs"/>
              </a:rPr>
              <a:t> Chowdhury S, Bhandari R,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Prevalence of hypothyroidism in pregnancy:</a:t>
            </a:r>
          </a:p>
          <a:p>
            <a:r>
              <a:rPr lang="en-US" sz="1200" b="0" i="0" u="none" strike="noStrike" kern="1200" baseline="0" dirty="0">
                <a:solidFill>
                  <a:schemeClr val="tx1"/>
                </a:solidFill>
                <a:latin typeface="+mn-lt"/>
                <a:ea typeface="+mn-ea"/>
                <a:cs typeface="+mn-cs"/>
              </a:rPr>
              <a:t>An epidemiological study from 11 cities in 9 states of India. Indian J </a:t>
            </a:r>
            <a:r>
              <a:rPr lang="en-US" sz="1200" b="0" i="0" u="none" strike="noStrike" kern="1200" baseline="0" dirty="0" err="1">
                <a:solidFill>
                  <a:schemeClr val="tx1"/>
                </a:solidFill>
                <a:latin typeface="+mn-lt"/>
                <a:ea typeface="+mn-ea"/>
                <a:cs typeface="+mn-cs"/>
              </a:rPr>
              <a:t>Endocr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Metab</a:t>
            </a:r>
            <a:r>
              <a:rPr lang="en-US" sz="1200" b="0" i="0" u="none" strike="noStrike" kern="1200" baseline="0" dirty="0">
                <a:solidFill>
                  <a:schemeClr val="tx1"/>
                </a:solidFill>
                <a:latin typeface="+mn-lt"/>
                <a:ea typeface="+mn-ea"/>
                <a:cs typeface="+mn-cs"/>
              </a:rPr>
              <a:t> 2016;20:387-90.</a:t>
            </a:r>
            <a:endParaRPr lang="en-US" sz="1200" b="1"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8C12D079-16EF-4CE0-B2A4-DCDE53F1B56B}" type="slidenum">
              <a:rPr lang="en-US" smtClean="0"/>
              <a:pPr/>
              <a:t>5</a:t>
            </a:fld>
            <a:endParaRPr lang="en-US"/>
          </a:p>
        </p:txBody>
      </p:sp>
    </p:spTree>
    <p:extLst>
      <p:ext uri="{BB962C8B-B14F-4D97-AF65-F5344CB8AC3E}">
        <p14:creationId xmlns="" xmlns:p14="http://schemas.microsoft.com/office/powerpoint/2010/main" val="202814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dirty="0" smtClean="0"/>
              <a:t>Interpretation of thyroid function tests in pregnancy should be trimester specific.</a:t>
            </a:r>
          </a:p>
          <a:p>
            <a:pPr>
              <a:defRPr/>
            </a:pPr>
            <a:r>
              <a:rPr lang="en-GB" dirty="0" smtClean="0"/>
              <a:t>The usual recommended tests for the thyroid function evaluation in normal pregnancy are TSH and free T4.</a:t>
            </a:r>
          </a:p>
          <a:p>
            <a:pPr>
              <a:defRPr/>
            </a:pPr>
            <a:endParaRPr lang="en-GB" dirty="0" smtClean="0"/>
          </a:p>
          <a:p>
            <a:pPr>
              <a:defRPr/>
            </a:pPr>
            <a:r>
              <a:rPr lang="en-GB" dirty="0" smtClean="0"/>
              <a:t>Measurement TPO-Ab and/or Tg antibody indicates AITD. </a:t>
            </a:r>
          </a:p>
          <a:p>
            <a:pPr>
              <a:defRPr/>
            </a:pPr>
            <a:endParaRPr lang="en-GB" dirty="0" smtClean="0"/>
          </a:p>
          <a:p>
            <a:pPr>
              <a:defRPr/>
            </a:pPr>
            <a:r>
              <a:rPr lang="en-GB" dirty="0" smtClean="0"/>
              <a:t>Ultrasound scan of thyroid is indicated when a nodular disease is suggested by clinical examination.</a:t>
            </a:r>
          </a:p>
          <a:p>
            <a:pPr>
              <a:defRPr/>
            </a:pPr>
            <a:endParaRPr lang="en-GB" b="1" dirty="0" smtClean="0">
              <a:solidFill>
                <a:srgbClr val="FF0000"/>
              </a:solidFill>
            </a:endParaRPr>
          </a:p>
          <a:p>
            <a:pPr>
              <a:defRPr/>
            </a:pPr>
            <a:r>
              <a:rPr lang="en-GB" b="1" dirty="0" smtClean="0"/>
              <a:t>References:</a:t>
            </a:r>
          </a:p>
          <a:p>
            <a:pPr marL="228600" indent="-228600" eaLnBrk="1" fontAlgn="auto" hangingPunct="1">
              <a:spcBef>
                <a:spcPts val="0"/>
              </a:spcBef>
              <a:spcAft>
                <a:spcPts val="0"/>
              </a:spcAft>
              <a:defRPr/>
            </a:pPr>
            <a:r>
              <a:rPr lang="en-GB" dirty="0" smtClean="0"/>
              <a:t>Galofre JC, Davies TF. Autoimmune thyroid disease in pregnancy: a review. J Womens Health (Larchmt). 2009;18(11):1847-1856.</a:t>
            </a:r>
          </a:p>
          <a:p>
            <a:pPr marL="228600" indent="-228600" eaLnBrk="1" fontAlgn="auto" hangingPunct="1">
              <a:spcBef>
                <a:spcPts val="0"/>
              </a:spcBef>
              <a:spcAft>
                <a:spcPts val="0"/>
              </a:spcAft>
              <a:buFontTx/>
              <a:buAutoNum type="arabicPeriod"/>
              <a:defRPr/>
            </a:pPr>
            <a:endParaRPr lang="en-GB" dirty="0" smtClean="0"/>
          </a:p>
          <a:p>
            <a:pPr marL="228600" indent="-228600" eaLnBrk="1" fontAlgn="auto" hangingPunct="1">
              <a:spcBef>
                <a:spcPts val="0"/>
              </a:spcBef>
              <a:spcAft>
                <a:spcPts val="0"/>
              </a:spcAft>
              <a:buFontTx/>
              <a:buAutoNum type="arabicPeriod"/>
              <a:defRPr/>
            </a:pPr>
            <a:endParaRPr lang="en-GB" dirty="0" smtClean="0"/>
          </a:p>
          <a:p>
            <a:pPr marL="228600" indent="-228600" eaLnBrk="1" fontAlgn="auto" hangingPunct="1">
              <a:spcBef>
                <a:spcPts val="0"/>
              </a:spcBef>
              <a:spcAft>
                <a:spcPts val="0"/>
              </a:spcAft>
              <a:buFontTx/>
              <a:buAutoNum type="arabicPeriod"/>
              <a:defRPr/>
            </a:pPr>
            <a:endParaRPr lang="en-GB" dirty="0" smtClean="0"/>
          </a:p>
          <a:p>
            <a:pPr>
              <a:defRPr/>
            </a:pPr>
            <a:endParaRPr lang="en-GB" b="1" dirty="0"/>
          </a:p>
        </p:txBody>
      </p:sp>
      <p:sp>
        <p:nvSpPr>
          <p:cNvPr id="4" name="Slide Number Placeholder 3"/>
          <p:cNvSpPr>
            <a:spLocks noGrp="1"/>
          </p:cNvSpPr>
          <p:nvPr>
            <p:ph type="sldNum" sz="quarter" idx="5"/>
          </p:nvPr>
        </p:nvSpPr>
        <p:spPr/>
        <p:txBody>
          <a:bodyPr/>
          <a:lstStyle/>
          <a:p>
            <a:pPr>
              <a:defRPr/>
            </a:pPr>
            <a:fld id="{FFB338D0-E087-468F-880E-7CE7858313B4}" type="slidenum">
              <a:rPr lang="en-US" smtClean="0"/>
              <a:pPr>
                <a:defRPr/>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GB" dirty="0" smtClean="0"/>
              <a:t>During pregnancy, several hormonal changes and metabolic demands occur, which lead to intense and complex effects on thyroid function.</a:t>
            </a:r>
          </a:p>
          <a:p>
            <a:pPr>
              <a:defRPr/>
            </a:pPr>
            <a:endParaRPr lang="en-GB" dirty="0" smtClean="0"/>
          </a:p>
          <a:p>
            <a:pPr>
              <a:defRPr/>
            </a:pPr>
            <a:r>
              <a:rPr lang="en-GB" dirty="0" smtClean="0"/>
              <a:t>Pregnancy-related hyperoestrogenism results in increased glycosylation of TBG, prolonging circulatory half-life of TBG from 15 minutes to 3 days and resulting in increased serum TBG concentration and decreased free thyroid hormone. This eventually leads to an increase in total T4 and T3 production poststimulation of hypothalamic pituitary axis. TBG begins to increase in the first 2 weeks of pregnancy and reaches a plateau by 20 weeks of gestation. </a:t>
            </a:r>
          </a:p>
          <a:p>
            <a:pPr>
              <a:defRPr/>
            </a:pPr>
            <a:endParaRPr lang="en-GB" dirty="0" smtClean="0"/>
          </a:p>
          <a:p>
            <a:pPr eaLnBrk="1" fontAlgn="auto" hangingPunct="1">
              <a:spcBef>
                <a:spcPts val="0"/>
              </a:spcBef>
              <a:spcAft>
                <a:spcPts val="0"/>
              </a:spcAft>
              <a:defRPr/>
            </a:pPr>
            <a:r>
              <a:rPr lang="en-GB" dirty="0" smtClean="0"/>
              <a:t>hCG concentration increases during the first trimester of pregnancy, plateaus thereafter during mid-gestation and persists until shortly after delivery. There exists structural similarity between hCG and TSH; hCG has an inherent, weak thyroid stimulating activity and acts on TSH receptor leading to increased production of thyroid hormones and decreased TSH levels. There is a reciprocal relationship between hCG and TSH, that is, a decrease in TSH occurs with an increase in hCG levels; and a linear relationship between free T4 (FT4) and hCG levels.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Increased T4 placental transport and increased thyroid hormone degradation by type III deiodinase also increased thyroid hormone production. </a:t>
            </a:r>
          </a:p>
          <a:p>
            <a:pPr eaLnBrk="1" fontAlgn="auto" hangingPunct="1">
              <a:spcBef>
                <a:spcPts val="0"/>
              </a:spcBef>
              <a:spcAft>
                <a:spcPts val="0"/>
              </a:spcAft>
              <a:defRPr/>
            </a:pPr>
            <a:endParaRPr lang="en-GB" dirty="0" smtClean="0"/>
          </a:p>
          <a:p>
            <a:pPr>
              <a:defRPr/>
            </a:pPr>
            <a:r>
              <a:rPr lang="en-GB" dirty="0" smtClean="0"/>
              <a:t>Increased glomerular filtration rate during pregnancy results in sustained rise in renal clearance of iodine and decrease in plasma inorganic iodine concentration. In women with iodine sufficiency, intrathyroidal iodine stores are plentiful and hence there is little impact on thyroid with renal iodine losses. Deficiency of iodine can cause reduced maternal T</a:t>
            </a:r>
            <a:r>
              <a:rPr lang="en-GB" baseline="-25000" dirty="0" smtClean="0"/>
              <a:t>4</a:t>
            </a:r>
            <a:r>
              <a:rPr lang="en-GB" dirty="0" smtClean="0"/>
              <a:t>, increased TSH and maternal goitre. </a:t>
            </a:r>
          </a:p>
          <a:p>
            <a:pPr>
              <a:defRPr/>
            </a:pPr>
            <a:endParaRPr lang="en-GB" dirty="0" smtClean="0"/>
          </a:p>
          <a:p>
            <a:pPr>
              <a:defRPr/>
            </a:pPr>
            <a:endParaRPr lang="en-GB" b="1"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a:p>
        </p:txBody>
      </p:sp>
      <p:sp>
        <p:nvSpPr>
          <p:cNvPr id="4" name="Slide Number Placeholder 3"/>
          <p:cNvSpPr>
            <a:spLocks noGrp="1"/>
          </p:cNvSpPr>
          <p:nvPr>
            <p:ph type="sldNum" sz="quarter" idx="5"/>
          </p:nvPr>
        </p:nvSpPr>
        <p:spPr/>
        <p:txBody>
          <a:bodyPr/>
          <a:lstStyle/>
          <a:p>
            <a:pPr>
              <a:defRPr/>
            </a:pPr>
            <a:fld id="{D30A2A24-919A-47D4-A53A-F58A1D3C1D64}" type="slidenum">
              <a:rPr lang="en-US" smtClean="0"/>
              <a:pPr>
                <a:defRPr/>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A shows the peak in HCG during the first trimester of pregnancy</a:t>
            </a:r>
            <a:r>
              <a:rPr lang="en-US" baseline="0" dirty="0"/>
              <a:t> and the corresponding dip in the TSH. Figure B shows a corresponding peak in FT3 as the TSH peaks. Figure C shows a parallel rise in both TBG and T4.</a:t>
            </a:r>
            <a:endParaRPr lang="en-US" dirty="0"/>
          </a:p>
        </p:txBody>
      </p:sp>
      <p:sp>
        <p:nvSpPr>
          <p:cNvPr id="4" name="Slide Number Placeholder 3"/>
          <p:cNvSpPr>
            <a:spLocks noGrp="1"/>
          </p:cNvSpPr>
          <p:nvPr>
            <p:ph type="sldNum" sz="quarter" idx="10"/>
          </p:nvPr>
        </p:nvSpPr>
        <p:spPr/>
        <p:txBody>
          <a:bodyPr/>
          <a:lstStyle/>
          <a:p>
            <a:fld id="{8C12D079-16EF-4CE0-B2A4-DCDE53F1B56B}" type="slidenum">
              <a:rPr lang="en-US" smtClean="0"/>
              <a:pPr/>
              <a:t>13</a:t>
            </a:fld>
            <a:endParaRPr lang="en-US"/>
          </a:p>
        </p:txBody>
      </p:sp>
    </p:spTree>
    <p:extLst>
      <p:ext uri="{BB962C8B-B14F-4D97-AF65-F5344CB8AC3E}">
        <p14:creationId xmlns="" xmlns:p14="http://schemas.microsoft.com/office/powerpoint/2010/main" val="366611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a:solidFill>
                  <a:schemeClr val="tx1"/>
                </a:solidFill>
                <a:latin typeface="+mn-lt"/>
                <a:ea typeface="+mn-ea"/>
                <a:cs typeface="+mn-cs"/>
              </a:rPr>
              <a:t>Methods</a:t>
            </a:r>
          </a:p>
          <a:p>
            <a:r>
              <a:rPr lang="en-US" sz="1200" b="0" i="0" u="none" strike="noStrike" kern="1200" baseline="0" dirty="0">
                <a:solidFill>
                  <a:schemeClr val="tx1"/>
                </a:solidFill>
                <a:latin typeface="+mn-lt"/>
                <a:ea typeface="+mn-ea"/>
                <a:cs typeface="+mn-cs"/>
              </a:rPr>
              <a:t>In 1996 and 1997, we measured thyrotropin in stored serum samples collected from 25,216 pregnant women between January 1987 and March 1990. We then located 47 women with serum thyrotropin concentrations at or above the 99.7th percentile of the values for all the pregnant women, 15 women with values between the 98th and 99.6th percentiles, inclusive, in combination with low thyroxine levels, and 124 matched women with normal values.</a:t>
            </a:r>
          </a:p>
          <a:p>
            <a:r>
              <a:rPr lang="en-US" sz="1200" b="0" i="0" u="none" strike="noStrike" kern="1200" baseline="0" dirty="0">
                <a:solidFill>
                  <a:schemeClr val="tx1"/>
                </a:solidFill>
                <a:latin typeface="+mn-lt"/>
                <a:ea typeface="+mn-ea"/>
                <a:cs typeface="+mn-cs"/>
              </a:rPr>
              <a:t>Their seven-to-nine-year-old children, none of whom had hypothyroidism as newborns, underwent 15 tests relating to intelligence, attention, language, reading ability, school performance, and visual–motor performance. </a:t>
            </a:r>
          </a:p>
          <a:p>
            <a:r>
              <a:rPr lang="en-US" sz="1200" b="1" i="1" u="none" strike="noStrike" kern="1200" baseline="0" dirty="0">
                <a:solidFill>
                  <a:schemeClr val="tx1"/>
                </a:solidFill>
                <a:latin typeface="+mn-lt"/>
                <a:ea typeface="+mn-ea"/>
                <a:cs typeface="+mn-cs"/>
              </a:rPr>
              <a:t>Results</a:t>
            </a:r>
          </a:p>
          <a:p>
            <a:r>
              <a:rPr lang="en-US" sz="1200" b="0" i="0" u="none" strike="noStrike" kern="1200" baseline="0" dirty="0">
                <a:solidFill>
                  <a:schemeClr val="tx1"/>
                </a:solidFill>
                <a:latin typeface="+mn-lt"/>
                <a:ea typeface="+mn-ea"/>
                <a:cs typeface="+mn-cs"/>
              </a:rPr>
              <a:t>The children of the 62 women with high serum thyrotropin concentrations performed slightly less well on all 15 tests. Their full-scale IQ scores on the Wechsler Intelligence Scale for Children, third edition, averaged 4 points lower than those of the children of the 124 matched control women (P=0.06); 15 percent had scores of 85 or less, as compared with 5 percent of the matched control children. Of the 62 women with thyroid deficiency, 48 were not treated for the condition during the pregnancy under study. The full-scale IQ scores of their children averaged 7 points lower than those of the 124 matched control children (P=0.005); 19 percent had scores of</a:t>
            </a:r>
          </a:p>
          <a:p>
            <a:r>
              <a:rPr lang="en-US" sz="1200" b="0" i="0" u="none" strike="noStrike" kern="1200" baseline="0" dirty="0">
                <a:solidFill>
                  <a:schemeClr val="tx1"/>
                </a:solidFill>
                <a:latin typeface="+mn-lt"/>
                <a:ea typeface="+mn-ea"/>
                <a:cs typeface="+mn-cs"/>
              </a:rPr>
              <a:t>85 or less. Eleven years after the pregnancy under study, 64 percent of the untreated women and 4 percent of the matched control women had confirmed hypothyroidism.</a:t>
            </a:r>
          </a:p>
          <a:p>
            <a:r>
              <a:rPr lang="en-US" sz="1200" b="1" i="1" u="none" strike="noStrike" kern="1200" baseline="0" dirty="0">
                <a:solidFill>
                  <a:schemeClr val="tx1"/>
                </a:solidFill>
                <a:latin typeface="+mn-lt"/>
                <a:ea typeface="+mn-ea"/>
                <a:cs typeface="+mn-cs"/>
              </a:rPr>
              <a:t>Conclusions</a:t>
            </a:r>
          </a:p>
          <a:p>
            <a:r>
              <a:rPr lang="en-US" sz="1200" b="0" i="0" u="none" strike="noStrike" kern="1200" baseline="0" dirty="0">
                <a:solidFill>
                  <a:schemeClr val="tx1"/>
                </a:solidFill>
                <a:latin typeface="+mn-lt"/>
                <a:ea typeface="+mn-ea"/>
                <a:cs typeface="+mn-cs"/>
              </a:rPr>
              <a:t>Undiagnosed hypothyroidism in pregnant women may adversely affect their fetuses; therefore, screening for thyroid deficiency during pregnancy may be warranted. (N </a:t>
            </a:r>
            <a:r>
              <a:rPr lang="en-US" sz="1200" b="0" i="0" u="none" strike="noStrike" kern="1200" baseline="0" dirty="0" err="1">
                <a:solidFill>
                  <a:schemeClr val="tx1"/>
                </a:solidFill>
                <a:latin typeface="+mn-lt"/>
                <a:ea typeface="+mn-ea"/>
                <a:cs typeface="+mn-cs"/>
              </a:rPr>
              <a:t>Engl</a:t>
            </a:r>
            <a:r>
              <a:rPr lang="en-US" sz="1200" b="0" i="0" u="none" strike="noStrike" kern="1200" baseline="0" dirty="0">
                <a:solidFill>
                  <a:schemeClr val="tx1"/>
                </a:solidFill>
                <a:latin typeface="+mn-lt"/>
                <a:ea typeface="+mn-ea"/>
                <a:cs typeface="+mn-cs"/>
              </a:rPr>
              <a:t> J Med 1999;341:549-55.)</a:t>
            </a:r>
            <a:endParaRPr lang="en-US" dirty="0"/>
          </a:p>
        </p:txBody>
      </p:sp>
      <p:sp>
        <p:nvSpPr>
          <p:cNvPr id="4" name="Slide Number Placeholder 3"/>
          <p:cNvSpPr>
            <a:spLocks noGrp="1"/>
          </p:cNvSpPr>
          <p:nvPr>
            <p:ph type="sldNum" sz="quarter" idx="10"/>
          </p:nvPr>
        </p:nvSpPr>
        <p:spPr/>
        <p:txBody>
          <a:bodyPr/>
          <a:lstStyle/>
          <a:p>
            <a:fld id="{8C12D079-16EF-4CE0-B2A4-DCDE53F1B56B}" type="slidenum">
              <a:rPr lang="en-US" smtClean="0"/>
              <a:pPr/>
              <a:t>17</a:t>
            </a:fld>
            <a:endParaRPr lang="en-US"/>
          </a:p>
        </p:txBody>
      </p:sp>
    </p:spTree>
    <p:extLst>
      <p:ext uri="{BB962C8B-B14F-4D97-AF65-F5344CB8AC3E}">
        <p14:creationId xmlns="" xmlns:p14="http://schemas.microsoft.com/office/powerpoint/2010/main" val="293593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These cutoffs were predominantly based on the published reference ranges obtained from </a:t>
            </a:r>
            <a:r>
              <a:rPr lang="en-US" b="1" dirty="0"/>
              <a:t>six pregnancy studies together comprising a total cohort of approximately 5500 subjects.</a:t>
            </a:r>
          </a:p>
          <a:p>
            <a:pPr algn="just"/>
            <a:endParaRPr lang="en-US" dirty="0"/>
          </a:p>
          <a:p>
            <a:pPr algn="just"/>
            <a:r>
              <a:rPr lang="en-US" dirty="0"/>
              <a:t>Since that publication, additional much larger cohorts have published center- and trimester specific pregnancy reference ranges. </a:t>
            </a:r>
            <a:r>
              <a:rPr lang="en-US" b="1" dirty="0"/>
              <a:t>These analyses combine data from over 60,000 subjects</a:t>
            </a:r>
          </a:p>
          <a:p>
            <a:endParaRPr lang="en-US" dirty="0"/>
          </a:p>
        </p:txBody>
      </p:sp>
      <p:sp>
        <p:nvSpPr>
          <p:cNvPr id="4" name="Slide Number Placeholder 3"/>
          <p:cNvSpPr>
            <a:spLocks noGrp="1"/>
          </p:cNvSpPr>
          <p:nvPr>
            <p:ph type="sldNum" sz="quarter" idx="10"/>
          </p:nvPr>
        </p:nvSpPr>
        <p:spPr/>
        <p:txBody>
          <a:bodyPr/>
          <a:lstStyle/>
          <a:p>
            <a:fld id="{0C13F8B4-3EB2-48E2-ACFD-03D9EB93CF24}" type="slidenum">
              <a:rPr lang="en-US" smtClean="0">
                <a:solidFill>
                  <a:prstClr val="black"/>
                </a:solidFill>
              </a:rPr>
              <a:pPr/>
              <a:t>20</a:t>
            </a:fld>
            <a:endParaRPr lang="en-US">
              <a:solidFill>
                <a:prstClr val="black"/>
              </a:solidFill>
            </a:endParaRPr>
          </a:p>
        </p:txBody>
      </p:sp>
    </p:spTree>
    <p:extLst>
      <p:ext uri="{BB962C8B-B14F-4D97-AF65-F5344CB8AC3E}">
        <p14:creationId xmlns="" xmlns:p14="http://schemas.microsoft.com/office/powerpoint/2010/main" val="308380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Evaluate </a:t>
            </a:r>
            <a:r>
              <a:rPr lang="en-US" dirty="0" err="1"/>
              <a:t>assoc</a:t>
            </a:r>
            <a:r>
              <a:rPr lang="en-US" dirty="0"/>
              <a:t> of thyroid Ab and miscarriage in women with </a:t>
            </a:r>
            <a:r>
              <a:rPr lang="en-US" dirty="0" err="1"/>
              <a:t>nl</a:t>
            </a:r>
            <a:r>
              <a:rPr lang="en-US" dirty="0"/>
              <a:t> thyroid </a:t>
            </a:r>
            <a:r>
              <a:rPr lang="en-US" dirty="0" err="1"/>
              <a:t>func</a:t>
            </a:r>
            <a:endParaRPr lang="en-US" dirty="0"/>
          </a:p>
          <a:p>
            <a:r>
              <a:rPr lang="en-US" dirty="0"/>
              <a:t>19 Cohort studies of about 8000 pts  overall tripling of odds of miscarriage in presence of thyroid autoantibodies OR 3.9[2.48-6.12] all 19 showed </a:t>
            </a:r>
            <a:r>
              <a:rPr lang="en-US" dirty="0" err="1"/>
              <a:t>pos</a:t>
            </a:r>
            <a:r>
              <a:rPr lang="en-US" dirty="0"/>
              <a:t> association</a:t>
            </a:r>
          </a:p>
          <a:p>
            <a:r>
              <a:rPr lang="en-US" dirty="0"/>
              <a:t>OR unselected 4.28 (2.06-8.92) 9 studies</a:t>
            </a:r>
          </a:p>
          <a:p>
            <a:r>
              <a:rPr lang="en-US" dirty="0"/>
              <a:t>OR subfertility undergoing ART 3.15 (2.23-4.44) 7 studies  Negro study RCT no difference in </a:t>
            </a:r>
            <a:r>
              <a:rPr lang="en-US" dirty="0" err="1"/>
              <a:t>preg</a:t>
            </a:r>
            <a:r>
              <a:rPr lang="en-US" dirty="0"/>
              <a:t> rates if Ab </a:t>
            </a:r>
            <a:r>
              <a:rPr lang="en-US" dirty="0" err="1"/>
              <a:t>pos</a:t>
            </a:r>
            <a:r>
              <a:rPr lang="en-US" dirty="0"/>
              <a:t> and ART but higher </a:t>
            </a:r>
            <a:r>
              <a:rPr lang="en-US" dirty="0" err="1"/>
              <a:t>miscarraige</a:t>
            </a:r>
            <a:endParaRPr lang="en-US" dirty="0"/>
          </a:p>
          <a:p>
            <a:r>
              <a:rPr lang="en-US" dirty="0"/>
              <a:t>OR recurrent </a:t>
            </a:r>
            <a:r>
              <a:rPr lang="en-US" dirty="0" err="1"/>
              <a:t>mis</a:t>
            </a:r>
            <a:r>
              <a:rPr lang="en-US" dirty="0"/>
              <a:t> 4.22 (0.97-18.44) 3 studies</a:t>
            </a:r>
          </a:p>
          <a:p>
            <a:endParaRPr lang="en-US" dirty="0"/>
          </a:p>
          <a:p>
            <a:r>
              <a:rPr lang="en-US" dirty="0"/>
              <a:t>Similar for case control studies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900" dirty="0"/>
              <a:t>14 </a:t>
            </a:r>
            <a:r>
              <a:rPr lang="en-US" sz="900" dirty="0" err="1"/>
              <a:t>indiv</a:t>
            </a:r>
            <a:r>
              <a:rPr lang="en-US" sz="900" dirty="0"/>
              <a:t> data from 11 PROSPECTIVE cohort studies  34657 participants preterm delivery &lt;37-36 </a:t>
            </a:r>
            <a:r>
              <a:rPr lang="en-US" sz="900" dirty="0" err="1"/>
              <a:t>wks</a:t>
            </a:r>
            <a:r>
              <a:rPr lang="en-US" sz="900" dirty="0"/>
              <a:t> (14 entries because studies with TPO and </a:t>
            </a:r>
            <a:r>
              <a:rPr lang="en-US" sz="900" dirty="0" err="1"/>
              <a:t>Tg</a:t>
            </a:r>
            <a:r>
              <a:rPr lang="en-US" sz="900" dirty="0"/>
              <a:t> Ab listed twice)</a:t>
            </a:r>
          </a:p>
          <a:p>
            <a:r>
              <a:rPr lang="en-US" sz="900" dirty="0"/>
              <a:t>Overall RR 1.41, 41% higher for all studies</a:t>
            </a:r>
          </a:p>
          <a:p>
            <a:r>
              <a:rPr lang="en-US" sz="900" dirty="0"/>
              <a:t>Significant heterogeneity between studies as 5 included women with thyroid dysfunction and 6 did not.</a:t>
            </a:r>
          </a:p>
          <a:p>
            <a:r>
              <a:rPr lang="en-US" sz="900" dirty="0"/>
              <a:t>In fact, status of thyroid function explained 64% of between study variance</a:t>
            </a:r>
          </a:p>
          <a:p>
            <a:r>
              <a:rPr lang="en-US" sz="900" dirty="0"/>
              <a:t>Therefore sensitivity analysis performed </a:t>
            </a:r>
          </a:p>
          <a:p>
            <a:r>
              <a:rPr lang="en-US" sz="900" b="1" dirty="0"/>
              <a:t>For studies excluding women with thyroid </a:t>
            </a:r>
            <a:r>
              <a:rPr lang="en-US" sz="900" b="1" dirty="0" err="1"/>
              <a:t>dysfnc</a:t>
            </a:r>
            <a:r>
              <a:rPr lang="en-US" sz="900" b="1" dirty="0"/>
              <a:t> overall RR for </a:t>
            </a:r>
            <a:r>
              <a:rPr lang="en-US" sz="900" b="1" dirty="0" err="1"/>
              <a:t>perterm</a:t>
            </a:r>
            <a:r>
              <a:rPr lang="en-US" sz="900" b="1" dirty="0"/>
              <a:t> delivery and </a:t>
            </a:r>
            <a:r>
              <a:rPr lang="en-US" sz="900" b="1" dirty="0" err="1"/>
              <a:t>pos</a:t>
            </a:r>
            <a:r>
              <a:rPr lang="en-US" sz="900" b="1" dirty="0"/>
              <a:t> Ab was 1.98 [1.29-3.04]</a:t>
            </a:r>
          </a:p>
          <a:p>
            <a:r>
              <a:rPr lang="en-US" sz="900" dirty="0"/>
              <a:t>Strength of association for  TPO Ab but if just looked at studies that included thyroid </a:t>
            </a:r>
            <a:r>
              <a:rPr lang="en-US" sz="900" dirty="0" err="1"/>
              <a:t>dysfnc</a:t>
            </a:r>
            <a:r>
              <a:rPr lang="en-US" sz="900" dirty="0"/>
              <a:t>, not sig association</a:t>
            </a:r>
          </a:p>
          <a:p>
            <a:r>
              <a:rPr lang="en-US" sz="900" dirty="0"/>
              <a:t>Only 1 study reported and analyzed info about potential confounders of age BMI gravidity race smoking gest age, educational level and site </a:t>
            </a:r>
            <a:r>
              <a:rPr lang="en-US" sz="900" dirty="0" err="1"/>
              <a:t>Haddow</a:t>
            </a:r>
            <a:r>
              <a:rPr lang="en-US" sz="900" dirty="0"/>
              <a:t> In fact 64% of </a:t>
            </a:r>
            <a:r>
              <a:rPr lang="en-US" sz="900" dirty="0" err="1"/>
              <a:t>variablit</a:t>
            </a:r>
            <a:endParaRPr lang="en-US" sz="900" dirty="0"/>
          </a:p>
          <a:p>
            <a:r>
              <a:rPr lang="en-US" sz="900" dirty="0" err="1"/>
              <a:t>Prev</a:t>
            </a:r>
            <a:r>
              <a:rPr lang="en-US" sz="900" dirty="0"/>
              <a:t> of TPO Ab 5.26% to 14.89%</a:t>
            </a:r>
          </a:p>
          <a:p>
            <a:r>
              <a:rPr lang="en-US" sz="900" dirty="0"/>
              <a:t>9 with TPO Ab, 3 </a:t>
            </a:r>
            <a:r>
              <a:rPr lang="en-US" sz="900" dirty="0" err="1"/>
              <a:t>Tg</a:t>
            </a:r>
            <a:r>
              <a:rPr lang="en-US" sz="900" dirty="0"/>
              <a:t> Ab and 2 with both.  Overall combined RR for preterm delivery risk for </a:t>
            </a:r>
            <a:r>
              <a:rPr lang="en-US" sz="900" dirty="0" err="1"/>
              <a:t>preg</a:t>
            </a:r>
            <a:r>
              <a:rPr lang="en-US" sz="900" dirty="0"/>
              <a:t> women with </a:t>
            </a:r>
            <a:r>
              <a:rPr lang="en-US" sz="900" dirty="0" err="1"/>
              <a:t>pos</a:t>
            </a:r>
            <a:r>
              <a:rPr lang="en-US" sz="900" dirty="0"/>
              <a:t> Ab c/w ref pop was 1.41 (CI 1.08-1.84)</a:t>
            </a:r>
          </a:p>
          <a:p>
            <a:r>
              <a:rPr lang="en-US" sz="900" b="1" dirty="0"/>
              <a:t>ONLY  6 studies in green excluded women with thyroid dysfunction, all </a:t>
            </a:r>
            <a:r>
              <a:rPr lang="en-US" sz="900" b="1" dirty="0" err="1"/>
              <a:t>eval</a:t>
            </a:r>
            <a:r>
              <a:rPr lang="en-US" sz="900" b="1" dirty="0"/>
              <a:t> TPO AB</a:t>
            </a:r>
          </a:p>
          <a:p>
            <a:r>
              <a:rPr lang="en-US" sz="900" dirty="0"/>
              <a:t>However, 5 studies included women with thyroid </a:t>
            </a:r>
            <a:r>
              <a:rPr lang="en-US" sz="900" dirty="0" err="1"/>
              <a:t>dysfunc</a:t>
            </a:r>
            <a:endParaRPr lang="en-US" sz="900" dirty="0"/>
          </a:p>
          <a:p>
            <a:r>
              <a:rPr lang="en-US" sz="900" dirty="0"/>
              <a:t>Therefore significant heterogeneity</a:t>
            </a:r>
          </a:p>
          <a:p>
            <a:endParaRPr lang="en-US" sz="900" dirty="0"/>
          </a:p>
          <a:p>
            <a:r>
              <a:rPr lang="en-US" sz="900" dirty="0"/>
              <a:t>New recent study just published in JCEM from Greece (</a:t>
            </a:r>
            <a:r>
              <a:rPr lang="en-US" sz="900" dirty="0" err="1"/>
              <a:t>Karakosta</a:t>
            </a:r>
            <a:r>
              <a:rPr lang="en-US" sz="900" dirty="0"/>
              <a:t>) supports that autoimmunity WITHOUT TSH elevation in early pregnancy associated with preterm delivery whereas combination was not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C931C8F-07FE-468F-8308-D62589CC2830}" type="datetime1">
              <a:rPr lang="en-US" smtClean="0"/>
              <a:pPr/>
              <a:t>11/19/2019</a:t>
            </a:fld>
            <a:endParaRPr lang="en-US"/>
          </a:p>
        </p:txBody>
      </p:sp>
      <p:sp>
        <p:nvSpPr>
          <p:cNvPr id="17" name="Footer Placeholder 16"/>
          <p:cNvSpPr>
            <a:spLocks noGrp="1"/>
          </p:cNvSpPr>
          <p:nvPr>
            <p:ph type="ftr" sz="quarter" idx="11"/>
          </p:nvPr>
        </p:nvSpPr>
        <p:spPr/>
        <p:txBody>
          <a:bodyPr/>
          <a:lstStyle/>
          <a:p>
            <a:r>
              <a:rPr kumimoji="0" lang="en-US"/>
              <a:t>First Trimester</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EB6305-D108-47AB-8896-0D9859BF77E0}" type="datetime1">
              <a:rPr lang="en-US" smtClean="0"/>
              <a:pPr/>
              <a:t>11/19/2019</a:t>
            </a:fld>
            <a:endParaRPr lang="en-US"/>
          </a:p>
        </p:txBody>
      </p:sp>
      <p:sp>
        <p:nvSpPr>
          <p:cNvPr id="5" name="Footer Placeholder 4"/>
          <p:cNvSpPr>
            <a:spLocks noGrp="1"/>
          </p:cNvSpPr>
          <p:nvPr>
            <p:ph type="ftr" sz="quarter" idx="11"/>
          </p:nvPr>
        </p:nvSpPr>
        <p:spPr/>
        <p:txBody>
          <a:bodyPr/>
          <a:lstStyle/>
          <a:p>
            <a:r>
              <a:rPr kumimoji="0" lang="en-US"/>
              <a:t>First Trimester</a:t>
            </a:r>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E3B24B-075F-4774-B1E5-E611059444D7}" type="datetime1">
              <a:rPr lang="en-US" smtClean="0"/>
              <a:pPr/>
              <a:t>11/19/2019</a:t>
            </a:fld>
            <a:endParaRPr lang="en-US"/>
          </a:p>
        </p:txBody>
      </p:sp>
      <p:sp>
        <p:nvSpPr>
          <p:cNvPr id="5" name="Footer Placeholder 4"/>
          <p:cNvSpPr>
            <a:spLocks noGrp="1"/>
          </p:cNvSpPr>
          <p:nvPr>
            <p:ph type="ftr" sz="quarter" idx="11"/>
          </p:nvPr>
        </p:nvSpPr>
        <p:spPr/>
        <p:txBody>
          <a:bodyPr/>
          <a:lstStyle/>
          <a:p>
            <a:r>
              <a:rPr kumimoji="0" lang="en-US"/>
              <a:t>First Trimester</a:t>
            </a:r>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Tree>
    <p:extLst>
      <p:ext uri="{BB962C8B-B14F-4D97-AF65-F5344CB8AC3E}">
        <p14:creationId xmlns="" xmlns:p14="http://schemas.microsoft.com/office/powerpoint/2010/main" val="2846530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006" y="0"/>
            <a:ext cx="8217794" cy="1143000"/>
          </a:xfrm>
          <a:noFill/>
        </p:spPr>
        <p:txBody>
          <a:bodyPr>
            <a:noAutofit/>
          </a:bodyPr>
          <a:lstStyle>
            <a:lvl1pPr algn="l">
              <a:defRPr sz="3200" b="1">
                <a:solidFill>
                  <a:schemeClr val="tx1"/>
                </a:solidFill>
                <a:latin typeface="Helvetic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958" y="1522435"/>
            <a:ext cx="8229600" cy="4525963"/>
          </a:xfrm>
        </p:spPr>
        <p:txBody>
          <a:bodyPr>
            <a:noAutofit/>
          </a:bodyPr>
          <a:lstStyle>
            <a:lvl1pPr marL="344488" indent="-344488" algn="l">
              <a:lnSpc>
                <a:spcPct val="150000"/>
              </a:lnSpc>
              <a:spcBef>
                <a:spcPts val="300"/>
              </a:spcBef>
              <a:defRPr sz="2000">
                <a:latin typeface="Helvetica" pitchFamily="34" charset="0"/>
                <a:cs typeface="Arial" pitchFamily="34" charset="0"/>
              </a:defRPr>
            </a:lvl1pPr>
            <a:lvl2pPr marL="688975" indent="-344488" algn="l">
              <a:lnSpc>
                <a:spcPct val="150000"/>
              </a:lnSpc>
              <a:spcBef>
                <a:spcPts val="300"/>
              </a:spcBef>
              <a:buClr>
                <a:srgbClr val="00863D"/>
              </a:buClr>
              <a:defRPr sz="1800">
                <a:latin typeface="Helvetica" pitchFamily="34" charset="0"/>
                <a:cs typeface="Arial" pitchFamily="34" charset="0"/>
              </a:defRPr>
            </a:lvl2pPr>
            <a:lvl3pPr marL="1033463" indent="-338138" algn="l">
              <a:lnSpc>
                <a:spcPct val="150000"/>
              </a:lnSpc>
              <a:spcBef>
                <a:spcPts val="300"/>
              </a:spcBef>
              <a:defRPr sz="1600">
                <a:latin typeface="Helvetica" pitchFamily="34" charset="0"/>
                <a:cs typeface="Arial" pitchFamily="34" charset="0"/>
              </a:defRPr>
            </a:lvl3pPr>
            <a:lvl4pPr marL="1376363" indent="-344488" algn="l">
              <a:lnSpc>
                <a:spcPct val="150000"/>
              </a:lnSpc>
              <a:spcBef>
                <a:spcPts val="300"/>
              </a:spcBef>
              <a:defRPr sz="1400">
                <a:latin typeface="Helvetica" pitchFamily="34" charset="0"/>
                <a:cs typeface="Arial" pitchFamily="34" charset="0"/>
              </a:defRPr>
            </a:lvl4pPr>
            <a:lvl5pPr marL="1709738" indent="-344488" algn="l">
              <a:lnSpc>
                <a:spcPct val="150000"/>
              </a:lnSpc>
              <a:spcBef>
                <a:spcPts val="300"/>
              </a:spcBef>
              <a:defRPr sz="1400">
                <a:latin typeface="Helvetic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3075" y="6060550"/>
            <a:ext cx="6918325" cy="718074"/>
          </a:xfrm>
        </p:spPr>
        <p:txBody>
          <a:bodyPr>
            <a:noAutofit/>
          </a:bodyPr>
          <a:lstStyle>
            <a:lvl1pPr marL="228600" indent="-228600">
              <a:spcBef>
                <a:spcPts val="0"/>
              </a:spcBef>
              <a:buFont typeface="+mj-lt"/>
              <a:buAutoNum type="arabicPeriod"/>
              <a:defRPr sz="700">
                <a:latin typeface="Helvetica" pitchFamily="34" charset="0"/>
                <a:cs typeface="Arial" pitchFamily="34" charset="0"/>
              </a:defRPr>
            </a:lvl1pPr>
          </a:lstStyle>
          <a:p>
            <a:pPr lvl="0"/>
            <a:endParaRPr lang="en-US" dirty="0"/>
          </a:p>
        </p:txBody>
      </p:sp>
      <p:sp>
        <p:nvSpPr>
          <p:cNvPr id="5" name="Slide Number Placeholder 5"/>
          <p:cNvSpPr>
            <a:spLocks noGrp="1"/>
          </p:cNvSpPr>
          <p:nvPr>
            <p:ph type="sldNum" sz="quarter" idx="14"/>
          </p:nvPr>
        </p:nvSpPr>
        <p:spPr/>
        <p:txBody>
          <a:bodyPr/>
          <a:lstStyle>
            <a:lvl1pPr>
              <a:defRPr>
                <a:latin typeface="Helvetica" pitchFamily="34" charset="0"/>
              </a:defRPr>
            </a:lvl1pPr>
          </a:lstStyle>
          <a:p>
            <a:pPr>
              <a:defRPr/>
            </a:pPr>
            <a:fld id="{4864F397-E087-4CD0-8419-79C6E62BFB2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006" y="0"/>
            <a:ext cx="8217794" cy="1143000"/>
          </a:xfrm>
          <a:noFill/>
        </p:spPr>
        <p:txBody>
          <a:bodyPr>
            <a:noAutofit/>
          </a:bodyPr>
          <a:lstStyle>
            <a:lvl1pPr algn="l">
              <a:defRPr sz="3200" b="1">
                <a:solidFill>
                  <a:schemeClr val="tx1"/>
                </a:solidFill>
                <a:latin typeface="Helvetic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958" y="1522435"/>
            <a:ext cx="8229600" cy="4525963"/>
          </a:xfrm>
        </p:spPr>
        <p:txBody>
          <a:bodyPr>
            <a:noAutofit/>
          </a:bodyPr>
          <a:lstStyle>
            <a:lvl1pPr marL="344488" indent="-344488" algn="l">
              <a:lnSpc>
                <a:spcPct val="150000"/>
              </a:lnSpc>
              <a:spcBef>
                <a:spcPts val="300"/>
              </a:spcBef>
              <a:defRPr sz="2000">
                <a:latin typeface="Helvetica" pitchFamily="34" charset="0"/>
                <a:cs typeface="Arial" pitchFamily="34" charset="0"/>
              </a:defRPr>
            </a:lvl1pPr>
            <a:lvl2pPr marL="688975" indent="-344488" algn="l">
              <a:lnSpc>
                <a:spcPct val="150000"/>
              </a:lnSpc>
              <a:spcBef>
                <a:spcPts val="300"/>
              </a:spcBef>
              <a:buClr>
                <a:srgbClr val="00863D"/>
              </a:buClr>
              <a:defRPr sz="1800">
                <a:latin typeface="Helvetica" pitchFamily="34" charset="0"/>
                <a:cs typeface="Arial" pitchFamily="34" charset="0"/>
              </a:defRPr>
            </a:lvl2pPr>
            <a:lvl3pPr marL="1033463" indent="-338138" algn="l">
              <a:lnSpc>
                <a:spcPct val="150000"/>
              </a:lnSpc>
              <a:spcBef>
                <a:spcPts val="300"/>
              </a:spcBef>
              <a:defRPr sz="1600">
                <a:latin typeface="Helvetica" pitchFamily="34" charset="0"/>
                <a:cs typeface="Arial" pitchFamily="34" charset="0"/>
              </a:defRPr>
            </a:lvl3pPr>
            <a:lvl4pPr marL="1376363" indent="-344488" algn="l">
              <a:lnSpc>
                <a:spcPct val="150000"/>
              </a:lnSpc>
              <a:spcBef>
                <a:spcPts val="300"/>
              </a:spcBef>
              <a:defRPr sz="1400">
                <a:latin typeface="Helvetica" pitchFamily="34" charset="0"/>
                <a:cs typeface="Arial" pitchFamily="34" charset="0"/>
              </a:defRPr>
            </a:lvl4pPr>
            <a:lvl5pPr marL="1709738" indent="-344488" algn="l">
              <a:lnSpc>
                <a:spcPct val="150000"/>
              </a:lnSpc>
              <a:spcBef>
                <a:spcPts val="300"/>
              </a:spcBef>
              <a:defRPr sz="1400">
                <a:latin typeface="Helvetic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3075" y="6060550"/>
            <a:ext cx="6918325" cy="718074"/>
          </a:xfrm>
        </p:spPr>
        <p:txBody>
          <a:bodyPr>
            <a:noAutofit/>
          </a:bodyPr>
          <a:lstStyle>
            <a:lvl1pPr marL="228600" indent="-228600">
              <a:spcBef>
                <a:spcPts val="0"/>
              </a:spcBef>
              <a:buFont typeface="+mj-lt"/>
              <a:buAutoNum type="arabicPeriod"/>
              <a:defRPr sz="700">
                <a:latin typeface="Helvetica" pitchFamily="34" charset="0"/>
                <a:cs typeface="Arial" pitchFamily="34" charset="0"/>
              </a:defRPr>
            </a:lvl1pPr>
          </a:lstStyle>
          <a:p>
            <a:pPr lvl="0"/>
            <a:endParaRPr lang="en-US" dirty="0"/>
          </a:p>
        </p:txBody>
      </p:sp>
      <p:sp>
        <p:nvSpPr>
          <p:cNvPr id="5" name="Slide Number Placeholder 5"/>
          <p:cNvSpPr>
            <a:spLocks noGrp="1"/>
          </p:cNvSpPr>
          <p:nvPr>
            <p:ph type="sldNum" sz="quarter" idx="14"/>
          </p:nvPr>
        </p:nvSpPr>
        <p:spPr/>
        <p:txBody>
          <a:bodyPr/>
          <a:lstStyle>
            <a:lvl1pPr>
              <a:defRPr>
                <a:latin typeface="Helvetica" pitchFamily="34" charset="0"/>
              </a:defRPr>
            </a:lvl1pPr>
          </a:lstStyle>
          <a:p>
            <a:pPr>
              <a:defRPr/>
            </a:pPr>
            <a:fld id="{4864F397-E087-4CD0-8419-79C6E62BFB2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006" y="0"/>
            <a:ext cx="8217794" cy="1143000"/>
          </a:xfrm>
          <a:noFill/>
        </p:spPr>
        <p:txBody>
          <a:bodyPr>
            <a:noAutofit/>
          </a:bodyPr>
          <a:lstStyle>
            <a:lvl1pPr algn="l">
              <a:defRPr sz="3200" b="1">
                <a:solidFill>
                  <a:schemeClr val="tx1"/>
                </a:solidFill>
                <a:latin typeface="Helvetic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958" y="1522435"/>
            <a:ext cx="8229600" cy="4525963"/>
          </a:xfrm>
        </p:spPr>
        <p:txBody>
          <a:bodyPr>
            <a:noAutofit/>
          </a:bodyPr>
          <a:lstStyle>
            <a:lvl1pPr marL="344488" indent="-344488" algn="l">
              <a:lnSpc>
                <a:spcPct val="150000"/>
              </a:lnSpc>
              <a:spcBef>
                <a:spcPts val="300"/>
              </a:spcBef>
              <a:defRPr sz="2000">
                <a:latin typeface="Helvetica" pitchFamily="34" charset="0"/>
                <a:cs typeface="Arial" pitchFamily="34" charset="0"/>
              </a:defRPr>
            </a:lvl1pPr>
            <a:lvl2pPr marL="688975" indent="-344488" algn="l">
              <a:lnSpc>
                <a:spcPct val="150000"/>
              </a:lnSpc>
              <a:spcBef>
                <a:spcPts val="300"/>
              </a:spcBef>
              <a:buClr>
                <a:srgbClr val="00863D"/>
              </a:buClr>
              <a:defRPr sz="1800">
                <a:latin typeface="Helvetica" pitchFamily="34" charset="0"/>
                <a:cs typeface="Arial" pitchFamily="34" charset="0"/>
              </a:defRPr>
            </a:lvl2pPr>
            <a:lvl3pPr marL="1033463" indent="-338138" algn="l">
              <a:lnSpc>
                <a:spcPct val="150000"/>
              </a:lnSpc>
              <a:spcBef>
                <a:spcPts val="300"/>
              </a:spcBef>
              <a:defRPr sz="1600">
                <a:latin typeface="Helvetica" pitchFamily="34" charset="0"/>
                <a:cs typeface="Arial" pitchFamily="34" charset="0"/>
              </a:defRPr>
            </a:lvl3pPr>
            <a:lvl4pPr marL="1376363" indent="-344488" algn="l">
              <a:lnSpc>
                <a:spcPct val="150000"/>
              </a:lnSpc>
              <a:spcBef>
                <a:spcPts val="300"/>
              </a:spcBef>
              <a:defRPr sz="1400">
                <a:latin typeface="Helvetica" pitchFamily="34" charset="0"/>
                <a:cs typeface="Arial" pitchFamily="34" charset="0"/>
              </a:defRPr>
            </a:lvl4pPr>
            <a:lvl5pPr marL="1709738" indent="-344488" algn="l">
              <a:lnSpc>
                <a:spcPct val="150000"/>
              </a:lnSpc>
              <a:spcBef>
                <a:spcPts val="300"/>
              </a:spcBef>
              <a:defRPr sz="1400">
                <a:latin typeface="Helvetic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3075" y="6060550"/>
            <a:ext cx="6918325" cy="718074"/>
          </a:xfrm>
        </p:spPr>
        <p:txBody>
          <a:bodyPr>
            <a:noAutofit/>
          </a:bodyPr>
          <a:lstStyle>
            <a:lvl1pPr marL="228600" indent="-228600">
              <a:spcBef>
                <a:spcPts val="0"/>
              </a:spcBef>
              <a:buFont typeface="+mj-lt"/>
              <a:buAutoNum type="arabicPeriod"/>
              <a:defRPr sz="700">
                <a:latin typeface="Helvetica" pitchFamily="34" charset="0"/>
                <a:cs typeface="Arial" pitchFamily="34" charset="0"/>
              </a:defRPr>
            </a:lvl1pPr>
          </a:lstStyle>
          <a:p>
            <a:pPr lvl="0"/>
            <a:endParaRPr lang="en-US" dirty="0"/>
          </a:p>
        </p:txBody>
      </p:sp>
      <p:sp>
        <p:nvSpPr>
          <p:cNvPr id="5" name="Slide Number Placeholder 5"/>
          <p:cNvSpPr>
            <a:spLocks noGrp="1"/>
          </p:cNvSpPr>
          <p:nvPr>
            <p:ph type="sldNum" sz="quarter" idx="14"/>
          </p:nvPr>
        </p:nvSpPr>
        <p:spPr/>
        <p:txBody>
          <a:bodyPr/>
          <a:lstStyle>
            <a:lvl1pPr>
              <a:defRPr>
                <a:latin typeface="Helvetica" pitchFamily="34" charset="0"/>
              </a:defRPr>
            </a:lvl1pPr>
          </a:lstStyle>
          <a:p>
            <a:pPr>
              <a:defRPr/>
            </a:pPr>
            <a:fld id="{4864F397-E087-4CD0-8419-79C6E62BFB2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006" y="0"/>
            <a:ext cx="8217794" cy="1143000"/>
          </a:xfrm>
          <a:noFill/>
        </p:spPr>
        <p:txBody>
          <a:bodyPr>
            <a:noAutofit/>
          </a:bodyPr>
          <a:lstStyle>
            <a:lvl1pPr algn="l">
              <a:defRPr sz="3200" b="1">
                <a:solidFill>
                  <a:schemeClr val="tx1"/>
                </a:solidFill>
                <a:latin typeface="Helvetic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958" y="1522435"/>
            <a:ext cx="8229600" cy="4525963"/>
          </a:xfrm>
        </p:spPr>
        <p:txBody>
          <a:bodyPr>
            <a:noAutofit/>
          </a:bodyPr>
          <a:lstStyle>
            <a:lvl1pPr marL="344488" indent="-344488" algn="l">
              <a:lnSpc>
                <a:spcPct val="150000"/>
              </a:lnSpc>
              <a:spcBef>
                <a:spcPts val="300"/>
              </a:spcBef>
              <a:defRPr sz="2000">
                <a:latin typeface="Helvetica" pitchFamily="34" charset="0"/>
                <a:cs typeface="Arial" pitchFamily="34" charset="0"/>
              </a:defRPr>
            </a:lvl1pPr>
            <a:lvl2pPr marL="688975" indent="-344488" algn="l">
              <a:lnSpc>
                <a:spcPct val="150000"/>
              </a:lnSpc>
              <a:spcBef>
                <a:spcPts val="300"/>
              </a:spcBef>
              <a:buClr>
                <a:srgbClr val="00863D"/>
              </a:buClr>
              <a:defRPr sz="1800">
                <a:latin typeface="Helvetica" pitchFamily="34" charset="0"/>
                <a:cs typeface="Arial" pitchFamily="34" charset="0"/>
              </a:defRPr>
            </a:lvl2pPr>
            <a:lvl3pPr marL="1033463" indent="-338138" algn="l">
              <a:lnSpc>
                <a:spcPct val="150000"/>
              </a:lnSpc>
              <a:spcBef>
                <a:spcPts val="300"/>
              </a:spcBef>
              <a:defRPr sz="1600">
                <a:latin typeface="Helvetica" pitchFamily="34" charset="0"/>
                <a:cs typeface="Arial" pitchFamily="34" charset="0"/>
              </a:defRPr>
            </a:lvl3pPr>
            <a:lvl4pPr marL="1376363" indent="-344488" algn="l">
              <a:lnSpc>
                <a:spcPct val="150000"/>
              </a:lnSpc>
              <a:spcBef>
                <a:spcPts val="300"/>
              </a:spcBef>
              <a:defRPr sz="1400">
                <a:latin typeface="Helvetica" pitchFamily="34" charset="0"/>
                <a:cs typeface="Arial" pitchFamily="34" charset="0"/>
              </a:defRPr>
            </a:lvl4pPr>
            <a:lvl5pPr marL="1709738" indent="-344488" algn="l">
              <a:lnSpc>
                <a:spcPct val="150000"/>
              </a:lnSpc>
              <a:spcBef>
                <a:spcPts val="300"/>
              </a:spcBef>
              <a:defRPr sz="1400">
                <a:latin typeface="Helvetic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3075" y="6060550"/>
            <a:ext cx="6918325" cy="718074"/>
          </a:xfrm>
        </p:spPr>
        <p:txBody>
          <a:bodyPr>
            <a:noAutofit/>
          </a:bodyPr>
          <a:lstStyle>
            <a:lvl1pPr marL="228600" indent="-228600">
              <a:spcBef>
                <a:spcPts val="0"/>
              </a:spcBef>
              <a:buFont typeface="+mj-lt"/>
              <a:buAutoNum type="arabicPeriod"/>
              <a:defRPr sz="700">
                <a:latin typeface="Helvetica" pitchFamily="34" charset="0"/>
                <a:cs typeface="Arial" pitchFamily="34" charset="0"/>
              </a:defRPr>
            </a:lvl1pPr>
          </a:lstStyle>
          <a:p>
            <a:pPr lvl="0"/>
            <a:endParaRPr lang="en-US" dirty="0"/>
          </a:p>
        </p:txBody>
      </p:sp>
      <p:sp>
        <p:nvSpPr>
          <p:cNvPr id="5" name="Slide Number Placeholder 5"/>
          <p:cNvSpPr>
            <a:spLocks noGrp="1"/>
          </p:cNvSpPr>
          <p:nvPr>
            <p:ph type="sldNum" sz="quarter" idx="14"/>
          </p:nvPr>
        </p:nvSpPr>
        <p:spPr/>
        <p:txBody>
          <a:bodyPr/>
          <a:lstStyle>
            <a:lvl1pPr>
              <a:defRPr>
                <a:latin typeface="Helvetica" pitchFamily="34" charset="0"/>
              </a:defRPr>
            </a:lvl1pPr>
          </a:lstStyle>
          <a:p>
            <a:pPr>
              <a:defRPr/>
            </a:pPr>
            <a:fld id="{4864F397-E087-4CD0-8419-79C6E62BFB2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006" y="0"/>
            <a:ext cx="8217794" cy="1143000"/>
          </a:xfrm>
          <a:noFill/>
        </p:spPr>
        <p:txBody>
          <a:bodyPr>
            <a:noAutofit/>
          </a:bodyPr>
          <a:lstStyle>
            <a:lvl1pPr algn="l">
              <a:defRPr sz="3200" b="1">
                <a:solidFill>
                  <a:schemeClr val="tx1"/>
                </a:solidFill>
                <a:latin typeface="Helvetic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958" y="1522435"/>
            <a:ext cx="8229600" cy="4525963"/>
          </a:xfrm>
        </p:spPr>
        <p:txBody>
          <a:bodyPr>
            <a:noAutofit/>
          </a:bodyPr>
          <a:lstStyle>
            <a:lvl1pPr marL="344488" indent="-344488" algn="l">
              <a:lnSpc>
                <a:spcPct val="150000"/>
              </a:lnSpc>
              <a:spcBef>
                <a:spcPts val="300"/>
              </a:spcBef>
              <a:defRPr sz="2000">
                <a:latin typeface="Helvetica" pitchFamily="34" charset="0"/>
                <a:cs typeface="Arial" pitchFamily="34" charset="0"/>
              </a:defRPr>
            </a:lvl1pPr>
            <a:lvl2pPr marL="688975" indent="-344488" algn="l">
              <a:lnSpc>
                <a:spcPct val="150000"/>
              </a:lnSpc>
              <a:spcBef>
                <a:spcPts val="300"/>
              </a:spcBef>
              <a:buClr>
                <a:srgbClr val="00863D"/>
              </a:buClr>
              <a:defRPr sz="1800">
                <a:latin typeface="Helvetica" pitchFamily="34" charset="0"/>
                <a:cs typeface="Arial" pitchFamily="34" charset="0"/>
              </a:defRPr>
            </a:lvl2pPr>
            <a:lvl3pPr marL="1033463" indent="-338138" algn="l">
              <a:lnSpc>
                <a:spcPct val="150000"/>
              </a:lnSpc>
              <a:spcBef>
                <a:spcPts val="300"/>
              </a:spcBef>
              <a:defRPr sz="1600">
                <a:latin typeface="Helvetica" pitchFamily="34" charset="0"/>
                <a:cs typeface="Arial" pitchFamily="34" charset="0"/>
              </a:defRPr>
            </a:lvl3pPr>
            <a:lvl4pPr marL="1376363" indent="-344488" algn="l">
              <a:lnSpc>
                <a:spcPct val="150000"/>
              </a:lnSpc>
              <a:spcBef>
                <a:spcPts val="300"/>
              </a:spcBef>
              <a:defRPr sz="1400">
                <a:latin typeface="Helvetica" pitchFamily="34" charset="0"/>
                <a:cs typeface="Arial" pitchFamily="34" charset="0"/>
              </a:defRPr>
            </a:lvl4pPr>
            <a:lvl5pPr marL="1709738" indent="-344488" algn="l">
              <a:lnSpc>
                <a:spcPct val="150000"/>
              </a:lnSpc>
              <a:spcBef>
                <a:spcPts val="300"/>
              </a:spcBef>
              <a:defRPr sz="1400">
                <a:latin typeface="Helvetic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3075" y="6060550"/>
            <a:ext cx="6918325" cy="718074"/>
          </a:xfrm>
        </p:spPr>
        <p:txBody>
          <a:bodyPr>
            <a:noAutofit/>
          </a:bodyPr>
          <a:lstStyle>
            <a:lvl1pPr marL="228600" indent="-228600">
              <a:spcBef>
                <a:spcPts val="0"/>
              </a:spcBef>
              <a:buFont typeface="+mj-lt"/>
              <a:buAutoNum type="arabicPeriod"/>
              <a:defRPr sz="700">
                <a:latin typeface="Helvetica" pitchFamily="34" charset="0"/>
                <a:cs typeface="Arial" pitchFamily="34" charset="0"/>
              </a:defRPr>
            </a:lvl1pPr>
          </a:lstStyle>
          <a:p>
            <a:pPr lvl="0"/>
            <a:endParaRPr lang="en-US" dirty="0"/>
          </a:p>
        </p:txBody>
      </p:sp>
      <p:sp>
        <p:nvSpPr>
          <p:cNvPr id="5" name="Slide Number Placeholder 5"/>
          <p:cNvSpPr>
            <a:spLocks noGrp="1"/>
          </p:cNvSpPr>
          <p:nvPr>
            <p:ph type="sldNum" sz="quarter" idx="14"/>
          </p:nvPr>
        </p:nvSpPr>
        <p:spPr/>
        <p:txBody>
          <a:bodyPr/>
          <a:lstStyle>
            <a:lvl1pPr>
              <a:defRPr>
                <a:latin typeface="Helvetica" pitchFamily="34" charset="0"/>
              </a:defRPr>
            </a:lvl1pPr>
          </a:lstStyle>
          <a:p>
            <a:pPr>
              <a:defRPr/>
            </a:pPr>
            <a:fld id="{4864F397-E087-4CD0-8419-79C6E62BFB2F}"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465138"/>
            <a:ext cx="8229600"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502920" y="1462088"/>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90C40-F59A-41C3-9A85-CFDD09A2BD2D}" type="datetime4">
              <a:rPr lang="en-US" smtClean="0">
                <a:solidFill>
                  <a:srgbClr val="000000"/>
                </a:solidFill>
              </a:rPr>
              <a:pPr/>
              <a:t>November 19, 2019</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a:solidFill>
                  <a:srgbClr val="000000"/>
                </a:solidFill>
              </a:rPr>
              <a:t>Enter presentation title via "insert&gt;header and footer&gt;footer" |</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8" name="Text Placeholder 7"/>
          <p:cNvSpPr>
            <a:spLocks noGrp="1"/>
          </p:cNvSpPr>
          <p:nvPr>
            <p:ph type="body" sz="quarter" idx="13" hasCustomPrompt="1"/>
          </p:nvPr>
        </p:nvSpPr>
        <p:spPr bwMode="gray">
          <a:xfrm>
            <a:off x="502920" y="250825"/>
            <a:ext cx="4297680" cy="153888"/>
          </a:xfrm>
        </p:spPr>
        <p:txBody>
          <a:bodyPr rIns="0" bIns="0" anchor="ctr" anchorCtr="0">
            <a:noAutofit/>
          </a:bodyPr>
          <a:lstStyle>
            <a:lvl1pPr>
              <a:defRPr sz="1000">
                <a:solidFill>
                  <a:schemeClr val="bg1">
                    <a:lumMod val="65000"/>
                  </a:schemeClr>
                </a:solidFill>
              </a:defRPr>
            </a:lvl1pPr>
          </a:lstStyle>
          <a:p>
            <a:pPr lvl="0"/>
            <a:r>
              <a:rPr lang="en-US" dirty="0"/>
              <a:t>Click to edit section title</a:t>
            </a:r>
          </a:p>
        </p:txBody>
      </p:sp>
      <p:sp>
        <p:nvSpPr>
          <p:cNvPr id="9" name="Content Placeholder 2"/>
          <p:cNvSpPr txBox="1">
            <a:spLocks/>
          </p:cNvSpPr>
          <p:nvPr userDrawn="1"/>
        </p:nvSpPr>
        <p:spPr bwMode="gray">
          <a:xfrm>
            <a:off x="502920" y="6427470"/>
            <a:ext cx="3057981"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00000"/>
                </a:solidFill>
              </a:rPr>
              <a:t>Proprietary and confidential — do not distribute</a:t>
            </a:r>
          </a:p>
        </p:txBody>
      </p:sp>
    </p:spTree>
    <p:extLst>
      <p:ext uri="{BB962C8B-B14F-4D97-AF65-F5344CB8AC3E}">
        <p14:creationId xmlns="" xmlns:p14="http://schemas.microsoft.com/office/powerpoint/2010/main" val="83783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006" y="0"/>
            <a:ext cx="8217794" cy="1143000"/>
          </a:xfrm>
          <a:noFill/>
        </p:spPr>
        <p:txBody>
          <a:bodyPr>
            <a:noAutofit/>
          </a:bodyPr>
          <a:lstStyle>
            <a:lvl1pPr algn="l">
              <a:defRPr sz="3200" b="1">
                <a:solidFill>
                  <a:schemeClr val="tx1"/>
                </a:solidFill>
                <a:latin typeface="Helvetic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958" y="1522435"/>
            <a:ext cx="8229600" cy="4525963"/>
          </a:xfrm>
        </p:spPr>
        <p:txBody>
          <a:bodyPr>
            <a:noAutofit/>
          </a:bodyPr>
          <a:lstStyle>
            <a:lvl1pPr marL="344488" indent="-344488" algn="l">
              <a:lnSpc>
                <a:spcPct val="150000"/>
              </a:lnSpc>
              <a:spcBef>
                <a:spcPts val="300"/>
              </a:spcBef>
              <a:defRPr sz="2000">
                <a:latin typeface="Helvetica" pitchFamily="34" charset="0"/>
                <a:cs typeface="Arial" pitchFamily="34" charset="0"/>
              </a:defRPr>
            </a:lvl1pPr>
            <a:lvl2pPr marL="688975" indent="-344488" algn="l">
              <a:lnSpc>
                <a:spcPct val="150000"/>
              </a:lnSpc>
              <a:spcBef>
                <a:spcPts val="300"/>
              </a:spcBef>
              <a:buClr>
                <a:srgbClr val="00863D"/>
              </a:buClr>
              <a:defRPr sz="1800">
                <a:latin typeface="Helvetica" pitchFamily="34" charset="0"/>
                <a:cs typeface="Arial" pitchFamily="34" charset="0"/>
              </a:defRPr>
            </a:lvl2pPr>
            <a:lvl3pPr marL="1033463" indent="-338138" algn="l">
              <a:lnSpc>
                <a:spcPct val="150000"/>
              </a:lnSpc>
              <a:spcBef>
                <a:spcPts val="300"/>
              </a:spcBef>
              <a:defRPr sz="1600">
                <a:latin typeface="Helvetica" pitchFamily="34" charset="0"/>
                <a:cs typeface="Arial" pitchFamily="34" charset="0"/>
              </a:defRPr>
            </a:lvl3pPr>
            <a:lvl4pPr marL="1376363" indent="-344488" algn="l">
              <a:lnSpc>
                <a:spcPct val="150000"/>
              </a:lnSpc>
              <a:spcBef>
                <a:spcPts val="300"/>
              </a:spcBef>
              <a:defRPr sz="1400">
                <a:latin typeface="Helvetica" pitchFamily="34" charset="0"/>
                <a:cs typeface="Arial" pitchFamily="34" charset="0"/>
              </a:defRPr>
            </a:lvl4pPr>
            <a:lvl5pPr marL="1709738" indent="-344488" algn="l">
              <a:lnSpc>
                <a:spcPct val="150000"/>
              </a:lnSpc>
              <a:spcBef>
                <a:spcPts val="300"/>
              </a:spcBef>
              <a:defRPr sz="1400">
                <a:latin typeface="Helvetic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3075" y="6060550"/>
            <a:ext cx="6918325" cy="718074"/>
          </a:xfrm>
        </p:spPr>
        <p:txBody>
          <a:bodyPr>
            <a:noAutofit/>
          </a:bodyPr>
          <a:lstStyle>
            <a:lvl1pPr marL="228600" indent="-228600">
              <a:spcBef>
                <a:spcPts val="0"/>
              </a:spcBef>
              <a:buFont typeface="+mj-lt"/>
              <a:buAutoNum type="arabicPeriod"/>
              <a:defRPr sz="700">
                <a:latin typeface="Helvetica" pitchFamily="34" charset="0"/>
                <a:cs typeface="Arial" pitchFamily="34" charset="0"/>
              </a:defRPr>
            </a:lvl1pPr>
          </a:lstStyle>
          <a:p>
            <a:pPr lvl="0"/>
            <a:endParaRPr lang="en-US" dirty="0"/>
          </a:p>
        </p:txBody>
      </p:sp>
      <p:sp>
        <p:nvSpPr>
          <p:cNvPr id="5" name="Slide Number Placeholder 5"/>
          <p:cNvSpPr>
            <a:spLocks noGrp="1"/>
          </p:cNvSpPr>
          <p:nvPr>
            <p:ph type="sldNum" sz="quarter" idx="14"/>
          </p:nvPr>
        </p:nvSpPr>
        <p:spPr/>
        <p:txBody>
          <a:bodyPr/>
          <a:lstStyle>
            <a:lvl1pPr>
              <a:defRPr>
                <a:latin typeface="Helvetica" pitchFamily="34" charset="0"/>
              </a:defRPr>
            </a:lvl1pPr>
          </a:lstStyle>
          <a:p>
            <a:pPr>
              <a:defRPr/>
            </a:pPr>
            <a:fld id="{4864F397-E087-4CD0-8419-79C6E62BFB2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8CF1663-5D12-4557-9406-4A0392E23538}" type="datetime1">
              <a:rPr lang="en-US" smtClean="0"/>
              <a:pPr/>
              <a:t>11/19/2019</a:t>
            </a:fld>
            <a:endParaRPr lang="en-US"/>
          </a:p>
        </p:txBody>
      </p:sp>
      <p:sp>
        <p:nvSpPr>
          <p:cNvPr id="5" name="Footer Placeholder 4"/>
          <p:cNvSpPr>
            <a:spLocks noGrp="1"/>
          </p:cNvSpPr>
          <p:nvPr>
            <p:ph type="ftr" sz="quarter" idx="11"/>
          </p:nvPr>
        </p:nvSpPr>
        <p:spPr/>
        <p:txBody>
          <a:bodyPr/>
          <a:lstStyle/>
          <a:p>
            <a:r>
              <a:rPr kumimoji="0" lang="en-US"/>
              <a:t>First Trimester</a:t>
            </a:r>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485A2CD-E253-4EAA-83EA-99614CD09823}" type="datetime1">
              <a:rPr lang="en-US" smtClean="0"/>
              <a:pPr/>
              <a:t>11/19/2019</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kumimoji="0" lang="en-US"/>
              <a:t>First Trimester</a:t>
            </a:r>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EDACBE3-9BD1-44EF-93A8-500FD4517975}" type="datetime1">
              <a:rPr lang="en-US" smtClean="0"/>
              <a:pPr/>
              <a:t>11/19/2019</a:t>
            </a:fld>
            <a:endParaRPr lang="en-US"/>
          </a:p>
        </p:txBody>
      </p:sp>
      <p:sp>
        <p:nvSpPr>
          <p:cNvPr id="6" name="Footer Placeholder 5"/>
          <p:cNvSpPr>
            <a:spLocks noGrp="1"/>
          </p:cNvSpPr>
          <p:nvPr>
            <p:ph type="ftr" sz="quarter" idx="11"/>
          </p:nvPr>
        </p:nvSpPr>
        <p:spPr/>
        <p:txBody>
          <a:bodyPr/>
          <a:lstStyle/>
          <a:p>
            <a:r>
              <a:rPr kumimoji="0" lang="en-US"/>
              <a:t>First Trimester</a:t>
            </a:r>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2D63D41-AE36-40BC-8D17-17A4025C84D0}" type="datetime1">
              <a:rPr lang="en-US" smtClean="0"/>
              <a:pPr/>
              <a:t>11/19/2019</a:t>
            </a:fld>
            <a:endParaRPr lang="en-US"/>
          </a:p>
        </p:txBody>
      </p:sp>
      <p:sp>
        <p:nvSpPr>
          <p:cNvPr id="8" name="Footer Placeholder 7"/>
          <p:cNvSpPr>
            <a:spLocks noGrp="1"/>
          </p:cNvSpPr>
          <p:nvPr>
            <p:ph type="ftr" sz="quarter" idx="11"/>
          </p:nvPr>
        </p:nvSpPr>
        <p:spPr/>
        <p:txBody>
          <a:bodyPr/>
          <a:lstStyle/>
          <a:p>
            <a:r>
              <a:rPr kumimoji="0" lang="en-US"/>
              <a:t>First Trimester</a:t>
            </a:r>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5707CEB-301A-416F-BF0F-AFA6DAB38A7B}" type="datetime1">
              <a:rPr lang="en-US" smtClean="0"/>
              <a:pPr/>
              <a:t>11/19/2019</a:t>
            </a:fld>
            <a:endParaRPr lang="en-US"/>
          </a:p>
        </p:txBody>
      </p:sp>
      <p:sp>
        <p:nvSpPr>
          <p:cNvPr id="4" name="Footer Placeholder 3"/>
          <p:cNvSpPr>
            <a:spLocks noGrp="1"/>
          </p:cNvSpPr>
          <p:nvPr>
            <p:ph type="ftr" sz="quarter" idx="11"/>
          </p:nvPr>
        </p:nvSpPr>
        <p:spPr/>
        <p:txBody>
          <a:bodyPr/>
          <a:lstStyle/>
          <a:p>
            <a:r>
              <a:rPr kumimoji="0" lang="en-US"/>
              <a:t>First Trimester</a:t>
            </a:r>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BEAC9-BCE1-430F-8FB5-4EFBB6DF3621}" type="datetime1">
              <a:rPr lang="en-US" smtClean="0"/>
              <a:pPr/>
              <a:t>11/19/2019</a:t>
            </a:fld>
            <a:endParaRPr lang="en-US"/>
          </a:p>
        </p:txBody>
      </p:sp>
      <p:sp>
        <p:nvSpPr>
          <p:cNvPr id="3" name="Footer Placeholder 2"/>
          <p:cNvSpPr>
            <a:spLocks noGrp="1"/>
          </p:cNvSpPr>
          <p:nvPr>
            <p:ph type="ftr" sz="quarter" idx="11"/>
          </p:nvPr>
        </p:nvSpPr>
        <p:spPr/>
        <p:txBody>
          <a:bodyPr/>
          <a:lstStyle/>
          <a:p>
            <a:r>
              <a:rPr kumimoji="0" lang="en-US"/>
              <a:t>First Trimester</a:t>
            </a:r>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406B916-FB69-4F52-9499-B8D1737D77F7}" type="datetime1">
              <a:rPr lang="en-US" smtClean="0"/>
              <a:pPr/>
              <a:t>11/19/2019</a:t>
            </a:fld>
            <a:endParaRPr lang="en-US"/>
          </a:p>
        </p:txBody>
      </p:sp>
      <p:sp>
        <p:nvSpPr>
          <p:cNvPr id="6" name="Footer Placeholder 5"/>
          <p:cNvSpPr>
            <a:spLocks noGrp="1"/>
          </p:cNvSpPr>
          <p:nvPr>
            <p:ph type="ftr" sz="quarter" idx="11"/>
          </p:nvPr>
        </p:nvSpPr>
        <p:spPr/>
        <p:txBody>
          <a:bodyPr/>
          <a:lstStyle/>
          <a:p>
            <a:r>
              <a:rPr kumimoji="0" lang="en-US"/>
              <a:t>First Trimester</a:t>
            </a:r>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C4BEDEC-38A6-42AF-B833-AEF27530A1E8}" type="datetime1">
              <a:rPr lang="en-US" smtClean="0"/>
              <a:pPr/>
              <a:t>11/19/2019</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kumimoji="0" lang="en-US"/>
              <a:t>First Trimester</a:t>
            </a:r>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pPr/>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BEBD987A-47C2-4BAC-949F-1C31D68BAE2B}" type="datetime1">
              <a:rPr lang="en-US" smtClean="0"/>
              <a:pPr algn="r" eaLnBrk="1" latinLnBrk="0" hangingPunct="1"/>
              <a:t>11/19/2019</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kumimoji="0" lang="en-US" sz="1400">
                <a:solidFill>
                  <a:schemeClr val="tx2"/>
                </a:solidFill>
              </a:rPr>
              <a:t>First Trimester</a:t>
            </a:r>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1" r:id="rId12"/>
    <p:sldLayoutId id="2147483692" r:id="rId13"/>
    <p:sldLayoutId id="2147483699" r:id="rId14"/>
    <p:sldLayoutId id="2147483703" r:id="rId15"/>
    <p:sldLayoutId id="2147483704" r:id="rId16"/>
    <p:sldLayoutId id="2147483706" r:id="rId17"/>
    <p:sldLayoutId id="2147483708" r:id="rId18"/>
    <p:sldLayoutId id="2147483709" r:id="rId19"/>
  </p:sldLayoutIdLst>
  <p:hf sldNum="0"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solidFill>
                  <a:schemeClr val="bg1">
                    <a:lumMod val="95000"/>
                  </a:schemeClr>
                </a:solidFill>
              </a:rPr>
              <a:t>Thyroid Disorders in Pregnancy : Addressing the Challenges</a:t>
            </a:r>
          </a:p>
        </p:txBody>
      </p:sp>
      <p:sp>
        <p:nvSpPr>
          <p:cNvPr id="2" name="Date Placeholder 1"/>
          <p:cNvSpPr>
            <a:spLocks noGrp="1"/>
          </p:cNvSpPr>
          <p:nvPr>
            <p:ph type="dt" sz="half" idx="10"/>
          </p:nvPr>
        </p:nvSpPr>
        <p:spPr/>
        <p:txBody>
          <a:bodyPr/>
          <a:lstStyle/>
          <a:p>
            <a:fld id="{F93461EB-2E98-40CF-8231-575014142750}" type="datetime1">
              <a:rPr lang="en-US" smtClean="0"/>
              <a:pPr/>
              <a:t>11/19/2019</a:t>
            </a:fld>
            <a:endParaRPr lang="en-US" dirty="0"/>
          </a:p>
        </p:txBody>
      </p:sp>
      <p:sp>
        <p:nvSpPr>
          <p:cNvPr id="4" name="TextBox 3"/>
          <p:cNvSpPr txBox="1"/>
          <p:nvPr/>
        </p:nvSpPr>
        <p:spPr>
          <a:xfrm>
            <a:off x="5334000" y="4114800"/>
            <a:ext cx="3124200" cy="1200329"/>
          </a:xfrm>
          <a:prstGeom prst="rect">
            <a:avLst/>
          </a:prstGeom>
          <a:noFill/>
        </p:spPr>
        <p:txBody>
          <a:bodyPr wrap="square" rtlCol="0">
            <a:spAutoFit/>
          </a:bodyPr>
          <a:lstStyle/>
          <a:p>
            <a:r>
              <a:rPr lang="en-US" sz="2400" dirty="0" smtClean="0"/>
              <a:t>Dr </a:t>
            </a:r>
            <a:r>
              <a:rPr lang="en-US" sz="2400" dirty="0" err="1" smtClean="0"/>
              <a:t>Hiren</a:t>
            </a:r>
            <a:r>
              <a:rPr lang="en-US" sz="2400" dirty="0" smtClean="0"/>
              <a:t> </a:t>
            </a:r>
            <a:r>
              <a:rPr lang="en-US" sz="2400" dirty="0" err="1" smtClean="0"/>
              <a:t>Patt</a:t>
            </a:r>
            <a:endParaRPr lang="en-US" sz="2400" dirty="0" smtClean="0"/>
          </a:p>
          <a:p>
            <a:r>
              <a:rPr lang="en-US" sz="2400" dirty="0" smtClean="0"/>
              <a:t>D.M. (Endocrinology)</a:t>
            </a:r>
          </a:p>
          <a:p>
            <a:r>
              <a:rPr lang="en-US" sz="2400" dirty="0" smtClean="0"/>
              <a:t>(K.E.M., Mumbai)</a:t>
            </a:r>
            <a:endParaRPr lang="en-IN" sz="2400" dirty="0"/>
          </a:p>
        </p:txBody>
      </p:sp>
    </p:spTree>
    <p:extLst>
      <p:ext uri="{BB962C8B-B14F-4D97-AF65-F5344CB8AC3E}">
        <p14:creationId xmlns="" xmlns:p14="http://schemas.microsoft.com/office/powerpoint/2010/main" val="362639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0"/>
            <a:ext cx="8218487" cy="1143000"/>
          </a:xfrm>
        </p:spPr>
        <p:txBody>
          <a:bodyPr/>
          <a:lstStyle/>
          <a:p>
            <a:r>
              <a:rPr lang="en-GB" dirty="0" smtClean="0"/>
              <a:t>Thyroid evaluation in normal pregnancy</a:t>
            </a:r>
          </a:p>
        </p:txBody>
      </p:sp>
      <p:graphicFrame>
        <p:nvGraphicFramePr>
          <p:cNvPr id="4" name="Content Placeholder 3"/>
          <p:cNvGraphicFramePr>
            <a:graphicFrameLocks noGrp="1"/>
          </p:cNvGraphicFramePr>
          <p:nvPr>
            <p:ph idx="1"/>
          </p:nvPr>
        </p:nvGraphicFramePr>
        <p:xfrm>
          <a:off x="468313" y="2286000"/>
          <a:ext cx="8229600" cy="2819400"/>
        </p:xfrm>
        <a:graphic>
          <a:graphicData uri="http://schemas.openxmlformats.org/drawingml/2006/table">
            <a:tbl>
              <a:tblPr firstRow="1" bandRow="1">
                <a:tableStyleId>{69012ECD-51FC-41F1-AA8D-1B2483CD663E}</a:tableStyleId>
              </a:tblPr>
              <a:tblGrid>
                <a:gridCol w="2743200"/>
                <a:gridCol w="5486400"/>
              </a:tblGrid>
              <a:tr h="568553">
                <a:tc>
                  <a:txBody>
                    <a:bodyPr/>
                    <a:lstStyle/>
                    <a:p>
                      <a:pPr algn="ctr" fontAlgn="b"/>
                      <a:r>
                        <a:rPr lang="en-GB" sz="1600" u="none" strike="noStrike" noProof="0" dirty="0" smtClean="0">
                          <a:latin typeface="Helvetica" pitchFamily="34" charset="0"/>
                        </a:rPr>
                        <a:t>Recommendation</a:t>
                      </a:r>
                      <a:endParaRPr lang="en-GB" sz="1600" b="0" i="0" u="none" strike="noStrike" noProof="0" dirty="0">
                        <a:solidFill>
                          <a:srgbClr val="000000"/>
                        </a:solidFill>
                        <a:latin typeface="Helvetica" pitchFamily="34" charset="0"/>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solidFill>
                      <a:srgbClr val="00863D"/>
                    </a:solidFill>
                  </a:tcPr>
                </a:tc>
                <a:tc>
                  <a:txBody>
                    <a:bodyPr/>
                    <a:lstStyle/>
                    <a:p>
                      <a:pPr algn="ctr" fontAlgn="b"/>
                      <a:r>
                        <a:rPr lang="en-GB" sz="1600" u="none" strike="noStrike" noProof="0" dirty="0" smtClean="0">
                          <a:latin typeface="Helvetica" pitchFamily="34" charset="0"/>
                        </a:rPr>
                        <a:t>Indication</a:t>
                      </a:r>
                      <a:endParaRPr lang="en-GB" sz="1600" b="0" i="0" u="none" strike="noStrike" noProof="0" dirty="0">
                        <a:solidFill>
                          <a:srgbClr val="000000"/>
                        </a:solidFill>
                        <a:latin typeface="Helvetica" pitchFamily="34"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solidFill>
                      <a:srgbClr val="00863D"/>
                    </a:solidFill>
                  </a:tcPr>
                </a:tc>
              </a:tr>
              <a:tr h="841147">
                <a:tc>
                  <a:txBody>
                    <a:bodyPr/>
                    <a:lstStyle/>
                    <a:p>
                      <a:pPr algn="ctr" fontAlgn="b"/>
                      <a:r>
                        <a:rPr lang="en-GB" sz="1600" noProof="0" dirty="0" smtClean="0">
                          <a:latin typeface="Helvetica" pitchFamily="34" charset="0"/>
                        </a:rPr>
                        <a:t>TSH</a:t>
                      </a:r>
                      <a:r>
                        <a:rPr lang="en-GB" sz="1600" baseline="0" noProof="0" dirty="0" smtClean="0">
                          <a:latin typeface="Helvetica" pitchFamily="34" charset="0"/>
                        </a:rPr>
                        <a:t> </a:t>
                      </a:r>
                      <a:r>
                        <a:rPr lang="en-GB" sz="1600" noProof="0" dirty="0" smtClean="0">
                          <a:latin typeface="Helvetica" pitchFamily="34" charset="0"/>
                        </a:rPr>
                        <a:t>and FT</a:t>
                      </a:r>
                      <a:r>
                        <a:rPr lang="en-GB" sz="1600" baseline="0" noProof="0" dirty="0" smtClean="0">
                          <a:latin typeface="Helvetica" pitchFamily="34" charset="0"/>
                        </a:rPr>
                        <a:t>4</a:t>
                      </a:r>
                    </a:p>
                  </a:txBody>
                  <a:tcPr marL="0" marR="0" marT="0" marB="0" anchor="ct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600" u="none" strike="noStrike" noProof="0" dirty="0" smtClean="0">
                          <a:latin typeface="Helvetica" pitchFamily="34" charset="0"/>
                        </a:rPr>
                        <a:t>Screening</a:t>
                      </a:r>
                    </a:p>
                    <a:p>
                      <a:pPr algn="ctr" fontAlgn="t"/>
                      <a:r>
                        <a:rPr lang="en-GB" sz="1600" u="none" strike="noStrike" noProof="0" dirty="0" smtClean="0">
                          <a:latin typeface="Helvetica" pitchFamily="34" charset="0"/>
                        </a:rPr>
                        <a:t>Interpretation should be trimester specific</a:t>
                      </a:r>
                      <a:endParaRPr lang="en-GB" sz="1600" b="0" i="0" u="none" strike="noStrike" noProof="0" dirty="0">
                        <a:solidFill>
                          <a:srgbClr val="000000"/>
                        </a:solidFill>
                        <a:latin typeface="Helvetica" pitchFamily="34" charset="0"/>
                      </a:endParaRPr>
                    </a:p>
                  </a:txBody>
                  <a:tcPr marL="85725" marR="0" marT="0" marB="0" anchor="ct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tcPr>
                </a:tc>
              </a:tr>
              <a:tr h="56855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600" u="none" strike="noStrike" noProof="0" dirty="0" smtClean="0">
                          <a:latin typeface="Helvetica" pitchFamily="34" charset="0"/>
                        </a:rPr>
                        <a:t> TPO-Ab and Tg-Ab</a:t>
                      </a:r>
                      <a:endParaRPr lang="en-GB" sz="1600" b="0" i="0" u="none" strike="noStrike" noProof="0" dirty="0" smtClean="0">
                        <a:solidFill>
                          <a:srgbClr val="000000"/>
                        </a:solidFill>
                        <a:latin typeface="Helvetica" pitchFamily="34" charset="0"/>
                      </a:endParaRPr>
                    </a:p>
                  </a:txBody>
                  <a:tcPr marL="0" marR="0" marT="0" marB="0" anchor="ct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tcPr>
                </a:tc>
                <a:tc>
                  <a:txBody>
                    <a:bodyPr/>
                    <a:lstStyle/>
                    <a:p>
                      <a:pPr algn="ctr" fontAlgn="t"/>
                      <a:r>
                        <a:rPr lang="en-GB" sz="1600" noProof="0" dirty="0" smtClean="0">
                          <a:latin typeface="Helvetica"/>
                        </a:rPr>
                        <a:t>Presence of </a:t>
                      </a:r>
                      <a:r>
                        <a:rPr lang="en-US" sz="1600" noProof="0" dirty="0" smtClean="0">
                          <a:latin typeface="Helvetica"/>
                        </a:rPr>
                        <a:t>a</a:t>
                      </a:r>
                      <a:r>
                        <a:rPr lang="en-US" sz="1600" dirty="0" err="1" smtClean="0">
                          <a:latin typeface="Helvetica"/>
                        </a:rPr>
                        <a:t>utoimmune</a:t>
                      </a:r>
                      <a:r>
                        <a:rPr lang="en-US" sz="1600" dirty="0" smtClean="0">
                          <a:latin typeface="Helvetica"/>
                        </a:rPr>
                        <a:t> thyroid disease</a:t>
                      </a:r>
                      <a:endParaRPr lang="en-GB" sz="1600" noProof="0" dirty="0">
                        <a:latin typeface="Helvetica"/>
                      </a:endParaRPr>
                    </a:p>
                  </a:txBody>
                  <a:tcPr marL="85725" marR="0" marT="0" marB="0" anchor="ct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tcPr>
                </a:tc>
              </a:tr>
              <a:tr h="84114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600" u="none" strike="noStrike" noProof="0" dirty="0" smtClean="0">
                          <a:latin typeface="Helvetica" pitchFamily="34" charset="0"/>
                        </a:rPr>
                        <a:t> Ultrasound</a:t>
                      </a:r>
                    </a:p>
                    <a:p>
                      <a:pPr algn="ctr" fontAlgn="b"/>
                      <a:endParaRPr lang="en-GB" sz="1600" b="0" i="0" u="none" strike="noStrike" noProof="0" dirty="0">
                        <a:solidFill>
                          <a:srgbClr val="000000"/>
                        </a:solidFill>
                        <a:latin typeface="Helvetica" pitchFamily="34" charset="0"/>
                      </a:endParaRPr>
                    </a:p>
                  </a:txBody>
                  <a:tcPr marL="0" marR="0" marT="0" marB="0" anchor="ct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tcPr>
                </a:tc>
                <a:tc>
                  <a:txBody>
                    <a:bodyPr/>
                    <a:lstStyle/>
                    <a:p>
                      <a:pPr algn="ctr" fontAlgn="t"/>
                      <a:r>
                        <a:rPr lang="en-GB" sz="1600" u="none" strike="noStrike" noProof="0" dirty="0" smtClean="0">
                          <a:latin typeface="Helvetica" pitchFamily="34" charset="0"/>
                        </a:rPr>
                        <a:t>Advisable when nodular disease is suggested by clinical examination</a:t>
                      </a:r>
                      <a:endParaRPr lang="en-GB" sz="1600" b="0" i="0" u="none" strike="noStrike" noProof="0" dirty="0">
                        <a:solidFill>
                          <a:srgbClr val="000000"/>
                        </a:solidFill>
                        <a:latin typeface="Helvetica" pitchFamily="34" charset="0"/>
                      </a:endParaRPr>
                    </a:p>
                  </a:txBody>
                  <a:tcPr marL="85725" marR="0" marT="0" marB="0" anchor="ct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tcPr>
                </a:tc>
              </a:tr>
            </a:tbl>
          </a:graphicData>
        </a:graphic>
      </p:graphicFrame>
      <p:sp>
        <p:nvSpPr>
          <p:cNvPr id="36887" name="Text Placeholder 2"/>
          <p:cNvSpPr>
            <a:spLocks noGrp="1"/>
          </p:cNvSpPr>
          <p:nvPr>
            <p:ph type="body" sz="quarter" idx="13"/>
          </p:nvPr>
        </p:nvSpPr>
        <p:spPr>
          <a:xfrm>
            <a:off x="473075" y="6061075"/>
            <a:ext cx="6918325" cy="717550"/>
          </a:xfrm>
        </p:spPr>
        <p:txBody>
          <a:bodyPr/>
          <a:lstStyle/>
          <a:p>
            <a:pPr eaLnBrk="1" fontAlgn="auto" hangingPunct="1">
              <a:spcAft>
                <a:spcPts val="0"/>
              </a:spcAft>
              <a:buNone/>
              <a:defRPr/>
            </a:pPr>
            <a:r>
              <a:rPr lang="en-GB" dirty="0" err="1" smtClean="0"/>
              <a:t>Galofre</a:t>
            </a:r>
            <a:r>
              <a:rPr lang="en-GB" dirty="0" smtClean="0"/>
              <a:t> JC, Davies TF. Autoimmune thyroid disease in pregnancy: a review. J </a:t>
            </a:r>
            <a:r>
              <a:rPr lang="en-GB" dirty="0" err="1" smtClean="0"/>
              <a:t>Womens</a:t>
            </a:r>
            <a:r>
              <a:rPr lang="en-GB" dirty="0" smtClean="0"/>
              <a:t> Health (</a:t>
            </a:r>
            <a:r>
              <a:rPr lang="en-GB" dirty="0" err="1" smtClean="0"/>
              <a:t>Larchmt</a:t>
            </a:r>
            <a:r>
              <a:rPr lang="en-GB" dirty="0" smtClean="0"/>
              <a:t>). 2009;18(11):1847-1856.</a:t>
            </a:r>
          </a:p>
          <a:p>
            <a:pPr>
              <a:spcBef>
                <a:spcPct val="0"/>
              </a:spcBef>
              <a:buNone/>
            </a:pPr>
            <a:endParaRPr lang="en-US" dirty="0" smtClean="0"/>
          </a:p>
        </p:txBody>
      </p:sp>
      <p:sp>
        <p:nvSpPr>
          <p:cNvPr id="36888" name="Rectangle 5"/>
          <p:cNvSpPr>
            <a:spLocks noChangeArrowheads="1"/>
          </p:cNvSpPr>
          <p:nvPr/>
        </p:nvSpPr>
        <p:spPr bwMode="auto">
          <a:xfrm>
            <a:off x="457200" y="1676400"/>
            <a:ext cx="8229600" cy="400050"/>
          </a:xfrm>
          <a:prstGeom prst="rect">
            <a:avLst/>
          </a:prstGeom>
          <a:noFill/>
          <a:ln w="9525">
            <a:noFill/>
            <a:miter lim="800000"/>
            <a:headEnd/>
            <a:tailEnd/>
          </a:ln>
        </p:spPr>
        <p:txBody>
          <a:bodyPr>
            <a:spAutoFit/>
          </a:bodyPr>
          <a:lstStyle/>
          <a:p>
            <a:r>
              <a:rPr lang="en-GB" sz="2000" dirty="0">
                <a:latin typeface="Helvetica" pitchFamily="34" charset="0"/>
              </a:rPr>
              <a:t>Usual recommendations for thyroid evaluation in normal pregnancy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IN" dirty="0"/>
          </a:p>
        </p:txBody>
      </p:sp>
      <p:sp>
        <p:nvSpPr>
          <p:cNvPr id="3" name="Date Placeholder 2"/>
          <p:cNvSpPr>
            <a:spLocks noGrp="1"/>
          </p:cNvSpPr>
          <p:nvPr>
            <p:ph type="dt" sz="half" idx="10"/>
          </p:nvPr>
        </p:nvSpPr>
        <p:spPr/>
        <p:txBody>
          <a:bodyPr/>
          <a:lstStyle/>
          <a:p>
            <a:fld id="{8C931C8F-07FE-468F-8308-D62589CC2830}" type="datetime1">
              <a:rPr lang="en-US" smtClean="0"/>
              <a:pPr/>
              <a:t>11/19/2019</a:t>
            </a:fld>
            <a:endParaRPr lang="en-US"/>
          </a:p>
        </p:txBody>
      </p:sp>
      <p:sp>
        <p:nvSpPr>
          <p:cNvPr id="4" name="Title 3"/>
          <p:cNvSpPr>
            <a:spLocks noGrp="1"/>
          </p:cNvSpPr>
          <p:nvPr>
            <p:ph type="ctrTitle"/>
          </p:nvPr>
        </p:nvSpPr>
        <p:spPr/>
        <p:txBody>
          <a:bodyPr/>
          <a:lstStyle/>
          <a:p>
            <a:r>
              <a:rPr lang="en-US" b="1" dirty="0" smtClean="0"/>
              <a:t>Thyroid Physiology in Pregnancy</a:t>
            </a:r>
            <a:endParaRPr lang="en-IN"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0"/>
            <a:ext cx="8218487" cy="1143000"/>
          </a:xfrm>
        </p:spPr>
        <p:txBody>
          <a:bodyPr/>
          <a:lstStyle/>
          <a:p>
            <a:r>
              <a:rPr lang="en-GB" smtClean="0"/>
              <a:t>Thyroid physiology in pregnancy</a:t>
            </a:r>
            <a:r>
              <a:rPr lang="en-GB" baseline="30000" smtClean="0"/>
              <a:t>1-4</a:t>
            </a:r>
          </a:p>
        </p:txBody>
      </p:sp>
      <p:sp>
        <p:nvSpPr>
          <p:cNvPr id="30724" name="Text Placeholder 4"/>
          <p:cNvSpPr>
            <a:spLocks noGrp="1"/>
          </p:cNvSpPr>
          <p:nvPr>
            <p:ph type="body" sz="quarter" idx="13"/>
          </p:nvPr>
        </p:nvSpPr>
        <p:spPr>
          <a:xfrm>
            <a:off x="76200" y="6061075"/>
            <a:ext cx="7543800" cy="415925"/>
          </a:xfrm>
        </p:spPr>
        <p:txBody>
          <a:bodyPr/>
          <a:lstStyle/>
          <a:p>
            <a:pPr>
              <a:buNone/>
            </a:pPr>
            <a:r>
              <a:rPr lang="en-US" dirty="0" smtClean="0"/>
              <a:t>Cooper DS, </a:t>
            </a:r>
            <a:r>
              <a:rPr lang="en-US" dirty="0" err="1" smtClean="0"/>
              <a:t>Laurberg</a:t>
            </a:r>
            <a:r>
              <a:rPr lang="en-US" dirty="0" smtClean="0"/>
              <a:t> P. Hyperthyroidism in pregnancy. Lancet Diabetes </a:t>
            </a:r>
            <a:r>
              <a:rPr lang="en-US" dirty="0" err="1" smtClean="0"/>
              <a:t>Endocrinol</a:t>
            </a:r>
            <a:r>
              <a:rPr lang="en-US" dirty="0" smtClean="0"/>
              <a:t>. 2013 Nov;1(3):238-49.</a:t>
            </a:r>
            <a:endParaRPr lang="en-GB" dirty="0" smtClean="0"/>
          </a:p>
          <a:p>
            <a:pPr lvl="0"/>
            <a:endParaRPr lang="en-US" dirty="0" smtClean="0"/>
          </a:p>
        </p:txBody>
      </p:sp>
      <p:pic>
        <p:nvPicPr>
          <p:cNvPr id="1026" name="Picture 2" descr="C:\Users\spirant\Desktop\Capture.JPG"/>
          <p:cNvPicPr>
            <a:picLocks noChangeAspect="1" noChangeArrowheads="1"/>
          </p:cNvPicPr>
          <p:nvPr/>
        </p:nvPicPr>
        <p:blipFill>
          <a:blip r:embed="rId3" cstate="print"/>
          <a:srcRect/>
          <a:stretch>
            <a:fillRect/>
          </a:stretch>
        </p:blipFill>
        <p:spPr bwMode="auto">
          <a:xfrm>
            <a:off x="533400" y="1285543"/>
            <a:ext cx="8077200" cy="47342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1052" t="28373" r="14885" b="19841"/>
          <a:stretch/>
        </p:blipFill>
        <p:spPr bwMode="auto">
          <a:xfrm>
            <a:off x="457200" y="2075542"/>
            <a:ext cx="8382000" cy="46825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13492" y="304800"/>
            <a:ext cx="9144000" cy="1263650"/>
          </a:xfrm>
          <a:prstGeom prst="rect">
            <a:avLst/>
          </a:prstGeom>
          <a:solidFill>
            <a:schemeClr val="accent1"/>
          </a:solidFill>
          <a:ln>
            <a:noFill/>
          </a:ln>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eaLnBrk="0" fontAlgn="base" hangingPunct="0">
              <a:spcBef>
                <a:spcPct val="0"/>
              </a:spcBef>
              <a:spcAft>
                <a:spcPct val="0"/>
              </a:spcAft>
              <a:defRPr sz="4000" b="1">
                <a:solidFill>
                  <a:schemeClr val="tx2"/>
                </a:solidFill>
                <a:latin typeface="Garamond" pitchFamily="18" charset="0"/>
              </a:defRPr>
            </a:lvl6pPr>
            <a:lvl7pPr marL="914400" algn="ctr" rtl="0" eaLnBrk="0" fontAlgn="base" hangingPunct="0">
              <a:spcBef>
                <a:spcPct val="0"/>
              </a:spcBef>
              <a:spcAft>
                <a:spcPct val="0"/>
              </a:spcAft>
              <a:defRPr sz="4000" b="1">
                <a:solidFill>
                  <a:schemeClr val="tx2"/>
                </a:solidFill>
                <a:latin typeface="Garamond" pitchFamily="18" charset="0"/>
              </a:defRPr>
            </a:lvl7pPr>
            <a:lvl8pPr marL="1371600" algn="ctr" rtl="0" eaLnBrk="0" fontAlgn="base" hangingPunct="0">
              <a:spcBef>
                <a:spcPct val="0"/>
              </a:spcBef>
              <a:spcAft>
                <a:spcPct val="0"/>
              </a:spcAft>
              <a:defRPr sz="4000" b="1">
                <a:solidFill>
                  <a:schemeClr val="tx2"/>
                </a:solidFill>
                <a:latin typeface="Garamond" pitchFamily="18" charset="0"/>
              </a:defRPr>
            </a:lvl8pPr>
            <a:lvl9pPr marL="1828800" algn="ctr" rtl="0" eaLnBrk="0" fontAlgn="base" hangingPunct="0">
              <a:spcBef>
                <a:spcPct val="0"/>
              </a:spcBef>
              <a:spcAft>
                <a:spcPct val="0"/>
              </a:spcAft>
              <a:defRPr sz="4000" b="1">
                <a:solidFill>
                  <a:schemeClr val="tx2"/>
                </a:solidFill>
                <a:latin typeface="Garamond" pitchFamily="18" charset="0"/>
              </a:defRPr>
            </a:lvl9pPr>
          </a:lstStyle>
          <a:p>
            <a:r>
              <a:rPr lang="en-US" sz="2800" kern="0" dirty="0">
                <a:solidFill>
                  <a:schemeClr val="bg1">
                    <a:lumMod val="95000"/>
                  </a:schemeClr>
                </a:solidFill>
              </a:rPr>
              <a:t>Thyroid Physiology in Pregnancy</a:t>
            </a:r>
          </a:p>
        </p:txBody>
      </p:sp>
      <p:sp>
        <p:nvSpPr>
          <p:cNvPr id="2" name="Date Placeholder 1"/>
          <p:cNvSpPr>
            <a:spLocks noGrp="1"/>
          </p:cNvSpPr>
          <p:nvPr>
            <p:ph type="dt" sz="half" idx="10"/>
          </p:nvPr>
        </p:nvSpPr>
        <p:spPr/>
        <p:txBody>
          <a:bodyPr/>
          <a:lstStyle/>
          <a:p>
            <a:fld id="{9AEA0DFD-A305-4FF0-80A0-F4811CD590E5}" type="datetime1">
              <a:rPr lang="en-US" smtClean="0"/>
              <a:pPr/>
              <a:t>11/19/2019</a:t>
            </a:fld>
            <a:endParaRPr lang="en-US"/>
          </a:p>
        </p:txBody>
      </p:sp>
    </p:spTree>
    <p:extLst>
      <p:ext uri="{BB962C8B-B14F-4D97-AF65-F5344CB8AC3E}">
        <p14:creationId xmlns="" xmlns:p14="http://schemas.microsoft.com/office/powerpoint/2010/main" val="2035157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1</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dirty="0"/>
          </a:p>
        </p:txBody>
      </p:sp>
      <p:sp>
        <p:nvSpPr>
          <p:cNvPr id="4" name="Content Placeholder 3"/>
          <p:cNvSpPr>
            <a:spLocks noGrp="1"/>
          </p:cNvSpPr>
          <p:nvPr>
            <p:ph sz="quarter" idx="1"/>
          </p:nvPr>
        </p:nvSpPr>
        <p:spPr/>
        <p:txBody>
          <a:bodyPr>
            <a:normAutofit/>
          </a:bodyPr>
          <a:lstStyle/>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Patient: </a:t>
            </a:r>
          </a:p>
          <a:p>
            <a:r>
              <a:rPr lang="en-US" dirty="0" smtClean="0"/>
              <a:t>Do I need to take </a:t>
            </a:r>
            <a:r>
              <a:rPr lang="en-US" dirty="0" err="1" smtClean="0"/>
              <a:t>Thyroxine</a:t>
            </a:r>
            <a:r>
              <a:rPr lang="en-US" dirty="0" smtClean="0"/>
              <a:t> ?</a:t>
            </a:r>
          </a:p>
          <a:p>
            <a:r>
              <a:rPr lang="en-US" dirty="0" smtClean="0"/>
              <a:t>What will happen if I don’t take </a:t>
            </a:r>
            <a:r>
              <a:rPr lang="en-US" dirty="0" err="1" smtClean="0"/>
              <a:t>Thyroxine</a:t>
            </a:r>
            <a:r>
              <a:rPr lang="en-US" dirty="0" smtClean="0"/>
              <a:t> ?</a:t>
            </a:r>
          </a:p>
        </p:txBody>
      </p:sp>
      <p:graphicFrame>
        <p:nvGraphicFramePr>
          <p:cNvPr id="5" name="Table 4"/>
          <p:cNvGraphicFramePr>
            <a:graphicFrameLocks noGrp="1"/>
          </p:cNvGraphicFramePr>
          <p:nvPr/>
        </p:nvGraphicFramePr>
        <p:xfrm>
          <a:off x="838200" y="1600200"/>
          <a:ext cx="7162800" cy="15849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Total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4.5 – 12.5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Total T3</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230</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70 - 200</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nvGraphicFramePr>
        <p:xfrm>
          <a:off x="838200" y="3200400"/>
          <a:ext cx="7162800" cy="39624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1.6</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Maternal and Neonatal Impact of Thyroid Disorders</a:t>
            </a:r>
          </a:p>
        </p:txBody>
      </p:sp>
      <p:sp>
        <p:nvSpPr>
          <p:cNvPr id="6" name="Text Placeholder 5"/>
          <p:cNvSpPr>
            <a:spLocks noGrp="1"/>
          </p:cNvSpPr>
          <p:nvPr>
            <p:ph type="body" idx="1"/>
          </p:nvPr>
        </p:nvSpPr>
        <p:spPr/>
        <p:txBody>
          <a:bodyPr/>
          <a:lstStyle/>
          <a:p>
            <a:r>
              <a:rPr lang="en-US" dirty="0"/>
              <a:t>Part 3</a:t>
            </a:r>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Tree>
    <p:extLst>
      <p:ext uri="{BB962C8B-B14F-4D97-AF65-F5344CB8AC3E}">
        <p14:creationId xmlns="" xmlns:p14="http://schemas.microsoft.com/office/powerpoint/2010/main" val="3752204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050" y="65618"/>
            <a:ext cx="5672138" cy="10435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481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09184"/>
            <a:ext cx="9036050" cy="4394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4820" name="Rectangle 4"/>
          <p:cNvSpPr>
            <a:spLocks noChangeArrowheads="1"/>
          </p:cNvSpPr>
          <p:nvPr/>
        </p:nvSpPr>
        <p:spPr bwMode="auto">
          <a:xfrm>
            <a:off x="557214" y="5966884"/>
            <a:ext cx="79216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a:t>Pooled Relative Risk with 95% Confidence Interval Comparing Pregnant Women with SCH to Pregnant Euthyroid Women for All Pregnancy Outcomes</a:t>
            </a:r>
          </a:p>
        </p:txBody>
      </p:sp>
      <p:sp>
        <p:nvSpPr>
          <p:cNvPr id="6" name="Rounded Rectangle 5"/>
          <p:cNvSpPr/>
          <p:nvPr/>
        </p:nvSpPr>
        <p:spPr>
          <a:xfrm>
            <a:off x="2700338" y="1989668"/>
            <a:ext cx="1727200" cy="3977217"/>
          </a:xfrm>
          <a:prstGeom prst="roundRect">
            <a:avLst/>
          </a:prstGeom>
          <a:noFill/>
          <a:ln w="38100"/>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2" name="Date Placeholder 1"/>
          <p:cNvSpPr>
            <a:spLocks noGrp="1"/>
          </p:cNvSpPr>
          <p:nvPr>
            <p:ph type="dt" sz="half" idx="10"/>
          </p:nvPr>
        </p:nvSpPr>
        <p:spPr/>
        <p:txBody>
          <a:bodyPr/>
          <a:lstStyle/>
          <a:p>
            <a:fld id="{73B44099-D03F-4620-8C94-C159F0AC663F}" type="datetime1">
              <a:rPr lang="en-US" smtClean="0"/>
              <a:pPr/>
              <a:t>11/19/2019</a:t>
            </a:fld>
            <a:endParaRPr lang="en-US"/>
          </a:p>
        </p:txBody>
      </p:sp>
    </p:spTree>
    <p:extLst>
      <p:ext uri="{BB962C8B-B14F-4D97-AF65-F5344CB8AC3E}">
        <p14:creationId xmlns="" xmlns:p14="http://schemas.microsoft.com/office/powerpoint/2010/main" val="2654153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7058" t="13958" r="28315" b="52708"/>
          <a:stretch/>
        </p:blipFill>
        <p:spPr bwMode="auto">
          <a:xfrm>
            <a:off x="381000" y="228600"/>
            <a:ext cx="8346758" cy="25908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5" name="Content Placeholder 4"/>
          <p:cNvSpPr>
            <a:spLocks noGrp="1"/>
          </p:cNvSpPr>
          <p:nvPr>
            <p:ph sz="quarter" idx="1"/>
          </p:nvPr>
        </p:nvSpPr>
        <p:spPr>
          <a:xfrm>
            <a:off x="457200" y="2971800"/>
            <a:ext cx="8229600" cy="3429000"/>
          </a:xfrm>
          <a:ln w="38100">
            <a:solidFill>
              <a:schemeClr val="tx1"/>
            </a:solidFill>
          </a:ln>
        </p:spPr>
        <p:txBody>
          <a:bodyPr>
            <a:noAutofit/>
          </a:bodyPr>
          <a:lstStyle/>
          <a:p>
            <a:pPr algn="just"/>
            <a:r>
              <a:rPr lang="en-US" sz="2400" dirty="0">
                <a:solidFill>
                  <a:schemeClr val="tx2"/>
                </a:solidFill>
              </a:rPr>
              <a:t>Children of the women with high TSH: </a:t>
            </a:r>
          </a:p>
          <a:p>
            <a:pPr lvl="1" algn="just"/>
            <a:r>
              <a:rPr lang="en-US" sz="2400" dirty="0"/>
              <a:t>IQ scores 4 points lower than control</a:t>
            </a:r>
          </a:p>
          <a:p>
            <a:pPr lvl="1" algn="just"/>
            <a:r>
              <a:rPr lang="en-US" sz="2400" dirty="0"/>
              <a:t>15% had scores of ≤85 (5% control) </a:t>
            </a:r>
          </a:p>
          <a:p>
            <a:pPr algn="just"/>
            <a:r>
              <a:rPr lang="en-US" sz="2400" dirty="0">
                <a:solidFill>
                  <a:schemeClr val="tx2"/>
                </a:solidFill>
              </a:rPr>
              <a:t>IQ scores of children of untreated mothers: </a:t>
            </a:r>
          </a:p>
          <a:p>
            <a:pPr lvl="1" algn="just"/>
            <a:r>
              <a:rPr lang="en-US" sz="2400" dirty="0"/>
              <a:t>7 points lower than the control</a:t>
            </a:r>
          </a:p>
          <a:p>
            <a:pPr lvl="1" algn="just"/>
            <a:r>
              <a:rPr lang="en-US" sz="2400" dirty="0"/>
              <a:t>19% had scores of ≤85 (5% control) </a:t>
            </a:r>
          </a:p>
          <a:p>
            <a:pPr algn="just"/>
            <a:r>
              <a:rPr lang="en-US" sz="2400" dirty="0">
                <a:solidFill>
                  <a:schemeClr val="tx2"/>
                </a:solidFill>
              </a:rPr>
              <a:t>After 11 </a:t>
            </a:r>
            <a:r>
              <a:rPr lang="en-US" sz="2400" dirty="0" err="1">
                <a:solidFill>
                  <a:schemeClr val="tx2"/>
                </a:solidFill>
              </a:rPr>
              <a:t>yrs</a:t>
            </a:r>
            <a:r>
              <a:rPr lang="en-US" sz="2400" dirty="0">
                <a:solidFill>
                  <a:schemeClr val="tx2"/>
                </a:solidFill>
              </a:rPr>
              <a:t>— </a:t>
            </a:r>
            <a:r>
              <a:rPr lang="en-US" sz="2400" dirty="0"/>
              <a:t>64% of the untreated women and only 4% of the control women had confirmed hypothyroidism.</a:t>
            </a:r>
          </a:p>
        </p:txBody>
      </p:sp>
      <p:sp>
        <p:nvSpPr>
          <p:cNvPr id="6" name="Rectangle 5"/>
          <p:cNvSpPr/>
          <p:nvPr/>
        </p:nvSpPr>
        <p:spPr>
          <a:xfrm>
            <a:off x="5486400" y="6477000"/>
            <a:ext cx="3505200" cy="276999"/>
          </a:xfrm>
          <a:prstGeom prst="rect">
            <a:avLst/>
          </a:prstGeom>
        </p:spPr>
        <p:txBody>
          <a:bodyPr wrap="square">
            <a:spAutoFit/>
          </a:bodyPr>
          <a:lstStyle/>
          <a:p>
            <a:r>
              <a:rPr lang="en-US" sz="1200" b="1" dirty="0" err="1">
                <a:solidFill>
                  <a:srgbClr val="414141"/>
                </a:solidFill>
              </a:rPr>
              <a:t>Haddow</a:t>
            </a:r>
            <a:r>
              <a:rPr lang="en-US" sz="1200" b="1" dirty="0">
                <a:solidFill>
                  <a:srgbClr val="414141"/>
                </a:solidFill>
              </a:rPr>
              <a:t> et al ,</a:t>
            </a:r>
            <a:r>
              <a:rPr lang="en-US" sz="1200" dirty="0"/>
              <a:t> N </a:t>
            </a:r>
            <a:r>
              <a:rPr lang="en-US" sz="1200" dirty="0" err="1"/>
              <a:t>Engl</a:t>
            </a:r>
            <a:r>
              <a:rPr lang="en-US" sz="1200" dirty="0"/>
              <a:t> J Med 1999;341:549-55</a:t>
            </a:r>
            <a:r>
              <a:rPr lang="en-US" sz="1200" b="1" dirty="0">
                <a:solidFill>
                  <a:srgbClr val="414141"/>
                </a:solidFill>
              </a:rPr>
              <a:t> </a:t>
            </a:r>
          </a:p>
        </p:txBody>
      </p:sp>
      <p:sp>
        <p:nvSpPr>
          <p:cNvPr id="2" name="Date Placeholder 1"/>
          <p:cNvSpPr>
            <a:spLocks noGrp="1"/>
          </p:cNvSpPr>
          <p:nvPr>
            <p:ph type="dt" sz="half" idx="10"/>
          </p:nvPr>
        </p:nvSpPr>
        <p:spPr/>
        <p:txBody>
          <a:bodyPr/>
          <a:lstStyle/>
          <a:p>
            <a:fld id="{94486E4C-2E28-48FC-929E-2A90298DEE8F}" type="datetime1">
              <a:rPr lang="en-US" smtClean="0"/>
              <a:pPr/>
              <a:t>11/19/2019</a:t>
            </a:fld>
            <a:endParaRPr lang="en-US"/>
          </a:p>
        </p:txBody>
      </p:sp>
    </p:spTree>
    <p:extLst>
      <p:ext uri="{BB962C8B-B14F-4D97-AF65-F5344CB8AC3E}">
        <p14:creationId xmlns="" xmlns:p14="http://schemas.microsoft.com/office/powerpoint/2010/main" val="1533293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Trimester Specific Reference Ranges in Pregnancy</a:t>
            </a:r>
          </a:p>
        </p:txBody>
      </p:sp>
      <p:sp>
        <p:nvSpPr>
          <p:cNvPr id="5" name="Text Placeholder 4"/>
          <p:cNvSpPr>
            <a:spLocks noGrp="1"/>
          </p:cNvSpPr>
          <p:nvPr>
            <p:ph type="body" idx="1"/>
          </p:nvPr>
        </p:nvSpPr>
        <p:spPr/>
        <p:txBody>
          <a:bodyPr/>
          <a:lstStyle/>
          <a:p>
            <a:r>
              <a:rPr lang="en-US" dirty="0"/>
              <a:t>Part 5</a:t>
            </a:r>
          </a:p>
        </p:txBody>
      </p:sp>
      <p:sp>
        <p:nvSpPr>
          <p:cNvPr id="3" name="Date Placeholder 2"/>
          <p:cNvSpPr>
            <a:spLocks noGrp="1"/>
          </p:cNvSpPr>
          <p:nvPr>
            <p:ph type="dt" sz="half" idx="10"/>
          </p:nvPr>
        </p:nvSpPr>
        <p:spPr/>
        <p:txBody>
          <a:bodyPr/>
          <a:lstStyle/>
          <a:p>
            <a:fld id="{F5707CEB-301A-416F-BF0F-AFA6DAB38A7B}" type="datetime1">
              <a:rPr lang="en-US" smtClean="0"/>
              <a:pPr/>
              <a:t>11/19/2019</a:t>
            </a:fld>
            <a:endParaRPr lang="en-US"/>
          </a:p>
        </p:txBody>
      </p:sp>
    </p:spTree>
    <p:extLst>
      <p:ext uri="{BB962C8B-B14F-4D97-AF65-F5344CB8AC3E}">
        <p14:creationId xmlns="" xmlns:p14="http://schemas.microsoft.com/office/powerpoint/2010/main" val="169006333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48151"/>
            <a:ext cx="8229600" cy="8382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1800" dirty="0"/>
              <a:t/>
            </a:r>
            <a:br>
              <a:rPr lang="en-US" sz="1800" dirty="0"/>
            </a:br>
            <a:r>
              <a:rPr lang="en-US" sz="1800" dirty="0"/>
              <a:t>Recommendations from Guidelines on Upper TSH limit during pregnancy</a:t>
            </a:r>
          </a:p>
        </p:txBody>
      </p:sp>
      <p:graphicFrame>
        <p:nvGraphicFramePr>
          <p:cNvPr id="5" name="Table 4"/>
          <p:cNvGraphicFramePr>
            <a:graphicFrameLocks noGrp="1"/>
          </p:cNvGraphicFramePr>
          <p:nvPr>
            <p:extLst/>
          </p:nvPr>
        </p:nvGraphicFramePr>
        <p:xfrm>
          <a:off x="381000" y="1447800"/>
          <a:ext cx="8382000" cy="4419339"/>
        </p:xfrm>
        <a:graphic>
          <a:graphicData uri="http://schemas.openxmlformats.org/drawingml/2006/table">
            <a:tbl>
              <a:tblPr firstRow="1" bandRow="1">
                <a:tableStyleId>{BDBED569-4797-4DF1-A0F4-6AAB3CD982D8}</a:tableStyleId>
              </a:tblPr>
              <a:tblGrid>
                <a:gridCol w="15240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5029200">
                  <a:extLst>
                    <a:ext uri="{9D8B030D-6E8A-4147-A177-3AD203B41FA5}">
                      <a16:colId xmlns="" xmlns:a16="http://schemas.microsoft.com/office/drawing/2014/main" val="20002"/>
                    </a:ext>
                  </a:extLst>
                </a:gridCol>
              </a:tblGrid>
              <a:tr h="602041">
                <a:tc>
                  <a:txBody>
                    <a:bodyPr/>
                    <a:lstStyle/>
                    <a:p>
                      <a:r>
                        <a:rPr lang="en-US" dirty="0"/>
                        <a:t>Guidelines</a:t>
                      </a:r>
                    </a:p>
                  </a:txBody>
                  <a:tcPr/>
                </a:tc>
                <a:tc>
                  <a:txBody>
                    <a:bodyPr/>
                    <a:lstStyle/>
                    <a:p>
                      <a:r>
                        <a:rPr lang="en-US" dirty="0"/>
                        <a:t>Country of Origin</a:t>
                      </a:r>
                    </a:p>
                  </a:txBody>
                  <a:tcPr/>
                </a:tc>
                <a:tc>
                  <a:txBody>
                    <a:bodyPr/>
                    <a:lstStyle/>
                    <a:p>
                      <a:r>
                        <a:rPr lang="en-US" dirty="0"/>
                        <a:t>Trimester specific Ref ranges recommended</a:t>
                      </a:r>
                    </a:p>
                  </a:txBody>
                  <a:tcPr/>
                </a:tc>
                <a:extLst>
                  <a:ext uri="{0D108BD9-81ED-4DB2-BD59-A6C34878D82A}">
                    <a16:rowId xmlns="" xmlns:a16="http://schemas.microsoft.com/office/drawing/2014/main" val="10000"/>
                  </a:ext>
                </a:extLst>
              </a:tr>
              <a:tr h="1118075">
                <a:tc>
                  <a:txBody>
                    <a:bodyPr/>
                    <a:lstStyle/>
                    <a:p>
                      <a:r>
                        <a:rPr lang="en-US" dirty="0"/>
                        <a:t>ITS Guidelines</a:t>
                      </a:r>
                    </a:p>
                  </a:txBody>
                  <a:tcPr/>
                </a:tc>
                <a:tc>
                  <a:txBody>
                    <a:bodyPr/>
                    <a:lstStyle/>
                    <a:p>
                      <a:r>
                        <a:rPr lang="en-US" dirty="0"/>
                        <a:t>India</a:t>
                      </a:r>
                    </a:p>
                  </a:txBody>
                  <a:tcPr/>
                </a:tc>
                <a:tc>
                  <a:txBody>
                    <a:bodyPr/>
                    <a:lstStyle/>
                    <a:p>
                      <a:r>
                        <a:rPr lang="en-US" dirty="0"/>
                        <a:t>1</a:t>
                      </a:r>
                      <a:r>
                        <a:rPr lang="en-US" baseline="30000" dirty="0"/>
                        <a:t>st</a:t>
                      </a:r>
                      <a:r>
                        <a:rPr lang="en-US" baseline="0" dirty="0"/>
                        <a:t> : 2.5 </a:t>
                      </a:r>
                      <a:r>
                        <a:rPr lang="en-US" baseline="0" dirty="0" err="1"/>
                        <a:t>mIU</a:t>
                      </a:r>
                      <a:r>
                        <a:rPr lang="en-US" baseline="0" dirty="0"/>
                        <a:t>/L</a:t>
                      </a:r>
                    </a:p>
                    <a:p>
                      <a:r>
                        <a:rPr lang="en-US" baseline="0" dirty="0"/>
                        <a:t>2</a:t>
                      </a:r>
                      <a:r>
                        <a:rPr lang="en-US" baseline="30000" dirty="0"/>
                        <a:t>nd</a:t>
                      </a:r>
                      <a:r>
                        <a:rPr lang="en-US" baseline="0" dirty="0"/>
                        <a:t>  : 3.0mIU/L</a:t>
                      </a:r>
                    </a:p>
                    <a:p>
                      <a:r>
                        <a:rPr lang="en-US" baseline="0" dirty="0"/>
                        <a:t>3</a:t>
                      </a:r>
                      <a:r>
                        <a:rPr lang="en-US" baseline="30000" dirty="0"/>
                        <a:t>rd</a:t>
                      </a:r>
                      <a:r>
                        <a:rPr lang="en-US" baseline="0" dirty="0"/>
                        <a:t> : 3.0 </a:t>
                      </a:r>
                      <a:r>
                        <a:rPr lang="en-US" baseline="0" dirty="0" err="1"/>
                        <a:t>mIU</a:t>
                      </a:r>
                      <a:r>
                        <a:rPr lang="en-US" baseline="0" dirty="0"/>
                        <a:t>/L</a:t>
                      </a:r>
                    </a:p>
                    <a:p>
                      <a:endParaRPr lang="en-US" dirty="0"/>
                    </a:p>
                  </a:txBody>
                  <a:tcPr/>
                </a:tc>
                <a:extLst>
                  <a:ext uri="{0D108BD9-81ED-4DB2-BD59-A6C34878D82A}">
                    <a16:rowId xmlns="" xmlns:a16="http://schemas.microsoft.com/office/drawing/2014/main" val="10001"/>
                  </a:ext>
                </a:extLst>
              </a:tr>
              <a:tr h="860058">
                <a:tc>
                  <a:txBody>
                    <a:bodyPr/>
                    <a:lstStyle/>
                    <a:p>
                      <a:r>
                        <a:rPr lang="en-US" dirty="0"/>
                        <a:t>ETA Guidelines</a:t>
                      </a:r>
                    </a:p>
                  </a:txBody>
                  <a:tcPr/>
                </a:tc>
                <a:tc>
                  <a:txBody>
                    <a:bodyPr/>
                    <a:lstStyle/>
                    <a:p>
                      <a:r>
                        <a:rPr lang="en-US" dirty="0"/>
                        <a:t>European</a:t>
                      </a:r>
                    </a:p>
                  </a:txBody>
                  <a:tcPr/>
                </a:tc>
                <a:tc>
                  <a:txBody>
                    <a:bodyPr/>
                    <a:lstStyle/>
                    <a:p>
                      <a:r>
                        <a:rPr lang="en-US" dirty="0"/>
                        <a:t>1</a:t>
                      </a:r>
                      <a:r>
                        <a:rPr lang="en-US" baseline="30000" dirty="0"/>
                        <a:t>st</a:t>
                      </a:r>
                      <a:r>
                        <a:rPr lang="en-US" baseline="0" dirty="0"/>
                        <a:t> : 2.5 </a:t>
                      </a:r>
                      <a:r>
                        <a:rPr lang="en-US" baseline="0" dirty="0" err="1"/>
                        <a:t>mIU</a:t>
                      </a:r>
                      <a:r>
                        <a:rPr lang="en-US" baseline="0" dirty="0"/>
                        <a:t>/L</a:t>
                      </a:r>
                    </a:p>
                    <a:p>
                      <a:r>
                        <a:rPr lang="en-US" baseline="0" dirty="0"/>
                        <a:t>2</a:t>
                      </a:r>
                      <a:r>
                        <a:rPr lang="en-US" baseline="30000" dirty="0"/>
                        <a:t>nd</a:t>
                      </a:r>
                      <a:r>
                        <a:rPr lang="en-US" baseline="0" dirty="0"/>
                        <a:t>  : 3.0mIU/L</a:t>
                      </a:r>
                    </a:p>
                    <a:p>
                      <a:r>
                        <a:rPr lang="en-US" baseline="0" dirty="0"/>
                        <a:t>3</a:t>
                      </a:r>
                      <a:r>
                        <a:rPr lang="en-US" baseline="30000" dirty="0"/>
                        <a:t>rd</a:t>
                      </a:r>
                      <a:r>
                        <a:rPr lang="en-US" baseline="0" dirty="0"/>
                        <a:t> : 3.0 </a:t>
                      </a:r>
                      <a:r>
                        <a:rPr lang="en-US" baseline="0" dirty="0" err="1"/>
                        <a:t>mIU</a:t>
                      </a:r>
                      <a:r>
                        <a:rPr lang="en-US" baseline="0" dirty="0"/>
                        <a:t>/L</a:t>
                      </a:r>
                      <a:endParaRPr lang="en-US" dirty="0"/>
                    </a:p>
                  </a:txBody>
                  <a:tcPr/>
                </a:tc>
                <a:extLst>
                  <a:ext uri="{0D108BD9-81ED-4DB2-BD59-A6C34878D82A}">
                    <a16:rowId xmlns="" xmlns:a16="http://schemas.microsoft.com/office/drawing/2014/main" val="10002"/>
                  </a:ext>
                </a:extLst>
              </a:tr>
              <a:tr h="1676139">
                <a:tc>
                  <a:txBody>
                    <a:bodyPr/>
                    <a:lstStyle/>
                    <a:p>
                      <a:r>
                        <a:rPr lang="en-US" dirty="0"/>
                        <a:t>ATA Guidelines</a:t>
                      </a:r>
                    </a:p>
                  </a:txBody>
                  <a:tcPr/>
                </a:tc>
                <a:tc>
                  <a:txBody>
                    <a:bodyPr/>
                    <a:lstStyle/>
                    <a:p>
                      <a:r>
                        <a:rPr lang="en-US" dirty="0"/>
                        <a:t>Am</a:t>
                      </a:r>
                      <a:r>
                        <a:rPr lang="en-US" baseline="0" dirty="0"/>
                        <a:t>erican</a:t>
                      </a:r>
                      <a:endParaRPr lang="en-US" dirty="0"/>
                    </a:p>
                  </a:txBody>
                  <a:tcPr/>
                </a:tc>
                <a:tc>
                  <a:txBody>
                    <a:bodyPr/>
                    <a:lstStyle/>
                    <a:p>
                      <a:pPr marL="285750" indent="-285750">
                        <a:buFont typeface="Arial" panose="020B0604020202020204" pitchFamily="34" charset="0"/>
                        <a:buChar char="•"/>
                      </a:pPr>
                      <a:r>
                        <a:rPr lang="en-US" sz="1600" b="1" dirty="0"/>
                        <a:t>Use</a:t>
                      </a:r>
                      <a:r>
                        <a:rPr lang="en-US" sz="1600" b="1" baseline="0" dirty="0"/>
                        <a:t> locally derived Ref ranges from a specified Pregnant population</a:t>
                      </a:r>
                    </a:p>
                    <a:p>
                      <a:pPr marL="285750" indent="-285750">
                        <a:buFont typeface="Arial" panose="020B0604020202020204" pitchFamily="34" charset="0"/>
                        <a:buChar char="•"/>
                      </a:pPr>
                      <a:r>
                        <a:rPr lang="en-US" sz="1600" b="1" baseline="0" dirty="0"/>
                        <a:t>If not available use locally derived ref ranges from a similar population from another country</a:t>
                      </a:r>
                    </a:p>
                    <a:p>
                      <a:pPr marL="285750" indent="-285750">
                        <a:buFont typeface="Arial" panose="020B0604020202020204" pitchFamily="34" charset="0"/>
                        <a:buChar char="•"/>
                      </a:pPr>
                      <a:r>
                        <a:rPr lang="en-US" sz="1600" b="1" baseline="0" dirty="0"/>
                        <a:t>If the above is also not available use and upper TSH ref limit of 4 .0 </a:t>
                      </a:r>
                      <a:r>
                        <a:rPr lang="en-US" sz="1600" b="1" baseline="0" dirty="0" err="1"/>
                        <a:t>mIU</a:t>
                      </a:r>
                      <a:r>
                        <a:rPr lang="en-US" sz="1600" b="1" baseline="0" dirty="0"/>
                        <a:t>/L </a:t>
                      </a:r>
                      <a:endParaRPr lang="en-US" b="1"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24447348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normAutofit/>
          </a:bodyPr>
          <a:lstStyle/>
          <a:p>
            <a:r>
              <a:rPr lang="en-US" dirty="0" smtClean="0"/>
              <a:t>M.B.B.S. – B.J. Medical College, </a:t>
            </a:r>
            <a:r>
              <a:rPr lang="en-US" dirty="0" err="1" smtClean="0"/>
              <a:t>A’bad</a:t>
            </a:r>
            <a:endParaRPr lang="en-US" dirty="0" smtClean="0"/>
          </a:p>
          <a:p>
            <a:r>
              <a:rPr lang="en-US" dirty="0" smtClean="0"/>
              <a:t>M.D. (Medicine) – B.J. medical College, </a:t>
            </a:r>
            <a:r>
              <a:rPr lang="en-US" dirty="0" err="1" smtClean="0"/>
              <a:t>A’bad</a:t>
            </a:r>
            <a:endParaRPr lang="en-US" dirty="0" smtClean="0"/>
          </a:p>
          <a:p>
            <a:r>
              <a:rPr lang="en-US" dirty="0" smtClean="0"/>
              <a:t>D.M. (Endocrinology) – K.E.M. Hospital, Mumbai</a:t>
            </a:r>
          </a:p>
          <a:p>
            <a:endParaRPr lang="en-US" dirty="0" smtClean="0"/>
          </a:p>
          <a:p>
            <a:pPr>
              <a:buNone/>
            </a:pPr>
            <a:r>
              <a:rPr lang="en-US" dirty="0" smtClean="0"/>
              <a:t>My clinic:</a:t>
            </a:r>
          </a:p>
          <a:p>
            <a:r>
              <a:rPr lang="en-US" dirty="0" err="1" smtClean="0"/>
              <a:t>Shivranjani</a:t>
            </a:r>
            <a:r>
              <a:rPr lang="en-US" dirty="0" smtClean="0"/>
              <a:t> cross road, Satellite</a:t>
            </a:r>
          </a:p>
          <a:p>
            <a:endParaRPr lang="en-US" dirty="0" smtClean="0"/>
          </a:p>
          <a:p>
            <a:pPr>
              <a:buNone/>
            </a:pPr>
            <a:r>
              <a:rPr lang="en-US" dirty="0" smtClean="0"/>
              <a:t>Consultant </a:t>
            </a:r>
            <a:r>
              <a:rPr lang="en-US" dirty="0" smtClean="0"/>
              <a:t>Endocrinologist</a:t>
            </a:r>
          </a:p>
          <a:p>
            <a:r>
              <a:rPr lang="en-US" dirty="0" err="1" smtClean="0"/>
              <a:t>K.D.Hospital</a:t>
            </a:r>
            <a:r>
              <a:rPr lang="en-US" dirty="0" smtClean="0"/>
              <a:t>, </a:t>
            </a:r>
            <a:r>
              <a:rPr lang="en-US" dirty="0" err="1" smtClean="0"/>
              <a:t>A’bad</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3" y="1381342"/>
            <a:ext cx="8839200" cy="1718829"/>
          </a:xfrm>
        </p:spPr>
        <p:txBody>
          <a:bodyPr>
            <a:noAutofit/>
          </a:bodyPr>
          <a:lstStyle/>
          <a:p>
            <a:pPr marL="342900" indent="-342900" algn="just">
              <a:buFont typeface="Arial" panose="020B0604020202020204" pitchFamily="34" charset="0"/>
              <a:buChar char="•"/>
            </a:pPr>
            <a:r>
              <a:rPr lang="en-US" dirty="0"/>
              <a:t>Initial studies of pregnant women in the United States (U.S.) and Europe first led to recommendations for a TSH upper reference limit of </a:t>
            </a:r>
            <a:r>
              <a:rPr lang="en-US" dirty="0">
                <a:solidFill>
                  <a:srgbClr val="FF0000"/>
                </a:solidFill>
              </a:rPr>
              <a:t>2.5 </a:t>
            </a:r>
            <a:r>
              <a:rPr lang="en-US" dirty="0" err="1">
                <a:solidFill>
                  <a:srgbClr val="FF0000"/>
                </a:solidFill>
              </a:rPr>
              <a:t>mU</a:t>
            </a:r>
            <a:r>
              <a:rPr lang="en-US" dirty="0">
                <a:solidFill>
                  <a:srgbClr val="FF0000"/>
                </a:solidFill>
              </a:rPr>
              <a:t>/L in the first trimester, and 3.0 </a:t>
            </a:r>
            <a:r>
              <a:rPr lang="en-US" dirty="0" err="1">
                <a:solidFill>
                  <a:srgbClr val="FF0000"/>
                </a:solidFill>
              </a:rPr>
              <a:t>mU</a:t>
            </a:r>
            <a:r>
              <a:rPr lang="en-US" dirty="0">
                <a:solidFill>
                  <a:srgbClr val="FF0000"/>
                </a:solidFill>
              </a:rPr>
              <a:t>/L in the 2nd and 3rd trimesters .</a:t>
            </a:r>
          </a:p>
          <a:p>
            <a:pPr marL="342900" indent="-342900" algn="just">
              <a:buFont typeface="Arial" panose="020B0604020202020204" pitchFamily="34" charset="0"/>
              <a:buChar char="•"/>
            </a:pPr>
            <a:r>
              <a:rPr lang="en-US" dirty="0"/>
              <a:t>More recent studies in pregnant women </a:t>
            </a:r>
            <a:r>
              <a:rPr lang="en-US" dirty="0">
                <a:solidFill>
                  <a:srgbClr val="FF0000"/>
                </a:solidFill>
              </a:rPr>
              <a:t>in Asia, India, and the Netherlands</a:t>
            </a:r>
            <a:r>
              <a:rPr lang="en-US" dirty="0"/>
              <a:t>, have demonstrated only a modest reduction in the upper reference limit.</a:t>
            </a:r>
          </a:p>
        </p:txBody>
      </p:sp>
      <p:sp>
        <p:nvSpPr>
          <p:cNvPr id="5" name="Rounded Rectangle 4"/>
          <p:cNvSpPr/>
          <p:nvPr/>
        </p:nvSpPr>
        <p:spPr>
          <a:xfrm>
            <a:off x="914400" y="4267200"/>
            <a:ext cx="3048000" cy="1828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prstClr val="black"/>
                </a:solidFill>
              </a:rPr>
              <a:t>2011 ATA: </a:t>
            </a:r>
          </a:p>
          <a:p>
            <a:pPr algn="ctr"/>
            <a:r>
              <a:rPr lang="en-US" sz="2400" dirty="0">
                <a:solidFill>
                  <a:prstClr val="black"/>
                </a:solidFill>
              </a:rPr>
              <a:t>6 Pregnancy studies with around 5500 subjects</a:t>
            </a:r>
          </a:p>
        </p:txBody>
      </p:sp>
      <p:sp>
        <p:nvSpPr>
          <p:cNvPr id="6" name="Rounded Rectangle 5"/>
          <p:cNvSpPr/>
          <p:nvPr/>
        </p:nvSpPr>
        <p:spPr>
          <a:xfrm>
            <a:off x="5105400" y="4267200"/>
            <a:ext cx="33528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prstClr val="black"/>
                </a:solidFill>
              </a:rPr>
              <a:t>2017 ATA:</a:t>
            </a:r>
          </a:p>
          <a:p>
            <a:pPr algn="ctr"/>
            <a:r>
              <a:rPr lang="en-US" sz="2400" dirty="0">
                <a:solidFill>
                  <a:prstClr val="black"/>
                </a:solidFill>
              </a:rPr>
              <a:t>Much Larger Cohorts, combines analysis of over 60,000 Subjects</a:t>
            </a:r>
          </a:p>
        </p:txBody>
      </p:sp>
      <p:sp>
        <p:nvSpPr>
          <p:cNvPr id="7" name="Title 4"/>
          <p:cNvSpPr txBox="1">
            <a:spLocks/>
          </p:cNvSpPr>
          <p:nvPr/>
        </p:nvSpPr>
        <p:spPr>
          <a:xfrm>
            <a:off x="533400" y="228600"/>
            <a:ext cx="8229600" cy="677862"/>
          </a:xfrm>
          <a:prstGeom prst="rect">
            <a:avLst/>
          </a:prstGeom>
        </p:spPr>
        <p:style>
          <a:lnRef idx="2">
            <a:schemeClr val="dk1"/>
          </a:lnRef>
          <a:fillRef idx="1">
            <a:schemeClr val="lt1"/>
          </a:fillRef>
          <a:effectRef idx="0">
            <a:schemeClr val="dk1"/>
          </a:effectRef>
          <a:fontRef idx="minor">
            <a:schemeClr val="dk1"/>
          </a:fontRef>
        </p:style>
        <p:txBody>
          <a:bodyPr bIns="91440" anchor="b" anchorCtr="0">
            <a:noAutofit/>
          </a:bodyPr>
          <a:lstStyle>
            <a:lvl1pPr algn="l" rtl="0" eaLnBrk="1" latinLnBrk="0" hangingPunct="1">
              <a:spcBef>
                <a:spcPct val="0"/>
              </a:spcBef>
              <a:buNone/>
              <a:defRPr kumimoji="0" sz="4000" kern="12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800">
                <a:solidFill>
                  <a:prstClr val="black"/>
                </a:solidFill>
                <a:latin typeface="Times" pitchFamily="18" charset="0"/>
              </a:rPr>
              <a:t>Upper limit of TSH in Pregnancy</a:t>
            </a:r>
            <a:endParaRPr lang="en-US" sz="2800" dirty="0">
              <a:solidFill>
                <a:prstClr val="black"/>
              </a:solidFill>
              <a:latin typeface="Times" pitchFamily="18" charset="0"/>
            </a:endParaRPr>
          </a:p>
        </p:txBody>
      </p:sp>
    </p:spTree>
    <p:extLst>
      <p:ext uri="{BB962C8B-B14F-4D97-AF65-F5344CB8AC3E}">
        <p14:creationId xmlns="" xmlns:p14="http://schemas.microsoft.com/office/powerpoint/2010/main" val="24516668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ATA Guidelines 2017</a:t>
            </a:r>
            <a:endParaRPr lang="en-IN"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dirty="0" smtClean="0"/>
              <a:t>Rx is recommended:</a:t>
            </a:r>
          </a:p>
          <a:p>
            <a:r>
              <a:rPr lang="en-US" dirty="0" smtClean="0"/>
              <a:t>TSH &gt; 10 </a:t>
            </a:r>
            <a:r>
              <a:rPr lang="en-US" dirty="0" err="1" smtClean="0"/>
              <a:t>mIU</a:t>
            </a:r>
            <a:r>
              <a:rPr lang="en-US" dirty="0" smtClean="0"/>
              <a:t>/l</a:t>
            </a:r>
          </a:p>
          <a:p>
            <a:r>
              <a:rPr lang="en-US" dirty="0" smtClean="0"/>
              <a:t>TSH 4-10 </a:t>
            </a:r>
            <a:r>
              <a:rPr lang="en-US" dirty="0" err="1" smtClean="0"/>
              <a:t>mIU</a:t>
            </a:r>
            <a:r>
              <a:rPr lang="en-US" dirty="0" smtClean="0"/>
              <a:t>/l with Anti TPO </a:t>
            </a:r>
            <a:r>
              <a:rPr lang="en-US" dirty="0" err="1" smtClean="0"/>
              <a:t>Ab</a:t>
            </a:r>
            <a:r>
              <a:rPr lang="en-US" dirty="0" smtClean="0"/>
              <a:t> +</a:t>
            </a:r>
          </a:p>
          <a:p>
            <a:endParaRPr lang="en-US" dirty="0" smtClean="0"/>
          </a:p>
          <a:p>
            <a:pPr>
              <a:buNone/>
            </a:pPr>
            <a:r>
              <a:rPr lang="en-US" dirty="0" smtClean="0"/>
              <a:t>Rx may be considered for:</a:t>
            </a:r>
          </a:p>
          <a:p>
            <a:r>
              <a:rPr lang="en-US" dirty="0" smtClean="0"/>
              <a:t>TSH 4-10 </a:t>
            </a:r>
            <a:r>
              <a:rPr lang="en-US" dirty="0" err="1" smtClean="0"/>
              <a:t>mIU</a:t>
            </a:r>
            <a:r>
              <a:rPr lang="en-US" dirty="0" smtClean="0"/>
              <a:t>/l with Anti TPO </a:t>
            </a:r>
            <a:r>
              <a:rPr lang="en-US" dirty="0" err="1" smtClean="0"/>
              <a:t>Ab</a:t>
            </a:r>
            <a:r>
              <a:rPr lang="en-US" dirty="0" smtClean="0"/>
              <a:t> –</a:t>
            </a:r>
          </a:p>
          <a:p>
            <a:r>
              <a:rPr lang="en-US" dirty="0" smtClean="0"/>
              <a:t>TSH 2.5-4 </a:t>
            </a:r>
            <a:r>
              <a:rPr lang="en-US" dirty="0" err="1" smtClean="0"/>
              <a:t>mIU</a:t>
            </a:r>
            <a:r>
              <a:rPr lang="en-US" dirty="0" smtClean="0"/>
              <a:t>/l with Anti TPO </a:t>
            </a:r>
            <a:r>
              <a:rPr lang="en-US" dirty="0" err="1" smtClean="0"/>
              <a:t>Ab</a:t>
            </a:r>
            <a:r>
              <a:rPr lang="en-US" dirty="0" smtClean="0"/>
              <a:t> +</a:t>
            </a:r>
          </a:p>
          <a:p>
            <a:endParaRPr lang="en-US" dirty="0" smtClean="0"/>
          </a:p>
          <a:p>
            <a:pPr>
              <a:buNone/>
            </a:pPr>
            <a:r>
              <a:rPr lang="en-US" dirty="0" smtClean="0"/>
              <a:t>Rx is not </a:t>
            </a:r>
            <a:r>
              <a:rPr lang="en-US" dirty="0" err="1" smtClean="0"/>
              <a:t>recommonded</a:t>
            </a:r>
            <a:endParaRPr lang="en-US" dirty="0" smtClean="0"/>
          </a:p>
          <a:p>
            <a:r>
              <a:rPr lang="en-US" dirty="0" smtClean="0"/>
              <a:t>TSH &lt; 4 </a:t>
            </a:r>
            <a:r>
              <a:rPr lang="en-US" dirty="0" err="1" smtClean="0"/>
              <a:t>mIU</a:t>
            </a:r>
            <a:r>
              <a:rPr lang="en-US" dirty="0" smtClean="0"/>
              <a:t>/l with Anti TPO </a:t>
            </a:r>
            <a:r>
              <a:rPr lang="en-US" dirty="0" err="1" smtClean="0"/>
              <a:t>Ab</a:t>
            </a:r>
            <a:r>
              <a:rPr lang="en-US" dirty="0" smtClean="0"/>
              <a:t> -</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1</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dirty="0"/>
          </a:p>
        </p:txBody>
      </p:sp>
      <p:sp>
        <p:nvSpPr>
          <p:cNvPr id="4" name="Content Placeholder 3"/>
          <p:cNvSpPr>
            <a:spLocks noGrp="1"/>
          </p:cNvSpPr>
          <p:nvPr>
            <p:ph sz="quarter" idx="1"/>
          </p:nvPr>
        </p:nvSpPr>
        <p:spPr/>
        <p:txBody>
          <a:bodyPr>
            <a:normAutofit/>
          </a:bodyPr>
          <a:lstStyle/>
          <a:p>
            <a:pPr>
              <a:buNone/>
            </a:pPr>
            <a:r>
              <a:rPr lang="en-US" dirty="0" smtClean="0"/>
              <a:t>28/F,</a:t>
            </a:r>
          </a:p>
          <a:p>
            <a:pPr>
              <a:buNone/>
            </a:pPr>
            <a:r>
              <a:rPr lang="en-US" dirty="0" smtClean="0"/>
              <a:t>2 MA</a:t>
            </a:r>
          </a:p>
        </p:txBody>
      </p:sp>
      <p:graphicFrame>
        <p:nvGraphicFramePr>
          <p:cNvPr id="5" name="Table 4"/>
          <p:cNvGraphicFramePr>
            <a:graphicFrameLocks noGrp="1"/>
          </p:cNvGraphicFramePr>
          <p:nvPr/>
        </p:nvGraphicFramePr>
        <p:xfrm>
          <a:off x="838200" y="2514600"/>
          <a:ext cx="7162800" cy="15849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1">
                              <a:lumMod val="75000"/>
                            </a:schemeClr>
                          </a:solidFill>
                          <a:latin typeface="Times New Roman" pitchFamily="18" charset="0"/>
                          <a:cs typeface="Times New Roman" pitchFamily="18" charset="0"/>
                        </a:rPr>
                        <a:t>TSH</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8</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0.4 – 4</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Total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4.5 – 12.5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Total T3</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230</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70 - 200</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nvGraphicFramePr>
        <p:xfrm>
          <a:off x="838200" y="4114800"/>
          <a:ext cx="7162800" cy="79248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1.6</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1">
                              <a:lumMod val="75000"/>
                            </a:schemeClr>
                          </a:solidFill>
                          <a:latin typeface="Times New Roman" pitchFamily="18" charset="0"/>
                          <a:cs typeface="Times New Roman" pitchFamily="18" charset="0"/>
                        </a:rPr>
                        <a:t>Anti TPO</a:t>
                      </a:r>
                      <a:r>
                        <a:rPr lang="en-US" sz="2000" b="1" baseline="0" dirty="0" smtClean="0">
                          <a:solidFill>
                            <a:schemeClr val="accent1">
                              <a:lumMod val="75000"/>
                            </a:schemeClr>
                          </a:solidFill>
                          <a:latin typeface="Times New Roman" pitchFamily="18" charset="0"/>
                          <a:cs typeface="Times New Roman" pitchFamily="18" charset="0"/>
                        </a:rPr>
                        <a:t> </a:t>
                      </a:r>
                      <a:r>
                        <a:rPr lang="en-US" sz="2000" b="1" baseline="0" dirty="0" err="1" smtClean="0">
                          <a:solidFill>
                            <a:schemeClr val="accent1">
                              <a:lumMod val="75000"/>
                            </a:schemeClr>
                          </a:solidFill>
                          <a:latin typeface="Times New Roman" pitchFamily="18" charset="0"/>
                          <a:cs typeface="Times New Roman" pitchFamily="18" charset="0"/>
                        </a:rPr>
                        <a:t>Ab</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&gt; 1300</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1">
                              <a:lumMod val="75000"/>
                            </a:schemeClr>
                          </a:solidFill>
                          <a:latin typeface="Times New Roman" pitchFamily="18" charset="0"/>
                          <a:cs typeface="Times New Roman" pitchFamily="18" charset="0"/>
                        </a:rPr>
                        <a:t>&lt; 20</a:t>
                      </a:r>
                      <a:endParaRPr lang="en-IN" sz="2000" b="1" dirty="0">
                        <a:solidFill>
                          <a:schemeClr val="accent1">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ATA Guidelines 2017</a:t>
            </a:r>
            <a:endParaRPr lang="en-IN"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dirty="0" smtClean="0"/>
              <a:t>Rx is recommended:</a:t>
            </a:r>
          </a:p>
          <a:p>
            <a:r>
              <a:rPr lang="en-US" dirty="0" smtClean="0"/>
              <a:t>TSH &gt; 10 </a:t>
            </a:r>
            <a:r>
              <a:rPr lang="en-US" dirty="0" err="1" smtClean="0"/>
              <a:t>mIU</a:t>
            </a:r>
            <a:r>
              <a:rPr lang="en-US" dirty="0" smtClean="0"/>
              <a:t>/l</a:t>
            </a:r>
          </a:p>
          <a:p>
            <a:r>
              <a:rPr lang="en-US" b="1" dirty="0" smtClean="0">
                <a:solidFill>
                  <a:schemeClr val="accent1">
                    <a:lumMod val="75000"/>
                  </a:schemeClr>
                </a:solidFill>
              </a:rPr>
              <a:t>TSH 4-10 </a:t>
            </a:r>
            <a:r>
              <a:rPr lang="en-US" b="1" dirty="0" err="1" smtClean="0">
                <a:solidFill>
                  <a:schemeClr val="accent1">
                    <a:lumMod val="75000"/>
                  </a:schemeClr>
                </a:solidFill>
              </a:rPr>
              <a:t>mIU</a:t>
            </a:r>
            <a:r>
              <a:rPr lang="en-US" b="1" dirty="0" smtClean="0">
                <a:solidFill>
                  <a:schemeClr val="accent1">
                    <a:lumMod val="75000"/>
                  </a:schemeClr>
                </a:solidFill>
              </a:rPr>
              <a:t>/l with Anti TPO </a:t>
            </a:r>
            <a:r>
              <a:rPr lang="en-US" b="1" dirty="0" err="1" smtClean="0">
                <a:solidFill>
                  <a:schemeClr val="accent1">
                    <a:lumMod val="75000"/>
                  </a:schemeClr>
                </a:solidFill>
              </a:rPr>
              <a:t>Ab</a:t>
            </a:r>
            <a:r>
              <a:rPr lang="en-US" b="1" dirty="0" smtClean="0">
                <a:solidFill>
                  <a:schemeClr val="accent1">
                    <a:lumMod val="75000"/>
                  </a:schemeClr>
                </a:solidFill>
              </a:rPr>
              <a:t> +</a:t>
            </a:r>
          </a:p>
          <a:p>
            <a:endParaRPr lang="en-US" dirty="0" smtClean="0"/>
          </a:p>
          <a:p>
            <a:pPr>
              <a:buNone/>
            </a:pPr>
            <a:r>
              <a:rPr lang="en-US" dirty="0" smtClean="0"/>
              <a:t>Rx may be considered for:</a:t>
            </a:r>
          </a:p>
          <a:p>
            <a:r>
              <a:rPr lang="en-US" dirty="0" smtClean="0"/>
              <a:t>TSH 4-10 </a:t>
            </a:r>
            <a:r>
              <a:rPr lang="en-US" dirty="0" err="1" smtClean="0"/>
              <a:t>mIU</a:t>
            </a:r>
            <a:r>
              <a:rPr lang="en-US" dirty="0" smtClean="0"/>
              <a:t>/l with Anti TPO </a:t>
            </a:r>
            <a:r>
              <a:rPr lang="en-US" dirty="0" err="1" smtClean="0"/>
              <a:t>Ab</a:t>
            </a:r>
            <a:r>
              <a:rPr lang="en-US" dirty="0" smtClean="0"/>
              <a:t> –</a:t>
            </a:r>
          </a:p>
          <a:p>
            <a:r>
              <a:rPr lang="en-US" dirty="0" smtClean="0"/>
              <a:t>TSH 2.5-4 </a:t>
            </a:r>
            <a:r>
              <a:rPr lang="en-US" dirty="0" err="1" smtClean="0"/>
              <a:t>mIU</a:t>
            </a:r>
            <a:r>
              <a:rPr lang="en-US" dirty="0" smtClean="0"/>
              <a:t>/l with Anti TPO </a:t>
            </a:r>
            <a:r>
              <a:rPr lang="en-US" dirty="0" err="1" smtClean="0"/>
              <a:t>Ab</a:t>
            </a:r>
            <a:r>
              <a:rPr lang="en-US" dirty="0" smtClean="0"/>
              <a:t> +</a:t>
            </a:r>
          </a:p>
          <a:p>
            <a:endParaRPr lang="en-US" dirty="0" smtClean="0"/>
          </a:p>
          <a:p>
            <a:pPr>
              <a:buNone/>
            </a:pPr>
            <a:r>
              <a:rPr lang="en-US" dirty="0" smtClean="0"/>
              <a:t>Rx is not </a:t>
            </a:r>
            <a:r>
              <a:rPr lang="en-US" dirty="0" err="1" smtClean="0"/>
              <a:t>recommonded</a:t>
            </a:r>
            <a:endParaRPr lang="en-US" dirty="0" smtClean="0"/>
          </a:p>
          <a:p>
            <a:r>
              <a:rPr lang="en-US" dirty="0" smtClean="0"/>
              <a:t>TSH &lt; 4 </a:t>
            </a:r>
            <a:r>
              <a:rPr lang="en-US" dirty="0" err="1" smtClean="0"/>
              <a:t>mIU</a:t>
            </a:r>
            <a:r>
              <a:rPr lang="en-US" dirty="0" smtClean="0"/>
              <a:t>/l with Anti TPO </a:t>
            </a:r>
            <a:r>
              <a:rPr lang="en-US" dirty="0" err="1" smtClean="0"/>
              <a:t>Ab</a:t>
            </a:r>
            <a:r>
              <a:rPr lang="en-US" dirty="0" smtClean="0"/>
              <a:t> -</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IN"/>
          </a:p>
        </p:txBody>
      </p:sp>
      <p:sp>
        <p:nvSpPr>
          <p:cNvPr id="3" name="Date Placeholder 2"/>
          <p:cNvSpPr>
            <a:spLocks noGrp="1"/>
          </p:cNvSpPr>
          <p:nvPr>
            <p:ph type="dt" sz="half" idx="10"/>
          </p:nvPr>
        </p:nvSpPr>
        <p:spPr/>
        <p:txBody>
          <a:bodyPr/>
          <a:lstStyle/>
          <a:p>
            <a:fld id="{8C931C8F-07FE-468F-8308-D62589CC2830}" type="datetime1">
              <a:rPr lang="en-US" smtClean="0"/>
              <a:pPr/>
              <a:t>11/19/2019</a:t>
            </a:fld>
            <a:endParaRPr lang="en-US"/>
          </a:p>
        </p:txBody>
      </p:sp>
      <p:sp>
        <p:nvSpPr>
          <p:cNvPr id="4" name="Title 3"/>
          <p:cNvSpPr>
            <a:spLocks noGrp="1"/>
          </p:cNvSpPr>
          <p:nvPr>
            <p:ph type="ctrTitle"/>
          </p:nvPr>
        </p:nvSpPr>
        <p:spPr/>
        <p:txBody>
          <a:bodyPr/>
          <a:lstStyle/>
          <a:p>
            <a:r>
              <a:rPr lang="en-US" dirty="0" smtClean="0"/>
              <a:t>Target TSH </a:t>
            </a:r>
            <a:br>
              <a:rPr lang="en-US" dirty="0" smtClean="0"/>
            </a:br>
            <a:r>
              <a:rPr lang="en-US" dirty="0" smtClean="0"/>
              <a:t>Pre-Conception &amp; Post-Conception</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2</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normAutofit lnSpcReduction="10000"/>
          </a:bodyPr>
          <a:lstStyle/>
          <a:p>
            <a:r>
              <a:rPr lang="en-US" dirty="0" smtClean="0"/>
              <a:t>26/F</a:t>
            </a:r>
          </a:p>
          <a:p>
            <a:r>
              <a:rPr lang="en-US" dirty="0" smtClean="0"/>
              <a:t>Hypothyroidism: 3 yrs, on </a:t>
            </a:r>
            <a:r>
              <a:rPr lang="en-US" dirty="0" err="1" smtClean="0"/>
              <a:t>Thyroxine</a:t>
            </a:r>
            <a:r>
              <a:rPr lang="en-US" dirty="0" smtClean="0"/>
              <a:t> 50 mcg/day</a:t>
            </a:r>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t>Patient: </a:t>
            </a:r>
          </a:p>
          <a:p>
            <a:r>
              <a:rPr lang="en-US" dirty="0" smtClean="0"/>
              <a:t>Can I plan the pregnancy now ?</a:t>
            </a:r>
          </a:p>
          <a:p>
            <a:r>
              <a:rPr lang="en-US" dirty="0" smtClean="0"/>
              <a:t>What precautions do I need to take in pregnancy</a:t>
            </a:r>
          </a:p>
          <a:p>
            <a:endParaRPr lang="en-US" dirty="0" smtClean="0"/>
          </a:p>
        </p:txBody>
      </p:sp>
      <p:graphicFrame>
        <p:nvGraphicFramePr>
          <p:cNvPr id="5" name="Table 4"/>
          <p:cNvGraphicFramePr>
            <a:graphicFrameLocks noGrp="1"/>
          </p:cNvGraphicFramePr>
          <p:nvPr/>
        </p:nvGraphicFramePr>
        <p:xfrm>
          <a:off x="990600" y="27736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7.5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ATA Guidelines 2017</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normAutofit lnSpcReduction="10000"/>
          </a:bodyPr>
          <a:lstStyle/>
          <a:p>
            <a:pPr>
              <a:buNone/>
            </a:pPr>
            <a:r>
              <a:rPr lang="en-US" dirty="0" smtClean="0"/>
              <a:t>Before planning a pregnancy: Target TSH</a:t>
            </a:r>
          </a:p>
          <a:p>
            <a:r>
              <a:rPr lang="en-US" dirty="0" smtClean="0"/>
              <a:t>Low normal</a:t>
            </a:r>
          </a:p>
          <a:p>
            <a:r>
              <a:rPr lang="en-US" dirty="0" smtClean="0"/>
              <a:t>&lt; 2.5</a:t>
            </a:r>
          </a:p>
          <a:p>
            <a:endParaRPr lang="en-US" dirty="0" smtClean="0"/>
          </a:p>
          <a:p>
            <a:pPr>
              <a:buNone/>
            </a:pPr>
            <a:r>
              <a:rPr lang="en-US" dirty="0" smtClean="0"/>
              <a:t>During pregnancy:</a:t>
            </a:r>
          </a:p>
          <a:p>
            <a:r>
              <a:rPr lang="en-US" dirty="0" smtClean="0"/>
              <a:t>Increase the dose: 30 % (2 tab/wk)</a:t>
            </a:r>
          </a:p>
          <a:p>
            <a:r>
              <a:rPr lang="en-US" dirty="0" smtClean="0"/>
              <a:t>Monitor TSH: 4-6 weekly.</a:t>
            </a:r>
          </a:p>
          <a:p>
            <a:pPr>
              <a:buNone/>
            </a:pPr>
            <a:r>
              <a:rPr lang="en-US" dirty="0" smtClean="0"/>
              <a:t>Target TSH:</a:t>
            </a:r>
          </a:p>
          <a:p>
            <a:r>
              <a:rPr lang="en-US" dirty="0" smtClean="0"/>
              <a:t>Low normal</a:t>
            </a:r>
          </a:p>
          <a:p>
            <a:r>
              <a:rPr lang="en-US" dirty="0" smtClean="0"/>
              <a:t>&lt; 2.5</a:t>
            </a:r>
          </a:p>
          <a:p>
            <a:endParaRPr lang="en-US" dirty="0" smtClean="0"/>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Autoimmune Thyroid Disease In Pregnancy</a:t>
            </a:r>
          </a:p>
        </p:txBody>
      </p:sp>
      <p:sp>
        <p:nvSpPr>
          <p:cNvPr id="6" name="Text Placeholder 5"/>
          <p:cNvSpPr>
            <a:spLocks noGrp="1"/>
          </p:cNvSpPr>
          <p:nvPr>
            <p:ph type="body" idx="1"/>
          </p:nvPr>
        </p:nvSpPr>
        <p:spPr/>
        <p:txBody>
          <a:bodyPr/>
          <a:lstStyle/>
          <a:p>
            <a:r>
              <a:rPr lang="en-US" dirty="0"/>
              <a:t>Part 4</a:t>
            </a:r>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Tree>
    <p:extLst>
      <p:ext uri="{BB962C8B-B14F-4D97-AF65-F5344CB8AC3E}">
        <p14:creationId xmlns="" xmlns:p14="http://schemas.microsoft.com/office/powerpoint/2010/main" val="3571773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2</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normAutofit lnSpcReduction="10000"/>
          </a:bodyPr>
          <a:lstStyle/>
          <a:p>
            <a:r>
              <a:rPr lang="en-US" dirty="0" smtClean="0"/>
              <a:t>32/F, </a:t>
            </a:r>
          </a:p>
          <a:p>
            <a:r>
              <a:rPr lang="en-US" dirty="0" smtClean="0"/>
              <a:t>3 MA, H/o: Recurrent </a:t>
            </a:r>
            <a:r>
              <a:rPr lang="en-US" dirty="0" err="1" smtClean="0"/>
              <a:t>miscarraige</a:t>
            </a:r>
            <a:endParaRPr lang="en-US" dirty="0" smtClean="0"/>
          </a:p>
          <a:p>
            <a:endParaRPr lang="en-US" dirty="0" smtClean="0"/>
          </a:p>
          <a:p>
            <a:endParaRPr lang="en-US" b="1" dirty="0" smtClean="0">
              <a:solidFill>
                <a:schemeClr val="accent1">
                  <a:lumMod val="75000"/>
                </a:schemeClr>
              </a:solidFill>
            </a:endParaRPr>
          </a:p>
          <a:p>
            <a:endParaRPr lang="en-US" b="1" dirty="0" smtClean="0">
              <a:solidFill>
                <a:schemeClr val="accent1">
                  <a:lumMod val="75000"/>
                </a:schemeClr>
              </a:solidFill>
            </a:endParaRPr>
          </a:p>
          <a:p>
            <a:endParaRPr lang="en-US" b="1" dirty="0" smtClean="0">
              <a:solidFill>
                <a:schemeClr val="accent1">
                  <a:lumMod val="75000"/>
                </a:schemeClr>
              </a:solidFill>
            </a:endParaRPr>
          </a:p>
          <a:p>
            <a:pPr>
              <a:buNone/>
            </a:pPr>
            <a:endParaRPr lang="en-US" b="1" dirty="0" smtClean="0">
              <a:solidFill>
                <a:schemeClr val="accent1">
                  <a:lumMod val="75000"/>
                </a:schemeClr>
              </a:solidFill>
            </a:endParaRPr>
          </a:p>
          <a:p>
            <a:pPr>
              <a:buNone/>
            </a:pPr>
            <a:r>
              <a:rPr lang="en-US" b="1" dirty="0" smtClean="0"/>
              <a:t>Patient:</a:t>
            </a:r>
          </a:p>
          <a:p>
            <a:r>
              <a:rPr lang="en-US" b="1" dirty="0" smtClean="0"/>
              <a:t>What are the consequences of high TPO </a:t>
            </a:r>
            <a:r>
              <a:rPr lang="en-US" b="1" dirty="0" err="1" smtClean="0"/>
              <a:t>Ab</a:t>
            </a:r>
            <a:r>
              <a:rPr lang="en-US" b="1" dirty="0" smtClean="0"/>
              <a:t> ?</a:t>
            </a:r>
          </a:p>
          <a:p>
            <a:r>
              <a:rPr lang="en-US" b="1" dirty="0" smtClean="0"/>
              <a:t>Do I need to take </a:t>
            </a:r>
            <a:r>
              <a:rPr lang="en-US" b="1" dirty="0" err="1" smtClean="0"/>
              <a:t>Thyroxine</a:t>
            </a:r>
            <a:r>
              <a:rPr lang="en-US" b="1" dirty="0" smtClean="0"/>
              <a:t> ?</a:t>
            </a:r>
          </a:p>
          <a:p>
            <a:endParaRPr lang="en-IN" b="1" dirty="0">
              <a:solidFill>
                <a:schemeClr val="accent1">
                  <a:lumMod val="75000"/>
                </a:schemeClr>
              </a:solidFill>
            </a:endParaRPr>
          </a:p>
        </p:txBody>
      </p:sp>
      <p:graphicFrame>
        <p:nvGraphicFramePr>
          <p:cNvPr id="5" name="Table 4"/>
          <p:cNvGraphicFramePr>
            <a:graphicFrameLocks noGrp="1"/>
          </p:cNvGraphicFramePr>
          <p:nvPr/>
        </p:nvGraphicFramePr>
        <p:xfrm>
          <a:off x="914400" y="2514600"/>
          <a:ext cx="7162800" cy="15849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3.5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1.6</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accent2">
                              <a:lumMod val="75000"/>
                            </a:schemeClr>
                          </a:solidFill>
                          <a:latin typeface="Times New Roman" pitchFamily="18" charset="0"/>
                          <a:cs typeface="Times New Roman" pitchFamily="18" charset="0"/>
                        </a:rPr>
                        <a:t>Anti TPO </a:t>
                      </a:r>
                      <a:r>
                        <a:rPr lang="en-US" sz="2000" b="1" dirty="0" err="1" smtClean="0">
                          <a:solidFill>
                            <a:schemeClr val="accent2">
                              <a:lumMod val="75000"/>
                            </a:schemeClr>
                          </a:solidFill>
                          <a:latin typeface="Times New Roman" pitchFamily="18" charset="0"/>
                          <a:cs typeface="Times New Roman" pitchFamily="18" charset="0"/>
                        </a:rPr>
                        <a:t>Ab</a:t>
                      </a:r>
                      <a:endParaRPr lang="en-IN" sz="2000" b="1" dirty="0">
                        <a:solidFill>
                          <a:schemeClr val="accent2">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2">
                              <a:lumMod val="75000"/>
                            </a:schemeClr>
                          </a:solidFill>
                          <a:latin typeface="Times New Roman" pitchFamily="18" charset="0"/>
                          <a:cs typeface="Times New Roman" pitchFamily="18" charset="0"/>
                        </a:rPr>
                        <a:t>&gt;1300</a:t>
                      </a:r>
                      <a:endParaRPr lang="en-IN" sz="2000" b="1" dirty="0">
                        <a:solidFill>
                          <a:schemeClr val="accent2">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accent2">
                              <a:lumMod val="75000"/>
                            </a:schemeClr>
                          </a:solidFill>
                          <a:latin typeface="Times New Roman" pitchFamily="18" charset="0"/>
                          <a:cs typeface="Times New Roman" pitchFamily="18" charset="0"/>
                        </a:rPr>
                        <a:t>&lt; 20</a:t>
                      </a:r>
                      <a:endParaRPr lang="en-IN" sz="2000" b="1" dirty="0">
                        <a:solidFill>
                          <a:schemeClr val="accent2">
                            <a:lumMod val="75000"/>
                          </a:schemeClr>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98664" y="685800"/>
            <a:ext cx="8748712" cy="1112838"/>
          </a:xfrm>
          <a:solidFill>
            <a:schemeClr val="accent1"/>
          </a:solidFill>
          <a:ln>
            <a:solidFill>
              <a:schemeClr val="accent1"/>
            </a:solidFill>
          </a:ln>
        </p:spPr>
        <p:txBody>
          <a:bodyPr>
            <a:normAutofit/>
          </a:bodyPr>
          <a:lstStyle/>
          <a:p>
            <a:pPr>
              <a:defRPr/>
            </a:pPr>
            <a:r>
              <a:rPr lang="en-US" sz="2800" b="1" dirty="0">
                <a:solidFill>
                  <a:schemeClr val="bg1">
                    <a:lumMod val="95000"/>
                  </a:schemeClr>
                </a:solidFill>
              </a:rPr>
              <a:t>Meta analysis of thyroid antibodies and miscarriage risk </a:t>
            </a:r>
            <a:r>
              <a:rPr lang="en-US" sz="2000" b="1" dirty="0">
                <a:solidFill>
                  <a:schemeClr val="bg1">
                    <a:lumMod val="95000"/>
                  </a:schemeClr>
                </a:solidFill>
              </a:rPr>
              <a:t>(19 cohort studies)</a:t>
            </a:r>
          </a:p>
        </p:txBody>
      </p:sp>
      <p:graphicFrame>
        <p:nvGraphicFramePr>
          <p:cNvPr id="3074" name="Content Placeholder 5"/>
          <p:cNvGraphicFramePr>
            <a:graphicFrameLocks noGrp="1"/>
          </p:cNvGraphicFramePr>
          <p:nvPr>
            <p:ph sz="quarter" idx="1"/>
            <p:extLst>
              <p:ext uri="{D42A27DB-BD31-4B8C-83A1-F6EECF244321}">
                <p14:modId xmlns="" xmlns:p14="http://schemas.microsoft.com/office/powerpoint/2010/main" val="4233485819"/>
              </p:ext>
            </p:extLst>
          </p:nvPr>
        </p:nvGraphicFramePr>
        <p:xfrm>
          <a:off x="1588" y="2057400"/>
          <a:ext cx="8785225" cy="4216400"/>
        </p:xfrm>
        <a:graphic>
          <a:graphicData uri="http://schemas.openxmlformats.org/presentationml/2006/ole">
            <p:oleObj spid="_x0000_s14444" name="Worksheet" r:id="rId4" imgW="8791194" imgH="4218798" progId="">
              <p:embed/>
            </p:oleObj>
          </a:graphicData>
        </a:graphic>
      </p:graphicFrame>
      <p:sp>
        <p:nvSpPr>
          <p:cNvPr id="3076" name="Diamond 2"/>
          <p:cNvSpPr>
            <a:spLocks noChangeArrowheads="1"/>
          </p:cNvSpPr>
          <p:nvPr/>
        </p:nvSpPr>
        <p:spPr bwMode="auto">
          <a:xfrm>
            <a:off x="3162300" y="3697288"/>
            <a:ext cx="1485900" cy="381000"/>
          </a:xfrm>
          <a:prstGeom prst="diamond">
            <a:avLst/>
          </a:prstGeom>
          <a:solidFill>
            <a:schemeClr val="bg2"/>
          </a:solidFill>
          <a:ln w="12700" algn="ctr">
            <a:solidFill>
              <a:srgbClr val="000000"/>
            </a:solidFill>
            <a:round/>
            <a:headEnd/>
            <a:tailEnd/>
          </a:ln>
        </p:spPr>
        <p:txBody>
          <a:bodyPr/>
          <a:lstStyle/>
          <a:p>
            <a:endParaRPr lang="en-US">
              <a:solidFill>
                <a:srgbClr val="414141"/>
              </a:solidFill>
            </a:endParaRPr>
          </a:p>
        </p:txBody>
      </p:sp>
      <p:sp>
        <p:nvSpPr>
          <p:cNvPr id="12" name="TextBox 11"/>
          <p:cNvSpPr txBox="1"/>
          <p:nvPr/>
        </p:nvSpPr>
        <p:spPr>
          <a:xfrm>
            <a:off x="184150" y="6400800"/>
            <a:ext cx="2863850" cy="276999"/>
          </a:xfrm>
          <a:prstGeom prst="rect">
            <a:avLst/>
          </a:prstGeom>
          <a:noFill/>
        </p:spPr>
        <p:txBody>
          <a:bodyPr wrap="square">
            <a:spAutoFit/>
          </a:bodyPr>
          <a:lstStyle/>
          <a:p>
            <a:pPr>
              <a:defRPr/>
            </a:pPr>
            <a:r>
              <a:rPr lang="en-US" sz="1200" b="1" dirty="0" err="1">
                <a:solidFill>
                  <a:srgbClr val="414141"/>
                </a:solidFill>
              </a:rPr>
              <a:t>Thangaratinam</a:t>
            </a:r>
            <a:r>
              <a:rPr lang="en-US" sz="1200" b="1" dirty="0">
                <a:solidFill>
                  <a:srgbClr val="414141"/>
                </a:solidFill>
              </a:rPr>
              <a:t> BMJ 2011 342:d2616</a:t>
            </a:r>
          </a:p>
        </p:txBody>
      </p:sp>
      <p:sp>
        <p:nvSpPr>
          <p:cNvPr id="2" name="Rectangle 1"/>
          <p:cNvSpPr/>
          <p:nvPr/>
        </p:nvSpPr>
        <p:spPr>
          <a:xfrm>
            <a:off x="4470400" y="2362200"/>
            <a:ext cx="1549400" cy="369888"/>
          </a:xfrm>
          <a:prstGeom prst="rect">
            <a:avLst/>
          </a:prstGeom>
        </p:spPr>
        <p:txBody>
          <a:bodyPr wrap="none">
            <a:spAutoFit/>
          </a:bodyPr>
          <a:lstStyle/>
          <a:p>
            <a:pPr>
              <a:defRPr/>
            </a:pPr>
            <a:r>
              <a:rPr lang="en-US" b="1" dirty="0">
                <a:solidFill>
                  <a:srgbClr val="000000"/>
                </a:solidFill>
                <a:effectLst>
                  <a:outerShdw blurRad="38100" dist="38100" dir="2700000" algn="tl">
                    <a:srgbClr val="000000">
                      <a:alpha val="43137"/>
                    </a:srgbClr>
                  </a:outerShdw>
                </a:effectLst>
              </a:rPr>
              <a:t>4.3 [2.1-8.9]</a:t>
            </a:r>
          </a:p>
        </p:txBody>
      </p:sp>
      <p:sp>
        <p:nvSpPr>
          <p:cNvPr id="7" name="Rectangle 6"/>
          <p:cNvSpPr/>
          <p:nvPr/>
        </p:nvSpPr>
        <p:spPr>
          <a:xfrm>
            <a:off x="4114800" y="3429000"/>
            <a:ext cx="1549400" cy="369888"/>
          </a:xfrm>
          <a:prstGeom prst="rect">
            <a:avLst/>
          </a:prstGeom>
        </p:spPr>
        <p:txBody>
          <a:bodyPr wrap="none">
            <a:spAutoFit/>
          </a:bodyPr>
          <a:lstStyle/>
          <a:p>
            <a:pPr>
              <a:defRPr/>
            </a:pPr>
            <a:r>
              <a:rPr lang="en-US" b="1" dirty="0">
                <a:solidFill>
                  <a:srgbClr val="000000"/>
                </a:solidFill>
                <a:effectLst>
                  <a:outerShdw blurRad="38100" dist="38100" dir="2700000" algn="tl">
                    <a:srgbClr val="000000">
                      <a:alpha val="43137"/>
                    </a:srgbClr>
                  </a:outerShdw>
                </a:effectLst>
              </a:rPr>
              <a:t>3.1 [2.2-4.4]</a:t>
            </a:r>
          </a:p>
        </p:txBody>
      </p:sp>
      <p:sp>
        <p:nvSpPr>
          <p:cNvPr id="8" name="Rectangle 7"/>
          <p:cNvSpPr/>
          <p:nvPr/>
        </p:nvSpPr>
        <p:spPr>
          <a:xfrm>
            <a:off x="4851400" y="4354513"/>
            <a:ext cx="1844675" cy="369887"/>
          </a:xfrm>
          <a:prstGeom prst="rect">
            <a:avLst/>
          </a:prstGeom>
        </p:spPr>
        <p:txBody>
          <a:bodyPr wrap="none">
            <a:spAutoFit/>
          </a:bodyPr>
          <a:lstStyle/>
          <a:p>
            <a:pPr>
              <a:defRPr/>
            </a:pPr>
            <a:r>
              <a:rPr lang="en-US" b="1" dirty="0">
                <a:solidFill>
                  <a:srgbClr val="000000"/>
                </a:solidFill>
                <a:effectLst>
                  <a:outerShdw blurRad="38100" dist="38100" dir="2700000" algn="tl">
                    <a:srgbClr val="000000">
                      <a:alpha val="43137"/>
                    </a:srgbClr>
                  </a:outerShdw>
                </a:effectLst>
              </a:rPr>
              <a:t>4.2 [0.97-18.4]</a:t>
            </a:r>
          </a:p>
        </p:txBody>
      </p:sp>
      <p:sp>
        <p:nvSpPr>
          <p:cNvPr id="3" name="TextBox 2"/>
          <p:cNvSpPr txBox="1"/>
          <p:nvPr/>
        </p:nvSpPr>
        <p:spPr>
          <a:xfrm>
            <a:off x="360363" y="3048000"/>
            <a:ext cx="1008062" cy="307975"/>
          </a:xfrm>
          <a:prstGeom prst="rect">
            <a:avLst/>
          </a:prstGeom>
          <a:noFill/>
        </p:spPr>
        <p:txBody>
          <a:bodyPr wrap="none">
            <a:spAutoFit/>
          </a:bodyPr>
          <a:lstStyle/>
          <a:p>
            <a:pPr>
              <a:defRPr/>
            </a:pPr>
            <a:r>
              <a:rPr lang="en-US" sz="1400" b="1" dirty="0">
                <a:solidFill>
                  <a:srgbClr val="0070C0"/>
                </a:solidFill>
              </a:rPr>
              <a:t>9 studies </a:t>
            </a:r>
          </a:p>
        </p:txBody>
      </p:sp>
      <p:sp>
        <p:nvSpPr>
          <p:cNvPr id="10" name="TextBox 9"/>
          <p:cNvSpPr txBox="1"/>
          <p:nvPr/>
        </p:nvSpPr>
        <p:spPr>
          <a:xfrm>
            <a:off x="381000" y="3959225"/>
            <a:ext cx="1090613" cy="307975"/>
          </a:xfrm>
          <a:prstGeom prst="rect">
            <a:avLst/>
          </a:prstGeom>
          <a:noFill/>
        </p:spPr>
        <p:txBody>
          <a:bodyPr wrap="none">
            <a:spAutoFit/>
          </a:bodyPr>
          <a:lstStyle/>
          <a:p>
            <a:pPr>
              <a:defRPr/>
            </a:pPr>
            <a:r>
              <a:rPr lang="en-US" sz="1400" b="1" dirty="0">
                <a:solidFill>
                  <a:srgbClr val="FAFD00"/>
                </a:solidFill>
              </a:rPr>
              <a:t>7 studies </a:t>
            </a:r>
          </a:p>
        </p:txBody>
      </p:sp>
      <p:sp>
        <p:nvSpPr>
          <p:cNvPr id="11" name="TextBox 10"/>
          <p:cNvSpPr txBox="1"/>
          <p:nvPr/>
        </p:nvSpPr>
        <p:spPr>
          <a:xfrm>
            <a:off x="381000" y="5105400"/>
            <a:ext cx="1090613" cy="307975"/>
          </a:xfrm>
          <a:prstGeom prst="rect">
            <a:avLst/>
          </a:prstGeom>
          <a:noFill/>
        </p:spPr>
        <p:txBody>
          <a:bodyPr wrap="none">
            <a:spAutoFit/>
          </a:bodyPr>
          <a:lstStyle/>
          <a:p>
            <a:pPr>
              <a:defRPr/>
            </a:pPr>
            <a:r>
              <a:rPr lang="en-US" sz="1400" b="1" dirty="0">
                <a:solidFill>
                  <a:srgbClr val="FAFD00"/>
                </a:solidFill>
              </a:rPr>
              <a:t>3 studies </a:t>
            </a:r>
          </a:p>
        </p:txBody>
      </p:sp>
      <p:sp>
        <p:nvSpPr>
          <p:cNvPr id="4" name="Rectangle 3"/>
          <p:cNvSpPr>
            <a:spLocks noChangeArrowheads="1"/>
          </p:cNvSpPr>
          <p:nvPr/>
        </p:nvSpPr>
        <p:spPr bwMode="auto">
          <a:xfrm>
            <a:off x="76200" y="4267200"/>
            <a:ext cx="8534400" cy="1069975"/>
          </a:xfrm>
          <a:prstGeom prst="rect">
            <a:avLst/>
          </a:prstGeom>
          <a:solidFill>
            <a:srgbClr val="FFFFFF"/>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a:lstStyle/>
          <a:p>
            <a:endParaRPr lang="en-US">
              <a:solidFill>
                <a:srgbClr val="414141"/>
              </a:solidFill>
            </a:endParaRPr>
          </a:p>
        </p:txBody>
      </p:sp>
      <p:sp>
        <p:nvSpPr>
          <p:cNvPr id="5" name="Rectangle 4"/>
          <p:cNvSpPr>
            <a:spLocks noChangeArrowheads="1"/>
          </p:cNvSpPr>
          <p:nvPr/>
        </p:nvSpPr>
        <p:spPr bwMode="auto">
          <a:xfrm>
            <a:off x="76200" y="3429000"/>
            <a:ext cx="8534400" cy="1295400"/>
          </a:xfrm>
          <a:prstGeom prst="rect">
            <a:avLst/>
          </a:prstGeom>
          <a:solidFill>
            <a:srgbClr val="FFFFFF"/>
          </a:solidFill>
          <a:ln>
            <a:noFill/>
          </a:ln>
          <a:extLst>
            <a:ext uri="{91240B29-F687-4F45-9708-019B960494DF}">
              <a14:hiddenLine xmlns="" xmlns:a14="http://schemas.microsoft.com/office/drawing/2010/main" w="12700" algn="ctr">
                <a:solidFill>
                  <a:srgbClr val="000000"/>
                </a:solidFill>
                <a:round/>
                <a:headEnd/>
                <a:tailEnd/>
              </a14:hiddenLine>
            </a:ext>
          </a:extLst>
        </p:spPr>
        <p:txBody>
          <a:bodyPr/>
          <a:lstStyle/>
          <a:p>
            <a:endParaRPr lang="en-US">
              <a:solidFill>
                <a:srgbClr val="414141"/>
              </a:solidFill>
            </a:endParaRPr>
          </a:p>
        </p:txBody>
      </p:sp>
      <p:sp>
        <p:nvSpPr>
          <p:cNvPr id="6" name="Oval 5"/>
          <p:cNvSpPr/>
          <p:nvPr/>
        </p:nvSpPr>
        <p:spPr>
          <a:xfrm>
            <a:off x="4343400" y="2308224"/>
            <a:ext cx="1600200" cy="5111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Date Placeholder 8"/>
          <p:cNvSpPr>
            <a:spLocks noGrp="1"/>
          </p:cNvSpPr>
          <p:nvPr>
            <p:ph type="dt" sz="half" idx="10"/>
          </p:nvPr>
        </p:nvSpPr>
        <p:spPr/>
        <p:txBody>
          <a:bodyPr/>
          <a:lstStyle/>
          <a:p>
            <a:fld id="{F436FEE5-39E4-45D9-A3A5-922908428467}" type="datetime1">
              <a:rPr lang="en-US" smtClean="0"/>
              <a:pPr/>
              <a:t>11/19/2019</a:t>
            </a:fld>
            <a:endParaRPr lang="en-US"/>
          </a:p>
        </p:txBody>
      </p:sp>
    </p:spTree>
    <p:extLst>
      <p:ext uri="{BB962C8B-B14F-4D97-AF65-F5344CB8AC3E}">
        <p14:creationId xmlns="" xmlns:p14="http://schemas.microsoft.com/office/powerpoint/2010/main" val="3994829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solidFill>
                  <a:schemeClr val="bg1">
                    <a:lumMod val="95000"/>
                  </a:schemeClr>
                </a:solidFill>
              </a:rPr>
              <a:t>Thyroid Disorders in Pregnancy : Addressing the Challenges</a:t>
            </a:r>
          </a:p>
        </p:txBody>
      </p:sp>
      <p:sp>
        <p:nvSpPr>
          <p:cNvPr id="2" name="Date Placeholder 1"/>
          <p:cNvSpPr>
            <a:spLocks noGrp="1"/>
          </p:cNvSpPr>
          <p:nvPr>
            <p:ph type="dt" sz="half" idx="10"/>
          </p:nvPr>
        </p:nvSpPr>
        <p:spPr/>
        <p:txBody>
          <a:bodyPr/>
          <a:lstStyle/>
          <a:p>
            <a:fld id="{F93461EB-2E98-40CF-8231-575014142750}" type="datetime1">
              <a:rPr lang="en-US" smtClean="0"/>
              <a:pPr/>
              <a:t>11/19/2019</a:t>
            </a:fld>
            <a:endParaRPr lang="en-US" dirty="0"/>
          </a:p>
        </p:txBody>
      </p:sp>
      <p:sp>
        <p:nvSpPr>
          <p:cNvPr id="4" name="TextBox 3"/>
          <p:cNvSpPr txBox="1"/>
          <p:nvPr/>
        </p:nvSpPr>
        <p:spPr>
          <a:xfrm>
            <a:off x="5334000" y="4114800"/>
            <a:ext cx="3124200" cy="1200329"/>
          </a:xfrm>
          <a:prstGeom prst="rect">
            <a:avLst/>
          </a:prstGeom>
          <a:noFill/>
        </p:spPr>
        <p:txBody>
          <a:bodyPr wrap="square" rtlCol="0">
            <a:spAutoFit/>
          </a:bodyPr>
          <a:lstStyle/>
          <a:p>
            <a:r>
              <a:rPr lang="en-US" sz="2400" dirty="0" smtClean="0"/>
              <a:t>Dr </a:t>
            </a:r>
            <a:r>
              <a:rPr lang="en-US" sz="2400" dirty="0" err="1" smtClean="0"/>
              <a:t>Hiren</a:t>
            </a:r>
            <a:r>
              <a:rPr lang="en-US" sz="2400" dirty="0" smtClean="0"/>
              <a:t> </a:t>
            </a:r>
            <a:r>
              <a:rPr lang="en-US" sz="2400" dirty="0" err="1" smtClean="0"/>
              <a:t>Patt</a:t>
            </a:r>
            <a:endParaRPr lang="en-US" sz="2400" dirty="0" smtClean="0"/>
          </a:p>
          <a:p>
            <a:r>
              <a:rPr lang="en-US" sz="2400" dirty="0" smtClean="0"/>
              <a:t>D.M. (Endocrinology)</a:t>
            </a:r>
          </a:p>
          <a:p>
            <a:r>
              <a:rPr lang="en-US" sz="2400" dirty="0" smtClean="0"/>
              <a:t>(K.E.M., Mumbai)</a:t>
            </a:r>
            <a:endParaRPr lang="en-IN" sz="2400" dirty="0"/>
          </a:p>
        </p:txBody>
      </p:sp>
    </p:spTree>
    <p:extLst>
      <p:ext uri="{BB962C8B-B14F-4D97-AF65-F5344CB8AC3E}">
        <p14:creationId xmlns="" xmlns:p14="http://schemas.microsoft.com/office/powerpoint/2010/main" val="3626390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81000" y="228600"/>
            <a:ext cx="8382000" cy="914400"/>
          </a:xfrm>
          <a:solidFill>
            <a:schemeClr val="accent1"/>
          </a:solidFill>
          <a:ln>
            <a:solidFill>
              <a:schemeClr val="accent1"/>
            </a:solidFill>
          </a:ln>
        </p:spPr>
        <p:txBody>
          <a:bodyPr>
            <a:noAutofit/>
          </a:bodyPr>
          <a:lstStyle/>
          <a:p>
            <a:pPr>
              <a:defRPr/>
            </a:pPr>
            <a:r>
              <a:rPr lang="en-US" sz="2800" b="1" dirty="0">
                <a:solidFill>
                  <a:schemeClr val="bg1">
                    <a:lumMod val="95000"/>
                  </a:schemeClr>
                </a:solidFill>
              </a:rPr>
              <a:t>Meta analysis of thyroid antibodies and preterm delivery risk </a:t>
            </a:r>
            <a:r>
              <a:rPr lang="en-US" sz="1800" b="1" dirty="0">
                <a:solidFill>
                  <a:schemeClr val="bg1">
                    <a:lumMod val="95000"/>
                  </a:schemeClr>
                </a:solidFill>
              </a:rPr>
              <a:t>(11 prospective cohort studies)</a:t>
            </a:r>
          </a:p>
        </p:txBody>
      </p:sp>
      <p:pic>
        <p:nvPicPr>
          <p:cNvPr id="6144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025" y="1162050"/>
            <a:ext cx="8664575" cy="546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 name="TextBox 3"/>
          <p:cNvSpPr txBox="1"/>
          <p:nvPr/>
        </p:nvSpPr>
        <p:spPr>
          <a:xfrm>
            <a:off x="1922463" y="4572000"/>
            <a:ext cx="363537" cy="523875"/>
          </a:xfrm>
          <a:prstGeom prst="rect">
            <a:avLst/>
          </a:prstGeom>
          <a:noFill/>
        </p:spPr>
        <p:txBody>
          <a:bodyPr wrap="none">
            <a:spAutoFit/>
          </a:bodyPr>
          <a:lstStyle/>
          <a:p>
            <a:pPr>
              <a:defRPr/>
            </a:pPr>
            <a:r>
              <a:rPr lang="en-US" sz="2800" b="1" dirty="0">
                <a:solidFill>
                  <a:srgbClr val="FAFD00">
                    <a:lumMod val="50000"/>
                  </a:srgbClr>
                </a:solidFill>
              </a:rPr>
              <a:t>*</a:t>
            </a:r>
          </a:p>
        </p:txBody>
      </p:sp>
      <p:sp>
        <p:nvSpPr>
          <p:cNvPr id="6" name="TextBox 5"/>
          <p:cNvSpPr txBox="1"/>
          <p:nvPr/>
        </p:nvSpPr>
        <p:spPr>
          <a:xfrm>
            <a:off x="1905000" y="2895600"/>
            <a:ext cx="363538" cy="523875"/>
          </a:xfrm>
          <a:prstGeom prst="rect">
            <a:avLst/>
          </a:prstGeom>
          <a:noFill/>
        </p:spPr>
        <p:txBody>
          <a:bodyPr wrap="none">
            <a:spAutoFit/>
          </a:bodyPr>
          <a:lstStyle/>
          <a:p>
            <a:pPr>
              <a:defRPr/>
            </a:pPr>
            <a:r>
              <a:rPr lang="en-US" sz="2800" b="1" dirty="0">
                <a:solidFill>
                  <a:srgbClr val="FAFD00">
                    <a:lumMod val="50000"/>
                  </a:srgbClr>
                </a:solidFill>
              </a:rPr>
              <a:t>*</a:t>
            </a:r>
          </a:p>
        </p:txBody>
      </p:sp>
      <p:sp>
        <p:nvSpPr>
          <p:cNvPr id="7" name="TextBox 6"/>
          <p:cNvSpPr txBox="1"/>
          <p:nvPr/>
        </p:nvSpPr>
        <p:spPr>
          <a:xfrm>
            <a:off x="2227263" y="2447925"/>
            <a:ext cx="363537" cy="523875"/>
          </a:xfrm>
          <a:prstGeom prst="rect">
            <a:avLst/>
          </a:prstGeom>
          <a:noFill/>
        </p:spPr>
        <p:txBody>
          <a:bodyPr wrap="none">
            <a:spAutoFit/>
          </a:bodyPr>
          <a:lstStyle/>
          <a:p>
            <a:pPr>
              <a:defRPr/>
            </a:pPr>
            <a:r>
              <a:rPr lang="en-US" sz="2800" b="1" dirty="0">
                <a:solidFill>
                  <a:srgbClr val="FAFD00">
                    <a:lumMod val="50000"/>
                  </a:srgbClr>
                </a:solidFill>
              </a:rPr>
              <a:t>*</a:t>
            </a:r>
          </a:p>
        </p:txBody>
      </p:sp>
      <p:sp>
        <p:nvSpPr>
          <p:cNvPr id="8" name="TextBox 7"/>
          <p:cNvSpPr txBox="1"/>
          <p:nvPr/>
        </p:nvSpPr>
        <p:spPr>
          <a:xfrm>
            <a:off x="1905000" y="2133600"/>
            <a:ext cx="363538" cy="523875"/>
          </a:xfrm>
          <a:prstGeom prst="rect">
            <a:avLst/>
          </a:prstGeom>
          <a:noFill/>
        </p:spPr>
        <p:txBody>
          <a:bodyPr wrap="none">
            <a:spAutoFit/>
          </a:bodyPr>
          <a:lstStyle/>
          <a:p>
            <a:pPr>
              <a:defRPr/>
            </a:pPr>
            <a:r>
              <a:rPr lang="en-US" sz="2800" b="1" dirty="0">
                <a:solidFill>
                  <a:srgbClr val="FAFD00">
                    <a:lumMod val="50000"/>
                  </a:srgbClr>
                </a:solidFill>
              </a:rPr>
              <a:t>*</a:t>
            </a:r>
          </a:p>
        </p:txBody>
      </p:sp>
      <p:sp>
        <p:nvSpPr>
          <p:cNvPr id="9" name="TextBox 8"/>
          <p:cNvSpPr txBox="1"/>
          <p:nvPr/>
        </p:nvSpPr>
        <p:spPr>
          <a:xfrm>
            <a:off x="1905000" y="3124200"/>
            <a:ext cx="363537" cy="523875"/>
          </a:xfrm>
          <a:prstGeom prst="rect">
            <a:avLst/>
          </a:prstGeom>
          <a:noFill/>
        </p:spPr>
        <p:txBody>
          <a:bodyPr wrap="none">
            <a:spAutoFit/>
          </a:bodyPr>
          <a:lstStyle/>
          <a:p>
            <a:pPr>
              <a:defRPr/>
            </a:pPr>
            <a:r>
              <a:rPr lang="en-US" sz="2800" b="1" dirty="0">
                <a:solidFill>
                  <a:srgbClr val="FAFD00">
                    <a:lumMod val="50000"/>
                  </a:srgbClr>
                </a:solidFill>
              </a:rPr>
              <a:t>*</a:t>
            </a:r>
          </a:p>
        </p:txBody>
      </p:sp>
      <p:sp>
        <p:nvSpPr>
          <p:cNvPr id="10" name="TextBox 9"/>
          <p:cNvSpPr txBox="1"/>
          <p:nvPr/>
        </p:nvSpPr>
        <p:spPr>
          <a:xfrm>
            <a:off x="1770062" y="3352800"/>
            <a:ext cx="363538" cy="523875"/>
          </a:xfrm>
          <a:prstGeom prst="rect">
            <a:avLst/>
          </a:prstGeom>
          <a:noFill/>
        </p:spPr>
        <p:txBody>
          <a:bodyPr wrap="none">
            <a:spAutoFit/>
          </a:bodyPr>
          <a:lstStyle/>
          <a:p>
            <a:pPr>
              <a:defRPr/>
            </a:pPr>
            <a:r>
              <a:rPr lang="en-US" sz="2800" b="1" dirty="0">
                <a:solidFill>
                  <a:srgbClr val="FAFD00">
                    <a:lumMod val="50000"/>
                  </a:srgbClr>
                </a:solidFill>
              </a:rPr>
              <a:t>*</a:t>
            </a:r>
          </a:p>
        </p:txBody>
      </p:sp>
      <p:sp>
        <p:nvSpPr>
          <p:cNvPr id="5" name="Rectangle 4"/>
          <p:cNvSpPr/>
          <p:nvPr/>
        </p:nvSpPr>
        <p:spPr bwMode="auto">
          <a:xfrm>
            <a:off x="4572000" y="2209800"/>
            <a:ext cx="1143000" cy="228600"/>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a:lstStyle/>
          <a:p>
            <a:pPr>
              <a:defRPr/>
            </a:pPr>
            <a:endParaRPr lang="en-US">
              <a:solidFill>
                <a:srgbClr val="414141"/>
              </a:solidFill>
            </a:endParaRPr>
          </a:p>
        </p:txBody>
      </p:sp>
      <p:sp>
        <p:nvSpPr>
          <p:cNvPr id="12" name="Rectangle 11"/>
          <p:cNvSpPr/>
          <p:nvPr/>
        </p:nvSpPr>
        <p:spPr bwMode="auto">
          <a:xfrm>
            <a:off x="4267200" y="2514600"/>
            <a:ext cx="914400" cy="228600"/>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a:lstStyle/>
          <a:p>
            <a:pPr>
              <a:defRPr/>
            </a:pPr>
            <a:endParaRPr lang="en-US">
              <a:solidFill>
                <a:srgbClr val="414141"/>
              </a:solidFill>
            </a:endParaRPr>
          </a:p>
        </p:txBody>
      </p:sp>
      <p:sp>
        <p:nvSpPr>
          <p:cNvPr id="14" name="Rectangle 13"/>
          <p:cNvSpPr/>
          <p:nvPr/>
        </p:nvSpPr>
        <p:spPr bwMode="auto">
          <a:xfrm>
            <a:off x="5029200" y="2971800"/>
            <a:ext cx="765175" cy="228600"/>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a:lstStyle/>
          <a:p>
            <a:pPr>
              <a:defRPr/>
            </a:pPr>
            <a:endParaRPr lang="en-US">
              <a:solidFill>
                <a:srgbClr val="414141"/>
              </a:solidFill>
            </a:endParaRPr>
          </a:p>
        </p:txBody>
      </p:sp>
      <p:sp>
        <p:nvSpPr>
          <p:cNvPr id="15" name="Rectangle 14"/>
          <p:cNvSpPr/>
          <p:nvPr/>
        </p:nvSpPr>
        <p:spPr bwMode="auto">
          <a:xfrm>
            <a:off x="4949825" y="3276600"/>
            <a:ext cx="1374775" cy="228600"/>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a:lstStyle/>
          <a:p>
            <a:pPr>
              <a:defRPr/>
            </a:pPr>
            <a:endParaRPr lang="en-US">
              <a:solidFill>
                <a:srgbClr val="414141"/>
              </a:solidFill>
            </a:endParaRPr>
          </a:p>
        </p:txBody>
      </p:sp>
      <p:sp>
        <p:nvSpPr>
          <p:cNvPr id="16" name="Rectangle 15"/>
          <p:cNvSpPr/>
          <p:nvPr/>
        </p:nvSpPr>
        <p:spPr bwMode="auto">
          <a:xfrm>
            <a:off x="4346575" y="3505200"/>
            <a:ext cx="987425" cy="228600"/>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a:lstStyle/>
          <a:p>
            <a:pPr>
              <a:defRPr/>
            </a:pPr>
            <a:endParaRPr lang="en-US">
              <a:solidFill>
                <a:srgbClr val="414141"/>
              </a:solidFill>
            </a:endParaRPr>
          </a:p>
        </p:txBody>
      </p:sp>
      <p:sp>
        <p:nvSpPr>
          <p:cNvPr id="17" name="Rectangle 16"/>
          <p:cNvSpPr/>
          <p:nvPr/>
        </p:nvSpPr>
        <p:spPr bwMode="auto">
          <a:xfrm>
            <a:off x="3813175" y="4724400"/>
            <a:ext cx="1978025" cy="228600"/>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a:lstStyle/>
          <a:p>
            <a:pPr>
              <a:defRPr/>
            </a:pPr>
            <a:endParaRPr lang="en-US">
              <a:solidFill>
                <a:srgbClr val="414141"/>
              </a:solidFill>
            </a:endParaRPr>
          </a:p>
        </p:txBody>
      </p:sp>
      <p:sp>
        <p:nvSpPr>
          <p:cNvPr id="21" name="TextBox 20"/>
          <p:cNvSpPr txBox="1"/>
          <p:nvPr/>
        </p:nvSpPr>
        <p:spPr>
          <a:xfrm>
            <a:off x="5191125" y="5759450"/>
            <a:ext cx="1992313" cy="368300"/>
          </a:xfrm>
          <a:prstGeom prst="rect">
            <a:avLst/>
          </a:prstGeom>
          <a:noFill/>
        </p:spPr>
        <p:txBody>
          <a:bodyPr wrap="none">
            <a:spAutoFit/>
          </a:bodyPr>
          <a:lstStyle/>
          <a:p>
            <a:pPr>
              <a:defRPr/>
            </a:pPr>
            <a:r>
              <a:rPr lang="en-US" b="1" dirty="0">
                <a:solidFill>
                  <a:srgbClr val="FAFD00">
                    <a:lumMod val="50000"/>
                  </a:srgbClr>
                </a:solidFill>
                <a:effectLst>
                  <a:outerShdw blurRad="38100" dist="38100" dir="2700000" algn="tl">
                    <a:srgbClr val="000000">
                      <a:alpha val="43137"/>
                    </a:srgbClr>
                  </a:outerShdw>
                </a:effectLst>
              </a:rPr>
              <a:t>1.98 [1.29-3.04]</a:t>
            </a:r>
          </a:p>
        </p:txBody>
      </p:sp>
      <p:sp>
        <p:nvSpPr>
          <p:cNvPr id="23" name="TextBox 22"/>
          <p:cNvSpPr txBox="1"/>
          <p:nvPr/>
        </p:nvSpPr>
        <p:spPr>
          <a:xfrm>
            <a:off x="5181600" y="5410200"/>
            <a:ext cx="1990725" cy="369888"/>
          </a:xfrm>
          <a:prstGeom prst="rect">
            <a:avLst/>
          </a:prstGeom>
          <a:solidFill>
            <a:srgbClr val="FFFFFF"/>
          </a:solidFill>
        </p:spPr>
        <p:txBody>
          <a:bodyPr wrap="none">
            <a:spAutoFit/>
          </a:bodyPr>
          <a:lstStyle/>
          <a:p>
            <a:pPr>
              <a:defRPr/>
            </a:pPr>
            <a:r>
              <a:rPr lang="en-US" b="1" dirty="0">
                <a:solidFill>
                  <a:srgbClr val="000000"/>
                </a:solidFill>
                <a:effectLst>
                  <a:outerShdw blurRad="38100" dist="38100" dir="2700000" algn="tl">
                    <a:srgbClr val="000000">
                      <a:alpha val="43137"/>
                    </a:srgbClr>
                  </a:outerShdw>
                </a:effectLst>
              </a:rPr>
              <a:t>1.41 [1.08-1.84]</a:t>
            </a:r>
          </a:p>
        </p:txBody>
      </p:sp>
      <p:sp>
        <p:nvSpPr>
          <p:cNvPr id="18450" name="Diamond 19"/>
          <p:cNvSpPr>
            <a:spLocks noChangeArrowheads="1"/>
          </p:cNvSpPr>
          <p:nvPr/>
        </p:nvSpPr>
        <p:spPr bwMode="auto">
          <a:xfrm>
            <a:off x="4495800" y="5791200"/>
            <a:ext cx="798513" cy="304800"/>
          </a:xfrm>
          <a:prstGeom prst="diamond">
            <a:avLst/>
          </a:prstGeom>
          <a:solidFill>
            <a:schemeClr val="accent1"/>
          </a:solidFill>
          <a:ln w="12700" algn="ctr">
            <a:solidFill>
              <a:schemeClr val="accent1"/>
            </a:solidFill>
            <a:round/>
            <a:headEnd/>
            <a:tailEnd/>
          </a:ln>
        </p:spPr>
        <p:txBody>
          <a:bodyPr/>
          <a:lstStyle/>
          <a:p>
            <a:endParaRPr lang="en-US">
              <a:solidFill>
                <a:srgbClr val="414141"/>
              </a:solidFill>
            </a:endParaRPr>
          </a:p>
        </p:txBody>
      </p:sp>
      <p:sp>
        <p:nvSpPr>
          <p:cNvPr id="22" name="TextBox 21"/>
          <p:cNvSpPr txBox="1"/>
          <p:nvPr/>
        </p:nvSpPr>
        <p:spPr>
          <a:xfrm>
            <a:off x="5981700" y="6477000"/>
            <a:ext cx="3086100" cy="276999"/>
          </a:xfrm>
          <a:prstGeom prst="rect">
            <a:avLst/>
          </a:prstGeom>
          <a:noFill/>
        </p:spPr>
        <p:txBody>
          <a:bodyPr wrap="square">
            <a:spAutoFit/>
          </a:bodyPr>
          <a:lstStyle/>
          <a:p>
            <a:pPr>
              <a:defRPr/>
            </a:pPr>
            <a:r>
              <a:rPr lang="en-US" sz="1200" b="1" dirty="0">
                <a:solidFill>
                  <a:srgbClr val="414141"/>
                </a:solidFill>
              </a:rPr>
              <a:t>X He </a:t>
            </a:r>
            <a:r>
              <a:rPr lang="en-US" sz="1200" b="1" dirty="0" err="1">
                <a:solidFill>
                  <a:srgbClr val="414141"/>
                </a:solidFill>
              </a:rPr>
              <a:t>Eur</a:t>
            </a:r>
            <a:r>
              <a:rPr lang="en-US" sz="1200" b="1" dirty="0">
                <a:solidFill>
                  <a:srgbClr val="414141"/>
                </a:solidFill>
              </a:rPr>
              <a:t> J </a:t>
            </a:r>
            <a:r>
              <a:rPr lang="en-US" sz="1200" b="1" dirty="0" err="1">
                <a:solidFill>
                  <a:srgbClr val="414141"/>
                </a:solidFill>
              </a:rPr>
              <a:t>Endocrinol</a:t>
            </a:r>
            <a:r>
              <a:rPr lang="en-US" sz="1200" b="1" dirty="0">
                <a:solidFill>
                  <a:srgbClr val="414141"/>
                </a:solidFill>
              </a:rPr>
              <a:t> 2012 167:455</a:t>
            </a:r>
          </a:p>
        </p:txBody>
      </p:sp>
      <p:sp>
        <p:nvSpPr>
          <p:cNvPr id="20" name="Oval 19"/>
          <p:cNvSpPr/>
          <p:nvPr/>
        </p:nvSpPr>
        <p:spPr>
          <a:xfrm>
            <a:off x="5029200" y="5781674"/>
            <a:ext cx="1905000" cy="3905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Date Placeholder 1"/>
          <p:cNvSpPr>
            <a:spLocks noGrp="1"/>
          </p:cNvSpPr>
          <p:nvPr>
            <p:ph type="dt" sz="half" idx="10"/>
          </p:nvPr>
        </p:nvSpPr>
        <p:spPr/>
        <p:txBody>
          <a:bodyPr/>
          <a:lstStyle/>
          <a:p>
            <a:fld id="{302A8838-A8B6-4870-AFD3-604A838B0679}" type="datetime1">
              <a:rPr lang="en-US" smtClean="0"/>
              <a:pPr/>
              <a:t>11/19/2019</a:t>
            </a:fld>
            <a:endParaRPr lang="en-US"/>
          </a:p>
        </p:txBody>
      </p:sp>
    </p:spTree>
    <p:extLst>
      <p:ext uri="{BB962C8B-B14F-4D97-AF65-F5344CB8AC3E}">
        <p14:creationId xmlns="" xmlns:p14="http://schemas.microsoft.com/office/powerpoint/2010/main" val="2796428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lstStyle/>
          <a:p>
            <a:r>
              <a:rPr lang="en-US" dirty="0" smtClean="0"/>
              <a:t>Is there any benefit of treatment with </a:t>
            </a:r>
            <a:r>
              <a:rPr lang="en-US" dirty="0" err="1" smtClean="0"/>
              <a:t>Thyroxine</a:t>
            </a:r>
            <a:r>
              <a:rPr lang="en-US" dirty="0" smtClean="0"/>
              <a:t> ?</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Rectangle 12"/>
          <p:cNvSpPr>
            <a:spLocks noGrp="1" noChangeArrowheads="1"/>
          </p:cNvSpPr>
          <p:nvPr>
            <p:ph type="title"/>
          </p:nvPr>
        </p:nvSpPr>
        <p:spPr>
          <a:xfrm>
            <a:off x="152400" y="152400"/>
            <a:ext cx="8701088" cy="1066800"/>
          </a:xfrm>
          <a:solidFill>
            <a:schemeClr val="accent1"/>
          </a:solidFill>
          <a:ln>
            <a:solidFill>
              <a:schemeClr val="accent1"/>
            </a:solidFill>
          </a:ln>
        </p:spPr>
        <p:txBody>
          <a:bodyPr>
            <a:noAutofit/>
          </a:bodyPr>
          <a:lstStyle/>
          <a:p>
            <a:pPr>
              <a:defRPr/>
            </a:pPr>
            <a:r>
              <a:rPr lang="en-US" sz="3200" b="1" dirty="0">
                <a:solidFill>
                  <a:schemeClr val="bg1">
                    <a:lumMod val="95000"/>
                  </a:schemeClr>
                </a:solidFill>
              </a:rPr>
              <a:t>Effect of Rx with LT-4 in Thyroid autoimmunity and miscarriage/Pre-term delivery</a:t>
            </a:r>
          </a:p>
        </p:txBody>
      </p:sp>
      <p:graphicFrame>
        <p:nvGraphicFramePr>
          <p:cNvPr id="665603" name="Object 3"/>
          <p:cNvGraphicFramePr>
            <a:graphicFrameLocks noGrp="1" noChangeAspect="1"/>
          </p:cNvGraphicFramePr>
          <p:nvPr>
            <p:ph type="chart" idx="1"/>
            <p:extLst>
              <p:ext uri="{D42A27DB-BD31-4B8C-83A1-F6EECF244321}">
                <p14:modId xmlns="" xmlns:p14="http://schemas.microsoft.com/office/powerpoint/2010/main" val="1209525783"/>
              </p:ext>
            </p:extLst>
          </p:nvPr>
        </p:nvGraphicFramePr>
        <p:xfrm>
          <a:off x="762001" y="2060575"/>
          <a:ext cx="7289800" cy="3590136"/>
        </p:xfrm>
        <a:graphic>
          <a:graphicData uri="http://schemas.openxmlformats.org/presentationml/2006/ole">
            <p:oleObj spid="_x0000_s79874" name="Chart" r:id="rId4" imgW="8334424" imgH="4105150" progId="MSGraph.Chart.8">
              <p:embed followColorScheme="full"/>
            </p:oleObj>
          </a:graphicData>
        </a:graphic>
      </p:graphicFrame>
      <p:sp>
        <p:nvSpPr>
          <p:cNvPr id="4099" name="Text Box 4"/>
          <p:cNvSpPr txBox="1">
            <a:spLocks noChangeArrowheads="1"/>
          </p:cNvSpPr>
          <p:nvPr/>
        </p:nvSpPr>
        <p:spPr bwMode="auto">
          <a:xfrm>
            <a:off x="5595375" y="6513513"/>
            <a:ext cx="34724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dirty="0">
                <a:solidFill>
                  <a:srgbClr val="414141"/>
                </a:solidFill>
                <a:latin typeface="Lucida Sans" pitchFamily="34" charset="0"/>
              </a:rPr>
              <a:t>Negro et al, J </a:t>
            </a:r>
            <a:r>
              <a:rPr lang="en-US" sz="1200" b="1" dirty="0" err="1">
                <a:solidFill>
                  <a:srgbClr val="414141"/>
                </a:solidFill>
                <a:latin typeface="Lucida Sans" pitchFamily="34" charset="0"/>
              </a:rPr>
              <a:t>Clin</a:t>
            </a:r>
            <a:r>
              <a:rPr lang="en-US" sz="1200" b="1" dirty="0">
                <a:solidFill>
                  <a:srgbClr val="414141"/>
                </a:solidFill>
                <a:latin typeface="Lucida Sans" pitchFamily="34" charset="0"/>
              </a:rPr>
              <a:t> </a:t>
            </a:r>
            <a:r>
              <a:rPr lang="en-US" sz="1200" b="1" dirty="0" err="1">
                <a:solidFill>
                  <a:srgbClr val="414141"/>
                </a:solidFill>
                <a:latin typeface="Lucida Sans" pitchFamily="34" charset="0"/>
              </a:rPr>
              <a:t>Endocrinol</a:t>
            </a:r>
            <a:r>
              <a:rPr lang="en-US" sz="1200" b="1" dirty="0">
                <a:solidFill>
                  <a:srgbClr val="414141"/>
                </a:solidFill>
                <a:latin typeface="Lucida Sans" pitchFamily="34" charset="0"/>
              </a:rPr>
              <a:t> </a:t>
            </a:r>
            <a:r>
              <a:rPr lang="en-US" sz="1200" b="1" dirty="0" err="1">
                <a:solidFill>
                  <a:srgbClr val="414141"/>
                </a:solidFill>
                <a:latin typeface="Lucida Sans" pitchFamily="34" charset="0"/>
              </a:rPr>
              <a:t>Metab</a:t>
            </a:r>
            <a:r>
              <a:rPr lang="en-US" sz="1200" b="1" dirty="0">
                <a:solidFill>
                  <a:srgbClr val="414141"/>
                </a:solidFill>
                <a:latin typeface="Lucida Sans" pitchFamily="34" charset="0"/>
              </a:rPr>
              <a:t>, 2006</a:t>
            </a:r>
          </a:p>
        </p:txBody>
      </p:sp>
      <p:sp>
        <p:nvSpPr>
          <p:cNvPr id="665606" name="Rectangle 6"/>
          <p:cNvSpPr>
            <a:spLocks noChangeArrowheads="1"/>
          </p:cNvSpPr>
          <p:nvPr/>
        </p:nvSpPr>
        <p:spPr bwMode="auto">
          <a:xfrm>
            <a:off x="2362201" y="2133600"/>
            <a:ext cx="2362200" cy="369332"/>
          </a:xfrm>
          <a:prstGeom prst="rect">
            <a:avLst/>
          </a:prstGeom>
          <a:solidFill>
            <a:srgbClr val="FFFFFF"/>
          </a:solidFill>
          <a:ln w="19050">
            <a:solidFill>
              <a:srgbClr val="FF0000"/>
            </a:solidFill>
            <a:miter lim="800000"/>
            <a:headEnd/>
            <a:tailEnd/>
          </a:ln>
          <a:effectLst/>
        </p:spPr>
        <p:txBody>
          <a:bodyPr wrap="square">
            <a:spAutoFit/>
          </a:bodyPr>
          <a:lstStyle/>
          <a:p>
            <a:pPr>
              <a:defRPr/>
            </a:pPr>
            <a:r>
              <a:rPr lang="en-US" b="1" dirty="0">
                <a:solidFill>
                  <a:srgbClr val="000000"/>
                </a:solidFill>
                <a:effectLst>
                  <a:outerShdw blurRad="38100" dist="38100" dir="2700000" algn="tl">
                    <a:srgbClr val="C0C0C0"/>
                  </a:outerShdw>
                </a:effectLst>
                <a:latin typeface="Lucida Sans" pitchFamily="34" charset="0"/>
              </a:rPr>
              <a:t>*P&lt;0.05 vs. others</a:t>
            </a:r>
          </a:p>
        </p:txBody>
      </p:sp>
      <p:sp>
        <p:nvSpPr>
          <p:cNvPr id="665607" name="Text Box 7"/>
          <p:cNvSpPr txBox="1">
            <a:spLocks noChangeArrowheads="1"/>
          </p:cNvSpPr>
          <p:nvPr/>
        </p:nvSpPr>
        <p:spPr bwMode="auto">
          <a:xfrm>
            <a:off x="2574925" y="2940050"/>
            <a:ext cx="396875" cy="641350"/>
          </a:xfrm>
          <a:prstGeom prst="rect">
            <a:avLst/>
          </a:prstGeom>
          <a:noFill/>
          <a:ln w="12700">
            <a:noFill/>
            <a:miter lim="800000"/>
            <a:headEnd/>
            <a:tailEnd/>
          </a:ln>
          <a:effectLst/>
        </p:spPr>
        <p:txBody>
          <a:bodyPr wrap="none">
            <a:spAutoFit/>
          </a:bodyPr>
          <a:lstStyle/>
          <a:p>
            <a:pPr>
              <a:defRPr/>
            </a:pPr>
            <a:r>
              <a:rPr lang="en-US" sz="3600" b="1">
                <a:solidFill>
                  <a:srgbClr val="000000"/>
                </a:solidFill>
                <a:effectLst>
                  <a:outerShdw blurRad="38100" dist="38100" dir="2700000" algn="tl">
                    <a:srgbClr val="FFFFFF"/>
                  </a:outerShdw>
                </a:effectLst>
                <a:latin typeface="Lucida Sans" pitchFamily="34" charset="0"/>
              </a:rPr>
              <a:t>*</a:t>
            </a:r>
          </a:p>
        </p:txBody>
      </p:sp>
      <p:sp>
        <p:nvSpPr>
          <p:cNvPr id="665608" name="Text Box 8"/>
          <p:cNvSpPr txBox="1">
            <a:spLocks noChangeArrowheads="1"/>
          </p:cNvSpPr>
          <p:nvPr/>
        </p:nvSpPr>
        <p:spPr bwMode="auto">
          <a:xfrm>
            <a:off x="5257800" y="2057400"/>
            <a:ext cx="396875" cy="641350"/>
          </a:xfrm>
          <a:prstGeom prst="rect">
            <a:avLst/>
          </a:prstGeom>
          <a:noFill/>
          <a:ln w="12700">
            <a:noFill/>
            <a:miter lim="800000"/>
            <a:headEnd/>
            <a:tailEnd/>
          </a:ln>
          <a:effectLst/>
        </p:spPr>
        <p:txBody>
          <a:bodyPr>
            <a:spAutoFit/>
          </a:bodyPr>
          <a:lstStyle/>
          <a:p>
            <a:pPr>
              <a:defRPr/>
            </a:pPr>
            <a:r>
              <a:rPr lang="en-US" sz="3600" b="1">
                <a:solidFill>
                  <a:srgbClr val="000000"/>
                </a:solidFill>
                <a:effectLst>
                  <a:outerShdw blurRad="38100" dist="38100" dir="2700000" algn="tl">
                    <a:srgbClr val="FFFFFF"/>
                  </a:outerShdw>
                </a:effectLst>
                <a:latin typeface="Lucida Sans" pitchFamily="34" charset="0"/>
              </a:rPr>
              <a:t>*</a:t>
            </a:r>
          </a:p>
        </p:txBody>
      </p:sp>
      <p:sp>
        <p:nvSpPr>
          <p:cNvPr id="4104" name="Rectangle 13"/>
          <p:cNvSpPr>
            <a:spLocks noChangeArrowheads="1"/>
          </p:cNvSpPr>
          <p:nvPr/>
        </p:nvSpPr>
        <p:spPr bwMode="auto">
          <a:xfrm>
            <a:off x="138112" y="1393825"/>
            <a:ext cx="8715376" cy="739775"/>
          </a:xfrm>
          <a:prstGeom prst="rect">
            <a:avLst/>
          </a:prstGeom>
          <a:solidFill>
            <a:schemeClr val="bg2"/>
          </a:solidFill>
          <a:ln>
            <a:noFill/>
          </a:ln>
          <a:extLst/>
        </p:spPr>
        <p:txBody>
          <a:bodyPr lIns="90487" tIns="44450" rIns="90487" bIns="44450"/>
          <a:lstStyle/>
          <a:p>
            <a:pPr marL="231775" algn="just">
              <a:spcBef>
                <a:spcPct val="20000"/>
              </a:spcBef>
              <a:buSzPct val="100000"/>
            </a:pPr>
            <a:r>
              <a:rPr lang="en-US" sz="2200" dirty="0">
                <a:solidFill>
                  <a:srgbClr val="FF0000"/>
                </a:solidFill>
              </a:rPr>
              <a:t>115 pregnant TPO Ab+ women, </a:t>
            </a:r>
            <a:r>
              <a:rPr lang="en-US" sz="2200" b="1" dirty="0">
                <a:solidFill>
                  <a:srgbClr val="FF0000"/>
                </a:solidFill>
              </a:rPr>
              <a:t>TSH </a:t>
            </a:r>
            <a:r>
              <a:rPr lang="en-US" sz="2200" b="1" u="sng" dirty="0">
                <a:solidFill>
                  <a:srgbClr val="FF0000"/>
                </a:solidFill>
              </a:rPr>
              <a:t>&lt;</a:t>
            </a:r>
            <a:r>
              <a:rPr lang="en-US" sz="2200" b="1" dirty="0">
                <a:solidFill>
                  <a:srgbClr val="FF0000"/>
                </a:solidFill>
              </a:rPr>
              <a:t>3</a:t>
            </a:r>
            <a:r>
              <a:rPr lang="en-US" sz="2200" dirty="0">
                <a:solidFill>
                  <a:srgbClr val="FF0000"/>
                </a:solidFill>
              </a:rPr>
              <a:t>, randomized to LT4 Rx or placebo</a:t>
            </a:r>
          </a:p>
        </p:txBody>
      </p:sp>
      <p:sp>
        <p:nvSpPr>
          <p:cNvPr id="665614" name="Rectangle 14"/>
          <p:cNvSpPr>
            <a:spLocks noChangeArrowheads="1"/>
          </p:cNvSpPr>
          <p:nvPr/>
        </p:nvSpPr>
        <p:spPr bwMode="auto">
          <a:xfrm>
            <a:off x="138112" y="5867400"/>
            <a:ext cx="8929688" cy="461665"/>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pPr>
              <a:spcBef>
                <a:spcPct val="20000"/>
              </a:spcBef>
              <a:buSzPct val="100000"/>
            </a:pPr>
            <a:r>
              <a:rPr lang="en-US" sz="2400" dirty="0">
                <a:solidFill>
                  <a:srgbClr val="063DE9"/>
                </a:solidFill>
              </a:rPr>
              <a:t>LT4 Rx in </a:t>
            </a:r>
            <a:r>
              <a:rPr lang="en-US" sz="2400" b="1" u="sng" dirty="0" err="1">
                <a:solidFill>
                  <a:srgbClr val="063DE9"/>
                </a:solidFill>
              </a:rPr>
              <a:t>euthyroid</a:t>
            </a:r>
            <a:r>
              <a:rPr lang="en-US" sz="2400" dirty="0">
                <a:solidFill>
                  <a:srgbClr val="063DE9"/>
                </a:solidFill>
              </a:rPr>
              <a:t> </a:t>
            </a:r>
            <a:r>
              <a:rPr lang="en-US" sz="2400" dirty="0" err="1">
                <a:solidFill>
                  <a:srgbClr val="063DE9"/>
                </a:solidFill>
              </a:rPr>
              <a:t>TPOAb</a:t>
            </a:r>
            <a:r>
              <a:rPr lang="en-US" sz="2400" dirty="0">
                <a:solidFill>
                  <a:srgbClr val="063DE9"/>
                </a:solidFill>
              </a:rPr>
              <a:t>+ women ↓ miscarriage &amp; preterm delivery </a:t>
            </a:r>
          </a:p>
        </p:txBody>
      </p:sp>
    </p:spTree>
    <p:extLst>
      <p:ext uri="{BB962C8B-B14F-4D97-AF65-F5344CB8AC3E}">
        <p14:creationId xmlns="" xmlns:p14="http://schemas.microsoft.com/office/powerpoint/2010/main" val="3789184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ATA Guidelines 2017</a:t>
            </a:r>
            <a:endParaRPr lang="en-IN" dirty="0"/>
          </a:p>
        </p:txBody>
      </p:sp>
      <p:sp>
        <p:nvSpPr>
          <p:cNvPr id="3" name="Content Placeholder 2"/>
          <p:cNvSpPr>
            <a:spLocks noGrp="1"/>
          </p:cNvSpPr>
          <p:nvPr>
            <p:ph idx="1"/>
          </p:nvPr>
        </p:nvSpPr>
        <p:spPr/>
        <p:txBody>
          <a:bodyPr/>
          <a:lstStyle/>
          <a:p>
            <a:pPr>
              <a:buNone/>
            </a:pPr>
            <a:r>
              <a:rPr lang="en-US" dirty="0" err="1" smtClean="0"/>
              <a:t>Euthyroid</a:t>
            </a:r>
            <a:r>
              <a:rPr lang="en-US" dirty="0" smtClean="0"/>
              <a:t>, Anti TPO </a:t>
            </a:r>
            <a:r>
              <a:rPr lang="en-US" dirty="0" err="1" smtClean="0"/>
              <a:t>Ab</a:t>
            </a:r>
            <a:r>
              <a:rPr lang="en-US" dirty="0" smtClean="0"/>
              <a:t> +</a:t>
            </a:r>
          </a:p>
          <a:p>
            <a:r>
              <a:rPr lang="en-US" dirty="0" smtClean="0"/>
              <a:t>Pregnancy loss</a:t>
            </a:r>
          </a:p>
          <a:p>
            <a:r>
              <a:rPr lang="en-US" dirty="0" smtClean="0"/>
              <a:t>Preterm </a:t>
            </a:r>
            <a:r>
              <a:rPr lang="en-US" dirty="0" err="1" smtClean="0"/>
              <a:t>labour</a:t>
            </a:r>
            <a:endParaRPr lang="en-US" dirty="0" smtClean="0"/>
          </a:p>
          <a:p>
            <a:pPr>
              <a:buNone/>
            </a:pPr>
            <a:endParaRPr lang="en-US" dirty="0" smtClean="0"/>
          </a:p>
          <a:p>
            <a:r>
              <a:rPr lang="en-US" dirty="0" smtClean="0"/>
              <a:t>Rx with T4 (25-50 mcg/day) </a:t>
            </a:r>
            <a:r>
              <a:rPr lang="en-US" b="1" dirty="0" smtClean="0"/>
              <a:t>may be considered</a:t>
            </a:r>
            <a:r>
              <a:rPr lang="en-US" dirty="0" smtClean="0"/>
              <a:t> (in view of potential benefits compared to minimal risk)</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1928" t="51832" r="27342" b="12392"/>
          <a:stretch/>
        </p:blipFill>
        <p:spPr bwMode="auto">
          <a:xfrm>
            <a:off x="2025096" y="2051944"/>
            <a:ext cx="5114829" cy="33478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2537" t="35924" r="23906" b="44181"/>
          <a:stretch/>
        </p:blipFill>
        <p:spPr bwMode="auto">
          <a:xfrm>
            <a:off x="533400" y="228600"/>
            <a:ext cx="8001000" cy="16709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17233" y="5906869"/>
            <a:ext cx="8909535"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dirty="0">
                <a:solidFill>
                  <a:prstClr val="black"/>
                </a:solidFill>
              </a:rPr>
              <a:t>The proportion of women with thyroid antibodies in whom TSH was greater than 3 </a:t>
            </a:r>
            <a:r>
              <a:rPr lang="en-US" dirty="0" err="1">
                <a:solidFill>
                  <a:prstClr val="black"/>
                </a:solidFill>
              </a:rPr>
              <a:t>mU</a:t>
            </a:r>
            <a:r>
              <a:rPr lang="en-US" dirty="0">
                <a:solidFill>
                  <a:prstClr val="black"/>
                </a:solidFill>
              </a:rPr>
              <a:t>/ L</a:t>
            </a:r>
          </a:p>
        </p:txBody>
      </p:sp>
    </p:spTree>
    <p:extLst>
      <p:ext uri="{BB962C8B-B14F-4D97-AF65-F5344CB8AC3E}">
        <p14:creationId xmlns="" xmlns:p14="http://schemas.microsoft.com/office/powerpoint/2010/main" val="1009927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T4 Dose Titration</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a:t>
            </a:r>
            <a:endParaRPr lang="en-IN" dirty="0"/>
          </a:p>
        </p:txBody>
      </p:sp>
      <p:sp>
        <p:nvSpPr>
          <p:cNvPr id="3" name="Content Placeholder 2"/>
          <p:cNvSpPr>
            <a:spLocks noGrp="1"/>
          </p:cNvSpPr>
          <p:nvPr>
            <p:ph idx="1"/>
          </p:nvPr>
        </p:nvSpPr>
        <p:spPr/>
        <p:txBody>
          <a:bodyPr>
            <a:normAutofit/>
          </a:bodyPr>
          <a:lstStyle/>
          <a:p>
            <a:r>
              <a:rPr lang="en-US" dirty="0" smtClean="0"/>
              <a:t>Age</a:t>
            </a:r>
          </a:p>
          <a:p>
            <a:r>
              <a:rPr lang="en-US" dirty="0" smtClean="0"/>
              <a:t>Weight</a:t>
            </a:r>
          </a:p>
          <a:p>
            <a:r>
              <a:rPr lang="en-US" dirty="0" smtClean="0"/>
              <a:t>Lean body mass</a:t>
            </a:r>
          </a:p>
          <a:p>
            <a:r>
              <a:rPr lang="en-US" dirty="0" smtClean="0"/>
              <a:t>TSH/Free T4</a:t>
            </a:r>
          </a:p>
          <a:p>
            <a:r>
              <a:rPr lang="en-US" dirty="0" smtClean="0"/>
              <a:t>Pregnancy/OCP: increase 30 %</a:t>
            </a:r>
          </a:p>
          <a:p>
            <a:r>
              <a:rPr lang="en-US" dirty="0" smtClean="0"/>
              <a:t>Etiology of hypothyroidism</a:t>
            </a:r>
          </a:p>
          <a:p>
            <a:pPr>
              <a:buNone/>
            </a:pPr>
            <a:r>
              <a:rPr lang="en-US" dirty="0" smtClean="0"/>
              <a:t>Total </a:t>
            </a:r>
            <a:r>
              <a:rPr lang="en-US" dirty="0" err="1" smtClean="0"/>
              <a:t>thyroidectomy</a:t>
            </a:r>
            <a:r>
              <a:rPr lang="en-US" dirty="0" smtClean="0"/>
              <a:t> (2 – 2.5 mcg/kg/day) &gt; AITD (1.6 – 1.7 mcg/kg/day)</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hypothyroidism</a:t>
            </a:r>
            <a:endParaRPr lang="en-IN" dirty="0"/>
          </a:p>
        </p:txBody>
      </p:sp>
      <p:sp>
        <p:nvSpPr>
          <p:cNvPr id="3" name="Content Placeholder 2"/>
          <p:cNvSpPr>
            <a:spLocks noGrp="1"/>
          </p:cNvSpPr>
          <p:nvPr>
            <p:ph idx="1"/>
          </p:nvPr>
        </p:nvSpPr>
        <p:spPr/>
        <p:txBody>
          <a:bodyPr/>
          <a:lstStyle/>
          <a:p>
            <a:r>
              <a:rPr lang="en-US" dirty="0" smtClean="0"/>
              <a:t>Neonate: 10 – 15 mcg/kg/day</a:t>
            </a:r>
          </a:p>
          <a:p>
            <a:r>
              <a:rPr lang="en-US" dirty="0" smtClean="0"/>
              <a:t>&lt; 1 year: 6 – 10 mcg/kg/day</a:t>
            </a:r>
          </a:p>
          <a:p>
            <a:r>
              <a:rPr lang="en-US" dirty="0" smtClean="0"/>
              <a:t>1-3 years: 4 – 6 mcg/kg/day</a:t>
            </a:r>
          </a:p>
          <a:p>
            <a:r>
              <a:rPr lang="en-US" dirty="0" smtClean="0"/>
              <a:t>3-10 years: 3 – 5 mcg/kg/day</a:t>
            </a:r>
          </a:p>
          <a:p>
            <a:r>
              <a:rPr lang="en-US" dirty="0" smtClean="0"/>
              <a:t>10-18 years: 2 – 4 mcg/kg/day</a:t>
            </a:r>
          </a:p>
          <a:p>
            <a:r>
              <a:rPr lang="en-US" dirty="0" smtClean="0"/>
              <a:t>Adults: 1.6 – 1.7 mcg/kg/day </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a:t>
            </a:r>
            <a:endParaRPr lang="en-IN" dirty="0"/>
          </a:p>
        </p:txBody>
      </p:sp>
      <p:sp>
        <p:nvSpPr>
          <p:cNvPr id="3" name="Content Placeholder 2"/>
          <p:cNvSpPr>
            <a:spLocks noGrp="1"/>
          </p:cNvSpPr>
          <p:nvPr>
            <p:ph idx="1"/>
          </p:nvPr>
        </p:nvSpPr>
        <p:spPr/>
        <p:txBody>
          <a:bodyPr>
            <a:normAutofit/>
          </a:bodyPr>
          <a:lstStyle/>
          <a:p>
            <a:r>
              <a:rPr lang="en-US" dirty="0" smtClean="0"/>
              <a:t>Age</a:t>
            </a:r>
          </a:p>
          <a:p>
            <a:r>
              <a:rPr lang="en-US" dirty="0" smtClean="0"/>
              <a:t>Weight</a:t>
            </a:r>
          </a:p>
          <a:p>
            <a:r>
              <a:rPr lang="en-US" dirty="0" smtClean="0"/>
              <a:t>Lean body mass</a:t>
            </a:r>
          </a:p>
          <a:p>
            <a:r>
              <a:rPr lang="en-US" dirty="0" smtClean="0"/>
              <a:t>TSH/Free T4</a:t>
            </a:r>
          </a:p>
          <a:p>
            <a:r>
              <a:rPr lang="en-US" dirty="0" smtClean="0"/>
              <a:t>Pregnancy/OCP: increase 30 %</a:t>
            </a:r>
          </a:p>
          <a:p>
            <a:r>
              <a:rPr lang="en-US" dirty="0" smtClean="0"/>
              <a:t>Etiology of hypothyroidism</a:t>
            </a:r>
          </a:p>
          <a:p>
            <a:pPr>
              <a:buNone/>
            </a:pPr>
            <a:r>
              <a:rPr lang="en-US" dirty="0" smtClean="0"/>
              <a:t>Total </a:t>
            </a:r>
            <a:r>
              <a:rPr lang="en-US" dirty="0" err="1" smtClean="0"/>
              <a:t>thyroidectomy</a:t>
            </a:r>
            <a:r>
              <a:rPr lang="en-US" dirty="0" smtClean="0"/>
              <a:t> (2 – 2.5 mcg/kg/day) &gt; AITD (1.6 – 1.7 mcg/kg/day)</a:t>
            </a:r>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IN" dirty="0"/>
          </a:p>
        </p:txBody>
      </p:sp>
      <p:sp>
        <p:nvSpPr>
          <p:cNvPr id="3" name="Content Placeholder 2"/>
          <p:cNvSpPr>
            <a:spLocks noGrp="1"/>
          </p:cNvSpPr>
          <p:nvPr>
            <p:ph idx="1"/>
          </p:nvPr>
        </p:nvSpPr>
        <p:spPr/>
        <p:txBody>
          <a:bodyPr>
            <a:normAutofit/>
          </a:bodyPr>
          <a:lstStyle/>
          <a:p>
            <a:r>
              <a:rPr lang="en-US" dirty="0" smtClean="0"/>
              <a:t>34/F</a:t>
            </a:r>
          </a:p>
          <a:p>
            <a:r>
              <a:rPr lang="en-US" dirty="0" smtClean="0"/>
              <a:t>Weight gain (78 -&gt; 86), </a:t>
            </a:r>
            <a:r>
              <a:rPr lang="en-US" dirty="0" err="1" smtClean="0"/>
              <a:t>bodyache</a:t>
            </a:r>
            <a:endParaRPr lang="en-US" dirty="0" smtClean="0"/>
          </a:p>
          <a:p>
            <a:endParaRPr lang="en-US" dirty="0" smtClean="0"/>
          </a:p>
          <a:p>
            <a:r>
              <a:rPr lang="en-US" dirty="0" smtClean="0"/>
              <a:t>Total </a:t>
            </a:r>
            <a:r>
              <a:rPr lang="en-US" dirty="0" err="1" smtClean="0"/>
              <a:t>Thyroidectomy</a:t>
            </a:r>
            <a:r>
              <a:rPr lang="en-US" dirty="0" smtClean="0"/>
              <a:t> 6 months back</a:t>
            </a:r>
          </a:p>
          <a:p>
            <a:endParaRPr lang="en-US" dirty="0" smtClean="0"/>
          </a:p>
          <a:p>
            <a:r>
              <a:rPr lang="en-US" dirty="0" smtClean="0"/>
              <a:t>TSH:  &gt; 150 </a:t>
            </a:r>
            <a:r>
              <a:rPr lang="en-US" dirty="0" err="1" smtClean="0"/>
              <a:t>mIU</a:t>
            </a:r>
            <a:r>
              <a:rPr lang="en-US" dirty="0" smtClean="0"/>
              <a:t>/l</a:t>
            </a:r>
          </a:p>
          <a:p>
            <a:r>
              <a:rPr lang="en-US" dirty="0" smtClean="0"/>
              <a:t>Free T4: low</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468313" y="0"/>
            <a:ext cx="8218487" cy="1143000"/>
          </a:xfrm>
        </p:spPr>
        <p:txBody>
          <a:bodyPr/>
          <a:lstStyle/>
          <a:p>
            <a:r>
              <a:rPr lang="en-GB" dirty="0" smtClean="0"/>
              <a:t>Epidemiology of hypothyroidism in pregnancy</a:t>
            </a:r>
          </a:p>
        </p:txBody>
      </p:sp>
      <p:sp>
        <p:nvSpPr>
          <p:cNvPr id="48131" name="Content Placeholder 1"/>
          <p:cNvSpPr>
            <a:spLocks noGrp="1"/>
          </p:cNvSpPr>
          <p:nvPr>
            <p:ph idx="1"/>
          </p:nvPr>
        </p:nvSpPr>
        <p:spPr>
          <a:xfrm>
            <a:off x="468313" y="1522413"/>
            <a:ext cx="8229600" cy="4525962"/>
          </a:xfrm>
        </p:spPr>
        <p:txBody>
          <a:bodyPr/>
          <a:lstStyle/>
          <a:p>
            <a:r>
              <a:rPr lang="en-GB" sz="1600" dirty="0" smtClean="0"/>
              <a:t>Most common thyroid disorder in pregnancy is maternal hypothyroidism</a:t>
            </a:r>
            <a:r>
              <a:rPr lang="en-GB" sz="1600" baseline="30000" dirty="0" smtClean="0"/>
              <a:t>1</a:t>
            </a:r>
          </a:p>
          <a:p>
            <a:r>
              <a:rPr lang="en-GB" sz="1600" dirty="0" smtClean="0"/>
              <a:t>In Western countries:</a:t>
            </a:r>
            <a:r>
              <a:rPr lang="en-GB" sz="1600" baseline="30000" dirty="0" smtClean="0"/>
              <a:t>2</a:t>
            </a:r>
            <a:r>
              <a:rPr lang="en-GB" sz="1600" dirty="0" smtClean="0"/>
              <a:t> </a:t>
            </a:r>
          </a:p>
          <a:p>
            <a:pPr lvl="1"/>
            <a:r>
              <a:rPr lang="en-GB" sz="1400" dirty="0" smtClean="0"/>
              <a:t>Overt hypothyroidism occurs in 0.3% to 0.5% of pregnancies</a:t>
            </a:r>
          </a:p>
          <a:p>
            <a:pPr lvl="1"/>
            <a:r>
              <a:rPr lang="en-GB" sz="1400" dirty="0" smtClean="0"/>
              <a:t>Subclinical hypothyroidism occurs in 2% to 3% of pregnancies</a:t>
            </a:r>
            <a:endParaRPr lang="en-GB" sz="1400" baseline="30000" dirty="0" smtClean="0"/>
          </a:p>
          <a:p>
            <a:r>
              <a:rPr lang="en-GB" sz="1600" dirty="0" smtClean="0"/>
              <a:t>Study conducted in Mumbai for Asian-Indian population:</a:t>
            </a:r>
            <a:r>
              <a:rPr lang="en-GB" sz="1600" baseline="30000" dirty="0" smtClean="0"/>
              <a:t>3</a:t>
            </a:r>
            <a:r>
              <a:rPr lang="en-GB" sz="1600" dirty="0" smtClean="0"/>
              <a:t> </a:t>
            </a:r>
          </a:p>
          <a:p>
            <a:pPr lvl="1"/>
            <a:r>
              <a:rPr lang="en-GB" sz="1400" dirty="0" smtClean="0"/>
              <a:t>Hypothyroidism in pregnant women is 4.8%</a:t>
            </a:r>
            <a:endParaRPr lang="en-GB" sz="1400" baseline="30000" dirty="0" smtClean="0"/>
          </a:p>
          <a:p>
            <a:r>
              <a:rPr lang="en-GB" sz="1600" dirty="0" err="1" smtClean="0"/>
              <a:t>Sahu</a:t>
            </a:r>
            <a:r>
              <a:rPr lang="en-GB" sz="1600" dirty="0" smtClean="0"/>
              <a:t> et al study, 2009</a:t>
            </a:r>
            <a:r>
              <a:rPr lang="en-GB" sz="1600" baseline="30000" dirty="0" smtClean="0"/>
              <a:t>4</a:t>
            </a:r>
          </a:p>
          <a:p>
            <a:pPr lvl="1"/>
            <a:r>
              <a:rPr lang="en-GB" sz="1400" dirty="0" smtClean="0"/>
              <a:t>Subclinical hypothyroidism among pregnant women is 6.47% </a:t>
            </a:r>
          </a:p>
          <a:p>
            <a:pPr lvl="1"/>
            <a:r>
              <a:rPr lang="en-GB" sz="1400" dirty="0" smtClean="0"/>
              <a:t>Overt hypothyroidism is 4.58%</a:t>
            </a:r>
          </a:p>
          <a:p>
            <a:pPr lvl="1"/>
            <a:r>
              <a:rPr lang="en-GB" sz="1400" dirty="0" smtClean="0"/>
              <a:t>Progression from subclinical hypothyroidism to overt hypothyroidism was seen in 3% to 29% of women with autoimmunity</a:t>
            </a:r>
            <a:endParaRPr lang="en-GB" sz="1400" baseline="30000" dirty="0" smtClean="0"/>
          </a:p>
        </p:txBody>
      </p:sp>
      <p:sp>
        <p:nvSpPr>
          <p:cNvPr id="48132" name="Text Placeholder 3"/>
          <p:cNvSpPr>
            <a:spLocks noGrp="1"/>
          </p:cNvSpPr>
          <p:nvPr>
            <p:ph type="body" sz="quarter" idx="13"/>
          </p:nvPr>
        </p:nvSpPr>
        <p:spPr>
          <a:xfrm>
            <a:off x="0" y="5988050"/>
            <a:ext cx="7467600" cy="717550"/>
          </a:xfrm>
        </p:spPr>
        <p:txBody>
          <a:bodyPr/>
          <a:lstStyle/>
          <a:p>
            <a:pPr lvl="0"/>
            <a:r>
              <a:rPr lang="en-US" sz="600" dirty="0" err="1" smtClean="0"/>
              <a:t>Banerjee</a:t>
            </a:r>
            <a:r>
              <a:rPr lang="en-US" sz="600" dirty="0" smtClean="0"/>
              <a:t> S. Thyroid disorders in pregnancy. J Assoc Physicians India. 2011 Jan;59 Suppl:32-4.</a:t>
            </a:r>
          </a:p>
          <a:p>
            <a:r>
              <a:rPr lang="en-US" sz="600" dirty="0" err="1" smtClean="0"/>
              <a:t>Abalovich</a:t>
            </a:r>
            <a:r>
              <a:rPr lang="en-US" sz="600" dirty="0" smtClean="0"/>
              <a:t> M, Amino N, Barbour LA, et al. Management of thyroid dysfunction during pregnancy and postpartum: an Endocrine Society Clinical Practice Guideline. J </a:t>
            </a:r>
            <a:r>
              <a:rPr lang="en-US" sz="600" dirty="0" err="1" smtClean="0"/>
              <a:t>Clin</a:t>
            </a:r>
            <a:r>
              <a:rPr lang="en-US" sz="600" dirty="0" smtClean="0"/>
              <a:t> </a:t>
            </a:r>
            <a:r>
              <a:rPr lang="en-US" sz="600" dirty="0" err="1" smtClean="0"/>
              <a:t>Endocrinol</a:t>
            </a:r>
            <a:r>
              <a:rPr lang="en-US" sz="600" dirty="0" smtClean="0"/>
              <a:t> </a:t>
            </a:r>
            <a:r>
              <a:rPr lang="en-US" sz="600" dirty="0" err="1" smtClean="0"/>
              <a:t>Metab</a:t>
            </a:r>
            <a:r>
              <a:rPr lang="en-US" sz="600" dirty="0" smtClean="0"/>
              <a:t>. 2007 Aug;92(8 </a:t>
            </a:r>
            <a:r>
              <a:rPr lang="en-US" sz="600" dirty="0" err="1" smtClean="0"/>
              <a:t>Suppl</a:t>
            </a:r>
            <a:r>
              <a:rPr lang="en-US" sz="600" dirty="0" smtClean="0"/>
              <a:t>):S1-47.</a:t>
            </a:r>
          </a:p>
          <a:p>
            <a:pPr lvl="0"/>
            <a:r>
              <a:rPr lang="en-US" sz="600" dirty="0" err="1" smtClean="0"/>
              <a:t>Nambiar</a:t>
            </a:r>
            <a:r>
              <a:rPr lang="en-US" sz="600" dirty="0" smtClean="0"/>
              <a:t> V, </a:t>
            </a:r>
            <a:r>
              <a:rPr lang="en-US" sz="600" dirty="0" err="1" smtClean="0"/>
              <a:t>Jagtap</a:t>
            </a:r>
            <a:r>
              <a:rPr lang="en-US" sz="600" dirty="0" smtClean="0"/>
              <a:t> VS, </a:t>
            </a:r>
            <a:r>
              <a:rPr lang="en-US" sz="600" dirty="0" err="1" smtClean="0"/>
              <a:t>Sarathi</a:t>
            </a:r>
            <a:r>
              <a:rPr lang="en-US" sz="600" dirty="0" smtClean="0"/>
              <a:t> V, et al. Prevalence and impact of thyroid disorders on maternal outcome in </a:t>
            </a:r>
            <a:r>
              <a:rPr lang="en-US" sz="600" dirty="0" err="1" smtClean="0"/>
              <a:t>asian-indian</a:t>
            </a:r>
            <a:r>
              <a:rPr lang="en-US" sz="600" dirty="0" smtClean="0"/>
              <a:t> pregnant women. Journal of Thyroid Research 2011;429097:6.</a:t>
            </a:r>
          </a:p>
          <a:p>
            <a:pPr lvl="0"/>
            <a:r>
              <a:rPr lang="en-US" sz="600" dirty="0" err="1" smtClean="0"/>
              <a:t>Sahu</a:t>
            </a:r>
            <a:r>
              <a:rPr lang="en-US" sz="600" dirty="0" smtClean="0"/>
              <a:t> MT, Das V, </a:t>
            </a:r>
            <a:r>
              <a:rPr lang="en-US" sz="600" dirty="0" err="1" smtClean="0"/>
              <a:t>Mittal</a:t>
            </a:r>
            <a:r>
              <a:rPr lang="en-US" sz="600" dirty="0" smtClean="0"/>
              <a:t> S, et al. Overt and subclinical thyroid dysfunction among Indian pregnant women and its effect on maternal and fetal outcome. Arch </a:t>
            </a:r>
            <a:r>
              <a:rPr lang="en-US" sz="600" dirty="0" err="1" smtClean="0"/>
              <a:t>Gynecol</a:t>
            </a:r>
            <a:r>
              <a:rPr lang="en-US" sz="600" dirty="0" smtClean="0"/>
              <a:t> Obstet. 2010 Feb;281(2):215-20.</a:t>
            </a:r>
            <a:endParaRPr lang="en-US" sz="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a:t>
            </a:r>
            <a:endParaRPr lang="en-IN" dirty="0"/>
          </a:p>
        </p:txBody>
      </p:sp>
      <p:sp>
        <p:nvSpPr>
          <p:cNvPr id="3" name="Content Placeholder 2"/>
          <p:cNvSpPr>
            <a:spLocks noGrp="1"/>
          </p:cNvSpPr>
          <p:nvPr>
            <p:ph idx="1"/>
          </p:nvPr>
        </p:nvSpPr>
        <p:spPr/>
        <p:txBody>
          <a:bodyPr/>
          <a:lstStyle/>
          <a:p>
            <a:r>
              <a:rPr lang="en-US" dirty="0" smtClean="0"/>
              <a:t>24/F</a:t>
            </a:r>
          </a:p>
          <a:p>
            <a:r>
              <a:rPr lang="en-US" dirty="0" smtClean="0"/>
              <a:t>Mood changes, </a:t>
            </a:r>
            <a:r>
              <a:rPr lang="en-US" dirty="0" err="1" smtClean="0"/>
              <a:t>bodyache</a:t>
            </a:r>
            <a:endParaRPr lang="en-US" dirty="0" smtClean="0"/>
          </a:p>
          <a:p>
            <a:endParaRPr lang="en-US" dirty="0" smtClean="0"/>
          </a:p>
          <a:p>
            <a:r>
              <a:rPr lang="en-US" dirty="0" smtClean="0"/>
              <a:t>Wt: 54 kg</a:t>
            </a:r>
          </a:p>
          <a:p>
            <a:endParaRPr lang="en-US" dirty="0" smtClean="0"/>
          </a:p>
          <a:p>
            <a:r>
              <a:rPr lang="en-US" dirty="0" smtClean="0"/>
              <a:t>TSH: 12 </a:t>
            </a:r>
            <a:r>
              <a:rPr lang="en-US" dirty="0" err="1" smtClean="0"/>
              <a:t>mIU</a:t>
            </a:r>
            <a:r>
              <a:rPr lang="en-US" dirty="0" smtClean="0"/>
              <a:t>/l</a:t>
            </a:r>
          </a:p>
          <a:p>
            <a:r>
              <a:rPr lang="en-US" dirty="0" smtClean="0"/>
              <a:t>Free T4: Normal</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Dosage</a:t>
            </a:r>
            <a:endParaRPr lang="en-IN" dirty="0"/>
          </a:p>
        </p:txBody>
      </p:sp>
      <p:sp>
        <p:nvSpPr>
          <p:cNvPr id="3" name="Content Placeholder 2"/>
          <p:cNvSpPr>
            <a:spLocks noGrp="1"/>
          </p:cNvSpPr>
          <p:nvPr>
            <p:ph idx="1"/>
          </p:nvPr>
        </p:nvSpPr>
        <p:spPr/>
        <p:txBody>
          <a:bodyPr>
            <a:normAutofit/>
          </a:bodyPr>
          <a:lstStyle/>
          <a:p>
            <a:r>
              <a:rPr lang="en-US" dirty="0" smtClean="0"/>
              <a:t>Starting dose: 25 – 100 mcg/day</a:t>
            </a:r>
          </a:p>
          <a:p>
            <a:endParaRPr lang="en-US" dirty="0" smtClean="0"/>
          </a:p>
          <a:p>
            <a:r>
              <a:rPr lang="en-US" dirty="0" smtClean="0"/>
              <a:t>Repeat TSH after 4-6 weeks</a:t>
            </a:r>
          </a:p>
          <a:p>
            <a:pPr>
              <a:buNone/>
            </a:pPr>
            <a:endParaRPr lang="en-US" dirty="0" smtClean="0"/>
          </a:p>
          <a:p>
            <a:r>
              <a:rPr lang="en-US" dirty="0" smtClean="0"/>
              <a:t>Dose adjustments: 12.5 – 25 mcg/day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0"/>
            <a:ext cx="8218487" cy="1143000"/>
          </a:xfrm>
        </p:spPr>
        <p:txBody>
          <a:bodyPr/>
          <a:lstStyle/>
          <a:p>
            <a:r>
              <a:rPr lang="en-GB" smtClean="0"/>
              <a:t>Thyroxin treatment for hypothyroidism in pregnancy</a:t>
            </a:r>
          </a:p>
        </p:txBody>
      </p:sp>
      <p:sp>
        <p:nvSpPr>
          <p:cNvPr id="3" name="Content Placeholder 2"/>
          <p:cNvSpPr>
            <a:spLocks noGrp="1"/>
          </p:cNvSpPr>
          <p:nvPr>
            <p:ph idx="1"/>
          </p:nvPr>
        </p:nvSpPr>
        <p:spPr>
          <a:xfrm>
            <a:off x="468313" y="1522413"/>
            <a:ext cx="8229600" cy="4525962"/>
          </a:xfrm>
        </p:spPr>
        <p:txBody>
          <a:bodyPr/>
          <a:lstStyle/>
          <a:p>
            <a:pPr marL="0" indent="0">
              <a:buFont typeface="Webdings" pitchFamily="18" charset="2"/>
              <a:buNone/>
              <a:defRPr/>
            </a:pPr>
            <a:r>
              <a:rPr lang="en-GB" dirty="0" smtClean="0"/>
              <a:t>Average increment in </a:t>
            </a:r>
            <a:r>
              <a:rPr lang="en-GB" dirty="0" smtClean="0">
                <a:solidFill>
                  <a:srgbClr val="FF0000"/>
                </a:solidFill>
              </a:rPr>
              <a:t>L-</a:t>
            </a:r>
            <a:r>
              <a:rPr lang="en-GB" dirty="0" err="1" smtClean="0">
                <a:solidFill>
                  <a:srgbClr val="FF0000"/>
                </a:solidFill>
              </a:rPr>
              <a:t>Thyroxine</a:t>
            </a:r>
            <a:r>
              <a:rPr lang="en-GB" dirty="0" smtClean="0"/>
              <a:t> dosage in women without residual functional thyroid tissue depends on the initial elevation of serum TSH</a:t>
            </a:r>
            <a:r>
              <a:rPr lang="en-GB" baseline="30000" dirty="0" smtClean="0"/>
              <a:t>1</a:t>
            </a:r>
          </a:p>
          <a:p>
            <a:pPr>
              <a:defRPr/>
            </a:pPr>
            <a:endParaRPr lang="en-GB" dirty="0" smtClean="0"/>
          </a:p>
          <a:p>
            <a:pPr>
              <a:defRPr/>
            </a:pPr>
            <a:endParaRPr lang="en-US" dirty="0"/>
          </a:p>
        </p:txBody>
      </p:sp>
      <p:sp>
        <p:nvSpPr>
          <p:cNvPr id="58372" name="Text Placeholder 3"/>
          <p:cNvSpPr>
            <a:spLocks noGrp="1"/>
          </p:cNvSpPr>
          <p:nvPr>
            <p:ph type="body" sz="quarter" idx="13"/>
          </p:nvPr>
        </p:nvSpPr>
        <p:spPr>
          <a:xfrm>
            <a:off x="473075" y="6061075"/>
            <a:ext cx="6918325" cy="717550"/>
          </a:xfrm>
        </p:spPr>
        <p:txBody>
          <a:bodyPr/>
          <a:lstStyle/>
          <a:p>
            <a:r>
              <a:rPr lang="en-US" dirty="0" smtClean="0"/>
              <a:t>De </a:t>
            </a:r>
            <a:r>
              <a:rPr lang="en-US" dirty="0" err="1" smtClean="0"/>
              <a:t>Groot</a:t>
            </a:r>
            <a:r>
              <a:rPr lang="en-US" dirty="0" smtClean="0"/>
              <a:t> L, </a:t>
            </a:r>
            <a:r>
              <a:rPr lang="en-US" dirty="0" err="1" smtClean="0"/>
              <a:t>Abalovich</a:t>
            </a:r>
            <a:r>
              <a:rPr lang="en-US" dirty="0" smtClean="0"/>
              <a:t> M, Alexander EK, et al. Management of thyroid dysfunction during pregnancy and postpartum: an Endocrine Society clinical practice guideline. J </a:t>
            </a:r>
            <a:r>
              <a:rPr lang="en-US" dirty="0" err="1" smtClean="0"/>
              <a:t>Clin</a:t>
            </a:r>
            <a:r>
              <a:rPr lang="en-US" dirty="0" smtClean="0"/>
              <a:t> </a:t>
            </a:r>
            <a:r>
              <a:rPr lang="en-US" dirty="0" err="1" smtClean="0"/>
              <a:t>Endocrinol</a:t>
            </a:r>
            <a:r>
              <a:rPr lang="en-US" dirty="0" smtClean="0"/>
              <a:t> </a:t>
            </a:r>
            <a:r>
              <a:rPr lang="en-US" dirty="0" err="1" smtClean="0"/>
              <a:t>Metab</a:t>
            </a:r>
            <a:r>
              <a:rPr lang="en-US" dirty="0" smtClean="0"/>
              <a:t>. 2012 Aug;97(8):2543-65.</a:t>
            </a:r>
          </a:p>
          <a:p>
            <a:pPr>
              <a:spcBef>
                <a:spcPct val="0"/>
              </a:spcBef>
              <a:buFont typeface="Calibri" pitchFamily="34" charset="0"/>
              <a:buAutoNum type="arabicPeriod"/>
            </a:pPr>
            <a:r>
              <a:rPr lang="en-US" dirty="0" smtClean="0"/>
              <a:t>Negro R, </a:t>
            </a:r>
            <a:r>
              <a:rPr lang="en-US" dirty="0" err="1" smtClean="0"/>
              <a:t>Stagnaro</a:t>
            </a:r>
            <a:r>
              <a:rPr lang="en-US" dirty="0" smtClean="0"/>
              <a:t>-Green A. Diagnosis and management of subclinical hypothyroidism in pregnancy. BMJ. 2014 Oct 6;349:g4929.</a:t>
            </a:r>
          </a:p>
        </p:txBody>
      </p:sp>
      <p:graphicFrame>
        <p:nvGraphicFramePr>
          <p:cNvPr id="11" name="Table 10"/>
          <p:cNvGraphicFramePr>
            <a:graphicFrameLocks noGrp="1"/>
          </p:cNvGraphicFramePr>
          <p:nvPr/>
        </p:nvGraphicFramePr>
        <p:xfrm>
          <a:off x="1219200" y="2667000"/>
          <a:ext cx="6705600" cy="1341120"/>
        </p:xfrm>
        <a:graphic>
          <a:graphicData uri="http://schemas.openxmlformats.org/drawingml/2006/table">
            <a:tbl>
              <a:tblPr firstRow="1" bandRow="1">
                <a:tableStyleId>{BC89EF96-8CEA-46FF-86C4-4CE0E7609802}</a:tableStyleId>
              </a:tblPr>
              <a:tblGrid>
                <a:gridCol w="3352800"/>
                <a:gridCol w="3352800"/>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smtClean="0">
                          <a:solidFill>
                            <a:schemeClr val="bg1"/>
                          </a:solidFill>
                          <a:latin typeface="Helvetica" pitchFamily="34" charset="0"/>
                        </a:rPr>
                        <a:t>Serum TSH elevation</a:t>
                      </a:r>
                      <a:endParaRPr lang="en-GB" sz="1600" noProof="0" dirty="0">
                        <a:solidFill>
                          <a:schemeClr val="bg1"/>
                        </a:solidFill>
                        <a:latin typeface="Helvetica" pitchFamily="34" charset="0"/>
                      </a:endParaRPr>
                    </a:p>
                  </a:txBody>
                  <a:tcPr>
                    <a:lnR w="12700" cap="flat" cmpd="sng" algn="ctr">
                      <a:solidFill>
                        <a:schemeClr val="bg1"/>
                      </a:solidFill>
                      <a:prstDash val="solid"/>
                      <a:round/>
                      <a:headEnd type="none" w="med" len="med"/>
                      <a:tailEnd type="none" w="med" len="med"/>
                    </a:lnR>
                    <a:lnB w="12700" cap="flat" cmpd="sng" algn="ctr">
                      <a:solidFill>
                        <a:srgbClr val="00863D"/>
                      </a:solidFill>
                      <a:prstDash val="solid"/>
                      <a:round/>
                      <a:headEnd type="none" w="med" len="med"/>
                      <a:tailEnd type="none" w="med" len="med"/>
                    </a:lnB>
                    <a:solidFill>
                      <a:srgbClr val="00863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smtClean="0">
                          <a:solidFill>
                            <a:schemeClr val="bg1"/>
                          </a:solidFill>
                          <a:latin typeface="Helvetica" pitchFamily="34" charset="0"/>
                        </a:rPr>
                        <a:t>Augmented</a:t>
                      </a:r>
                      <a:r>
                        <a:rPr lang="en-GB" sz="1600" kern="1200" baseline="0" noProof="0" dirty="0" smtClean="0">
                          <a:solidFill>
                            <a:schemeClr val="bg1"/>
                          </a:solidFill>
                          <a:latin typeface="Helvetica" pitchFamily="34" charset="0"/>
                        </a:rPr>
                        <a:t> dose of L-</a:t>
                      </a:r>
                      <a:r>
                        <a:rPr lang="en-GB" sz="1600" kern="1200" baseline="0" noProof="0" dirty="0" err="1" smtClean="0">
                          <a:solidFill>
                            <a:schemeClr val="bg1"/>
                          </a:solidFill>
                          <a:latin typeface="Helvetica" pitchFamily="34" charset="0"/>
                        </a:rPr>
                        <a:t>Thyroxine</a:t>
                      </a:r>
                      <a:endParaRPr lang="en-GB" sz="1600" noProof="0" dirty="0">
                        <a:solidFill>
                          <a:schemeClr val="bg1"/>
                        </a:solidFill>
                        <a:latin typeface="Helvetica" pitchFamily="34" charset="0"/>
                      </a:endParaRPr>
                    </a:p>
                  </a:txBody>
                  <a:tcPr>
                    <a:lnL w="12700" cap="flat" cmpd="sng" algn="ctr">
                      <a:solidFill>
                        <a:schemeClr val="bg1"/>
                      </a:solidFill>
                      <a:prstDash val="solid"/>
                      <a:round/>
                      <a:headEnd type="none" w="med" len="med"/>
                      <a:tailEnd type="none" w="med" len="med"/>
                    </a:lnL>
                    <a:lnB w="12700" cap="flat" cmpd="sng" algn="ctr">
                      <a:solidFill>
                        <a:srgbClr val="00863D"/>
                      </a:solidFill>
                      <a:prstDash val="solid"/>
                      <a:round/>
                      <a:headEnd type="none" w="med" len="med"/>
                      <a:tailEnd type="none" w="med" len="med"/>
                    </a:lnB>
                    <a:solidFill>
                      <a:srgbClr val="00863D"/>
                    </a:solidFill>
                  </a:tcPr>
                </a:tc>
              </a:tr>
              <a:tr h="312882">
                <a:tc>
                  <a:txBody>
                    <a:bodyPr/>
                    <a:lstStyle/>
                    <a:p>
                      <a:r>
                        <a:rPr lang="en-GB" sz="1600" noProof="0" dirty="0" smtClean="0">
                          <a:latin typeface="Helvetica" pitchFamily="34" charset="0"/>
                        </a:rPr>
                        <a:t>5–10 mIU/L</a:t>
                      </a:r>
                      <a:endParaRPr lang="en-GB" sz="1600" noProof="0" dirty="0">
                        <a:latin typeface="Helvetica" pitchFamily="34" charset="0"/>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solidFill>
                      <a:schemeClr val="bg1">
                        <a:alpha val="20000"/>
                      </a:schemeClr>
                    </a:solidFill>
                  </a:tcPr>
                </a:tc>
                <a:tc>
                  <a:txBody>
                    <a:bodyPr/>
                    <a:lstStyle/>
                    <a:p>
                      <a:r>
                        <a:rPr lang="en-GB" sz="1600" noProof="0" dirty="0" smtClean="0">
                          <a:latin typeface="Helvetica" pitchFamily="34" charset="0"/>
                        </a:rPr>
                        <a:t>25–50 </a:t>
                      </a:r>
                      <a:r>
                        <a:rPr lang="en-GB" sz="1600" noProof="0" dirty="0" smtClean="0">
                          <a:latin typeface="Symbol" pitchFamily="18" charset="2"/>
                        </a:rPr>
                        <a:t>m</a:t>
                      </a:r>
                      <a:r>
                        <a:rPr lang="en-GB" sz="1600" noProof="0" dirty="0" smtClean="0">
                          <a:latin typeface="Helvetica" pitchFamily="34" charset="0"/>
                        </a:rPr>
                        <a:t>g/d</a:t>
                      </a:r>
                      <a:endParaRPr lang="en-GB" sz="1600" noProof="0" dirty="0">
                        <a:latin typeface="Helvetica" pitchFamily="34" charset="0"/>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solidFill>
                      <a:schemeClr val="bg1">
                        <a:alpha val="20000"/>
                      </a:schemeClr>
                    </a:solidFill>
                  </a:tcPr>
                </a:tc>
              </a:tr>
              <a:tr h="312882">
                <a:tc>
                  <a:txBody>
                    <a:bodyPr/>
                    <a:lstStyle/>
                    <a:p>
                      <a:r>
                        <a:rPr lang="en-GB" sz="1600" u="none" strike="noStrike" kern="1200" baseline="0" noProof="0" dirty="0" smtClean="0">
                          <a:latin typeface="Helvetica" pitchFamily="34" charset="0"/>
                        </a:rPr>
                        <a:t>10 and 20 mIU/L</a:t>
                      </a:r>
                      <a:endParaRPr lang="en-GB" sz="1600" noProof="0" dirty="0">
                        <a:latin typeface="Helvetica" pitchFamily="34" charset="0"/>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tcPr>
                </a:tc>
                <a:tc>
                  <a:txBody>
                    <a:bodyPr/>
                    <a:lstStyle/>
                    <a:p>
                      <a:r>
                        <a:rPr lang="en-GB" sz="1600" noProof="0" dirty="0" smtClean="0">
                          <a:latin typeface="Helvetica" pitchFamily="34" charset="0"/>
                        </a:rPr>
                        <a:t>50–75 </a:t>
                      </a:r>
                      <a:r>
                        <a:rPr lang="en-GB" sz="1600" noProof="0" dirty="0" smtClean="0">
                          <a:latin typeface="Symbol" pitchFamily="18" charset="2"/>
                        </a:rPr>
                        <a:t>m</a:t>
                      </a:r>
                      <a:r>
                        <a:rPr lang="en-GB" sz="1600" u="none" strike="noStrike" kern="1200" baseline="0" noProof="0" dirty="0" smtClean="0">
                          <a:latin typeface="Helvetica" pitchFamily="34" charset="0"/>
                        </a:rPr>
                        <a:t>g/d</a:t>
                      </a:r>
                      <a:endParaRPr lang="en-GB" sz="1600" noProof="0" dirty="0">
                        <a:latin typeface="Helvetica" pitchFamily="34" charset="0"/>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tcPr>
                </a:tc>
              </a:tr>
              <a:tr h="312882">
                <a:tc>
                  <a:txBody>
                    <a:bodyPr/>
                    <a:lstStyle/>
                    <a:p>
                      <a:r>
                        <a:rPr lang="en-GB" sz="1600" u="none" strike="noStrike" kern="1200" baseline="0" noProof="0" dirty="0" smtClean="0">
                          <a:latin typeface="Helvetica" pitchFamily="34" charset="0"/>
                        </a:rPr>
                        <a:t>&gt;20 mIU/L</a:t>
                      </a:r>
                      <a:endParaRPr lang="en-GB" sz="1600" noProof="0" dirty="0">
                        <a:latin typeface="Helvetica" pitchFamily="34" charset="0"/>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solidFill>
                      <a:schemeClr val="bg1">
                        <a:alpha val="20000"/>
                      </a:schemeClr>
                    </a:solidFill>
                  </a:tcPr>
                </a:tc>
                <a:tc>
                  <a:txBody>
                    <a:bodyPr/>
                    <a:lstStyle/>
                    <a:p>
                      <a:pPr marL="0" algn="l" defTabSz="914400" rtl="0" eaLnBrk="1" latinLnBrk="0" hangingPunct="1"/>
                      <a:r>
                        <a:rPr lang="en-GB" sz="1600" kern="1200" noProof="0" dirty="0" smtClean="0">
                          <a:latin typeface="Helvetica" pitchFamily="34" charset="0"/>
                        </a:rPr>
                        <a:t>75–100 </a:t>
                      </a:r>
                      <a:r>
                        <a:rPr lang="en-GB" sz="1600" noProof="0" dirty="0" smtClean="0">
                          <a:latin typeface="Symbol" pitchFamily="18" charset="2"/>
                        </a:rPr>
                        <a:t>m</a:t>
                      </a:r>
                      <a:r>
                        <a:rPr lang="en-GB" sz="1600" kern="1200" noProof="0" dirty="0" smtClean="0">
                          <a:latin typeface="Helvetica" pitchFamily="34" charset="0"/>
                        </a:rPr>
                        <a:t>g/d</a:t>
                      </a:r>
                      <a:endParaRPr lang="en-GB" sz="1600" kern="1200" noProof="0" dirty="0">
                        <a:solidFill>
                          <a:schemeClr val="dk1"/>
                        </a:solidFill>
                        <a:latin typeface="Helvetica" pitchFamily="34" charset="0"/>
                        <a:ea typeface="+mn-ea"/>
                        <a:cs typeface="+mn-cs"/>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solidFill>
                      <a:schemeClr val="bg1">
                        <a:alpha val="20000"/>
                      </a:schemeClr>
                    </a:solidFill>
                  </a:tcPr>
                </a:tc>
              </a:tr>
            </a:tbl>
          </a:graphicData>
        </a:graphic>
      </p:graphicFrame>
      <p:sp>
        <p:nvSpPr>
          <p:cNvPr id="7" name="TextBox 6"/>
          <p:cNvSpPr txBox="1"/>
          <p:nvPr/>
        </p:nvSpPr>
        <p:spPr>
          <a:xfrm>
            <a:off x="152400" y="4382869"/>
            <a:ext cx="1066800" cy="646331"/>
          </a:xfrm>
          <a:prstGeom prst="rect">
            <a:avLst/>
          </a:prstGeom>
          <a:noFill/>
        </p:spPr>
        <p:txBody>
          <a:bodyPr wrap="square" rtlCol="0">
            <a:spAutoFit/>
          </a:bodyPr>
          <a:lstStyle/>
          <a:p>
            <a:r>
              <a:rPr lang="en-US" b="1" dirty="0" smtClean="0"/>
              <a:t>BMJ</a:t>
            </a:r>
            <a:br>
              <a:rPr lang="en-US" b="1" dirty="0" smtClean="0"/>
            </a:br>
            <a:r>
              <a:rPr lang="en-US" b="1" dirty="0" smtClean="0"/>
              <a:t>dosing:</a:t>
            </a:r>
            <a:r>
              <a:rPr lang="en-US" b="1" baseline="30000" dirty="0" smtClean="0"/>
              <a:t>2</a:t>
            </a:r>
            <a:endParaRPr lang="en-US" b="1" baseline="30000" dirty="0"/>
          </a:p>
        </p:txBody>
      </p:sp>
      <p:graphicFrame>
        <p:nvGraphicFramePr>
          <p:cNvPr id="8" name="Table 7"/>
          <p:cNvGraphicFramePr>
            <a:graphicFrameLocks noGrp="1"/>
          </p:cNvGraphicFramePr>
          <p:nvPr/>
        </p:nvGraphicFramePr>
        <p:xfrm>
          <a:off x="1219200" y="4343400"/>
          <a:ext cx="6705600" cy="1341120"/>
        </p:xfrm>
        <a:graphic>
          <a:graphicData uri="http://schemas.openxmlformats.org/drawingml/2006/table">
            <a:tbl>
              <a:tblPr firstRow="1" bandRow="1">
                <a:tableStyleId>{BC89EF96-8CEA-46FF-86C4-4CE0E7609802}</a:tableStyleId>
              </a:tblPr>
              <a:tblGrid>
                <a:gridCol w="3352800"/>
                <a:gridCol w="3352800"/>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smtClean="0">
                          <a:solidFill>
                            <a:schemeClr val="bg1"/>
                          </a:solidFill>
                          <a:latin typeface="Helvetica" pitchFamily="34" charset="0"/>
                        </a:rPr>
                        <a:t>First trimester TSH</a:t>
                      </a:r>
                      <a:endParaRPr lang="en-GB" sz="1600" noProof="0" dirty="0">
                        <a:solidFill>
                          <a:schemeClr val="bg1"/>
                        </a:solidFill>
                        <a:latin typeface="Helvetica" pitchFamily="34" charset="0"/>
                      </a:endParaRPr>
                    </a:p>
                  </a:txBody>
                  <a:tcPr>
                    <a:lnR w="12700" cap="flat" cmpd="sng" algn="ctr">
                      <a:solidFill>
                        <a:schemeClr val="bg1"/>
                      </a:solidFill>
                      <a:prstDash val="solid"/>
                      <a:round/>
                      <a:headEnd type="none" w="med" len="med"/>
                      <a:tailEnd type="none" w="med" len="med"/>
                    </a:lnR>
                    <a:lnB w="12700" cap="flat" cmpd="sng" algn="ctr">
                      <a:solidFill>
                        <a:srgbClr val="00863D"/>
                      </a:solidFill>
                      <a:prstDash val="solid"/>
                      <a:round/>
                      <a:headEnd type="none" w="med" len="med"/>
                      <a:tailEnd type="none" w="med" len="med"/>
                    </a:lnB>
                    <a:solidFill>
                      <a:srgbClr val="00863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smtClean="0">
                          <a:solidFill>
                            <a:schemeClr val="bg1"/>
                          </a:solidFill>
                          <a:latin typeface="Helvetica" pitchFamily="34" charset="0"/>
                        </a:rPr>
                        <a:t>Start </a:t>
                      </a:r>
                      <a:r>
                        <a:rPr lang="en-GB" sz="1600" kern="1200" baseline="0" noProof="0" dirty="0" smtClean="0">
                          <a:solidFill>
                            <a:schemeClr val="bg1"/>
                          </a:solidFill>
                          <a:latin typeface="Helvetica" pitchFamily="34" charset="0"/>
                        </a:rPr>
                        <a:t>L-</a:t>
                      </a:r>
                      <a:r>
                        <a:rPr lang="en-GB" sz="1600" kern="1200" baseline="0" noProof="0" dirty="0" err="1" smtClean="0">
                          <a:solidFill>
                            <a:schemeClr val="bg1"/>
                          </a:solidFill>
                          <a:latin typeface="Helvetica" pitchFamily="34" charset="0"/>
                        </a:rPr>
                        <a:t>Thyroxine</a:t>
                      </a:r>
                      <a:endParaRPr lang="en-GB" sz="1600" noProof="0" dirty="0">
                        <a:solidFill>
                          <a:schemeClr val="bg1"/>
                        </a:solidFill>
                        <a:latin typeface="Helvetica" pitchFamily="34" charset="0"/>
                      </a:endParaRPr>
                    </a:p>
                  </a:txBody>
                  <a:tcPr>
                    <a:lnL w="12700" cap="flat" cmpd="sng" algn="ctr">
                      <a:solidFill>
                        <a:schemeClr val="bg1"/>
                      </a:solidFill>
                      <a:prstDash val="solid"/>
                      <a:round/>
                      <a:headEnd type="none" w="med" len="med"/>
                      <a:tailEnd type="none" w="med" len="med"/>
                    </a:lnL>
                    <a:lnB w="12700" cap="flat" cmpd="sng" algn="ctr">
                      <a:solidFill>
                        <a:srgbClr val="00863D"/>
                      </a:solidFill>
                      <a:prstDash val="solid"/>
                      <a:round/>
                      <a:headEnd type="none" w="med" len="med"/>
                      <a:tailEnd type="none" w="med" len="med"/>
                    </a:lnB>
                    <a:solidFill>
                      <a:srgbClr val="00863D"/>
                    </a:solidFill>
                  </a:tcPr>
                </a:tc>
              </a:tr>
              <a:tr h="312882">
                <a:tc>
                  <a:txBody>
                    <a:bodyPr/>
                    <a:lstStyle/>
                    <a:p>
                      <a:r>
                        <a:rPr lang="en-GB" sz="1600" noProof="0" dirty="0" smtClean="0">
                          <a:latin typeface="Helvetica" pitchFamily="34" charset="0"/>
                        </a:rPr>
                        <a:t>2.5–5 mIU/L</a:t>
                      </a:r>
                      <a:endParaRPr lang="en-GB" sz="1600" noProof="0" dirty="0">
                        <a:latin typeface="Helvetica" pitchFamily="34" charset="0"/>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solidFill>
                      <a:schemeClr val="bg1">
                        <a:alpha val="20000"/>
                      </a:schemeClr>
                    </a:solidFill>
                  </a:tcPr>
                </a:tc>
                <a:tc>
                  <a:txBody>
                    <a:bodyPr/>
                    <a:lstStyle/>
                    <a:p>
                      <a:r>
                        <a:rPr lang="en-GB" sz="1600" noProof="0" dirty="0" smtClean="0">
                          <a:latin typeface="Helvetica" pitchFamily="34" charset="0"/>
                        </a:rPr>
                        <a:t>50 </a:t>
                      </a:r>
                      <a:r>
                        <a:rPr lang="en-GB" sz="1600" noProof="0" dirty="0" smtClean="0">
                          <a:latin typeface="Symbol" pitchFamily="18" charset="2"/>
                        </a:rPr>
                        <a:t>m</a:t>
                      </a:r>
                      <a:r>
                        <a:rPr lang="en-GB" sz="1600" noProof="0" dirty="0" smtClean="0">
                          <a:latin typeface="Helvetica" pitchFamily="34" charset="0"/>
                        </a:rPr>
                        <a:t>g/d</a:t>
                      </a:r>
                      <a:endParaRPr lang="en-GB" sz="1600" noProof="0" dirty="0">
                        <a:latin typeface="Helvetica" pitchFamily="34" charset="0"/>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solidFill>
                      <a:schemeClr val="bg1">
                        <a:alpha val="20000"/>
                      </a:schemeClr>
                    </a:solidFill>
                  </a:tcPr>
                </a:tc>
              </a:tr>
              <a:tr h="312882">
                <a:tc>
                  <a:txBody>
                    <a:bodyPr/>
                    <a:lstStyle/>
                    <a:p>
                      <a:r>
                        <a:rPr lang="en-GB" sz="1600" noProof="0" dirty="0" smtClean="0">
                          <a:latin typeface="Helvetica" pitchFamily="34" charset="0"/>
                        </a:rPr>
                        <a:t>5.0–8.0 </a:t>
                      </a:r>
                      <a:r>
                        <a:rPr lang="en-GB" sz="1600" noProof="0" dirty="0" err="1" smtClean="0">
                          <a:latin typeface="Helvetica" pitchFamily="34" charset="0"/>
                        </a:rPr>
                        <a:t>mIU</a:t>
                      </a:r>
                      <a:r>
                        <a:rPr lang="en-GB" sz="1600" noProof="0" dirty="0" smtClean="0">
                          <a:latin typeface="Helvetica" pitchFamily="34" charset="0"/>
                        </a:rPr>
                        <a:t>/L</a:t>
                      </a:r>
                      <a:endParaRPr lang="en-GB" sz="1600" noProof="0" dirty="0">
                        <a:latin typeface="Helvetica" pitchFamily="34" charset="0"/>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tcPr>
                </a:tc>
                <a:tc>
                  <a:txBody>
                    <a:bodyPr/>
                    <a:lstStyle/>
                    <a:p>
                      <a:r>
                        <a:rPr lang="en-GB" sz="1600" noProof="0" dirty="0" smtClean="0">
                          <a:latin typeface="Helvetica" pitchFamily="34" charset="0"/>
                        </a:rPr>
                        <a:t>75 </a:t>
                      </a:r>
                      <a:r>
                        <a:rPr lang="en-GB" sz="1600" noProof="0" dirty="0" smtClean="0">
                          <a:latin typeface="Symbol" pitchFamily="18" charset="2"/>
                        </a:rPr>
                        <a:t>m</a:t>
                      </a:r>
                      <a:r>
                        <a:rPr lang="en-GB" sz="1600" u="none" strike="noStrike" kern="1200" baseline="0" noProof="0" dirty="0" smtClean="0">
                          <a:latin typeface="Helvetica" pitchFamily="34" charset="0"/>
                        </a:rPr>
                        <a:t>g/d</a:t>
                      </a:r>
                      <a:endParaRPr lang="en-GB" sz="1600" noProof="0" dirty="0">
                        <a:latin typeface="Helvetica" pitchFamily="34" charset="0"/>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tcPr>
                </a:tc>
              </a:tr>
              <a:tr h="312882">
                <a:tc>
                  <a:txBody>
                    <a:bodyPr/>
                    <a:lstStyle/>
                    <a:p>
                      <a:r>
                        <a:rPr lang="en-GB" sz="1600" u="none" strike="noStrike" kern="1200" baseline="0" noProof="0" dirty="0" smtClean="0">
                          <a:latin typeface="Helvetica" pitchFamily="34" charset="0"/>
                        </a:rPr>
                        <a:t>&gt;8 mIU/L</a:t>
                      </a:r>
                      <a:endParaRPr lang="en-GB" sz="1600" noProof="0" dirty="0">
                        <a:latin typeface="Helvetica" pitchFamily="34" charset="0"/>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solidFill>
                      <a:schemeClr val="bg1">
                        <a:alpha val="20000"/>
                      </a:schemeClr>
                    </a:solidFill>
                  </a:tcPr>
                </a:tc>
                <a:tc>
                  <a:txBody>
                    <a:bodyPr/>
                    <a:lstStyle/>
                    <a:p>
                      <a:pPr marL="0" algn="l" defTabSz="914400" rtl="0" eaLnBrk="1" latinLnBrk="0" hangingPunct="1"/>
                      <a:r>
                        <a:rPr lang="en-GB" sz="1600" kern="1200" noProof="0" dirty="0" smtClean="0">
                          <a:latin typeface="Helvetica" pitchFamily="34" charset="0"/>
                        </a:rPr>
                        <a:t>100 </a:t>
                      </a:r>
                      <a:r>
                        <a:rPr lang="en-GB" sz="1600" noProof="0" dirty="0" smtClean="0">
                          <a:latin typeface="Symbol" pitchFamily="18" charset="2"/>
                        </a:rPr>
                        <a:t>m</a:t>
                      </a:r>
                      <a:r>
                        <a:rPr lang="en-GB" sz="1600" kern="1200" noProof="0" dirty="0" smtClean="0">
                          <a:latin typeface="Helvetica" pitchFamily="34" charset="0"/>
                        </a:rPr>
                        <a:t>g/d</a:t>
                      </a:r>
                      <a:endParaRPr lang="en-GB" sz="1600" kern="1200" noProof="0" dirty="0">
                        <a:solidFill>
                          <a:schemeClr val="dk1"/>
                        </a:solidFill>
                        <a:latin typeface="Helvetica" pitchFamily="34" charset="0"/>
                        <a:ea typeface="+mn-ea"/>
                        <a:cs typeface="+mn-cs"/>
                      </a:endParaRPr>
                    </a:p>
                  </a:txBody>
                  <a:tcPr>
                    <a:lnL w="12700" cap="flat" cmpd="sng" algn="ctr">
                      <a:solidFill>
                        <a:srgbClr val="00863D"/>
                      </a:solidFill>
                      <a:prstDash val="solid"/>
                      <a:round/>
                      <a:headEnd type="none" w="med" len="med"/>
                      <a:tailEnd type="none" w="med" len="med"/>
                    </a:lnL>
                    <a:lnR w="12700" cap="flat" cmpd="sng" algn="ctr">
                      <a:solidFill>
                        <a:srgbClr val="00863D"/>
                      </a:solidFill>
                      <a:prstDash val="solid"/>
                      <a:round/>
                      <a:headEnd type="none" w="med" len="med"/>
                      <a:tailEnd type="none" w="med" len="med"/>
                    </a:lnR>
                    <a:lnT w="12700" cap="flat" cmpd="sng" algn="ctr">
                      <a:solidFill>
                        <a:srgbClr val="00863D"/>
                      </a:solidFill>
                      <a:prstDash val="solid"/>
                      <a:round/>
                      <a:headEnd type="none" w="med" len="med"/>
                      <a:tailEnd type="none" w="med" len="med"/>
                    </a:lnT>
                    <a:lnB w="12700" cap="flat" cmpd="sng" algn="ctr">
                      <a:solidFill>
                        <a:srgbClr val="00863D"/>
                      </a:solidFill>
                      <a:prstDash val="solid"/>
                      <a:round/>
                      <a:headEnd type="none" w="med" len="med"/>
                      <a:tailEnd type="none" w="med" len="med"/>
                    </a:lnB>
                    <a:solidFill>
                      <a:schemeClr val="bg1">
                        <a:alpha val="20000"/>
                      </a:schemeClr>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81000" y="1981200"/>
            <a:ext cx="8610600" cy="685800"/>
          </a:xfrm>
        </p:spPr>
        <p:txBody>
          <a:bodyPr>
            <a:noAutofit/>
          </a:bodyPr>
          <a:lstStyle/>
          <a:p>
            <a:pPr eaLnBrk="1" hangingPunct="1"/>
            <a:r>
              <a:rPr lang="en-US" altLang="en-US" sz="3600" dirty="0"/>
              <a:t>Hyperthyroidism in Pregnancy</a:t>
            </a:r>
            <a:r>
              <a:rPr lang="en-US" altLang="en-US" sz="3600" dirty="0">
                <a:solidFill>
                  <a:schemeClr val="bg1"/>
                </a:solidFill>
              </a:rPr>
              <a:t> : Addressing the Challenges</a:t>
            </a:r>
          </a:p>
        </p:txBody>
      </p:sp>
      <p:sp>
        <p:nvSpPr>
          <p:cNvPr id="13317" name="Text Box 5"/>
          <p:cNvSpPr txBox="1">
            <a:spLocks noChangeArrowheads="1"/>
          </p:cNvSpPr>
          <p:nvPr/>
        </p:nvSpPr>
        <p:spPr bwMode="auto">
          <a:xfrm>
            <a:off x="5943600" y="6553200"/>
            <a:ext cx="3581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900">
                <a:solidFill>
                  <a:srgbClr val="4C7DAB"/>
                </a:solidFill>
              </a:rPr>
              <a:t>Copyright © 2011 Abbott India Limited. All rights reserved</a:t>
            </a:r>
            <a:endParaRPr lang="en-US" altLang="en-US">
              <a:solidFill>
                <a:prstClr val="black"/>
              </a:solidFill>
            </a:endParaRPr>
          </a:p>
        </p:txBody>
      </p:sp>
      <p:sp>
        <p:nvSpPr>
          <p:cNvPr id="2" name="Date Placeholder 1"/>
          <p:cNvSpPr>
            <a:spLocks noGrp="1"/>
          </p:cNvSpPr>
          <p:nvPr>
            <p:ph type="dt" sz="half" idx="10"/>
          </p:nvPr>
        </p:nvSpPr>
        <p:spPr/>
        <p:txBody>
          <a:bodyPr/>
          <a:lstStyle/>
          <a:p>
            <a:fld id="{4DF8A9FE-3977-464D-AF0A-3CB0F714F35B}" type="datetime1">
              <a:rPr lang="en-US" smtClean="0"/>
              <a:pPr/>
              <a:t>11/19/2019</a:t>
            </a:fld>
            <a:endParaRPr lang="en-US"/>
          </a:p>
        </p:txBody>
      </p:sp>
    </p:spTree>
    <p:extLst>
      <p:ext uri="{BB962C8B-B14F-4D97-AF65-F5344CB8AC3E}">
        <p14:creationId xmlns="" xmlns:p14="http://schemas.microsoft.com/office/powerpoint/2010/main" val="533194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74638"/>
            <a:ext cx="9144000" cy="639762"/>
          </a:xfrm>
        </p:spPr>
        <p:style>
          <a:lnRef idx="2">
            <a:schemeClr val="accent1">
              <a:shade val="50000"/>
            </a:schemeClr>
          </a:lnRef>
          <a:fillRef idx="1">
            <a:schemeClr val="accent1"/>
          </a:fillRef>
          <a:effectRef idx="0">
            <a:schemeClr val="accent1"/>
          </a:effectRef>
          <a:fontRef idx="minor">
            <a:schemeClr val="lt1"/>
          </a:fontRef>
        </p:style>
        <p:txBody>
          <a:bodyPr bIns="91440" anchor="b" anchorCtr="0">
            <a:normAutofit/>
          </a:bodyPr>
          <a:lstStyle/>
          <a:p>
            <a:pPr algn="ctr"/>
            <a:r>
              <a:rPr lang="en-US" altLang="en-US" sz="3200">
                <a:solidFill>
                  <a:schemeClr val="lt1"/>
                </a:solidFill>
                <a:latin typeface="+mn-lt"/>
                <a:ea typeface="+mn-ea"/>
                <a:cs typeface="+mn-cs"/>
              </a:rPr>
              <a:t> Effect of Hyperthyroidism on Pregnancy</a:t>
            </a:r>
          </a:p>
        </p:txBody>
      </p:sp>
      <p:sp>
        <p:nvSpPr>
          <p:cNvPr id="26627" name="Content Placeholder 2"/>
          <p:cNvSpPr>
            <a:spLocks noGrp="1"/>
          </p:cNvSpPr>
          <p:nvPr>
            <p:ph idx="1"/>
          </p:nvPr>
        </p:nvSpPr>
        <p:spPr/>
        <p:txBody>
          <a:bodyPr/>
          <a:lstStyle/>
          <a:p>
            <a:pPr eaLnBrk="1" hangingPunct="1">
              <a:spcAft>
                <a:spcPts val="300"/>
              </a:spcAft>
            </a:pPr>
            <a:r>
              <a:rPr lang="en-US" altLang="en-US" sz="2000"/>
              <a:t>Untreated severe hyperthyroidism causes a number of menstrual disturbances</a:t>
            </a:r>
          </a:p>
          <a:p>
            <a:pPr eaLnBrk="1" hangingPunct="1">
              <a:spcAft>
                <a:spcPts val="300"/>
              </a:spcAft>
            </a:pPr>
            <a:r>
              <a:rPr lang="en-US" altLang="en-US" sz="2000"/>
              <a:t>Pregnant hyperthyroid women are at a risk of: </a:t>
            </a:r>
          </a:p>
          <a:p>
            <a:pPr lvl="1" eaLnBrk="1" hangingPunct="1">
              <a:spcAft>
                <a:spcPts val="300"/>
              </a:spcAft>
            </a:pPr>
            <a:r>
              <a:rPr lang="en-US" altLang="en-US" sz="1800"/>
              <a:t>Miscarriage</a:t>
            </a:r>
          </a:p>
          <a:p>
            <a:pPr lvl="1" eaLnBrk="1" hangingPunct="1">
              <a:spcAft>
                <a:spcPts val="300"/>
              </a:spcAft>
            </a:pPr>
            <a:r>
              <a:rPr lang="en-US" altLang="en-US" sz="1800"/>
              <a:t>Abortions</a:t>
            </a:r>
          </a:p>
          <a:p>
            <a:pPr lvl="1" eaLnBrk="1" hangingPunct="1">
              <a:spcAft>
                <a:spcPts val="300"/>
              </a:spcAft>
            </a:pPr>
            <a:r>
              <a:rPr lang="en-US" altLang="en-US" sz="1800"/>
              <a:t>Still births</a:t>
            </a:r>
          </a:p>
          <a:p>
            <a:pPr lvl="1" eaLnBrk="1" hangingPunct="1">
              <a:spcAft>
                <a:spcPts val="300"/>
              </a:spcAft>
            </a:pPr>
            <a:r>
              <a:rPr lang="en-US" altLang="en-US" sz="1800"/>
              <a:t>Intrauterine growth restriction (IUGR)</a:t>
            </a:r>
          </a:p>
          <a:p>
            <a:pPr lvl="1" eaLnBrk="1" hangingPunct="1">
              <a:spcAft>
                <a:spcPts val="300"/>
              </a:spcAft>
            </a:pPr>
            <a:r>
              <a:rPr lang="en-US" altLang="en-US" sz="1800"/>
              <a:t>Premature labor</a:t>
            </a:r>
          </a:p>
          <a:p>
            <a:pPr lvl="1" eaLnBrk="1" hangingPunct="1">
              <a:spcAft>
                <a:spcPts val="300"/>
              </a:spcAft>
            </a:pPr>
            <a:r>
              <a:rPr lang="en-US" altLang="en-US" sz="1800"/>
              <a:t>Neonatal hyperthyroidism</a:t>
            </a:r>
          </a:p>
          <a:p>
            <a:pPr lvl="1" eaLnBrk="1" hangingPunct="1">
              <a:spcAft>
                <a:spcPts val="300"/>
              </a:spcAft>
            </a:pPr>
            <a:r>
              <a:rPr lang="en-US" altLang="en-US" sz="1800"/>
              <a:t>Perinatal mortality</a:t>
            </a:r>
          </a:p>
          <a:p>
            <a:pPr eaLnBrk="1" hangingPunct="1">
              <a:spcAft>
                <a:spcPts val="300"/>
              </a:spcAft>
            </a:pPr>
            <a:r>
              <a:rPr lang="en-US" altLang="en-US" sz="2000"/>
              <a:t>Pregnant women with mild hyperthyroidism on treatment have good outcomes</a:t>
            </a:r>
          </a:p>
          <a:p>
            <a:pPr eaLnBrk="1" hangingPunct="1">
              <a:spcAft>
                <a:spcPts val="300"/>
              </a:spcAft>
            </a:pPr>
            <a:r>
              <a:rPr lang="en-US" altLang="en-US" sz="2000"/>
              <a:t>Uncontrolled disease may result in thyroid crisis (storm) or heart failure during delivery</a:t>
            </a:r>
          </a:p>
        </p:txBody>
      </p:sp>
      <p:sp>
        <p:nvSpPr>
          <p:cNvPr id="26628" name="TextBox 4"/>
          <p:cNvSpPr txBox="1">
            <a:spLocks noChangeArrowheads="1"/>
          </p:cNvSpPr>
          <p:nvPr/>
        </p:nvSpPr>
        <p:spPr bwMode="auto">
          <a:xfrm>
            <a:off x="304800" y="6551613"/>
            <a:ext cx="8534400" cy="15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eaLnBrk="0" hangingPunct="0">
              <a:tabLst>
                <a:tab pos="174625" algn="l"/>
              </a:tabLst>
              <a:defRPr>
                <a:solidFill>
                  <a:schemeClr val="tx1"/>
                </a:solidFill>
                <a:latin typeface="Arial" pitchFamily="34" charset="0"/>
              </a:defRPr>
            </a:lvl1pPr>
            <a:lvl2pPr marL="742950" indent="-285750" eaLnBrk="0" hangingPunct="0">
              <a:tabLst>
                <a:tab pos="174625" algn="l"/>
              </a:tabLst>
              <a:defRPr>
                <a:solidFill>
                  <a:schemeClr val="tx1"/>
                </a:solidFill>
                <a:latin typeface="Arial" pitchFamily="34" charset="0"/>
              </a:defRPr>
            </a:lvl2pPr>
            <a:lvl3pPr marL="1143000" indent="-228600" eaLnBrk="0" hangingPunct="0">
              <a:tabLst>
                <a:tab pos="174625" algn="l"/>
              </a:tabLst>
              <a:defRPr>
                <a:solidFill>
                  <a:schemeClr val="tx1"/>
                </a:solidFill>
                <a:latin typeface="Arial" pitchFamily="34" charset="0"/>
              </a:defRPr>
            </a:lvl3pPr>
            <a:lvl4pPr marL="1600200" indent="-228600" eaLnBrk="0" hangingPunct="0">
              <a:tabLst>
                <a:tab pos="174625" algn="l"/>
              </a:tabLst>
              <a:defRPr>
                <a:solidFill>
                  <a:schemeClr val="tx1"/>
                </a:solidFill>
                <a:latin typeface="Arial" pitchFamily="34" charset="0"/>
              </a:defRPr>
            </a:lvl4pPr>
            <a:lvl5pPr marL="2057400" indent="-228600" eaLnBrk="0" hangingPunct="0">
              <a:tabLst>
                <a:tab pos="174625" algn="l"/>
              </a:tabLst>
              <a:defRPr>
                <a:solidFill>
                  <a:schemeClr val="tx1"/>
                </a:solidFill>
                <a:latin typeface="Arial" pitchFamily="34" charset="0"/>
              </a:defRPr>
            </a:lvl5pPr>
            <a:lvl6pPr marL="2514600" indent="-228600" eaLnBrk="0" fontAlgn="base" hangingPunct="0">
              <a:spcBef>
                <a:spcPct val="0"/>
              </a:spcBef>
              <a:spcAft>
                <a:spcPct val="0"/>
              </a:spcAft>
              <a:tabLst>
                <a:tab pos="174625" algn="l"/>
              </a:tabLst>
              <a:defRPr>
                <a:solidFill>
                  <a:schemeClr val="tx1"/>
                </a:solidFill>
                <a:latin typeface="Arial" pitchFamily="34" charset="0"/>
              </a:defRPr>
            </a:lvl6pPr>
            <a:lvl7pPr marL="2971800" indent="-228600" eaLnBrk="0" fontAlgn="base" hangingPunct="0">
              <a:spcBef>
                <a:spcPct val="0"/>
              </a:spcBef>
              <a:spcAft>
                <a:spcPct val="0"/>
              </a:spcAft>
              <a:tabLst>
                <a:tab pos="174625" algn="l"/>
              </a:tabLst>
              <a:defRPr>
                <a:solidFill>
                  <a:schemeClr val="tx1"/>
                </a:solidFill>
                <a:latin typeface="Arial" pitchFamily="34" charset="0"/>
              </a:defRPr>
            </a:lvl7pPr>
            <a:lvl8pPr marL="3429000" indent="-228600" eaLnBrk="0" fontAlgn="base" hangingPunct="0">
              <a:spcBef>
                <a:spcPct val="0"/>
              </a:spcBef>
              <a:spcAft>
                <a:spcPct val="0"/>
              </a:spcAft>
              <a:tabLst>
                <a:tab pos="174625" algn="l"/>
              </a:tabLst>
              <a:defRPr>
                <a:solidFill>
                  <a:schemeClr val="tx1"/>
                </a:solidFill>
                <a:latin typeface="Arial" pitchFamily="34" charset="0"/>
              </a:defRPr>
            </a:lvl8pPr>
            <a:lvl9pPr marL="3886200" indent="-228600" eaLnBrk="0" fontAlgn="base" hangingPunct="0">
              <a:spcBef>
                <a:spcPct val="0"/>
              </a:spcBef>
              <a:spcAft>
                <a:spcPct val="0"/>
              </a:spcAft>
              <a:tabLst>
                <a:tab pos="174625" algn="l"/>
              </a:tabLst>
              <a:defRPr>
                <a:solidFill>
                  <a:schemeClr val="tx1"/>
                </a:solidFill>
                <a:latin typeface="Arial" pitchFamily="34" charset="0"/>
              </a:defRPr>
            </a:lvl9pPr>
          </a:lstStyle>
          <a:p>
            <a:pPr eaLnBrk="1" fontAlgn="base" hangingPunct="1">
              <a:spcBef>
                <a:spcPct val="0"/>
              </a:spcBef>
              <a:spcAft>
                <a:spcPct val="0"/>
              </a:spcAft>
            </a:pPr>
            <a:r>
              <a:rPr lang="en-US" altLang="en-US" sz="1000">
                <a:solidFill>
                  <a:prstClr val="black"/>
                </a:solidFill>
                <a:cs typeface="Arial" pitchFamily="34" charset="0"/>
              </a:rPr>
              <a:t>Zainuddin Z, Shaker AAH. </a:t>
            </a:r>
            <a:r>
              <a:rPr lang="en-US" altLang="en-US" sz="1000" i="1">
                <a:solidFill>
                  <a:prstClr val="black"/>
                </a:solidFill>
                <a:cs typeface="Arial" pitchFamily="34" charset="0"/>
              </a:rPr>
              <a:t>The Family Physician</a:t>
            </a:r>
            <a:r>
              <a:rPr lang="en-US" altLang="en-US" sz="1000">
                <a:solidFill>
                  <a:prstClr val="black"/>
                </a:solidFill>
                <a:cs typeface="Arial" pitchFamily="34" charset="0"/>
              </a:rPr>
              <a:t>. 2005;13(3).</a:t>
            </a:r>
          </a:p>
        </p:txBody>
      </p:sp>
      <p:sp>
        <p:nvSpPr>
          <p:cNvPr id="2" name="Date Placeholder 1"/>
          <p:cNvSpPr>
            <a:spLocks noGrp="1"/>
          </p:cNvSpPr>
          <p:nvPr>
            <p:ph type="dt" sz="half" idx="10"/>
          </p:nvPr>
        </p:nvSpPr>
        <p:spPr/>
        <p:txBody>
          <a:bodyPr/>
          <a:lstStyle/>
          <a:p>
            <a:fld id="{0124BD99-9A72-4529-B927-5C3D1E5A3CF2}" type="datetime1">
              <a:rPr lang="en-US" smtClean="0"/>
              <a:pPr/>
              <a:t>11/19/2019</a:t>
            </a:fld>
            <a:endParaRPr lang="en-US"/>
          </a:p>
        </p:txBody>
      </p:sp>
    </p:spTree>
    <p:extLst>
      <p:ext uri="{BB962C8B-B14F-4D97-AF65-F5344CB8AC3E}">
        <p14:creationId xmlns="" xmlns:p14="http://schemas.microsoft.com/office/powerpoint/2010/main" val="4273570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74638"/>
            <a:ext cx="9144000" cy="639762"/>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hangingPunct="1"/>
            <a:r>
              <a:rPr lang="en-US" altLang="en-US" dirty="0"/>
              <a:t>Hyperthyroidism</a:t>
            </a:r>
          </a:p>
        </p:txBody>
      </p:sp>
      <p:sp>
        <p:nvSpPr>
          <p:cNvPr id="15363" name="Content Placeholder 2"/>
          <p:cNvSpPr>
            <a:spLocks noGrp="1"/>
          </p:cNvSpPr>
          <p:nvPr>
            <p:ph idx="1"/>
          </p:nvPr>
        </p:nvSpPr>
        <p:spPr>
          <a:xfrm>
            <a:off x="781050" y="990600"/>
            <a:ext cx="7772400" cy="4572000"/>
          </a:xfrm>
        </p:spPr>
        <p:txBody>
          <a:bodyPr/>
          <a:lstStyle/>
          <a:p>
            <a:pPr eaLnBrk="1" hangingPunct="1"/>
            <a:r>
              <a:rPr lang="en-US" altLang="en-US"/>
              <a:t>Increased secretion of thyroid hormones</a:t>
            </a:r>
          </a:p>
          <a:p>
            <a:pPr eaLnBrk="1" hangingPunct="1"/>
            <a:endParaRPr lang="en-US" altLang="en-US"/>
          </a:p>
        </p:txBody>
      </p:sp>
      <p:sp>
        <p:nvSpPr>
          <p:cNvPr id="15364" name="TextBox 5"/>
          <p:cNvSpPr txBox="1">
            <a:spLocks noChangeArrowheads="1"/>
          </p:cNvSpPr>
          <p:nvPr/>
        </p:nvSpPr>
        <p:spPr bwMode="auto">
          <a:xfrm>
            <a:off x="304800" y="6397625"/>
            <a:ext cx="8229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marL="228600"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000">
                <a:solidFill>
                  <a:prstClr val="black"/>
                </a:solidFill>
                <a:cs typeface="Arial" pitchFamily="34" charset="0"/>
              </a:rPr>
              <a:t>1. 	Baskin HJ, et al. </a:t>
            </a:r>
            <a:r>
              <a:rPr lang="en-US" altLang="en-US" sz="1000" i="1">
                <a:solidFill>
                  <a:prstClr val="black"/>
                </a:solidFill>
                <a:cs typeface="Arial" pitchFamily="34" charset="0"/>
              </a:rPr>
              <a:t>Endocr Pract</a:t>
            </a:r>
            <a:r>
              <a:rPr lang="en-US" altLang="en-US" sz="1000">
                <a:solidFill>
                  <a:prstClr val="black"/>
                </a:solidFill>
                <a:cs typeface="Arial" pitchFamily="34" charset="0"/>
              </a:rPr>
              <a:t>. 2002;8(6):457-469.</a:t>
            </a:r>
          </a:p>
          <a:p>
            <a:pPr eaLnBrk="1" fontAlgn="base" hangingPunct="1">
              <a:spcBef>
                <a:spcPct val="0"/>
              </a:spcBef>
              <a:spcAft>
                <a:spcPct val="0"/>
              </a:spcAft>
            </a:pPr>
            <a:r>
              <a:rPr lang="en-US" altLang="en-US" sz="1000">
                <a:solidFill>
                  <a:prstClr val="black"/>
                </a:solidFill>
                <a:cs typeface="Arial" pitchFamily="34" charset="0"/>
              </a:rPr>
              <a:t>2. 	Rodien P. </a:t>
            </a:r>
            <a:r>
              <a:rPr lang="en-US" altLang="en-US" sz="1000" i="1">
                <a:solidFill>
                  <a:prstClr val="black"/>
                </a:solidFill>
                <a:cs typeface="Arial" pitchFamily="34" charset="0"/>
              </a:rPr>
              <a:t>Hum Reprod Update</a:t>
            </a:r>
            <a:r>
              <a:rPr lang="en-US" altLang="en-US" sz="1000">
                <a:solidFill>
                  <a:prstClr val="black"/>
                </a:solidFill>
                <a:cs typeface="Arial" pitchFamily="34" charset="0"/>
              </a:rPr>
              <a:t>. 2004;10(2):95-105. </a:t>
            </a:r>
          </a:p>
        </p:txBody>
      </p:sp>
      <p:graphicFrame>
        <p:nvGraphicFramePr>
          <p:cNvPr id="5" name="Table 4"/>
          <p:cNvGraphicFramePr>
            <a:graphicFrameLocks noGrp="1"/>
          </p:cNvGraphicFramePr>
          <p:nvPr>
            <p:extLst>
              <p:ext uri="{D42A27DB-BD31-4B8C-83A1-F6EECF244321}">
                <p14:modId xmlns="" xmlns:p14="http://schemas.microsoft.com/office/powerpoint/2010/main" val="1915346871"/>
              </p:ext>
            </p:extLst>
          </p:nvPr>
        </p:nvGraphicFramePr>
        <p:xfrm>
          <a:off x="533400" y="1600200"/>
          <a:ext cx="8001000" cy="4404844"/>
        </p:xfrm>
        <a:graphic>
          <a:graphicData uri="http://schemas.openxmlformats.org/drawingml/2006/table">
            <a:tbl>
              <a:tblPr firstRow="1" bandRow="1">
                <a:tableStyleId>{5C22544A-7EE6-4342-B048-85BDC9FD1C3A}</a:tableStyleId>
              </a:tblPr>
              <a:tblGrid>
                <a:gridCol w="8001000">
                  <a:extLst>
                    <a:ext uri="{9D8B030D-6E8A-4147-A177-3AD203B41FA5}">
                      <a16:colId xmlns="" xmlns:a16="http://schemas.microsoft.com/office/drawing/2014/main" val="20000"/>
                    </a:ext>
                  </a:extLst>
                </a:gridCol>
              </a:tblGrid>
              <a:tr h="296386">
                <a:tc>
                  <a:txBody>
                    <a:bodyPr/>
                    <a:lstStyle/>
                    <a:p>
                      <a:pPr algn="ctr"/>
                      <a:r>
                        <a:rPr lang="en-US" sz="1800" dirty="0">
                          <a:solidFill>
                            <a:schemeClr val="bg1"/>
                          </a:solidFill>
                          <a:latin typeface="Arial" pitchFamily="34" charset="0"/>
                          <a:cs typeface="Arial" pitchFamily="34" charset="0"/>
                        </a:rPr>
                        <a:t>Causes of Hyperthyroidism</a:t>
                      </a:r>
                    </a:p>
                  </a:txBody>
                  <a:tcPr marT="45725" marB="45725" anchor="ctr">
                    <a:solidFill>
                      <a:srgbClr val="4C7DAB"/>
                    </a:solidFill>
                  </a:tcPr>
                </a:tc>
                <a:extLst>
                  <a:ext uri="{0D108BD9-81ED-4DB2-BD59-A6C34878D82A}">
                    <a16:rowId xmlns="" xmlns:a16="http://schemas.microsoft.com/office/drawing/2014/main" val="10000"/>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fr-FR" sz="1800" dirty="0">
                          <a:solidFill>
                            <a:schemeClr val="tx1"/>
                          </a:solidFill>
                          <a:latin typeface="Arial" pitchFamily="34" charset="0"/>
                          <a:cs typeface="Arial" pitchFamily="34" charset="0"/>
                        </a:rPr>
                        <a:t>Toxic diffuse goiter (Graves’ disease)</a:t>
                      </a:r>
                      <a:endParaRPr lang="en-US" sz="1800" dirty="0">
                        <a:solidFill>
                          <a:schemeClr val="tx1"/>
                        </a:solidFill>
                        <a:latin typeface="Arial" pitchFamily="34" charset="0"/>
                        <a:cs typeface="Arial" pitchFamily="34" charset="0"/>
                      </a:endParaRPr>
                    </a:p>
                  </a:txBody>
                  <a:tcPr marT="45725" marB="45725" anchor="ctr">
                    <a:solidFill>
                      <a:srgbClr val="D9D9D9"/>
                    </a:solidFill>
                  </a:tcPr>
                </a:tc>
                <a:extLst>
                  <a:ext uri="{0D108BD9-81ED-4DB2-BD59-A6C34878D82A}">
                    <a16:rowId xmlns="" xmlns:a16="http://schemas.microsoft.com/office/drawing/2014/main" val="10001"/>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Toxic adenoma</a:t>
                      </a:r>
                    </a:p>
                  </a:txBody>
                  <a:tcPr marT="45725" marB="45725" anchor="ctr">
                    <a:solidFill>
                      <a:srgbClr val="A8C1D5"/>
                    </a:solidFill>
                  </a:tcPr>
                </a:tc>
                <a:extLst>
                  <a:ext uri="{0D108BD9-81ED-4DB2-BD59-A6C34878D82A}">
                    <a16:rowId xmlns="" xmlns:a16="http://schemas.microsoft.com/office/drawing/2014/main" val="10002"/>
                  </a:ext>
                </a:extLst>
              </a:tr>
              <a:tr h="448786">
                <a:tc>
                  <a:txBody>
                    <a:bodyPr/>
                    <a:lstStyle/>
                    <a:p>
                      <a:pPr marL="285750" indent="-285750" algn="l">
                        <a:buClr>
                          <a:srgbClr val="4C7DB0"/>
                        </a:buClr>
                        <a:buFont typeface="Wingdings" pitchFamily="2" charset="2"/>
                        <a:buChar char="§"/>
                      </a:pPr>
                      <a:r>
                        <a:rPr lang="en-US" sz="1800" dirty="0">
                          <a:solidFill>
                            <a:schemeClr val="tx1"/>
                          </a:solidFill>
                          <a:latin typeface="Arial" pitchFamily="34" charset="0"/>
                          <a:cs typeface="Arial" pitchFamily="34" charset="0"/>
                        </a:rPr>
                        <a:t>Toxic multinodular goiter (Plummer’s disease)</a:t>
                      </a:r>
                    </a:p>
                  </a:txBody>
                  <a:tcPr marT="45725" marB="45725" anchor="ctr">
                    <a:solidFill>
                      <a:srgbClr val="D9D9D9"/>
                    </a:solidFill>
                  </a:tcPr>
                </a:tc>
                <a:extLst>
                  <a:ext uri="{0D108BD9-81ED-4DB2-BD59-A6C34878D82A}">
                    <a16:rowId xmlns="" xmlns:a16="http://schemas.microsoft.com/office/drawing/2014/main" val="10003"/>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Painful subacute thyroiditis</a:t>
                      </a:r>
                    </a:p>
                  </a:txBody>
                  <a:tcPr marT="45725" marB="45725" anchor="ctr">
                    <a:solidFill>
                      <a:srgbClr val="A8C1D5"/>
                    </a:solidFill>
                  </a:tcPr>
                </a:tc>
                <a:extLst>
                  <a:ext uri="{0D108BD9-81ED-4DB2-BD59-A6C34878D82A}">
                    <a16:rowId xmlns="" xmlns:a16="http://schemas.microsoft.com/office/drawing/2014/main" val="10004"/>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Silent thyroiditis, including lymphocytic and postpartum thyroiditis</a:t>
                      </a:r>
                    </a:p>
                  </a:txBody>
                  <a:tcPr marT="45725" marB="45725" anchor="ctr">
                    <a:solidFill>
                      <a:srgbClr val="D9D9D9"/>
                    </a:solidFill>
                  </a:tcPr>
                </a:tc>
                <a:extLst>
                  <a:ext uri="{0D108BD9-81ED-4DB2-BD59-A6C34878D82A}">
                    <a16:rowId xmlns="" xmlns:a16="http://schemas.microsoft.com/office/drawing/2014/main" val="10005"/>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Iodine-induced hyperthyroidism</a:t>
                      </a:r>
                    </a:p>
                  </a:txBody>
                  <a:tcPr marT="45725" marB="45725" anchor="ctr">
                    <a:solidFill>
                      <a:srgbClr val="A8C1D5"/>
                    </a:solidFill>
                  </a:tcPr>
                </a:tc>
                <a:extLst>
                  <a:ext uri="{0D108BD9-81ED-4DB2-BD59-A6C34878D82A}">
                    <a16:rowId xmlns="" xmlns:a16="http://schemas.microsoft.com/office/drawing/2014/main" val="10006"/>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dirty="0">
                          <a:solidFill>
                            <a:schemeClr val="tx1"/>
                          </a:solidFill>
                          <a:latin typeface="Arial" pitchFamily="34" charset="0"/>
                          <a:cs typeface="Arial" pitchFamily="34" charset="0"/>
                        </a:rPr>
                        <a:t>Excessive pituitary TSH or trophoblastic disease</a:t>
                      </a:r>
                    </a:p>
                  </a:txBody>
                  <a:tcPr marT="45725" marB="45725" anchor="ctr">
                    <a:solidFill>
                      <a:srgbClr val="D9D9D9"/>
                    </a:solidFill>
                  </a:tcPr>
                </a:tc>
                <a:extLst>
                  <a:ext uri="{0D108BD9-81ED-4DB2-BD59-A6C34878D82A}">
                    <a16:rowId xmlns="" xmlns:a16="http://schemas.microsoft.com/office/drawing/2014/main" val="10007"/>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kern="1200" dirty="0">
                          <a:solidFill>
                            <a:schemeClr val="tx1"/>
                          </a:solidFill>
                          <a:latin typeface="Arial" pitchFamily="34" charset="0"/>
                          <a:ea typeface="+mn-ea"/>
                          <a:cs typeface="Arial" pitchFamily="34" charset="0"/>
                        </a:rPr>
                        <a:t>Excessive ingestion of thyroid hormones</a:t>
                      </a:r>
                      <a:r>
                        <a:rPr lang="en-US" sz="1800" kern="1200" baseline="30000" dirty="0">
                          <a:solidFill>
                            <a:schemeClr val="tx1"/>
                          </a:solidFill>
                          <a:latin typeface="Arial" pitchFamily="34" charset="0"/>
                          <a:ea typeface="+mn-ea"/>
                          <a:cs typeface="Arial" pitchFamily="34" charset="0"/>
                        </a:rPr>
                        <a:t>1</a:t>
                      </a:r>
                    </a:p>
                  </a:txBody>
                  <a:tcPr marT="45725" marB="45725" anchor="ctr">
                    <a:solidFill>
                      <a:srgbClr val="A8C1D5"/>
                    </a:solidFill>
                  </a:tcPr>
                </a:tc>
                <a:extLst>
                  <a:ext uri="{0D108BD9-81ED-4DB2-BD59-A6C34878D82A}">
                    <a16:rowId xmlns="" xmlns:a16="http://schemas.microsoft.com/office/drawing/2014/main" val="10008"/>
                  </a:ext>
                </a:extLst>
              </a:tr>
              <a:tr h="448786">
                <a:tc>
                  <a:txBody>
                    <a:bodyPr/>
                    <a:lstStyle/>
                    <a:p>
                      <a:pPr marL="285750" marR="0" indent="-285750" algn="l" defTabSz="914400" rtl="0" eaLnBrk="1" fontAlgn="auto" latinLnBrk="0" hangingPunct="1">
                        <a:lnSpc>
                          <a:spcPct val="100000"/>
                        </a:lnSpc>
                        <a:spcBef>
                          <a:spcPts val="0"/>
                        </a:spcBef>
                        <a:spcAft>
                          <a:spcPts val="0"/>
                        </a:spcAft>
                        <a:buClr>
                          <a:srgbClr val="4C7DB0"/>
                        </a:buClr>
                        <a:buSzTx/>
                        <a:buFont typeface="Wingdings" pitchFamily="2" charset="2"/>
                        <a:buChar char="§"/>
                        <a:tabLst/>
                        <a:defRPr/>
                      </a:pPr>
                      <a:r>
                        <a:rPr lang="en-US" sz="1800" kern="1200" dirty="0">
                          <a:solidFill>
                            <a:schemeClr val="tx1"/>
                          </a:solidFill>
                          <a:latin typeface="Arial" pitchFamily="34" charset="0"/>
                          <a:ea typeface="+mn-ea"/>
                          <a:cs typeface="Arial" pitchFamily="34" charset="0"/>
                        </a:rPr>
                        <a:t>HCG-associated transient thyrotoxicosis</a:t>
                      </a:r>
                      <a:r>
                        <a:rPr lang="en-US" sz="1800" kern="1200" baseline="30000" dirty="0">
                          <a:solidFill>
                            <a:schemeClr val="tx1"/>
                          </a:solidFill>
                          <a:latin typeface="Arial" pitchFamily="34" charset="0"/>
                          <a:ea typeface="+mn-ea"/>
                          <a:cs typeface="Arial" pitchFamily="34" charset="0"/>
                        </a:rPr>
                        <a:t>2</a:t>
                      </a:r>
                    </a:p>
                  </a:txBody>
                  <a:tcPr marT="45725" marB="45725" anchor="ctr">
                    <a:solidFill>
                      <a:srgbClr val="D9D9D9"/>
                    </a:solidFill>
                  </a:tcPr>
                </a:tc>
                <a:extLst>
                  <a:ext uri="{0D108BD9-81ED-4DB2-BD59-A6C34878D82A}">
                    <a16:rowId xmlns="" xmlns:a16="http://schemas.microsoft.com/office/drawing/2014/main" val="10009"/>
                  </a:ext>
                </a:extLst>
              </a:tr>
            </a:tbl>
          </a:graphicData>
        </a:graphic>
      </p:graphicFrame>
      <p:sp>
        <p:nvSpPr>
          <p:cNvPr id="2" name="Date Placeholder 1"/>
          <p:cNvSpPr>
            <a:spLocks noGrp="1"/>
          </p:cNvSpPr>
          <p:nvPr>
            <p:ph type="dt" sz="half" idx="10"/>
          </p:nvPr>
        </p:nvSpPr>
        <p:spPr/>
        <p:txBody>
          <a:bodyPr/>
          <a:lstStyle/>
          <a:p>
            <a:fld id="{B12BE4D6-9F02-4B92-A98B-12F25E021006}" type="datetime1">
              <a:rPr lang="en-US" smtClean="0"/>
              <a:pPr/>
              <a:t>11/19/2019</a:t>
            </a:fld>
            <a:endParaRPr lang="en-US"/>
          </a:p>
        </p:txBody>
      </p:sp>
    </p:spTree>
    <p:extLst>
      <p:ext uri="{BB962C8B-B14F-4D97-AF65-F5344CB8AC3E}">
        <p14:creationId xmlns="" xmlns:p14="http://schemas.microsoft.com/office/powerpoint/2010/main" val="7591017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4</a:t>
            </a:r>
            <a:endParaRPr lang="en-IN" dirty="0"/>
          </a:p>
        </p:txBody>
      </p:sp>
      <p:sp>
        <p:nvSpPr>
          <p:cNvPr id="3" name="Content Placeholder 2"/>
          <p:cNvSpPr>
            <a:spLocks noGrp="1"/>
          </p:cNvSpPr>
          <p:nvPr>
            <p:ph idx="1"/>
          </p:nvPr>
        </p:nvSpPr>
        <p:spPr/>
        <p:txBody>
          <a:bodyPr>
            <a:normAutofit/>
          </a:bodyPr>
          <a:lstStyle/>
          <a:p>
            <a:r>
              <a:rPr lang="en-US" dirty="0" smtClean="0"/>
              <a:t>24/F</a:t>
            </a:r>
          </a:p>
          <a:p>
            <a:r>
              <a:rPr lang="en-US" dirty="0" smtClean="0"/>
              <a:t>2 MA</a:t>
            </a:r>
          </a:p>
          <a:p>
            <a:r>
              <a:rPr lang="en-US" dirty="0" smtClean="0"/>
              <a:t>Asymptomatic</a:t>
            </a:r>
          </a:p>
          <a:p>
            <a:r>
              <a:rPr lang="en-US" dirty="0" smtClean="0"/>
              <a:t>No goiter</a:t>
            </a:r>
          </a:p>
          <a:p>
            <a:endParaRPr lang="en-US" dirty="0" smtClean="0"/>
          </a:p>
          <a:p>
            <a:endParaRPr lang="en-US" dirty="0" smtClean="0"/>
          </a:p>
          <a:p>
            <a:endParaRPr lang="en-US" dirty="0" smtClean="0"/>
          </a:p>
          <a:p>
            <a:endParaRPr lang="en-IN" dirty="0"/>
          </a:p>
        </p:txBody>
      </p:sp>
      <p:graphicFrame>
        <p:nvGraphicFramePr>
          <p:cNvPr id="4" name="Table 3"/>
          <p:cNvGraphicFramePr>
            <a:graphicFrameLocks noGrp="1"/>
          </p:cNvGraphicFramePr>
          <p:nvPr/>
        </p:nvGraphicFramePr>
        <p:xfrm>
          <a:off x="990600" y="36880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Tc99 Thyroid scan</a:t>
            </a:r>
          </a:p>
          <a:p>
            <a:endParaRPr lang="en-US" dirty="0" smtClean="0"/>
          </a:p>
          <a:p>
            <a:r>
              <a:rPr lang="en-US" dirty="0" smtClean="0"/>
              <a:t>TSH receptor Antibody</a:t>
            </a:r>
          </a:p>
          <a:p>
            <a:endParaRPr lang="en-US" dirty="0" smtClean="0"/>
          </a:p>
          <a:p>
            <a:r>
              <a:rPr lang="en-US" dirty="0" smtClean="0"/>
              <a:t>USG Thyroid</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Tc99 Thyroid scan</a:t>
            </a:r>
          </a:p>
          <a:p>
            <a:endParaRPr lang="en-US" dirty="0" smtClean="0"/>
          </a:p>
          <a:p>
            <a:r>
              <a:rPr lang="en-US" b="1" dirty="0" smtClean="0">
                <a:solidFill>
                  <a:schemeClr val="accent1">
                    <a:lumMod val="75000"/>
                  </a:schemeClr>
                </a:solidFill>
              </a:rPr>
              <a:t>TSH receptor Antibody</a:t>
            </a:r>
          </a:p>
          <a:p>
            <a:endParaRPr lang="en-US" dirty="0" smtClean="0"/>
          </a:p>
          <a:p>
            <a:r>
              <a:rPr lang="en-US" dirty="0" smtClean="0"/>
              <a:t>USG Thyroid</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lstStyle/>
          <a:p>
            <a:r>
              <a:rPr lang="en-US" dirty="0" smtClean="0"/>
              <a:t>Rx: </a:t>
            </a:r>
            <a:r>
              <a:rPr lang="en-US" dirty="0" err="1" smtClean="0"/>
              <a:t>Antithyroid</a:t>
            </a:r>
            <a:r>
              <a:rPr lang="en-US" dirty="0" smtClean="0"/>
              <a:t> drugs</a:t>
            </a:r>
          </a:p>
          <a:p>
            <a:endParaRPr lang="en-US" dirty="0" smtClean="0"/>
          </a:p>
          <a:p>
            <a:r>
              <a:rPr lang="en-US" dirty="0" smtClean="0"/>
              <a:t>Tc99 Thyroid scan</a:t>
            </a:r>
          </a:p>
          <a:p>
            <a:endParaRPr lang="en-US" dirty="0" smtClean="0"/>
          </a:p>
          <a:p>
            <a:r>
              <a:rPr lang="en-US" b="1" dirty="0" smtClean="0">
                <a:solidFill>
                  <a:schemeClr val="accent1">
                    <a:lumMod val="75000"/>
                  </a:schemeClr>
                </a:solidFill>
              </a:rPr>
              <a:t>TSH receptor Antibody: Negative</a:t>
            </a:r>
          </a:p>
          <a:p>
            <a:endParaRPr lang="en-US" dirty="0" smtClean="0"/>
          </a:p>
          <a:p>
            <a:r>
              <a:rPr lang="en-US" dirty="0" smtClean="0"/>
              <a:t>USG Thyroid</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36666"/>
          <a:stretch/>
        </p:blipFill>
        <p:spPr bwMode="auto">
          <a:xfrm>
            <a:off x="609600" y="363660"/>
            <a:ext cx="8077200" cy="1922340"/>
          </a:xfrm>
          <a:prstGeom prst="rect">
            <a:avLst/>
          </a:prstGeom>
          <a:ln w="28575"/>
          <a:extLst/>
        </p:spPr>
        <p:style>
          <a:lnRef idx="2">
            <a:schemeClr val="accent1"/>
          </a:lnRef>
          <a:fillRef idx="1">
            <a:schemeClr val="lt1"/>
          </a:fillRef>
          <a:effectRef idx="0">
            <a:schemeClr val="accent1"/>
          </a:effectRef>
          <a:fontRef idx="minor">
            <a:schemeClr val="dk1"/>
          </a:fontRef>
        </p:style>
      </p:pic>
      <p:graphicFrame>
        <p:nvGraphicFramePr>
          <p:cNvPr id="5" name="Chart 4"/>
          <p:cNvGraphicFramePr/>
          <p:nvPr>
            <p:extLst>
              <p:ext uri="{D42A27DB-BD31-4B8C-83A1-F6EECF244321}">
                <p14:modId xmlns="" xmlns:p14="http://schemas.microsoft.com/office/powerpoint/2010/main" val="3596873961"/>
              </p:ext>
            </p:extLst>
          </p:nvPr>
        </p:nvGraphicFramePr>
        <p:xfrm>
          <a:off x="200023" y="2743200"/>
          <a:ext cx="8763001"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ounded Rectangle 5"/>
          <p:cNvSpPr/>
          <p:nvPr/>
        </p:nvSpPr>
        <p:spPr bwMode="auto">
          <a:xfrm>
            <a:off x="1981200" y="4876800"/>
            <a:ext cx="3505200" cy="1981200"/>
          </a:xfrm>
          <a:prstGeom prst="roundRect">
            <a:avLst/>
          </a:prstGeom>
          <a:noFill/>
          <a:ln w="57150">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Garamond" pitchFamily="18" charset="0"/>
            </a:endParaRPr>
          </a:p>
        </p:txBody>
      </p:sp>
      <p:sp>
        <p:nvSpPr>
          <p:cNvPr id="2" name="Date Placeholder 1"/>
          <p:cNvSpPr>
            <a:spLocks noGrp="1"/>
          </p:cNvSpPr>
          <p:nvPr>
            <p:ph type="dt" sz="half" idx="10"/>
          </p:nvPr>
        </p:nvSpPr>
        <p:spPr/>
        <p:txBody>
          <a:bodyPr/>
          <a:lstStyle/>
          <a:p>
            <a:fld id="{747881DD-57CF-4E2B-AEBB-3A0BE285B723}" type="datetime1">
              <a:rPr lang="en-US" smtClean="0"/>
              <a:pPr/>
              <a:t>11/19/2019</a:t>
            </a:fld>
            <a:endParaRPr lang="en-US"/>
          </a:p>
        </p:txBody>
      </p:sp>
    </p:spTree>
    <p:extLst>
      <p:ext uri="{BB962C8B-B14F-4D97-AF65-F5344CB8AC3E}">
        <p14:creationId xmlns="" xmlns:p14="http://schemas.microsoft.com/office/powerpoint/2010/main" val="419480381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normAutofit/>
          </a:bodyPr>
          <a:lstStyle/>
          <a:p>
            <a:r>
              <a:rPr lang="en-US" dirty="0" smtClean="0"/>
              <a:t>Wait &amp; watch</a:t>
            </a:r>
          </a:p>
          <a:p>
            <a:endParaRPr lang="en-US" dirty="0" smtClean="0"/>
          </a:p>
          <a:p>
            <a:pPr>
              <a:buNone/>
            </a:pPr>
            <a:r>
              <a:rPr lang="en-US" dirty="0" smtClean="0"/>
              <a:t>Reason: </a:t>
            </a:r>
          </a:p>
          <a:p>
            <a:r>
              <a:rPr lang="en-US" b="1" dirty="0" smtClean="0">
                <a:solidFill>
                  <a:schemeClr val="accent1">
                    <a:lumMod val="75000"/>
                  </a:schemeClr>
                </a:solidFill>
              </a:rPr>
              <a:t>Diagnosis: Gestational </a:t>
            </a:r>
            <a:r>
              <a:rPr lang="en-US" b="1" dirty="0" err="1" smtClean="0">
                <a:solidFill>
                  <a:schemeClr val="accent1">
                    <a:lumMod val="75000"/>
                  </a:schemeClr>
                </a:solidFill>
              </a:rPr>
              <a:t>thyrotoxicosis</a:t>
            </a:r>
            <a:r>
              <a:rPr lang="en-US" b="1" dirty="0" smtClean="0">
                <a:solidFill>
                  <a:schemeClr val="accent1">
                    <a:lumMod val="75000"/>
                  </a:schemeClr>
                </a:solidFill>
              </a:rPr>
              <a:t> due to </a:t>
            </a:r>
            <a:r>
              <a:rPr lang="en-US" b="1" dirty="0" err="1" smtClean="0">
                <a:solidFill>
                  <a:schemeClr val="accent1">
                    <a:lumMod val="75000"/>
                  </a:schemeClr>
                </a:solidFill>
              </a:rPr>
              <a:t>hCG</a:t>
            </a:r>
            <a:r>
              <a:rPr lang="en-US" b="1" dirty="0" smtClean="0">
                <a:solidFill>
                  <a:schemeClr val="accent1">
                    <a:lumMod val="75000"/>
                  </a:schemeClr>
                </a:solidFill>
              </a:rPr>
              <a:t> (not Grave’s disease)</a:t>
            </a:r>
          </a:p>
          <a:p>
            <a:endParaRPr lang="en-US" dirty="0" smtClean="0"/>
          </a:p>
          <a:p>
            <a:r>
              <a:rPr lang="en-US" dirty="0" smtClean="0"/>
              <a:t>Common in the 1</a:t>
            </a:r>
            <a:r>
              <a:rPr lang="en-US" baseline="30000" dirty="0" smtClean="0"/>
              <a:t>st</a:t>
            </a:r>
            <a:r>
              <a:rPr lang="en-US" dirty="0" smtClean="0"/>
              <a:t> trimester</a:t>
            </a:r>
          </a:p>
          <a:p>
            <a:r>
              <a:rPr lang="en-US" dirty="0" smtClean="0"/>
              <a:t>Recover by 12-16 weeks of gestation</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Follow up: 20 weeks</a:t>
            </a:r>
            <a:endParaRPr lang="en-IN" dirty="0"/>
          </a:p>
        </p:txBody>
      </p:sp>
      <p:sp>
        <p:nvSpPr>
          <p:cNvPr id="3" name="Content Placeholder 2"/>
          <p:cNvSpPr>
            <a:spLocks noGrp="1"/>
          </p:cNvSpPr>
          <p:nvPr>
            <p:ph idx="1"/>
          </p:nvPr>
        </p:nvSpPr>
        <p:spPr/>
        <p:txBody>
          <a:bodyPr/>
          <a:lstStyle/>
          <a:p>
            <a:endParaRPr lang="en-IN" dirty="0"/>
          </a:p>
        </p:txBody>
      </p:sp>
      <p:graphicFrame>
        <p:nvGraphicFramePr>
          <p:cNvPr id="4" name="Table 3"/>
          <p:cNvGraphicFramePr>
            <a:graphicFrameLocks noGrp="1"/>
          </p:cNvGraphicFramePr>
          <p:nvPr/>
        </p:nvGraphicFramePr>
        <p:xfrm>
          <a:off x="990600" y="20116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a:t>
            </a:r>
            <a:endParaRPr lang="en-IN" dirty="0"/>
          </a:p>
        </p:txBody>
      </p:sp>
      <p:sp>
        <p:nvSpPr>
          <p:cNvPr id="3" name="Content Placeholder 2"/>
          <p:cNvSpPr>
            <a:spLocks noGrp="1"/>
          </p:cNvSpPr>
          <p:nvPr>
            <p:ph idx="1"/>
          </p:nvPr>
        </p:nvSpPr>
        <p:spPr/>
        <p:txBody>
          <a:bodyPr/>
          <a:lstStyle/>
          <a:p>
            <a:r>
              <a:rPr lang="en-US" dirty="0" smtClean="0"/>
              <a:t>USG: Twin pregnancy </a:t>
            </a:r>
          </a:p>
          <a:p>
            <a:endParaRPr lang="en-US" dirty="0" smtClean="0"/>
          </a:p>
          <a:p>
            <a:r>
              <a:rPr lang="en-US" dirty="0" smtClean="0"/>
              <a:t>Twin pregnancy: high </a:t>
            </a:r>
            <a:r>
              <a:rPr lang="en-US" dirty="0" err="1" smtClean="0"/>
              <a:t>hCG</a:t>
            </a:r>
            <a:endParaRPr lang="en-US" dirty="0" smtClean="0"/>
          </a:p>
          <a:p>
            <a:endParaRPr lang="en-US" dirty="0" smtClean="0"/>
          </a:p>
          <a:p>
            <a:r>
              <a:rPr lang="en-US" dirty="0" smtClean="0"/>
              <a:t>Wait &amp; watch: </a:t>
            </a:r>
            <a:r>
              <a:rPr lang="en-US" dirty="0" err="1" smtClean="0"/>
              <a:t>bcz</a:t>
            </a:r>
            <a:r>
              <a:rPr lang="en-US" dirty="0" smtClean="0"/>
              <a:t> Free T4 is normal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5</a:t>
            </a:r>
            <a:endParaRPr lang="en-IN"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24/F</a:t>
            </a:r>
          </a:p>
          <a:p>
            <a:r>
              <a:rPr lang="en-US" dirty="0" smtClean="0"/>
              <a:t>2 MA</a:t>
            </a:r>
          </a:p>
          <a:p>
            <a:r>
              <a:rPr lang="en-US" dirty="0" smtClean="0"/>
              <a:t>Toxic Symptoms</a:t>
            </a:r>
          </a:p>
          <a:p>
            <a:r>
              <a:rPr lang="en-US" dirty="0" smtClean="0"/>
              <a:t>Mild goiter</a:t>
            </a:r>
          </a:p>
          <a:p>
            <a:pPr>
              <a:buNone/>
            </a:pPr>
            <a:endParaRPr lang="en-US" dirty="0" smtClean="0"/>
          </a:p>
          <a:p>
            <a:endParaRPr lang="en-US" dirty="0" smtClean="0"/>
          </a:p>
          <a:p>
            <a:endParaRPr lang="en-US" dirty="0" smtClean="0"/>
          </a:p>
          <a:p>
            <a:pPr>
              <a:buNone/>
            </a:pPr>
            <a:endParaRPr lang="en-US" dirty="0" smtClean="0"/>
          </a:p>
          <a:p>
            <a:r>
              <a:rPr lang="en-US" dirty="0" smtClean="0"/>
              <a:t>TSH R </a:t>
            </a:r>
            <a:r>
              <a:rPr lang="en-US" dirty="0" err="1" smtClean="0"/>
              <a:t>Ab</a:t>
            </a:r>
            <a:r>
              <a:rPr lang="en-US" dirty="0" smtClean="0"/>
              <a:t>: Positive</a:t>
            </a:r>
          </a:p>
          <a:p>
            <a:endParaRPr lang="en-US" dirty="0" smtClean="0"/>
          </a:p>
          <a:p>
            <a:endParaRPr lang="en-US" dirty="0" smtClean="0"/>
          </a:p>
          <a:p>
            <a:endParaRPr lang="en-IN" dirty="0"/>
          </a:p>
        </p:txBody>
      </p:sp>
      <p:graphicFrame>
        <p:nvGraphicFramePr>
          <p:cNvPr id="4" name="Table 3"/>
          <p:cNvGraphicFramePr>
            <a:graphicFrameLocks noGrp="1"/>
          </p:cNvGraphicFramePr>
          <p:nvPr/>
        </p:nvGraphicFramePr>
        <p:xfrm>
          <a:off x="685800" y="37642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2.6</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Content Placeholder 2"/>
          <p:cNvSpPr>
            <a:spLocks noGrp="1"/>
          </p:cNvSpPr>
          <p:nvPr>
            <p:ph idx="1"/>
          </p:nvPr>
        </p:nvSpPr>
        <p:spPr/>
        <p:txBody>
          <a:bodyPr>
            <a:normAutofit/>
          </a:bodyPr>
          <a:lstStyle/>
          <a:p>
            <a:pPr>
              <a:buNone/>
            </a:pPr>
            <a:r>
              <a:rPr lang="en-US" dirty="0" smtClean="0"/>
              <a:t>Rx: </a:t>
            </a:r>
          </a:p>
          <a:p>
            <a:r>
              <a:rPr lang="en-US" dirty="0" smtClean="0"/>
              <a:t>1</a:t>
            </a:r>
            <a:r>
              <a:rPr lang="en-US" baseline="30000" dirty="0" smtClean="0"/>
              <a:t>st</a:t>
            </a:r>
            <a:r>
              <a:rPr lang="en-US" dirty="0" smtClean="0"/>
              <a:t> Trimester – PTU</a:t>
            </a:r>
          </a:p>
          <a:p>
            <a:r>
              <a:rPr lang="en-US" dirty="0" smtClean="0"/>
              <a:t>2</a:t>
            </a:r>
            <a:r>
              <a:rPr lang="en-US" baseline="30000" dirty="0" smtClean="0"/>
              <a:t>nd</a:t>
            </a:r>
            <a:r>
              <a:rPr lang="en-US" dirty="0" smtClean="0"/>
              <a:t> /3</a:t>
            </a:r>
            <a:r>
              <a:rPr lang="en-US" baseline="30000" dirty="0" smtClean="0"/>
              <a:t>rd</a:t>
            </a:r>
            <a:r>
              <a:rPr lang="en-US" dirty="0" smtClean="0"/>
              <a:t> Trimester – CMZ/MMZ</a:t>
            </a:r>
          </a:p>
          <a:p>
            <a:endParaRPr lang="en-US" dirty="0" smtClean="0"/>
          </a:p>
          <a:p>
            <a:r>
              <a:rPr lang="en-US" dirty="0" smtClean="0"/>
              <a:t>Monitor Free T4, TSH every 4 weekly</a:t>
            </a:r>
          </a:p>
          <a:p>
            <a:endParaRPr lang="en-US" dirty="0" smtClean="0"/>
          </a:p>
          <a:p>
            <a:pPr>
              <a:buNone/>
            </a:pPr>
            <a:r>
              <a:rPr lang="en-US" dirty="0" smtClean="0"/>
              <a:t>Target </a:t>
            </a:r>
          </a:p>
          <a:p>
            <a:r>
              <a:rPr lang="en-US" dirty="0" smtClean="0"/>
              <a:t>TSH: Normal</a:t>
            </a:r>
          </a:p>
          <a:p>
            <a:r>
              <a:rPr lang="en-US" dirty="0" smtClean="0"/>
              <a:t>Free T4: High Normal (</a:t>
            </a:r>
            <a:r>
              <a:rPr lang="en-US" dirty="0" err="1" smtClean="0"/>
              <a:t>upto</a:t>
            </a:r>
            <a:r>
              <a:rPr lang="en-US" dirty="0" smtClean="0"/>
              <a:t> 20 % higher than ULN)</a:t>
            </a:r>
          </a:p>
          <a:p>
            <a:endParaRPr lang="en-US" dirty="0" smtClean="0"/>
          </a:p>
          <a:p>
            <a:endParaRPr lang="en-US" dirty="0" smtClean="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228600"/>
            <a:ext cx="8686800" cy="609600"/>
          </a:xfrm>
        </p:spPr>
        <p:style>
          <a:lnRef idx="2">
            <a:schemeClr val="accent1">
              <a:shade val="50000"/>
            </a:schemeClr>
          </a:lnRef>
          <a:fillRef idx="1">
            <a:schemeClr val="accent1"/>
          </a:fillRef>
          <a:effectRef idx="0">
            <a:schemeClr val="accent1"/>
          </a:effectRef>
          <a:fontRef idx="minor">
            <a:schemeClr val="lt1"/>
          </a:fontRef>
        </p:style>
        <p:txBody>
          <a:bodyPr bIns="91440" anchor="b" anchorCtr="0">
            <a:normAutofit fontScale="90000"/>
          </a:bodyPr>
          <a:lstStyle/>
          <a:p>
            <a:pPr algn="ctr"/>
            <a:r>
              <a:rPr lang="en-US" altLang="en-US" sz="3200" dirty="0">
                <a:solidFill>
                  <a:schemeClr val="lt1"/>
                </a:solidFill>
                <a:latin typeface="+mn-lt"/>
                <a:ea typeface="+mn-ea"/>
                <a:cs typeface="+mn-cs"/>
              </a:rPr>
              <a:t>Effect of Pregnancy on Graves’ Disease</a:t>
            </a:r>
          </a:p>
        </p:txBody>
      </p:sp>
      <p:graphicFrame>
        <p:nvGraphicFramePr>
          <p:cNvPr id="10" name="Content Placeholder 9"/>
          <p:cNvGraphicFramePr>
            <a:graphicFrameLocks noGrp="1"/>
          </p:cNvGraphicFramePr>
          <p:nvPr>
            <p:ph idx="4294967295"/>
            <p:extLst>
              <p:ext uri="{D42A27DB-BD31-4B8C-83A1-F6EECF244321}">
                <p14:modId xmlns="" xmlns:p14="http://schemas.microsoft.com/office/powerpoint/2010/main" val="877080866"/>
              </p:ext>
            </p:extLst>
          </p:nvPr>
        </p:nvGraphicFramePr>
        <p:xfrm>
          <a:off x="0" y="1600200"/>
          <a:ext cx="9144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 xmlns:p14="http://schemas.microsoft.com/office/powerpoint/2010/main" val="2781477427"/>
              </p:ext>
            </p:extLst>
          </p:nvPr>
        </p:nvGraphicFramePr>
        <p:xfrm>
          <a:off x="7883" y="4953000"/>
          <a:ext cx="9136117"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Date Placeholder 1"/>
          <p:cNvSpPr>
            <a:spLocks noGrp="1"/>
          </p:cNvSpPr>
          <p:nvPr>
            <p:ph type="dt" sz="half" idx="10"/>
          </p:nvPr>
        </p:nvSpPr>
        <p:spPr/>
        <p:txBody>
          <a:bodyPr/>
          <a:lstStyle/>
          <a:p>
            <a:fld id="{89D65C0D-FC43-415A-9B62-0535E729842C}" type="datetime1">
              <a:rPr lang="en-US" smtClean="0"/>
              <a:pPr/>
              <a:t>11/19/2019</a:t>
            </a:fld>
            <a:endParaRPr lang="en-US"/>
          </a:p>
        </p:txBody>
      </p:sp>
    </p:spTree>
    <p:extLst>
      <p:ext uri="{BB962C8B-B14F-4D97-AF65-F5344CB8AC3E}">
        <p14:creationId xmlns="" xmlns:p14="http://schemas.microsoft.com/office/powerpoint/2010/main" val="14959017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IN"/>
          </a:p>
        </p:txBody>
      </p:sp>
      <p:sp>
        <p:nvSpPr>
          <p:cNvPr id="3" name="Date Placeholder 2"/>
          <p:cNvSpPr>
            <a:spLocks noGrp="1"/>
          </p:cNvSpPr>
          <p:nvPr>
            <p:ph type="dt" sz="half" idx="10"/>
          </p:nvPr>
        </p:nvSpPr>
        <p:spPr/>
        <p:txBody>
          <a:bodyPr/>
          <a:lstStyle/>
          <a:p>
            <a:fld id="{8C931C8F-07FE-468F-8308-D62589CC2830}" type="datetime1">
              <a:rPr lang="en-US" smtClean="0"/>
              <a:pPr/>
              <a:t>11/19/2019</a:t>
            </a:fld>
            <a:endParaRPr lang="en-US"/>
          </a:p>
        </p:txBody>
      </p:sp>
      <p:sp>
        <p:nvSpPr>
          <p:cNvPr id="4" name="Title 3"/>
          <p:cNvSpPr>
            <a:spLocks noGrp="1"/>
          </p:cNvSpPr>
          <p:nvPr>
            <p:ph type="ctrTitle"/>
          </p:nvPr>
        </p:nvSpPr>
        <p:spPr/>
        <p:txBody>
          <a:bodyPr/>
          <a:lstStyle/>
          <a:p>
            <a:r>
              <a:rPr lang="en-US" b="1" dirty="0" smtClean="0"/>
              <a:t>Postpartum </a:t>
            </a:r>
            <a:r>
              <a:rPr lang="en-US" b="1" dirty="0" err="1" smtClean="0"/>
              <a:t>Thyroiditis</a:t>
            </a:r>
            <a:endParaRPr lang="en-IN"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a:spLocks noGrp="1"/>
          </p:cNvSpPr>
          <p:nvPr>
            <p:ph type="title"/>
          </p:nvPr>
        </p:nvSpPr>
        <p:spPr>
          <a:xfrm>
            <a:off x="468313" y="0"/>
            <a:ext cx="8218487" cy="1143000"/>
          </a:xfrm>
        </p:spPr>
        <p:txBody>
          <a:bodyPr/>
          <a:lstStyle/>
          <a:p>
            <a:r>
              <a:rPr lang="en-GB" smtClean="0"/>
              <a:t>Postpartum thyroiditis</a:t>
            </a:r>
          </a:p>
        </p:txBody>
      </p:sp>
      <p:sp>
        <p:nvSpPr>
          <p:cNvPr id="105475" name="Content Placeholder 4"/>
          <p:cNvSpPr>
            <a:spLocks noGrp="1"/>
          </p:cNvSpPr>
          <p:nvPr>
            <p:ph idx="1"/>
          </p:nvPr>
        </p:nvSpPr>
        <p:spPr>
          <a:xfrm>
            <a:off x="468313" y="1522413"/>
            <a:ext cx="8229600" cy="4525962"/>
          </a:xfrm>
        </p:spPr>
        <p:txBody>
          <a:bodyPr/>
          <a:lstStyle/>
          <a:p>
            <a:r>
              <a:rPr lang="en-GB" dirty="0" smtClean="0"/>
              <a:t>In the first postpartum year</a:t>
            </a:r>
          </a:p>
          <a:p>
            <a:endParaRPr lang="en-GB" dirty="0" smtClean="0"/>
          </a:p>
          <a:p>
            <a:r>
              <a:rPr lang="en-GB" dirty="0" smtClean="0"/>
              <a:t>Manifestations: </a:t>
            </a:r>
          </a:p>
          <a:p>
            <a:pPr lvl="1"/>
            <a:r>
              <a:rPr lang="en-GB" dirty="0" smtClean="0"/>
              <a:t>Transient hyperthyroidism</a:t>
            </a:r>
          </a:p>
          <a:p>
            <a:pPr lvl="1"/>
            <a:r>
              <a:rPr lang="en-GB" dirty="0" smtClean="0"/>
              <a:t>Transient hypothyroidism </a:t>
            </a:r>
          </a:p>
          <a:p>
            <a:pPr lvl="1"/>
            <a:r>
              <a:rPr lang="en-GB" dirty="0" smtClean="0"/>
              <a:t>Transient hyperthyroidism followed by permanent hypothyroidism</a:t>
            </a:r>
          </a:p>
        </p:txBody>
      </p:sp>
      <p:sp>
        <p:nvSpPr>
          <p:cNvPr id="105476" name="Text Placeholder 1"/>
          <p:cNvSpPr>
            <a:spLocks noGrp="1"/>
          </p:cNvSpPr>
          <p:nvPr>
            <p:ph type="body" sz="quarter" idx="13"/>
          </p:nvPr>
        </p:nvSpPr>
        <p:spPr>
          <a:xfrm>
            <a:off x="473075" y="6061075"/>
            <a:ext cx="6918325" cy="717550"/>
          </a:xfrm>
        </p:spPr>
        <p:txBody>
          <a:bodyPr/>
          <a:lstStyle/>
          <a:p>
            <a:pPr marL="0" indent="0" eaLnBrk="1" hangingPunct="1">
              <a:spcBef>
                <a:spcPct val="0"/>
              </a:spcBef>
              <a:spcAft>
                <a:spcPct val="67000"/>
              </a:spcAft>
              <a:buNone/>
            </a:pPr>
            <a:r>
              <a:rPr lang="en-GB" dirty="0" err="1"/>
              <a:t>Stagnaro</a:t>
            </a:r>
            <a:r>
              <a:rPr lang="en-GB" dirty="0"/>
              <a:t>-Green A. Clinical review 152: postpartum thyroiditis. </a:t>
            </a:r>
            <a:r>
              <a:rPr lang="en-GB" i="1" dirty="0"/>
              <a:t>J </a:t>
            </a:r>
            <a:r>
              <a:rPr lang="en-GB" i="1" dirty="0" err="1"/>
              <a:t>Clin</a:t>
            </a:r>
            <a:r>
              <a:rPr lang="en-GB" i="1" dirty="0"/>
              <a:t> </a:t>
            </a:r>
            <a:r>
              <a:rPr lang="en-GB" i="1" dirty="0" err="1"/>
              <a:t>Endocrinol</a:t>
            </a:r>
            <a:r>
              <a:rPr lang="en-GB" i="1" dirty="0"/>
              <a:t> </a:t>
            </a:r>
            <a:r>
              <a:rPr lang="en-GB" i="1" dirty="0" err="1"/>
              <a:t>Metab</a:t>
            </a:r>
            <a:r>
              <a:rPr lang="en-GB" i="1" dirty="0"/>
              <a:t>.</a:t>
            </a:r>
            <a:r>
              <a:rPr lang="en-GB" dirty="0"/>
              <a:t> 2002;87(9):4042-4047.</a:t>
            </a:r>
          </a:p>
          <a:p>
            <a:pPr>
              <a:spcBef>
                <a:spcPct val="0"/>
              </a:spcBef>
              <a:buFont typeface="Calibri" pitchFamily="34" charset="0"/>
              <a:buAutoNum type="arabicPeriod"/>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68313" y="0"/>
            <a:ext cx="8218487" cy="1143000"/>
          </a:xfrm>
        </p:spPr>
        <p:txBody>
          <a:bodyPr/>
          <a:lstStyle/>
          <a:p>
            <a:r>
              <a:rPr lang="en-GB" dirty="0" smtClean="0"/>
              <a:t>PPT: 2017 Guidelines</a:t>
            </a:r>
          </a:p>
        </p:txBody>
      </p:sp>
      <p:sp>
        <p:nvSpPr>
          <p:cNvPr id="108547" name="Content Placeholder 2"/>
          <p:cNvSpPr>
            <a:spLocks noGrp="1"/>
          </p:cNvSpPr>
          <p:nvPr>
            <p:ph idx="1"/>
          </p:nvPr>
        </p:nvSpPr>
        <p:spPr>
          <a:xfrm>
            <a:off x="468313" y="1522413"/>
            <a:ext cx="8229600" cy="4525962"/>
          </a:xfrm>
        </p:spPr>
        <p:txBody>
          <a:bodyPr/>
          <a:lstStyle/>
          <a:p>
            <a:pPr>
              <a:buNone/>
            </a:pPr>
            <a:r>
              <a:rPr lang="en-US" sz="1800" dirty="0" err="1" smtClean="0"/>
              <a:t>Thyrotoxic</a:t>
            </a:r>
            <a:r>
              <a:rPr lang="en-US" sz="1800" dirty="0" smtClean="0"/>
              <a:t> phase:</a:t>
            </a:r>
          </a:p>
          <a:p>
            <a:r>
              <a:rPr lang="en-US" sz="1800" dirty="0" smtClean="0"/>
              <a:t>Beta-blockers for symptoms</a:t>
            </a:r>
          </a:p>
          <a:p>
            <a:r>
              <a:rPr lang="en-US" sz="1800" dirty="0" smtClean="0"/>
              <a:t>ATDs are not recommended</a:t>
            </a:r>
          </a:p>
          <a:p>
            <a:r>
              <a:rPr lang="en-US" sz="1800" dirty="0" smtClean="0"/>
              <a:t>Monitor serum TSH  approximately 4–6 weeks</a:t>
            </a:r>
          </a:p>
          <a:p>
            <a:endParaRPr lang="en-US" sz="1800" dirty="0" smtClean="0"/>
          </a:p>
          <a:p>
            <a:pPr>
              <a:buNone/>
            </a:pPr>
            <a:r>
              <a:rPr lang="en-US" sz="1800" dirty="0" smtClean="0"/>
              <a:t>Hypothyroid phase: Treat if</a:t>
            </a:r>
          </a:p>
          <a:p>
            <a:r>
              <a:rPr lang="en-US" sz="1800" dirty="0" smtClean="0"/>
              <a:t>Symptomatic</a:t>
            </a:r>
          </a:p>
          <a:p>
            <a:r>
              <a:rPr lang="en-US" sz="1800" dirty="0" smtClean="0"/>
              <a:t>Lactating</a:t>
            </a:r>
          </a:p>
          <a:p>
            <a:r>
              <a:rPr lang="en-US" sz="1800" dirty="0" smtClean="0"/>
              <a:t>Planning a pregnancy</a:t>
            </a:r>
          </a:p>
          <a:p>
            <a:endParaRPr lang="en-GB" sz="1800" dirty="0" smtClean="0"/>
          </a:p>
        </p:txBody>
      </p:sp>
      <p:sp>
        <p:nvSpPr>
          <p:cNvPr id="108548" name="Text Placeholder 1"/>
          <p:cNvSpPr>
            <a:spLocks noGrp="1"/>
          </p:cNvSpPr>
          <p:nvPr>
            <p:ph type="body" sz="quarter" idx="13"/>
          </p:nvPr>
        </p:nvSpPr>
        <p:spPr>
          <a:xfrm>
            <a:off x="473075" y="6061075"/>
            <a:ext cx="6918325" cy="717550"/>
          </a:xfrm>
        </p:spPr>
        <p:txBody>
          <a:bodyPr/>
          <a:lstStyle/>
          <a:p>
            <a:pPr marL="0" indent="0">
              <a:buNone/>
            </a:pPr>
            <a:r>
              <a:rPr lang="en-US" dirty="0" smtClean="0"/>
              <a:t>Alexander EK, Pearce EN, Brent GA, et al. 2017 Guidelines of the American Thyroid Association for the Diagnosis and Management of Thyroid Disease During Pregnancy and the Postpartum. Thyroid. 2017 Mar;27(3):315-389.</a:t>
            </a:r>
            <a:endParaRPr lang="en-GB" dirty="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3</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lstStyle/>
          <a:p>
            <a:r>
              <a:rPr lang="en-US" dirty="0" smtClean="0"/>
              <a:t>30 yrs/F</a:t>
            </a:r>
          </a:p>
          <a:p>
            <a:r>
              <a:rPr lang="en-US" dirty="0" smtClean="0"/>
              <a:t>5 months postpartum</a:t>
            </a:r>
          </a:p>
          <a:p>
            <a:r>
              <a:rPr lang="en-US" dirty="0" smtClean="0"/>
              <a:t>Asymptomatic </a:t>
            </a:r>
          </a:p>
          <a:p>
            <a:endParaRPr lang="en-US" dirty="0" smtClean="0"/>
          </a:p>
          <a:p>
            <a:endParaRPr lang="en-IN" dirty="0"/>
          </a:p>
        </p:txBody>
      </p:sp>
      <p:graphicFrame>
        <p:nvGraphicFramePr>
          <p:cNvPr id="5" name="Table 4"/>
          <p:cNvGraphicFramePr>
            <a:graphicFrameLocks noGrp="1"/>
          </p:cNvGraphicFramePr>
          <p:nvPr/>
        </p:nvGraphicFramePr>
        <p:xfrm>
          <a:off x="1219200" y="37642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Screening for Thyroid Disorders in Pregnancy</a:t>
            </a:r>
          </a:p>
        </p:txBody>
      </p:sp>
      <p:sp>
        <p:nvSpPr>
          <p:cNvPr id="6" name="Text Placeholder 5"/>
          <p:cNvSpPr>
            <a:spLocks noGrp="1"/>
          </p:cNvSpPr>
          <p:nvPr>
            <p:ph type="body" idx="1"/>
          </p:nvPr>
        </p:nvSpPr>
        <p:spPr/>
        <p:txBody>
          <a:bodyPr/>
          <a:lstStyle/>
          <a:p>
            <a:r>
              <a:rPr lang="en-US" dirty="0"/>
              <a:t>Part 2</a:t>
            </a:r>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Tree>
    <p:extLst>
      <p:ext uri="{BB962C8B-B14F-4D97-AF65-F5344CB8AC3E}">
        <p14:creationId xmlns="" xmlns:p14="http://schemas.microsoft.com/office/powerpoint/2010/main" val="41646695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lstStyle/>
          <a:p>
            <a:r>
              <a:rPr lang="en-US" dirty="0" smtClean="0"/>
              <a:t>ATDs</a:t>
            </a:r>
          </a:p>
          <a:p>
            <a:endParaRPr lang="en-US" dirty="0" smtClean="0"/>
          </a:p>
          <a:p>
            <a:r>
              <a:rPr lang="en-US" dirty="0" smtClean="0"/>
              <a:t>Tc99 Thyroid scan</a:t>
            </a:r>
          </a:p>
          <a:p>
            <a:endParaRPr lang="en-US" dirty="0" smtClean="0"/>
          </a:p>
          <a:p>
            <a:r>
              <a:rPr lang="en-US" dirty="0" smtClean="0"/>
              <a:t>TSH R </a:t>
            </a:r>
            <a:r>
              <a:rPr lang="en-US" dirty="0" err="1" smtClean="0"/>
              <a:t>Ab</a:t>
            </a:r>
            <a:endParaRPr lang="en-US" dirty="0" smtClean="0"/>
          </a:p>
          <a:p>
            <a:endParaRPr lang="en-US" dirty="0" smtClean="0"/>
          </a:p>
          <a:p>
            <a:r>
              <a:rPr lang="en-US" dirty="0" smtClean="0"/>
              <a:t>USG</a:t>
            </a:r>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lstStyle/>
          <a:p>
            <a:r>
              <a:rPr lang="en-US" dirty="0" smtClean="0"/>
              <a:t>ATDs</a:t>
            </a:r>
          </a:p>
          <a:p>
            <a:endParaRPr lang="en-US" dirty="0" smtClean="0"/>
          </a:p>
          <a:p>
            <a:r>
              <a:rPr lang="en-US" dirty="0" smtClean="0"/>
              <a:t>Tc99 Thyroid scan</a:t>
            </a:r>
          </a:p>
          <a:p>
            <a:endParaRPr lang="en-US" dirty="0" smtClean="0"/>
          </a:p>
          <a:p>
            <a:r>
              <a:rPr lang="en-US" b="1" dirty="0" smtClean="0">
                <a:solidFill>
                  <a:schemeClr val="accent1">
                    <a:lumMod val="75000"/>
                  </a:schemeClr>
                </a:solidFill>
              </a:rPr>
              <a:t>TSH R </a:t>
            </a:r>
            <a:r>
              <a:rPr lang="en-US" b="1" dirty="0" err="1" smtClean="0">
                <a:solidFill>
                  <a:schemeClr val="accent1">
                    <a:lumMod val="75000"/>
                  </a:schemeClr>
                </a:solidFill>
              </a:rPr>
              <a:t>Ab</a:t>
            </a:r>
            <a:endParaRPr lang="en-US" b="1" dirty="0" smtClean="0">
              <a:solidFill>
                <a:schemeClr val="accent1">
                  <a:lumMod val="75000"/>
                </a:schemeClr>
              </a:solidFill>
            </a:endParaRPr>
          </a:p>
          <a:p>
            <a:endParaRPr lang="en-US" dirty="0" smtClean="0"/>
          </a:p>
          <a:p>
            <a:r>
              <a:rPr lang="en-US" dirty="0" smtClean="0"/>
              <a:t>USG</a:t>
            </a:r>
            <a:endParaRPr lang="en-I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lstStyle/>
          <a:p>
            <a:r>
              <a:rPr lang="en-US" dirty="0" smtClean="0"/>
              <a:t>ATDs</a:t>
            </a:r>
          </a:p>
          <a:p>
            <a:endParaRPr lang="en-US" dirty="0" smtClean="0"/>
          </a:p>
          <a:p>
            <a:r>
              <a:rPr lang="en-US" dirty="0" smtClean="0"/>
              <a:t>Tc99 Thyroid scan</a:t>
            </a:r>
          </a:p>
          <a:p>
            <a:endParaRPr lang="en-US" dirty="0" smtClean="0"/>
          </a:p>
          <a:p>
            <a:r>
              <a:rPr lang="en-US" b="1" dirty="0" smtClean="0">
                <a:solidFill>
                  <a:schemeClr val="accent1">
                    <a:lumMod val="75000"/>
                  </a:schemeClr>
                </a:solidFill>
              </a:rPr>
              <a:t>TSH R </a:t>
            </a:r>
            <a:r>
              <a:rPr lang="en-US" b="1" dirty="0" err="1" smtClean="0">
                <a:solidFill>
                  <a:schemeClr val="accent1">
                    <a:lumMod val="75000"/>
                  </a:schemeClr>
                </a:solidFill>
              </a:rPr>
              <a:t>Ab</a:t>
            </a:r>
            <a:r>
              <a:rPr lang="en-US" b="1" dirty="0" smtClean="0">
                <a:solidFill>
                  <a:schemeClr val="accent1">
                    <a:lumMod val="75000"/>
                  </a:schemeClr>
                </a:solidFill>
              </a:rPr>
              <a:t>: Negative</a:t>
            </a:r>
          </a:p>
          <a:p>
            <a:endParaRPr lang="en-US" dirty="0" smtClean="0"/>
          </a:p>
          <a:p>
            <a:r>
              <a:rPr lang="en-US" dirty="0" smtClean="0"/>
              <a:t>USG</a:t>
            </a:r>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lstStyle/>
          <a:p>
            <a:r>
              <a:rPr lang="en-US" dirty="0" smtClean="0"/>
              <a:t>Wait &amp; Watch</a:t>
            </a:r>
          </a:p>
          <a:p>
            <a:endParaRPr lang="en-US" dirty="0" smtClean="0"/>
          </a:p>
          <a:p>
            <a:endParaRPr lang="en-IN" dirty="0"/>
          </a:p>
        </p:txBody>
      </p:sp>
      <p:graphicFrame>
        <p:nvGraphicFramePr>
          <p:cNvPr id="5" name="Table 4"/>
          <p:cNvGraphicFramePr>
            <a:graphicFrameLocks noGrp="1"/>
          </p:cNvGraphicFramePr>
          <p:nvPr/>
        </p:nvGraphicFramePr>
        <p:xfrm>
          <a:off x="685800" y="2667000"/>
          <a:ext cx="3886200" cy="1188720"/>
        </p:xfrm>
        <a:graphic>
          <a:graphicData uri="http://schemas.openxmlformats.org/drawingml/2006/table">
            <a:tbl>
              <a:tblPr firstRow="1" bandRow="1">
                <a:tableStyleId>{5C22544A-7EE6-4342-B048-85BDC9FD1C3A}</a:tableStyleId>
              </a:tblPr>
              <a:tblGrid>
                <a:gridCol w="1219200"/>
                <a:gridCol w="1295400"/>
                <a:gridCol w="1371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a:t>
                      </a:r>
                      <a:r>
                        <a:rPr lang="en-US" sz="2000" b="1" baseline="30000" dirty="0" smtClean="0">
                          <a:solidFill>
                            <a:schemeClr val="tx1"/>
                          </a:solidFill>
                          <a:latin typeface="Times New Roman" pitchFamily="18" charset="0"/>
                          <a:cs typeface="Times New Roman" pitchFamily="18" charset="0"/>
                        </a:rPr>
                        <a:t>st</a:t>
                      </a:r>
                      <a:r>
                        <a:rPr lang="en-US" sz="2000" b="1" baseline="0" dirty="0" smtClean="0">
                          <a:solidFill>
                            <a:schemeClr val="tx1"/>
                          </a:solidFill>
                          <a:latin typeface="Times New Roman" pitchFamily="18" charset="0"/>
                          <a:cs typeface="Times New Roman" pitchFamily="18" charset="0"/>
                        </a:rPr>
                        <a:t> visit</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1 month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lstStyle/>
          <a:p>
            <a:r>
              <a:rPr lang="en-US" dirty="0" smtClean="0"/>
              <a:t>Wait &amp; Watch</a:t>
            </a:r>
          </a:p>
          <a:p>
            <a:endParaRPr lang="en-US" dirty="0" smtClean="0"/>
          </a:p>
          <a:p>
            <a:endParaRPr lang="en-IN" dirty="0"/>
          </a:p>
        </p:txBody>
      </p:sp>
      <p:graphicFrame>
        <p:nvGraphicFramePr>
          <p:cNvPr id="5" name="Table 4"/>
          <p:cNvGraphicFramePr>
            <a:graphicFrameLocks noGrp="1"/>
          </p:cNvGraphicFramePr>
          <p:nvPr/>
        </p:nvGraphicFramePr>
        <p:xfrm>
          <a:off x="685800" y="2667000"/>
          <a:ext cx="5384800" cy="1188720"/>
        </p:xfrm>
        <a:graphic>
          <a:graphicData uri="http://schemas.openxmlformats.org/drawingml/2006/table">
            <a:tbl>
              <a:tblPr firstRow="1" bandRow="1">
                <a:tableStyleId>{5C22544A-7EE6-4342-B048-85BDC9FD1C3A}</a:tableStyleId>
              </a:tblPr>
              <a:tblGrid>
                <a:gridCol w="1219200"/>
                <a:gridCol w="1295400"/>
                <a:gridCol w="1371600"/>
                <a:gridCol w="1498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a:t>
                      </a:r>
                      <a:r>
                        <a:rPr lang="en-US" sz="2000" b="1" baseline="30000" dirty="0" smtClean="0">
                          <a:solidFill>
                            <a:schemeClr val="tx1"/>
                          </a:solidFill>
                          <a:latin typeface="Times New Roman" pitchFamily="18" charset="0"/>
                          <a:cs typeface="Times New Roman" pitchFamily="18" charset="0"/>
                        </a:rPr>
                        <a:t>st</a:t>
                      </a:r>
                      <a:r>
                        <a:rPr lang="en-US" sz="2000" b="1" baseline="0" dirty="0" smtClean="0">
                          <a:solidFill>
                            <a:schemeClr val="tx1"/>
                          </a:solidFill>
                          <a:latin typeface="Times New Roman" pitchFamily="18" charset="0"/>
                          <a:cs typeface="Times New Roman" pitchFamily="18" charset="0"/>
                        </a:rPr>
                        <a:t> visit</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1 month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2 months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26</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lstStyle/>
          <a:p>
            <a:r>
              <a:rPr lang="en-US" dirty="0" smtClean="0"/>
              <a:t>Wait &amp; Watch</a:t>
            </a:r>
          </a:p>
          <a:p>
            <a:endParaRPr lang="en-US" dirty="0" smtClean="0"/>
          </a:p>
          <a:p>
            <a:endParaRPr lang="en-IN" dirty="0"/>
          </a:p>
        </p:txBody>
      </p:sp>
      <p:graphicFrame>
        <p:nvGraphicFramePr>
          <p:cNvPr id="5" name="Table 4"/>
          <p:cNvGraphicFramePr>
            <a:graphicFrameLocks noGrp="1"/>
          </p:cNvGraphicFramePr>
          <p:nvPr/>
        </p:nvGraphicFramePr>
        <p:xfrm>
          <a:off x="685800" y="2667000"/>
          <a:ext cx="6858000" cy="1188720"/>
        </p:xfrm>
        <a:graphic>
          <a:graphicData uri="http://schemas.openxmlformats.org/drawingml/2006/table">
            <a:tbl>
              <a:tblPr firstRow="1" bandRow="1">
                <a:tableStyleId>{5C22544A-7EE6-4342-B048-85BDC9FD1C3A}</a:tableStyleId>
              </a:tblPr>
              <a:tblGrid>
                <a:gridCol w="1219200"/>
                <a:gridCol w="1295400"/>
                <a:gridCol w="1371600"/>
                <a:gridCol w="1498600"/>
                <a:gridCol w="14732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a:t>
                      </a:r>
                      <a:r>
                        <a:rPr lang="en-US" sz="2000" b="1" baseline="30000" dirty="0" smtClean="0">
                          <a:solidFill>
                            <a:schemeClr val="tx1"/>
                          </a:solidFill>
                          <a:latin typeface="Times New Roman" pitchFamily="18" charset="0"/>
                          <a:cs typeface="Times New Roman" pitchFamily="18" charset="0"/>
                        </a:rPr>
                        <a:t>st</a:t>
                      </a:r>
                      <a:r>
                        <a:rPr lang="en-US" sz="2000" b="1" baseline="0" dirty="0" smtClean="0">
                          <a:solidFill>
                            <a:schemeClr val="tx1"/>
                          </a:solidFill>
                          <a:latin typeface="Times New Roman" pitchFamily="18" charset="0"/>
                          <a:cs typeface="Times New Roman" pitchFamily="18" charset="0"/>
                        </a:rPr>
                        <a:t> visit</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1 month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2 months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4</a:t>
                      </a:r>
                      <a:r>
                        <a:rPr lang="en-US" sz="2000" b="1" baseline="0" dirty="0" smtClean="0">
                          <a:solidFill>
                            <a:schemeClr val="tx1"/>
                          </a:solidFill>
                          <a:latin typeface="Times New Roman" pitchFamily="18" charset="0"/>
                          <a:cs typeface="Times New Roman" pitchFamily="18" charset="0"/>
                        </a:rPr>
                        <a:t> months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0.001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26</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3</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1.2</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1.3</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&gt; 2 years</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p:txBody>
          <a:bodyPr/>
          <a:lstStyle/>
          <a:p>
            <a:r>
              <a:rPr lang="en-US" dirty="0" smtClean="0"/>
              <a:t>Weight gain ~ 4 kg</a:t>
            </a:r>
          </a:p>
          <a:p>
            <a:r>
              <a:rPr lang="en-US" dirty="0" err="1" smtClean="0"/>
              <a:t>Generalised</a:t>
            </a:r>
            <a:r>
              <a:rPr lang="en-US" dirty="0" smtClean="0"/>
              <a:t> weakness</a:t>
            </a:r>
          </a:p>
          <a:p>
            <a:endParaRPr lang="en-IN" dirty="0"/>
          </a:p>
        </p:txBody>
      </p:sp>
      <p:graphicFrame>
        <p:nvGraphicFramePr>
          <p:cNvPr id="5" name="Table 4"/>
          <p:cNvGraphicFramePr>
            <a:graphicFrameLocks noGrp="1"/>
          </p:cNvGraphicFramePr>
          <p:nvPr/>
        </p:nvGraphicFramePr>
        <p:xfrm>
          <a:off x="1219200" y="376428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50</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Free T4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1.1</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0.8</a:t>
                      </a:r>
                      <a:r>
                        <a:rPr lang="en-US" sz="2000" b="1" baseline="0" dirty="0" smtClean="0">
                          <a:solidFill>
                            <a:schemeClr val="tx1"/>
                          </a:solidFill>
                          <a:latin typeface="Times New Roman" pitchFamily="18" charset="0"/>
                          <a:cs typeface="Times New Roman" pitchFamily="18" charset="0"/>
                        </a:rPr>
                        <a:t> – 1.8</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Predicting the Risk</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15907" t="6734" r="24747"/>
          <a:stretch>
            <a:fillRect/>
          </a:stretch>
        </p:blipFill>
        <p:spPr>
          <a:xfrm>
            <a:off x="533400" y="152400"/>
            <a:ext cx="2057400" cy="2425700"/>
          </a:xfrm>
          <a:ln>
            <a:solidFill>
              <a:schemeClr val="tx1"/>
            </a:solidFill>
          </a:ln>
        </p:spPr>
      </p:pic>
      <p:sp>
        <p:nvSpPr>
          <p:cNvPr id="6" name="TextBox 5"/>
          <p:cNvSpPr txBox="1"/>
          <p:nvPr/>
        </p:nvSpPr>
        <p:spPr>
          <a:xfrm>
            <a:off x="2743200" y="76200"/>
            <a:ext cx="2926314" cy="120032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IN" sz="2400" b="1" dirty="0" smtClean="0"/>
              <a:t>19 </a:t>
            </a:r>
            <a:r>
              <a:rPr lang="en-IN" sz="2400" b="1" dirty="0"/>
              <a:t>years </a:t>
            </a:r>
            <a:r>
              <a:rPr lang="en-IN" sz="2400" b="1" dirty="0" smtClean="0"/>
              <a:t>old,</a:t>
            </a:r>
            <a:r>
              <a:rPr lang="en-IN" sz="2400" b="1" dirty="0"/>
              <a:t> </a:t>
            </a:r>
            <a:r>
              <a:rPr lang="en-IN" sz="2400" b="1" dirty="0" smtClean="0"/>
              <a:t>6 MA</a:t>
            </a:r>
          </a:p>
          <a:p>
            <a:pPr fontAlgn="auto">
              <a:spcBef>
                <a:spcPts val="0"/>
              </a:spcBef>
              <a:spcAft>
                <a:spcPts val="0"/>
              </a:spcAft>
              <a:defRPr/>
            </a:pPr>
            <a:r>
              <a:rPr lang="en-US" sz="2400" b="1" dirty="0" smtClean="0"/>
              <a:t>TSH 12</a:t>
            </a:r>
            <a:endParaRPr lang="en-IN" sz="2400" b="1" dirty="0"/>
          </a:p>
          <a:p>
            <a:pPr fontAlgn="auto">
              <a:spcBef>
                <a:spcPts val="0"/>
              </a:spcBef>
              <a:spcAft>
                <a:spcPts val="0"/>
              </a:spcAft>
              <a:defRPr/>
            </a:pPr>
            <a:r>
              <a:rPr lang="en-IN" sz="2400" b="1" dirty="0"/>
              <a:t>Anti-TPO : 1300 IU/l </a:t>
            </a:r>
          </a:p>
        </p:txBody>
      </p:sp>
      <p:pic>
        <p:nvPicPr>
          <p:cNvPr id="7" name="Picture 6" descr="at-the-doctor-collection-sarah-001.jpg"/>
          <p:cNvPicPr>
            <a:picLocks noChangeAspect="1"/>
          </p:cNvPicPr>
          <p:nvPr/>
        </p:nvPicPr>
        <p:blipFill>
          <a:blip r:embed="rId3" cstate="print"/>
          <a:srcRect/>
          <a:stretch>
            <a:fillRect/>
          </a:stretch>
        </p:blipFill>
        <p:spPr bwMode="auto">
          <a:xfrm>
            <a:off x="1752600" y="3806825"/>
            <a:ext cx="3121025" cy="3051175"/>
          </a:xfrm>
          <a:prstGeom prst="rect">
            <a:avLst/>
          </a:prstGeom>
          <a:noFill/>
          <a:ln w="9525">
            <a:noFill/>
            <a:miter lim="800000"/>
            <a:headEnd/>
            <a:tailEnd/>
          </a:ln>
        </p:spPr>
      </p:pic>
      <p:sp>
        <p:nvSpPr>
          <p:cNvPr id="10" name="Oval Callout 9"/>
          <p:cNvSpPr/>
          <p:nvPr/>
        </p:nvSpPr>
        <p:spPr>
          <a:xfrm>
            <a:off x="3505200" y="1676400"/>
            <a:ext cx="4953000" cy="2514600"/>
          </a:xfrm>
          <a:prstGeom prst="wedgeEllipseCallou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IN" sz="2400" b="1" dirty="0">
                <a:solidFill>
                  <a:schemeClr val="tx1"/>
                </a:solidFill>
              </a:rPr>
              <a:t>Doctor, what are the chances of </a:t>
            </a:r>
            <a:r>
              <a:rPr lang="en-IN" sz="2400" b="1" dirty="0" smtClean="0">
                <a:solidFill>
                  <a:schemeClr val="tx1"/>
                </a:solidFill>
              </a:rPr>
              <a:t>my daughter/boy </a:t>
            </a:r>
          </a:p>
          <a:p>
            <a:pPr algn="ctr" fontAlgn="auto">
              <a:spcBef>
                <a:spcPts val="0"/>
              </a:spcBef>
              <a:spcAft>
                <a:spcPts val="0"/>
              </a:spcAft>
              <a:defRPr/>
            </a:pPr>
            <a:r>
              <a:rPr lang="en-IN" sz="2400" b="1" dirty="0" smtClean="0">
                <a:solidFill>
                  <a:schemeClr val="tx1"/>
                </a:solidFill>
              </a:rPr>
              <a:t>getting  </a:t>
            </a:r>
            <a:r>
              <a:rPr lang="en-IN" sz="2400" b="1" dirty="0">
                <a:solidFill>
                  <a:schemeClr val="tx1"/>
                </a:solidFill>
              </a:rPr>
              <a:t>HT?</a:t>
            </a:r>
          </a:p>
          <a:p>
            <a:pPr algn="ctr" fontAlgn="auto">
              <a:spcBef>
                <a:spcPts val="0"/>
              </a:spcBef>
              <a:spcAft>
                <a:spcPts val="0"/>
              </a:spcAft>
              <a:defRPr/>
            </a:pPr>
            <a:r>
              <a:rPr lang="en-IN" sz="2400" b="1" dirty="0">
                <a:solidFill>
                  <a:schemeClr val="tx1"/>
                </a:solidFill>
              </a:rPr>
              <a:t> </a:t>
            </a:r>
          </a:p>
          <a:p>
            <a:pPr algn="ctr" fontAlgn="auto">
              <a:spcBef>
                <a:spcPts val="0"/>
              </a:spcBef>
              <a:spcAft>
                <a:spcPts val="0"/>
              </a:spcAft>
              <a:defRPr/>
            </a:pPr>
            <a:r>
              <a:rPr lang="en-IN" sz="2400" b="1" dirty="0">
                <a:solidFill>
                  <a:schemeClr val="tx1"/>
                </a:solidFill>
              </a:rPr>
              <a:t>When should I bring them for evaluation?</a:t>
            </a:r>
          </a:p>
        </p:txBody>
      </p:sp>
      <p:sp>
        <p:nvSpPr>
          <p:cNvPr id="11" name="Down Arrow 10"/>
          <p:cNvSpPr/>
          <p:nvPr/>
        </p:nvSpPr>
        <p:spPr>
          <a:xfrm rot="18747708">
            <a:off x="3266282" y="2402681"/>
            <a:ext cx="119062" cy="18954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IN"/>
          </a:p>
        </p:txBody>
      </p:sp>
      <p:sp>
        <p:nvSpPr>
          <p:cNvPr id="12" name="TextBox 11"/>
          <p:cNvSpPr txBox="1"/>
          <p:nvPr/>
        </p:nvSpPr>
        <p:spPr>
          <a:xfrm>
            <a:off x="5791200" y="685800"/>
            <a:ext cx="3076575" cy="4619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fontAlgn="auto">
              <a:spcBef>
                <a:spcPts val="0"/>
              </a:spcBef>
              <a:spcAft>
                <a:spcPts val="0"/>
              </a:spcAft>
              <a:defRPr/>
            </a:pPr>
            <a:r>
              <a:rPr lang="en-IN" sz="2400" b="1" dirty="0" err="1"/>
              <a:t>Hashimotos</a:t>
            </a:r>
            <a:r>
              <a:rPr lang="en-IN" sz="2400" b="1" dirty="0"/>
              <a:t> </a:t>
            </a:r>
            <a:r>
              <a:rPr lang="en-IN" sz="2400" b="1" dirty="0" err="1"/>
              <a:t>thyroiditis</a:t>
            </a:r>
            <a:endParaRPr lang="en-IN" sz="2400" b="1" dirty="0"/>
          </a:p>
        </p:txBody>
      </p:sp>
      <p:sp>
        <p:nvSpPr>
          <p:cNvPr id="8" name="TextBox 7"/>
          <p:cNvSpPr txBox="1"/>
          <p:nvPr/>
        </p:nvSpPr>
        <p:spPr>
          <a:xfrm>
            <a:off x="1295400" y="914400"/>
            <a:ext cx="990600" cy="381000"/>
          </a:xfrm>
          <a:prstGeom prst="rect">
            <a:avLst/>
          </a:prstGeom>
          <a:solidFill>
            <a:schemeClr val="tx1"/>
          </a:solidFill>
        </p:spPr>
        <p:txBody>
          <a:bodyPr wrap="square" rtlCol="0">
            <a:spAutoFit/>
          </a:bodyPr>
          <a:lstStyle/>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IN" dirty="0"/>
          </a:p>
        </p:txBody>
      </p:sp>
      <p:sp>
        <p:nvSpPr>
          <p:cNvPr id="3" name="Content Placeholder 2"/>
          <p:cNvSpPr>
            <a:spLocks noGrp="1"/>
          </p:cNvSpPr>
          <p:nvPr>
            <p:ph idx="1"/>
          </p:nvPr>
        </p:nvSpPr>
        <p:spPr/>
        <p:txBody>
          <a:bodyPr/>
          <a:lstStyle/>
          <a:p>
            <a:pPr>
              <a:buNone/>
            </a:pPr>
            <a:r>
              <a:rPr lang="en-US" dirty="0" smtClean="0"/>
              <a:t>Risk to family members (KEM study):</a:t>
            </a:r>
          </a:p>
          <a:p>
            <a:r>
              <a:rPr lang="en-US" dirty="0" smtClean="0"/>
              <a:t>Offspring: 16 %</a:t>
            </a:r>
          </a:p>
          <a:p>
            <a:r>
              <a:rPr lang="en-US" dirty="0" smtClean="0"/>
              <a:t>Siblings: 32 %</a:t>
            </a:r>
          </a:p>
          <a:p>
            <a:r>
              <a:rPr lang="en-US" dirty="0" smtClean="0"/>
              <a:t>Parents: 30 %</a:t>
            </a:r>
          </a:p>
          <a:p>
            <a:endParaRPr lang="en-US" dirty="0" smtClean="0"/>
          </a:p>
          <a:p>
            <a:pPr>
              <a:buNone/>
            </a:pPr>
            <a:r>
              <a:rPr lang="en-US" dirty="0" smtClean="0"/>
              <a:t>Prevalence</a:t>
            </a:r>
          </a:p>
          <a:p>
            <a:r>
              <a:rPr lang="en-US" dirty="0" smtClean="0"/>
              <a:t>Adult population: 3.9 % (RK </a:t>
            </a:r>
            <a:r>
              <a:rPr lang="en-US" dirty="0" err="1" smtClean="0"/>
              <a:t>Marwah</a:t>
            </a:r>
            <a:r>
              <a:rPr lang="en-US" dirty="0" smtClean="0"/>
              <a:t> et al)</a:t>
            </a: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1</a:t>
            </a:r>
            <a:endParaRPr lang="en-IN" dirty="0"/>
          </a:p>
        </p:txBody>
      </p:sp>
      <p:sp>
        <p:nvSpPr>
          <p:cNvPr id="3" name="Date Placeholder 2"/>
          <p:cNvSpPr>
            <a:spLocks noGrp="1"/>
          </p:cNvSpPr>
          <p:nvPr>
            <p:ph type="dt" sz="half" idx="10"/>
          </p:nvPr>
        </p:nvSpPr>
        <p:spPr/>
        <p:txBody>
          <a:bodyPr/>
          <a:lstStyle/>
          <a:p>
            <a:fld id="{78CF1663-5D12-4557-9406-4A0392E23538}" type="datetime1">
              <a:rPr lang="en-US" smtClean="0"/>
              <a:pPr/>
              <a:t>11/19/2019</a:t>
            </a:fld>
            <a:endParaRPr lang="en-US"/>
          </a:p>
        </p:txBody>
      </p:sp>
      <p:sp>
        <p:nvSpPr>
          <p:cNvPr id="4" name="Content Placeholder 3"/>
          <p:cNvSpPr>
            <a:spLocks noGrp="1"/>
          </p:cNvSpPr>
          <p:nvPr>
            <p:ph sz="quarter" idx="1"/>
          </p:nvPr>
        </p:nvSpPr>
        <p:spPr>
          <a:xfrm>
            <a:off x="914400" y="1447800"/>
            <a:ext cx="7772400" cy="4876800"/>
          </a:xfrm>
        </p:spPr>
        <p:txBody>
          <a:bodyPr>
            <a:normAutofit lnSpcReduction="10000"/>
          </a:bodyPr>
          <a:lstStyle/>
          <a:p>
            <a:r>
              <a:rPr lang="en-US" dirty="0" smtClean="0"/>
              <a:t>28/F, </a:t>
            </a:r>
          </a:p>
          <a:p>
            <a:r>
              <a:rPr lang="en-US" dirty="0" err="1" smtClean="0"/>
              <a:t>Primi</a:t>
            </a:r>
            <a:r>
              <a:rPr lang="en-US" dirty="0" smtClean="0"/>
              <a:t>, 2 MA</a:t>
            </a:r>
          </a:p>
          <a:p>
            <a:endParaRPr lang="en-US" dirty="0" smtClean="0"/>
          </a:p>
          <a:p>
            <a:r>
              <a:rPr lang="en-US" dirty="0" smtClean="0"/>
              <a:t>Mother – Hypothyroidism</a:t>
            </a:r>
          </a:p>
          <a:p>
            <a:endParaRPr lang="en-US" dirty="0" smtClean="0"/>
          </a:p>
          <a:p>
            <a:pPr>
              <a:buNone/>
            </a:pPr>
            <a:r>
              <a:rPr lang="en-US" dirty="0" smtClean="0"/>
              <a:t>1 year back,</a:t>
            </a:r>
          </a:p>
          <a:p>
            <a:endParaRPr lang="en-US" dirty="0" smtClean="0"/>
          </a:p>
          <a:p>
            <a:endParaRPr lang="en-US" dirty="0" smtClean="0"/>
          </a:p>
          <a:p>
            <a:endParaRPr lang="en-US" dirty="0" smtClean="0"/>
          </a:p>
          <a:p>
            <a:endParaRPr lang="en-US" dirty="0" smtClean="0"/>
          </a:p>
          <a:p>
            <a:r>
              <a:rPr lang="en-US" dirty="0" smtClean="0"/>
              <a:t>Do we need to screen for hypothyroidism now ?</a:t>
            </a:r>
          </a:p>
          <a:p>
            <a:endParaRPr lang="en-US" dirty="0" smtClean="0"/>
          </a:p>
        </p:txBody>
      </p:sp>
      <p:graphicFrame>
        <p:nvGraphicFramePr>
          <p:cNvPr id="5" name="Table 4"/>
          <p:cNvGraphicFramePr>
            <a:graphicFrameLocks noGrp="1"/>
          </p:cNvGraphicFramePr>
          <p:nvPr/>
        </p:nvGraphicFramePr>
        <p:xfrm>
          <a:off x="1066800" y="4053840"/>
          <a:ext cx="7162800" cy="118872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Pt’s</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Normal range</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TSH</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3.5</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0.4 – 4</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b="1" dirty="0" smtClean="0">
                          <a:solidFill>
                            <a:schemeClr val="tx1"/>
                          </a:solidFill>
                          <a:latin typeface="Times New Roman" pitchFamily="18" charset="0"/>
                          <a:cs typeface="Times New Roman" pitchFamily="18" charset="0"/>
                        </a:rPr>
                        <a:t>Anti TPO </a:t>
                      </a:r>
                      <a:r>
                        <a:rPr lang="en-US" sz="2000" b="1" dirty="0" err="1" smtClean="0">
                          <a:solidFill>
                            <a:schemeClr val="tx1"/>
                          </a:solidFill>
                          <a:latin typeface="Times New Roman" pitchFamily="18" charset="0"/>
                          <a:cs typeface="Times New Roman" pitchFamily="18" charset="0"/>
                        </a:rPr>
                        <a:t>Ab</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&gt; 1300</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latin typeface="Times New Roman" pitchFamily="18" charset="0"/>
                          <a:cs typeface="Times New Roman" pitchFamily="18" charset="0"/>
                        </a:rPr>
                        <a:t>&lt; 20</a:t>
                      </a:r>
                      <a:endParaRPr lang="en-IN"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2200" y="1750008"/>
            <a:ext cx="6781800" cy="5127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6096000" cy="262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399C0504-07B9-4E10-AFD5-877E5D9C6EBC}" type="datetime1">
              <a:rPr lang="en-US" smtClean="0"/>
              <a:pPr/>
              <a:t>11/19/2019</a:t>
            </a:fld>
            <a:endParaRPr lang="en-US"/>
          </a:p>
        </p:txBody>
      </p:sp>
    </p:spTree>
    <p:extLst>
      <p:ext uri="{BB962C8B-B14F-4D97-AF65-F5344CB8AC3E}">
        <p14:creationId xmlns="" xmlns:p14="http://schemas.microsoft.com/office/powerpoint/2010/main" val="3233684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2800" b="1" dirty="0">
                <a:solidFill>
                  <a:schemeClr val="accent2"/>
                </a:solidFill>
                <a:latin typeface="Times New Roman" pitchFamily="18" charset="0"/>
                <a:cs typeface="Times New Roman" pitchFamily="18" charset="0"/>
              </a:rPr>
              <a:t>Hypothyroidism: Screening Women In Pregnancy</a:t>
            </a:r>
            <a:r>
              <a:rPr lang="en-US" sz="2000" b="1" dirty="0">
                <a:solidFill>
                  <a:schemeClr val="accent2"/>
                </a:solidFill>
                <a:latin typeface="Times New Roman" pitchFamily="18" charset="0"/>
                <a:cs typeface="Times New Roman" pitchFamily="18" charset="0"/>
              </a:rPr>
              <a:t/>
            </a:r>
            <a:br>
              <a:rPr lang="en-US" sz="2000" b="1" dirty="0">
                <a:solidFill>
                  <a:schemeClr val="accent2"/>
                </a:solidFill>
                <a:latin typeface="Times New Roman" pitchFamily="18" charset="0"/>
                <a:cs typeface="Times New Roman" pitchFamily="18" charset="0"/>
              </a:rPr>
            </a:br>
            <a:r>
              <a:rPr lang="en-US" sz="2000" b="1" dirty="0">
                <a:solidFill>
                  <a:schemeClr val="accent2"/>
                </a:solidFill>
                <a:latin typeface="Times New Roman" pitchFamily="18" charset="0"/>
                <a:cs typeface="Times New Roman" pitchFamily="18" charset="0"/>
              </a:rPr>
              <a:t/>
            </a:r>
            <a:br>
              <a:rPr lang="en-US" sz="2000" b="1" dirty="0">
                <a:solidFill>
                  <a:schemeClr val="accent2"/>
                </a:solidFill>
                <a:latin typeface="Times New Roman" pitchFamily="18" charset="0"/>
                <a:cs typeface="Times New Roman" pitchFamily="18" charset="0"/>
              </a:rPr>
            </a:br>
            <a:r>
              <a:rPr lang="en-US" sz="3200" b="1" dirty="0">
                <a:solidFill>
                  <a:schemeClr val="accent2"/>
                </a:solidFill>
                <a:latin typeface="Times New Roman" pitchFamily="18" charset="0"/>
                <a:cs typeface="Times New Roman" pitchFamily="18" charset="0"/>
              </a:rPr>
              <a:t>Universal Screening: If not  feasible</a:t>
            </a:r>
            <a:endParaRPr lang="en-US" sz="2000" b="1" dirty="0">
              <a:solidFill>
                <a:schemeClr val="accent2"/>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027237"/>
            <a:ext cx="8229600" cy="4525963"/>
          </a:xfrm>
        </p:spPr>
        <p:txBody>
          <a:bodyPr>
            <a:normAutofit/>
          </a:bodyPr>
          <a:lstStyle/>
          <a:p>
            <a:pPr algn="ctr">
              <a:buNone/>
            </a:pPr>
            <a:r>
              <a:rPr lang="en-US" sz="2800" dirty="0">
                <a:latin typeface="Times New Roman" pitchFamily="18" charset="0"/>
                <a:cs typeface="Times New Roman" pitchFamily="18" charset="0"/>
              </a:rPr>
              <a:t>High Risk Group: Must be Screened</a:t>
            </a:r>
          </a:p>
          <a:p>
            <a:r>
              <a:rPr lang="en-US" sz="2400" dirty="0">
                <a:latin typeface="Times New Roman" pitchFamily="18" charset="0"/>
                <a:cs typeface="Times New Roman" pitchFamily="18" charset="0"/>
              </a:rPr>
              <a:t>H/o:  Autoimmune Thyroid Disease</a:t>
            </a:r>
          </a:p>
          <a:p>
            <a:r>
              <a:rPr lang="en-US" sz="2400" b="1" dirty="0">
                <a:solidFill>
                  <a:schemeClr val="accent1">
                    <a:lumMod val="75000"/>
                  </a:schemeClr>
                </a:solidFill>
                <a:latin typeface="Times New Roman" pitchFamily="18" charset="0"/>
                <a:cs typeface="Times New Roman" pitchFamily="18" charset="0"/>
              </a:rPr>
              <a:t>TPO Positivity</a:t>
            </a:r>
          </a:p>
          <a:p>
            <a:r>
              <a:rPr lang="en-US" sz="2400" dirty="0">
                <a:latin typeface="Times New Roman" pitchFamily="18" charset="0"/>
                <a:cs typeface="Times New Roman" pitchFamily="18" charset="0"/>
              </a:rPr>
              <a:t>Symptoms Positive</a:t>
            </a:r>
          </a:p>
          <a:p>
            <a:r>
              <a:rPr lang="en-US" sz="2400" dirty="0">
                <a:latin typeface="Times New Roman" pitchFamily="18" charset="0"/>
                <a:cs typeface="Times New Roman" pitchFamily="18" charset="0"/>
              </a:rPr>
              <a:t>Other Auto Immune Disease ( Type 1 Diabetes Mellitus )</a:t>
            </a:r>
          </a:p>
          <a:p>
            <a:r>
              <a:rPr lang="en-US" sz="2400" b="1" dirty="0">
                <a:solidFill>
                  <a:schemeClr val="accent1">
                    <a:lumMod val="75000"/>
                  </a:schemeClr>
                </a:solidFill>
                <a:latin typeface="Times New Roman" pitchFamily="18" charset="0"/>
                <a:cs typeface="Times New Roman" pitchFamily="18" charset="0"/>
              </a:rPr>
              <a:t>F. H. of Auto Immune Disease</a:t>
            </a:r>
          </a:p>
          <a:p>
            <a:r>
              <a:rPr lang="en-US" sz="2400" dirty="0" err="1">
                <a:latin typeface="Times New Roman" pitchFamily="18" charset="0"/>
                <a:cs typeface="Times New Roman" pitchFamily="18" charset="0"/>
              </a:rPr>
              <a:t>Goitre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H/o: Thyroid surgery, I </a:t>
            </a:r>
            <a:r>
              <a:rPr lang="en-US" sz="2000" dirty="0">
                <a:latin typeface="Times New Roman" pitchFamily="18" charset="0"/>
                <a:cs typeface="Times New Roman" pitchFamily="18" charset="0"/>
              </a:rPr>
              <a:t>131 </a:t>
            </a:r>
            <a:r>
              <a:rPr lang="en-US" sz="2400" dirty="0">
                <a:latin typeface="Times New Roman" pitchFamily="18" charset="0"/>
                <a:cs typeface="Times New Roman" pitchFamily="18" charset="0"/>
              </a:rPr>
              <a:t>Treatment, Head- Neck irradiation</a:t>
            </a:r>
          </a:p>
          <a:p>
            <a:r>
              <a:rPr lang="en-US" sz="2400" dirty="0">
                <a:latin typeface="Times New Roman" pitchFamily="18" charset="0"/>
                <a:cs typeface="Times New Roman" pitchFamily="18" charset="0"/>
              </a:rPr>
              <a:t>&gt; 30-35 yrs age</a:t>
            </a:r>
          </a:p>
        </p:txBody>
      </p:sp>
      <p:sp>
        <p:nvSpPr>
          <p:cNvPr id="5" name="Rectangle 4"/>
          <p:cNvSpPr/>
          <p:nvPr/>
        </p:nvSpPr>
        <p:spPr>
          <a:xfrm>
            <a:off x="5701391" y="6519386"/>
            <a:ext cx="3442609" cy="369332"/>
          </a:xfrm>
          <a:prstGeom prst="rect">
            <a:avLst/>
          </a:prstGeom>
        </p:spPr>
        <p:txBody>
          <a:bodyPr wrap="none">
            <a:spAutoFit/>
          </a:bodyPr>
          <a:lstStyle/>
          <a:p>
            <a:r>
              <a:rPr lang="en-US" dirty="0"/>
              <a:t>Alex </a:t>
            </a:r>
            <a:r>
              <a:rPr lang="en-US" dirty="0" err="1"/>
              <a:t>Stagnaro</a:t>
            </a:r>
            <a:r>
              <a:rPr lang="en-US" dirty="0"/>
              <a:t>-Green, Thyroid,2011</a:t>
            </a:r>
          </a:p>
        </p:txBody>
      </p:sp>
      <p:sp>
        <p:nvSpPr>
          <p:cNvPr id="4" name="Date Placeholder 3"/>
          <p:cNvSpPr>
            <a:spLocks noGrp="1"/>
          </p:cNvSpPr>
          <p:nvPr>
            <p:ph type="dt" sz="half" idx="10"/>
          </p:nvPr>
        </p:nvSpPr>
        <p:spPr/>
        <p:txBody>
          <a:bodyPr/>
          <a:lstStyle/>
          <a:p>
            <a:fld id="{EAA765AA-7F87-49F6-B35A-9E88266C36AD}" type="datetime1">
              <a:rPr lang="en-US" smtClean="0"/>
              <a:pPr/>
              <a:t>11/19/2019</a:t>
            </a:fld>
            <a:endParaRPr lang="en-US"/>
          </a:p>
        </p:txBody>
      </p:sp>
    </p:spTree>
    <p:extLst>
      <p:ext uri="{BB962C8B-B14F-4D97-AF65-F5344CB8AC3E}">
        <p14:creationId xmlns="" xmlns:p14="http://schemas.microsoft.com/office/powerpoint/2010/main" val="418560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4170479454"/>
              </p:ext>
            </p:extLst>
          </p:nvPr>
        </p:nvGraphicFramePr>
        <p:xfrm>
          <a:off x="20782" y="1828800"/>
          <a:ext cx="8991600" cy="4752207"/>
        </p:xfrm>
        <a:graphic>
          <a:graphicData uri="http://schemas.openxmlformats.org/drawingml/2006/table">
            <a:tbl>
              <a:tblPr firstRow="1" bandRow="1">
                <a:tableStyleId>{616DA210-FB5B-4158-B5E0-FEB733F419BA}</a:tableStyleId>
              </a:tblPr>
              <a:tblGrid>
                <a:gridCol w="1798320">
                  <a:extLst>
                    <a:ext uri="{9D8B030D-6E8A-4147-A177-3AD203B41FA5}">
                      <a16:colId xmlns="" xmlns:a16="http://schemas.microsoft.com/office/drawing/2014/main" val="20000"/>
                    </a:ext>
                  </a:extLst>
                </a:gridCol>
                <a:gridCol w="2023110">
                  <a:extLst>
                    <a:ext uri="{9D8B030D-6E8A-4147-A177-3AD203B41FA5}">
                      <a16:colId xmlns="" xmlns:a16="http://schemas.microsoft.com/office/drawing/2014/main" val="20001"/>
                    </a:ext>
                  </a:extLst>
                </a:gridCol>
                <a:gridCol w="1573530">
                  <a:extLst>
                    <a:ext uri="{9D8B030D-6E8A-4147-A177-3AD203B41FA5}">
                      <a16:colId xmlns="" xmlns:a16="http://schemas.microsoft.com/office/drawing/2014/main" val="20002"/>
                    </a:ext>
                  </a:extLst>
                </a:gridCol>
                <a:gridCol w="1798320">
                  <a:extLst>
                    <a:ext uri="{9D8B030D-6E8A-4147-A177-3AD203B41FA5}">
                      <a16:colId xmlns="" xmlns:a16="http://schemas.microsoft.com/office/drawing/2014/main" val="20003"/>
                    </a:ext>
                  </a:extLst>
                </a:gridCol>
                <a:gridCol w="1798320">
                  <a:extLst>
                    <a:ext uri="{9D8B030D-6E8A-4147-A177-3AD203B41FA5}">
                      <a16:colId xmlns="" xmlns:a16="http://schemas.microsoft.com/office/drawing/2014/main" val="20004"/>
                    </a:ext>
                  </a:extLst>
                </a:gridCol>
              </a:tblGrid>
              <a:tr h="1534160">
                <a:tc>
                  <a:txBody>
                    <a:bodyPr/>
                    <a:lstStyle/>
                    <a:p>
                      <a:r>
                        <a:rPr lang="en-US" dirty="0">
                          <a:latin typeface="Times New Roman" panose="02020603050405020304" pitchFamily="18" charset="0"/>
                          <a:cs typeface="Times New Roman" panose="02020603050405020304" pitchFamily="18" charset="0"/>
                        </a:rPr>
                        <a:t>Study</a:t>
                      </a:r>
                    </a:p>
                  </a:txBody>
                  <a:tcPr/>
                </a:tc>
                <a:tc>
                  <a:txBody>
                    <a:bodyPr/>
                    <a:lstStyle/>
                    <a:p>
                      <a:r>
                        <a:rPr lang="en-US" dirty="0">
                          <a:latin typeface="Times New Roman" panose="02020603050405020304" pitchFamily="18" charset="0"/>
                          <a:cs typeface="Times New Roman" panose="02020603050405020304" pitchFamily="18" charset="0"/>
                        </a:rPr>
                        <a:t>Study Design</a:t>
                      </a:r>
                    </a:p>
                  </a:txBody>
                  <a:tcPr/>
                </a:tc>
                <a:tc>
                  <a:txBody>
                    <a:bodyPr/>
                    <a:lstStyle/>
                    <a:p>
                      <a:r>
                        <a:rPr lang="en-US" dirty="0">
                          <a:latin typeface="Times New Roman" panose="02020603050405020304" pitchFamily="18" charset="0"/>
                          <a:cs typeface="Times New Roman" panose="02020603050405020304" pitchFamily="18" charset="0"/>
                        </a:rPr>
                        <a:t>Sample Size</a:t>
                      </a:r>
                    </a:p>
                  </a:txBody>
                  <a:tcPr/>
                </a:tc>
                <a:tc>
                  <a:txBody>
                    <a:bodyPr/>
                    <a:lstStyle/>
                    <a:p>
                      <a:r>
                        <a:rPr lang="en-US" dirty="0">
                          <a:latin typeface="Times New Roman" panose="02020603050405020304" pitchFamily="18" charset="0"/>
                          <a:cs typeface="Times New Roman" panose="02020603050405020304" pitchFamily="18" charset="0"/>
                        </a:rPr>
                        <a:t>TSH Cut-Off</a:t>
                      </a:r>
                    </a:p>
                  </a:txBody>
                  <a:tcPr/>
                </a:tc>
                <a:tc>
                  <a:txBody>
                    <a:bodyPr/>
                    <a:lstStyle/>
                    <a:p>
                      <a:r>
                        <a:rPr lang="en-US" dirty="0">
                          <a:latin typeface="Times New Roman" panose="02020603050405020304" pitchFamily="18" charset="0"/>
                          <a:cs typeface="Times New Roman" panose="02020603050405020304" pitchFamily="18" charset="0"/>
                        </a:rPr>
                        <a:t>% of patients</a:t>
                      </a:r>
                      <a:r>
                        <a:rPr lang="en-US" baseline="0" dirty="0">
                          <a:latin typeface="Times New Roman" panose="02020603050405020304" pitchFamily="18" charset="0"/>
                          <a:cs typeface="Times New Roman" panose="02020603050405020304" pitchFamily="18" charset="0"/>
                        </a:rPr>
                        <a:t> missed with hypothyroidism in pregnancy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565217">
                <a:tc>
                  <a:txBody>
                    <a:bodyPr/>
                    <a:lstStyle/>
                    <a:p>
                      <a:r>
                        <a:rPr lang="en-US" dirty="0">
                          <a:latin typeface="Times New Roman" panose="02020603050405020304" pitchFamily="18" charset="0"/>
                          <a:cs typeface="Times New Roman" panose="02020603050405020304" pitchFamily="18" charset="0"/>
                        </a:rPr>
                        <a:t>Wang et al</a:t>
                      </a:r>
                    </a:p>
                  </a:txBody>
                  <a:tcPr/>
                </a:tc>
                <a:tc>
                  <a:txBody>
                    <a:bodyPr/>
                    <a:lstStyle/>
                    <a:p>
                      <a:r>
                        <a:rPr lang="en-US" dirty="0">
                          <a:latin typeface="Times New Roman" panose="02020603050405020304" pitchFamily="18" charset="0"/>
                          <a:cs typeface="Times New Roman" panose="02020603050405020304" pitchFamily="18" charset="0"/>
                        </a:rPr>
                        <a:t>Multicenter Cohort Study</a:t>
                      </a:r>
                    </a:p>
                  </a:txBody>
                  <a:tcPr/>
                </a:tc>
                <a:tc>
                  <a:txBody>
                    <a:bodyPr/>
                    <a:lstStyle/>
                    <a:p>
                      <a:r>
                        <a:rPr lang="en-US" dirty="0" err="1">
                          <a:latin typeface="Times New Roman" panose="02020603050405020304" pitchFamily="18" charset="0"/>
                          <a:cs typeface="Times New Roman" panose="02020603050405020304" pitchFamily="18" charset="0"/>
                        </a:rPr>
                        <a:t>Approx</a:t>
                      </a:r>
                      <a:r>
                        <a:rPr lang="en-US" dirty="0">
                          <a:latin typeface="Times New Roman" panose="02020603050405020304" pitchFamily="18" charset="0"/>
                          <a:cs typeface="Times New Roman" panose="02020603050405020304" pitchFamily="18" charset="0"/>
                        </a:rPr>
                        <a:t> 3000</a:t>
                      </a:r>
                    </a:p>
                  </a:txBody>
                  <a:tcPr/>
                </a:tc>
                <a:tc>
                  <a:txBody>
                    <a:bodyPr/>
                    <a:lstStyle/>
                    <a:p>
                      <a:r>
                        <a:rPr lang="en-US" dirty="0">
                          <a:latin typeface="Times New Roman" panose="02020603050405020304" pitchFamily="18" charset="0"/>
                          <a:cs typeface="Times New Roman" panose="02020603050405020304" pitchFamily="18" charset="0"/>
                        </a:rPr>
                        <a:t>&gt;4mIU/L</a:t>
                      </a:r>
                    </a:p>
                  </a:txBody>
                  <a:tcPr/>
                </a:tc>
                <a:tc>
                  <a:txBody>
                    <a:bodyPr/>
                    <a:lstStyle/>
                    <a:p>
                      <a:r>
                        <a:rPr lang="en-US" b="1" dirty="0">
                          <a:latin typeface="Times New Roman" panose="02020603050405020304" pitchFamily="18" charset="0"/>
                          <a:cs typeface="Times New Roman" panose="02020603050405020304" pitchFamily="18" charset="0"/>
                        </a:rPr>
                        <a:t>81.6%</a:t>
                      </a:r>
                    </a:p>
                  </a:txBody>
                  <a:tcPr/>
                </a:tc>
                <a:extLst>
                  <a:ext uri="{0D108BD9-81ED-4DB2-BD59-A6C34878D82A}">
                    <a16:rowId xmlns="" xmlns:a16="http://schemas.microsoft.com/office/drawing/2014/main" val="10001"/>
                  </a:ext>
                </a:extLst>
              </a:tr>
              <a:tr h="565217">
                <a:tc>
                  <a:txBody>
                    <a:bodyPr/>
                    <a:lstStyle/>
                    <a:p>
                      <a:r>
                        <a:rPr lang="en-US" dirty="0" err="1">
                          <a:latin typeface="Times New Roman" panose="02020603050405020304" pitchFamily="18" charset="0"/>
                          <a:cs typeface="Times New Roman" panose="02020603050405020304" pitchFamily="18" charset="0"/>
                        </a:rPr>
                        <a:t>Matsuzek</a:t>
                      </a:r>
                      <a:r>
                        <a:rPr lang="en-US" dirty="0">
                          <a:latin typeface="Times New Roman" panose="02020603050405020304" pitchFamily="18" charset="0"/>
                          <a:cs typeface="Times New Roman" panose="02020603050405020304" pitchFamily="18" charset="0"/>
                        </a:rPr>
                        <a:t> et al</a:t>
                      </a:r>
                    </a:p>
                  </a:txBody>
                  <a:tcPr/>
                </a:tc>
                <a:tc>
                  <a:txBody>
                    <a:bodyPr/>
                    <a:lstStyle/>
                    <a:p>
                      <a:r>
                        <a:rPr lang="en-US" dirty="0">
                          <a:latin typeface="Times New Roman" panose="02020603050405020304" pitchFamily="18" charset="0"/>
                          <a:cs typeface="Times New Roman" panose="02020603050405020304" pitchFamily="18" charset="0"/>
                        </a:rPr>
                        <a:t>Case-Control Study</a:t>
                      </a:r>
                    </a:p>
                  </a:txBody>
                  <a:tcPr/>
                </a:tc>
                <a:tc>
                  <a:txBody>
                    <a:bodyPr/>
                    <a:lstStyle/>
                    <a:p>
                      <a:r>
                        <a:rPr lang="en-US" dirty="0">
                          <a:latin typeface="Times New Roman" panose="02020603050405020304" pitchFamily="18" charset="0"/>
                          <a:cs typeface="Times New Roman" panose="02020603050405020304" pitchFamily="18" charset="0"/>
                        </a:rPr>
                        <a:t>270</a:t>
                      </a:r>
                    </a:p>
                  </a:txBody>
                  <a:tcPr/>
                </a:tc>
                <a:tc>
                  <a:txBody>
                    <a:bodyPr/>
                    <a:lstStyle/>
                    <a:p>
                      <a:r>
                        <a:rPr lang="en-US" dirty="0">
                          <a:latin typeface="Times New Roman" panose="02020603050405020304" pitchFamily="18" charset="0"/>
                          <a:cs typeface="Times New Roman" panose="02020603050405020304" pitchFamily="18" charset="0"/>
                        </a:rPr>
                        <a:t>&gt;2.5mIU/L</a:t>
                      </a:r>
                    </a:p>
                  </a:txBody>
                  <a:tcPr/>
                </a:tc>
                <a:tc>
                  <a:txBody>
                    <a:bodyPr/>
                    <a:lstStyle/>
                    <a:p>
                      <a:r>
                        <a:rPr lang="en-US" b="1" dirty="0">
                          <a:latin typeface="Times New Roman" panose="02020603050405020304" pitchFamily="18" charset="0"/>
                          <a:cs typeface="Times New Roman" panose="02020603050405020304" pitchFamily="18" charset="0"/>
                        </a:rPr>
                        <a:t>46.4%</a:t>
                      </a:r>
                    </a:p>
                  </a:txBody>
                  <a:tcPr/>
                </a:tc>
                <a:extLst>
                  <a:ext uri="{0D108BD9-81ED-4DB2-BD59-A6C34878D82A}">
                    <a16:rowId xmlns="" xmlns:a16="http://schemas.microsoft.com/office/drawing/2014/main" val="10002"/>
                  </a:ext>
                </a:extLst>
              </a:tr>
              <a:tr h="565217">
                <a:tc>
                  <a:txBody>
                    <a:bodyPr/>
                    <a:lstStyle/>
                    <a:p>
                      <a:r>
                        <a:rPr lang="en-US" dirty="0" err="1">
                          <a:latin typeface="Times New Roman" panose="02020603050405020304" pitchFamily="18" charset="0"/>
                          <a:cs typeface="Times New Roman" panose="02020603050405020304" pitchFamily="18" charset="0"/>
                        </a:rPr>
                        <a:t>Goel</a:t>
                      </a:r>
                      <a:r>
                        <a:rPr lang="en-US" dirty="0">
                          <a:latin typeface="Times New Roman" panose="02020603050405020304" pitchFamily="18" charset="0"/>
                          <a:cs typeface="Times New Roman" panose="02020603050405020304" pitchFamily="18" charset="0"/>
                        </a:rPr>
                        <a:t> et al</a:t>
                      </a:r>
                    </a:p>
                  </a:txBody>
                  <a:tcPr/>
                </a:tc>
                <a:tc>
                  <a:txBody>
                    <a:bodyPr/>
                    <a:lstStyle/>
                    <a:p>
                      <a:r>
                        <a:rPr lang="en-US" dirty="0">
                          <a:latin typeface="Times New Roman" panose="02020603050405020304" pitchFamily="18" charset="0"/>
                          <a:cs typeface="Times New Roman" panose="02020603050405020304" pitchFamily="18" charset="0"/>
                        </a:rPr>
                        <a:t>Prospective Case Control</a:t>
                      </a:r>
                    </a:p>
                  </a:txBody>
                  <a:tcPr/>
                </a:tc>
                <a:tc>
                  <a:txBody>
                    <a:bodyPr/>
                    <a:lstStyle/>
                    <a:p>
                      <a:r>
                        <a:rPr lang="en-US" dirty="0">
                          <a:latin typeface="Times New Roman" panose="02020603050405020304" pitchFamily="18" charset="0"/>
                          <a:cs typeface="Times New Roman" panose="02020603050405020304" pitchFamily="18" charset="0"/>
                        </a:rPr>
                        <a:t>1,020</a:t>
                      </a:r>
                    </a:p>
                  </a:txBody>
                  <a:tcPr/>
                </a:tc>
                <a:tc>
                  <a:txBody>
                    <a:bodyPr/>
                    <a:lstStyle/>
                    <a:p>
                      <a:r>
                        <a:rPr lang="en-US" dirty="0">
                          <a:latin typeface="Times New Roman" panose="02020603050405020304" pitchFamily="18" charset="0"/>
                          <a:cs typeface="Times New Roman" panose="02020603050405020304" pitchFamily="18" charset="0"/>
                        </a:rPr>
                        <a:t>&gt;2.5mIU/L</a:t>
                      </a:r>
                    </a:p>
                  </a:txBody>
                  <a:tcPr/>
                </a:tc>
                <a:tc>
                  <a:txBody>
                    <a:bodyPr/>
                    <a:lstStyle/>
                    <a:p>
                      <a:r>
                        <a:rPr lang="en-US" b="1" dirty="0">
                          <a:latin typeface="Times New Roman" panose="02020603050405020304" pitchFamily="18" charset="0"/>
                          <a:cs typeface="Times New Roman" panose="02020603050405020304" pitchFamily="18" charset="0"/>
                        </a:rPr>
                        <a:t>32%</a:t>
                      </a:r>
                    </a:p>
                  </a:txBody>
                  <a:tcPr/>
                </a:tc>
                <a:extLst>
                  <a:ext uri="{0D108BD9-81ED-4DB2-BD59-A6C34878D82A}">
                    <a16:rowId xmlns="" xmlns:a16="http://schemas.microsoft.com/office/drawing/2014/main" val="10003"/>
                  </a:ext>
                </a:extLst>
              </a:tr>
              <a:tr h="807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Vaidya et al</a:t>
                      </a:r>
                    </a:p>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Single Centre Case-Control</a:t>
                      </a:r>
                      <a:r>
                        <a:rPr lang="en-US" baseline="0" dirty="0">
                          <a:latin typeface="Times New Roman" panose="02020603050405020304" pitchFamily="18" charset="0"/>
                          <a:cs typeface="Times New Roman" panose="02020603050405020304" pitchFamily="18" charset="0"/>
                        </a:rPr>
                        <a:t> Study</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1,560</a:t>
                      </a:r>
                    </a:p>
                  </a:txBody>
                  <a:tcPr/>
                </a:tc>
                <a:tc>
                  <a:txBody>
                    <a:bodyPr/>
                    <a:lstStyle/>
                    <a:p>
                      <a:r>
                        <a:rPr lang="en-US" dirty="0">
                          <a:latin typeface="Times New Roman" panose="02020603050405020304" pitchFamily="18" charset="0"/>
                          <a:cs typeface="Times New Roman" panose="02020603050405020304" pitchFamily="18" charset="0"/>
                        </a:rPr>
                        <a:t>&gt;4.2mIU/L</a:t>
                      </a:r>
                    </a:p>
                  </a:txBody>
                  <a:tcPr/>
                </a:tc>
                <a:tc>
                  <a:txBody>
                    <a:bodyPr/>
                    <a:lstStyle/>
                    <a:p>
                      <a:r>
                        <a:rPr lang="en-US" b="1" dirty="0">
                          <a:latin typeface="Times New Roman" panose="02020603050405020304" pitchFamily="18" charset="0"/>
                          <a:cs typeface="Times New Roman" panose="02020603050405020304" pitchFamily="18" charset="0"/>
                        </a:rPr>
                        <a:t>30%</a:t>
                      </a:r>
                    </a:p>
                  </a:txBody>
                  <a:tcPr/>
                </a:tc>
                <a:extLst>
                  <a:ext uri="{0D108BD9-81ED-4DB2-BD59-A6C34878D82A}">
                    <a16:rowId xmlns="" xmlns:a16="http://schemas.microsoft.com/office/drawing/2014/main" val="10004"/>
                  </a:ext>
                </a:extLst>
              </a:tr>
              <a:tr h="565217">
                <a:tc>
                  <a:txBody>
                    <a:bodyPr/>
                    <a:lstStyle/>
                    <a:p>
                      <a:r>
                        <a:rPr lang="en-US" dirty="0" err="1">
                          <a:latin typeface="Times New Roman" panose="02020603050405020304" pitchFamily="18" charset="0"/>
                          <a:cs typeface="Times New Roman" panose="02020603050405020304" pitchFamily="18" charset="0"/>
                        </a:rPr>
                        <a:t>Horacek</a:t>
                      </a:r>
                      <a:r>
                        <a:rPr lang="en-US" dirty="0">
                          <a:latin typeface="Times New Roman" panose="02020603050405020304" pitchFamily="18" charset="0"/>
                          <a:cs typeface="Times New Roman" panose="02020603050405020304" pitchFamily="18" charset="0"/>
                        </a:rPr>
                        <a:t> et al</a:t>
                      </a:r>
                    </a:p>
                  </a:txBody>
                  <a:tcPr/>
                </a:tc>
                <a:tc>
                  <a:txBody>
                    <a:bodyPr/>
                    <a:lstStyle/>
                    <a:p>
                      <a:r>
                        <a:rPr lang="en-US" dirty="0">
                          <a:latin typeface="Times New Roman" panose="02020603050405020304" pitchFamily="18" charset="0"/>
                          <a:cs typeface="Times New Roman" panose="02020603050405020304" pitchFamily="18" charset="0"/>
                        </a:rPr>
                        <a:t>Cross Sectional</a:t>
                      </a:r>
                    </a:p>
                  </a:txBody>
                  <a:tcPr/>
                </a:tc>
                <a:tc>
                  <a:txBody>
                    <a:bodyPr/>
                    <a:lstStyle/>
                    <a:p>
                      <a:r>
                        <a:rPr lang="en-US" dirty="0">
                          <a:latin typeface="Times New Roman" panose="02020603050405020304" pitchFamily="18" charset="0"/>
                          <a:cs typeface="Times New Roman" panose="02020603050405020304" pitchFamily="18" charset="0"/>
                        </a:rPr>
                        <a:t>400</a:t>
                      </a:r>
                    </a:p>
                  </a:txBody>
                  <a:tcPr/>
                </a:tc>
                <a:tc>
                  <a:txBody>
                    <a:bodyPr/>
                    <a:lstStyle/>
                    <a:p>
                      <a:r>
                        <a:rPr lang="en-US" dirty="0">
                          <a:latin typeface="Times New Roman" panose="02020603050405020304" pitchFamily="18" charset="0"/>
                          <a:cs typeface="Times New Roman" panose="02020603050405020304" pitchFamily="18" charset="0"/>
                        </a:rPr>
                        <a:t>&gt;3.5mIU/L</a:t>
                      </a:r>
                    </a:p>
                  </a:txBody>
                  <a:tcPr/>
                </a:tc>
                <a:tc>
                  <a:txBody>
                    <a:bodyPr/>
                    <a:lstStyle/>
                    <a:p>
                      <a:r>
                        <a:rPr lang="en-US" b="1" dirty="0">
                          <a:latin typeface="Times New Roman" panose="02020603050405020304" pitchFamily="18" charset="0"/>
                          <a:cs typeface="Times New Roman" panose="02020603050405020304" pitchFamily="18" charset="0"/>
                        </a:rPr>
                        <a:t>55%</a:t>
                      </a:r>
                    </a:p>
                  </a:txBody>
                  <a:tcPr/>
                </a:tc>
                <a:extLst>
                  <a:ext uri="{0D108BD9-81ED-4DB2-BD59-A6C34878D82A}">
                    <a16:rowId xmlns="" xmlns:a16="http://schemas.microsoft.com/office/drawing/2014/main" val="10005"/>
                  </a:ext>
                </a:extLst>
              </a:tr>
            </a:tbl>
          </a:graphicData>
        </a:graphic>
      </p:graphicFrame>
      <p:sp>
        <p:nvSpPr>
          <p:cNvPr id="3" name="TextBox 2"/>
          <p:cNvSpPr txBox="1"/>
          <p:nvPr/>
        </p:nvSpPr>
        <p:spPr>
          <a:xfrm>
            <a:off x="0" y="228600"/>
            <a:ext cx="9144000" cy="954107"/>
          </a:xfrm>
          <a:prstGeom prst="rect">
            <a:avLst/>
          </a:prstGeom>
          <a:solidFill>
            <a:schemeClr val="accent1"/>
          </a:solidFill>
        </p:spPr>
        <p:txBody>
          <a:bodyPr wrap="square" rtlCol="0">
            <a:spAutoFit/>
          </a:bodyPr>
          <a:lstStyle/>
          <a:p>
            <a:pPr algn="just"/>
            <a:r>
              <a:rPr lang="en-US" sz="2800" b="1" dirty="0">
                <a:solidFill>
                  <a:schemeClr val="bg1">
                    <a:lumMod val="95000"/>
                  </a:schemeClr>
                </a:solidFill>
                <a:latin typeface="Times New Roman" panose="02020603050405020304" pitchFamily="18" charset="0"/>
                <a:cs typeface="Times New Roman" panose="02020603050405020304" pitchFamily="18" charset="0"/>
              </a:rPr>
              <a:t>Universal Vs Selective Case Based Screening for hypothyroidism in pregnancy</a:t>
            </a:r>
          </a:p>
        </p:txBody>
      </p:sp>
      <p:sp>
        <p:nvSpPr>
          <p:cNvPr id="4" name="TextBox 3"/>
          <p:cNvSpPr txBox="1"/>
          <p:nvPr/>
        </p:nvSpPr>
        <p:spPr>
          <a:xfrm>
            <a:off x="0" y="2971800"/>
            <a:ext cx="9144000" cy="1938992"/>
          </a:xfrm>
          <a:prstGeom prst="rect">
            <a:avLst/>
          </a:prstGeom>
          <a:solidFill>
            <a:srgbClr val="FFC000"/>
          </a:solidFill>
        </p:spPr>
        <p:txBody>
          <a:bodyPr wrap="square" rtlCol="0">
            <a:spAutoFit/>
          </a:bodyPr>
          <a:lstStyle/>
          <a:p>
            <a:r>
              <a:rPr lang="en-US" sz="2400" dirty="0">
                <a:solidFill>
                  <a:srgbClr val="414141">
                    <a:lumMod val="85000"/>
                    <a:lumOff val="15000"/>
                  </a:srgbClr>
                </a:solidFill>
                <a:latin typeface="Times New Roman" panose="02020603050405020304" pitchFamily="18" charset="0"/>
                <a:cs typeface="Times New Roman" panose="02020603050405020304" pitchFamily="18" charset="0"/>
              </a:rPr>
              <a:t>1.Meta-analysis has shown that case-based screening can miss up to </a:t>
            </a:r>
            <a:r>
              <a:rPr lang="en-US" sz="2400" b="1" dirty="0">
                <a:solidFill>
                  <a:srgbClr val="414141">
                    <a:lumMod val="85000"/>
                    <a:lumOff val="15000"/>
                  </a:srgbClr>
                </a:solidFill>
                <a:latin typeface="Times New Roman" panose="02020603050405020304" pitchFamily="18" charset="0"/>
                <a:cs typeface="Times New Roman" panose="02020603050405020304" pitchFamily="18" charset="0"/>
              </a:rPr>
              <a:t>49 % of pregnant women with thyroid dysfunction. </a:t>
            </a:r>
          </a:p>
          <a:p>
            <a:endParaRPr lang="en-US" sz="2400" dirty="0">
              <a:solidFill>
                <a:srgbClr val="414141">
                  <a:lumMod val="85000"/>
                  <a:lumOff val="15000"/>
                </a:srgbClr>
              </a:solidFill>
              <a:latin typeface="Times New Roman" panose="02020603050405020304" pitchFamily="18" charset="0"/>
              <a:cs typeface="Times New Roman" panose="02020603050405020304" pitchFamily="18" charset="0"/>
            </a:endParaRPr>
          </a:p>
          <a:p>
            <a:r>
              <a:rPr lang="en-US" sz="2400" dirty="0">
                <a:solidFill>
                  <a:srgbClr val="414141">
                    <a:lumMod val="85000"/>
                    <a:lumOff val="15000"/>
                  </a:srgbClr>
                </a:solidFill>
                <a:latin typeface="Times New Roman" panose="02020603050405020304" pitchFamily="18" charset="0"/>
                <a:cs typeface="Times New Roman" panose="02020603050405020304" pitchFamily="18" charset="0"/>
              </a:rPr>
              <a:t>2.Further support for advocacy of universal screening methods for thyroid disorders in pregnancy.</a:t>
            </a:r>
          </a:p>
        </p:txBody>
      </p:sp>
      <p:sp>
        <p:nvSpPr>
          <p:cNvPr id="5" name="TextBox 4"/>
          <p:cNvSpPr txBox="1"/>
          <p:nvPr/>
        </p:nvSpPr>
        <p:spPr>
          <a:xfrm>
            <a:off x="5181600" y="6487656"/>
            <a:ext cx="3962400" cy="369332"/>
          </a:xfrm>
          <a:prstGeom prst="rect">
            <a:avLst/>
          </a:prstGeom>
          <a:noFill/>
        </p:spPr>
        <p:txBody>
          <a:bodyPr wrap="square" rtlCol="0">
            <a:spAutoFit/>
          </a:bodyPr>
          <a:lstStyle/>
          <a:p>
            <a:r>
              <a:rPr lang="en-US" dirty="0"/>
              <a:t>Zahra </a:t>
            </a:r>
            <a:r>
              <a:rPr lang="en-US" dirty="0" err="1"/>
              <a:t>Jouyandeh</a:t>
            </a:r>
            <a:r>
              <a:rPr lang="en-US" dirty="0"/>
              <a:t> , Endocrine; 2015</a:t>
            </a:r>
          </a:p>
        </p:txBody>
      </p:sp>
      <p:sp>
        <p:nvSpPr>
          <p:cNvPr id="6" name="Date Placeholder 5"/>
          <p:cNvSpPr>
            <a:spLocks noGrp="1"/>
          </p:cNvSpPr>
          <p:nvPr>
            <p:ph type="dt" sz="half" idx="10"/>
          </p:nvPr>
        </p:nvSpPr>
        <p:spPr/>
        <p:txBody>
          <a:bodyPr/>
          <a:lstStyle/>
          <a:p>
            <a:fld id="{E19EBC6E-5C7B-48BD-A160-DBED94E419B8}" type="datetime1">
              <a:rPr lang="en-US" smtClean="0"/>
              <a:pPr/>
              <a:t>11/19/2019</a:t>
            </a:fld>
            <a:endParaRPr lang="en-US"/>
          </a:p>
        </p:txBody>
      </p:sp>
    </p:spTree>
    <p:extLst>
      <p:ext uri="{BB962C8B-B14F-4D97-AF65-F5344CB8AC3E}">
        <p14:creationId xmlns="" xmlns:p14="http://schemas.microsoft.com/office/powerpoint/2010/main" val="11574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9290</TotalTime>
  <Words>4528</Words>
  <Application>Microsoft Office PowerPoint</Application>
  <PresentationFormat>On-screen Show (4:3)</PresentationFormat>
  <Paragraphs>787</Paragraphs>
  <Slides>70</Slides>
  <Notes>19</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3" baseType="lpstr">
      <vt:lpstr>Equity</vt:lpstr>
      <vt:lpstr>Worksheet</vt:lpstr>
      <vt:lpstr>Chart</vt:lpstr>
      <vt:lpstr>Thyroid Disorders in Pregnancy : Addressing the Challenges</vt:lpstr>
      <vt:lpstr>Slide 2</vt:lpstr>
      <vt:lpstr>Thyroid Disorders in Pregnancy : Addressing the Challenges</vt:lpstr>
      <vt:lpstr>Epidemiology of hypothyroidism in pregnancy</vt:lpstr>
      <vt:lpstr>Slide 5</vt:lpstr>
      <vt:lpstr>Screening for Thyroid Disorders in Pregnancy</vt:lpstr>
      <vt:lpstr>Case 1</vt:lpstr>
      <vt:lpstr>Hypothyroidism: Screening Women In Pregnancy  Universal Screening: If not  feasible</vt:lpstr>
      <vt:lpstr>Slide 9</vt:lpstr>
      <vt:lpstr>Thyroid evaluation in normal pregnancy</vt:lpstr>
      <vt:lpstr>Thyroid Physiology in Pregnancy</vt:lpstr>
      <vt:lpstr>Thyroid physiology in pregnancy1-4</vt:lpstr>
      <vt:lpstr>Slide 13</vt:lpstr>
      <vt:lpstr>Case 1</vt:lpstr>
      <vt:lpstr>Maternal and Neonatal Impact of Thyroid Disorders</vt:lpstr>
      <vt:lpstr>Slide 16</vt:lpstr>
      <vt:lpstr>Slide 17</vt:lpstr>
      <vt:lpstr>Trimester Specific Reference Ranges in Pregnancy</vt:lpstr>
      <vt:lpstr> Recommendations from Guidelines on Upper TSH limit during pregnancy</vt:lpstr>
      <vt:lpstr>Slide 20</vt:lpstr>
      <vt:lpstr>ATA Guidelines 2017</vt:lpstr>
      <vt:lpstr>Case 1</vt:lpstr>
      <vt:lpstr>ATA Guidelines 2017</vt:lpstr>
      <vt:lpstr>Target TSH  Pre-Conception &amp; Post-Conception</vt:lpstr>
      <vt:lpstr>Case 2</vt:lpstr>
      <vt:lpstr>ATA Guidelines 2017</vt:lpstr>
      <vt:lpstr>Autoimmune Thyroid Disease In Pregnancy</vt:lpstr>
      <vt:lpstr>Case 2</vt:lpstr>
      <vt:lpstr>Meta analysis of thyroid antibodies and miscarriage risk (19 cohort studies)</vt:lpstr>
      <vt:lpstr>Meta analysis of thyroid antibodies and preterm delivery risk (11 prospective cohort studies)</vt:lpstr>
      <vt:lpstr>Slide 31</vt:lpstr>
      <vt:lpstr>Effect of Rx with LT-4 in Thyroid autoimmunity and miscarriage/Pre-term delivery</vt:lpstr>
      <vt:lpstr>ATA Guidelines 2017</vt:lpstr>
      <vt:lpstr>Slide 34</vt:lpstr>
      <vt:lpstr>T4 Dose Titration</vt:lpstr>
      <vt:lpstr>Factors Affecting</vt:lpstr>
      <vt:lpstr>Congenital hypothyroidism</vt:lpstr>
      <vt:lpstr>Factors Affecting</vt:lpstr>
      <vt:lpstr>Examples</vt:lpstr>
      <vt:lpstr>Example</vt:lpstr>
      <vt:lpstr>Dosage</vt:lpstr>
      <vt:lpstr>Thyroxin treatment for hypothyroidism in pregnancy</vt:lpstr>
      <vt:lpstr>Hyperthyroidism in Pregnancy : Addressing the Challenges</vt:lpstr>
      <vt:lpstr> Effect of Hyperthyroidism on Pregnancy</vt:lpstr>
      <vt:lpstr>Hyperthyroidism</vt:lpstr>
      <vt:lpstr>Case 4</vt:lpstr>
      <vt:lpstr>Management ?</vt:lpstr>
      <vt:lpstr>Management ?</vt:lpstr>
      <vt:lpstr>Management ?</vt:lpstr>
      <vt:lpstr>Management ?</vt:lpstr>
      <vt:lpstr>Follow up: 20 weeks</vt:lpstr>
      <vt:lpstr>Why ?</vt:lpstr>
      <vt:lpstr>Case 5</vt:lpstr>
      <vt:lpstr>Management ?</vt:lpstr>
      <vt:lpstr>Effect of Pregnancy on Graves’ Disease</vt:lpstr>
      <vt:lpstr>Postpartum Thyroiditis</vt:lpstr>
      <vt:lpstr>Postpartum thyroiditis</vt:lpstr>
      <vt:lpstr>PPT: 2017 Guidelines</vt:lpstr>
      <vt:lpstr>Case 3</vt:lpstr>
      <vt:lpstr>Management ?</vt:lpstr>
      <vt:lpstr>Management ?</vt:lpstr>
      <vt:lpstr>Management ?</vt:lpstr>
      <vt:lpstr>Management ?</vt:lpstr>
      <vt:lpstr>Management ?</vt:lpstr>
      <vt:lpstr>Management ?</vt:lpstr>
      <vt:lpstr>&gt; 2 years</vt:lpstr>
      <vt:lpstr>Predicting the Risk</vt:lpstr>
      <vt:lpstr>Slide 68</vt:lpstr>
      <vt:lpstr>Prevalence</vt:lpstr>
      <vt:lpstr>Slide 70</vt:lpstr>
    </vt:vector>
  </TitlesOfParts>
  <Company>Abbott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Vyas, Upal</dc:creator>
  <cp:lastModifiedBy>Acer</cp:lastModifiedBy>
  <cp:revision>247</cp:revision>
  <dcterms:created xsi:type="dcterms:W3CDTF">2016-04-08T13:10:58Z</dcterms:created>
  <dcterms:modified xsi:type="dcterms:W3CDTF">2019-11-19T02:45:37Z</dcterms:modified>
</cp:coreProperties>
</file>