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96" r:id="rId4"/>
    <p:sldId id="299" r:id="rId5"/>
    <p:sldId id="297" r:id="rId6"/>
    <p:sldId id="266" r:id="rId7"/>
    <p:sldId id="267" r:id="rId8"/>
    <p:sldId id="274" r:id="rId9"/>
    <p:sldId id="277" r:id="rId10"/>
    <p:sldId id="298" r:id="rId11"/>
    <p:sldId id="275" r:id="rId12"/>
    <p:sldId id="269" r:id="rId13"/>
    <p:sldId id="270" r:id="rId14"/>
    <p:sldId id="271" r:id="rId15"/>
    <p:sldId id="272" r:id="rId16"/>
    <p:sldId id="273" r:id="rId17"/>
    <p:sldId id="300" r:id="rId18"/>
    <p:sldId id="278" r:id="rId19"/>
    <p:sldId id="279" r:id="rId20"/>
    <p:sldId id="280" r:id="rId21"/>
    <p:sldId id="282" r:id="rId22"/>
    <p:sldId id="283" r:id="rId23"/>
    <p:sldId id="295" r:id="rId24"/>
    <p:sldId id="286" r:id="rId25"/>
    <p:sldId id="284" r:id="rId26"/>
    <p:sldId id="287" r:id="rId27"/>
    <p:sldId id="288" r:id="rId28"/>
    <p:sldId id="289" r:id="rId29"/>
    <p:sldId id="310" r:id="rId30"/>
    <p:sldId id="290" r:id="rId31"/>
    <p:sldId id="312" r:id="rId32"/>
    <p:sldId id="293" r:id="rId33"/>
    <p:sldId id="292" r:id="rId34"/>
    <p:sldId id="313" r:id="rId35"/>
    <p:sldId id="31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Thyroid disorder: Emergencies</a:t>
            </a:r>
            <a:endParaRPr lang="en-IN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4343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                      Dr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Hiren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Patt</a:t>
            </a: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D.M.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(Endocrinology)</a:t>
            </a:r>
            <a:endParaRPr kumimoji="0" lang="en-IN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T4 Rx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T4 to T3 conversion: slow</a:t>
            </a:r>
          </a:p>
          <a:p>
            <a:endParaRPr lang="en-US" dirty="0" smtClean="0"/>
          </a:p>
          <a:p>
            <a:r>
              <a:rPr lang="en-US" dirty="0" smtClean="0"/>
              <a:t>T4 absorption: slow (GI motility: affected)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T4 + T3 </a:t>
            </a:r>
            <a:r>
              <a:rPr lang="en-US" dirty="0" smtClean="0"/>
              <a:t>preferred than T4 alone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T4 (intravenously)</a:t>
            </a:r>
          </a:p>
          <a:p>
            <a:r>
              <a:rPr lang="en-US" dirty="0" smtClean="0"/>
              <a:t>200-400 mcg </a:t>
            </a:r>
            <a:r>
              <a:rPr lang="en-US" dirty="0" err="1" smtClean="0"/>
              <a:t>i.v</a:t>
            </a:r>
            <a:r>
              <a:rPr lang="en-US" dirty="0" smtClean="0"/>
              <a:t>. stat</a:t>
            </a:r>
          </a:p>
          <a:p>
            <a:r>
              <a:rPr lang="en-US" dirty="0" smtClean="0"/>
              <a:t>50-100 mcg </a:t>
            </a:r>
            <a:r>
              <a:rPr lang="en-US" dirty="0" err="1" smtClean="0"/>
              <a:t>i.v</a:t>
            </a:r>
            <a:r>
              <a:rPr lang="en-US" dirty="0" smtClean="0"/>
              <a:t>./day</a:t>
            </a:r>
          </a:p>
          <a:p>
            <a:r>
              <a:rPr lang="en-US" dirty="0" smtClean="0"/>
              <a:t>Till patient starts taking orally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T3 (intravenously)</a:t>
            </a:r>
          </a:p>
          <a:p>
            <a:r>
              <a:rPr lang="en-US" dirty="0" smtClean="0"/>
              <a:t>5-20 mcg </a:t>
            </a:r>
            <a:r>
              <a:rPr lang="en-US" dirty="0" err="1" smtClean="0"/>
              <a:t>i.v</a:t>
            </a:r>
            <a:r>
              <a:rPr lang="en-US" dirty="0" smtClean="0"/>
              <a:t>. stat</a:t>
            </a:r>
          </a:p>
          <a:p>
            <a:r>
              <a:rPr lang="en-US" dirty="0" smtClean="0"/>
              <a:t>2.5-10 mcg 8 hourly</a:t>
            </a:r>
          </a:p>
          <a:p>
            <a:r>
              <a:rPr lang="en-US" dirty="0" smtClean="0"/>
              <a:t>Till patient is stable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60 yrs/F,</a:t>
            </a:r>
          </a:p>
          <a:p>
            <a:r>
              <a:rPr lang="en-IN" dirty="0" smtClean="0"/>
              <a:t>Altered </a:t>
            </a:r>
            <a:r>
              <a:rPr lang="en-IN" dirty="0" err="1" smtClean="0"/>
              <a:t>sensorium</a:t>
            </a:r>
            <a:r>
              <a:rPr lang="en-IN" dirty="0" smtClean="0"/>
              <a:t>: 2 days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Hypoglycemia</a:t>
            </a:r>
            <a:r>
              <a:rPr lang="en-US" dirty="0" smtClean="0"/>
              <a:t>, but no improvement even after correction</a:t>
            </a:r>
          </a:p>
          <a:p>
            <a:endParaRPr lang="en-US" dirty="0" smtClean="0"/>
          </a:p>
          <a:p>
            <a:r>
              <a:rPr lang="en-US" dirty="0" smtClean="0"/>
              <a:t>K/c/o: Hypothyroidism: 10-12 years</a:t>
            </a:r>
          </a:p>
          <a:p>
            <a:r>
              <a:rPr lang="en-US" dirty="0" smtClean="0"/>
              <a:t>Stopped Rx: 1 year</a:t>
            </a:r>
          </a:p>
          <a:p>
            <a:endParaRPr lang="en-US" dirty="0" smtClean="0"/>
          </a:p>
          <a:p>
            <a:r>
              <a:rPr lang="en-US" dirty="0" smtClean="0"/>
              <a:t>P: 60/min,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BP: 80/40 mm Hg</a:t>
            </a:r>
            <a:endParaRPr lang="en-IN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Biochemistry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1600200"/>
          <a:ext cx="79248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2362200"/>
                <a:gridCol w="3352800"/>
              </a:tblGrid>
              <a:tr h="494665">
                <a:tc>
                  <a:txBody>
                    <a:bodyPr/>
                    <a:lstStyle/>
                    <a:p>
                      <a:pPr algn="ctr"/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Normal range</a:t>
                      </a:r>
                      <a:endParaRPr lang="en-IN" sz="4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TSH</a:t>
                      </a:r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0.08</a:t>
                      </a:r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0.4</a:t>
                      </a:r>
                      <a:r>
                        <a:rPr lang="en-US" sz="4000" b="0" baseline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N" sz="4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T4</a:t>
                      </a:r>
                      <a:endParaRPr lang="en-IN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tx1"/>
                          </a:solidFill>
                        </a:rPr>
                        <a:t>0.4</a:t>
                      </a:r>
                      <a:endParaRPr lang="en-IN" sz="4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4.5</a:t>
                      </a:r>
                      <a:r>
                        <a:rPr lang="en-US" sz="4000" b="0" baseline="0" dirty="0" smtClean="0">
                          <a:solidFill>
                            <a:schemeClr val="tx1"/>
                          </a:solidFill>
                        </a:rPr>
                        <a:t> – 1</a:t>
                      </a:r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2.5</a:t>
                      </a:r>
                      <a:endParaRPr lang="en-IN" sz="4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Na</a:t>
                      </a:r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130</a:t>
                      </a:r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135</a:t>
                      </a:r>
                      <a:r>
                        <a:rPr lang="en-US" sz="4000" b="0" baseline="0" dirty="0" smtClean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145</a:t>
                      </a:r>
                      <a:endParaRPr lang="en-IN" sz="4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4953000"/>
            <a:ext cx="8001000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Rx: </a:t>
            </a:r>
            <a:r>
              <a:rPr lang="en-US" sz="3600" dirty="0" err="1" smtClean="0"/>
              <a:t>Thyroxine</a:t>
            </a:r>
            <a:r>
              <a:rPr lang="en-US" sz="3600" dirty="0" smtClean="0"/>
              <a:t> 50 mcg/day &amp; </a:t>
            </a:r>
          </a:p>
          <a:p>
            <a:pPr algn="ctr"/>
            <a:r>
              <a:rPr lang="en-US" sz="3600" dirty="0" smtClean="0"/>
              <a:t>referred to us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Provisional 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/>
            <a:r>
              <a:rPr lang="en-US" dirty="0" err="1" smtClean="0"/>
              <a:t>Myxoedema</a:t>
            </a:r>
            <a:r>
              <a:rPr lang="en-US" dirty="0" smtClean="0"/>
              <a:t> crisis with </a:t>
            </a:r>
            <a:r>
              <a:rPr lang="en-US" dirty="0" err="1" smtClean="0"/>
              <a:t>panhypopituitarism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 (TSH + ACTH deficiency)</a:t>
            </a:r>
          </a:p>
          <a:p>
            <a:pPr marL="514350" indent="-514350">
              <a:buFont typeface="+mj-lt"/>
              <a:buAutoNum type="arabicParenR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Pituitary Profile: </a:t>
            </a:r>
          </a:p>
          <a:p>
            <a:pPr marL="514350" indent="-514350"/>
            <a:r>
              <a:rPr lang="en-US" dirty="0" smtClean="0"/>
              <a:t>ACTH, </a:t>
            </a:r>
            <a:r>
              <a:rPr lang="en-US" dirty="0" err="1" smtClean="0"/>
              <a:t>Cortisol</a:t>
            </a:r>
            <a:r>
              <a:rPr lang="en-US" dirty="0" smtClean="0"/>
              <a:t>, FSH, </a:t>
            </a:r>
            <a:r>
              <a:rPr lang="en-US" dirty="0" err="1" smtClean="0"/>
              <a:t>Prolactin</a:t>
            </a:r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dirty="0" smtClean="0"/>
              <a:t>Inj. Hydrocortisone 100 mg </a:t>
            </a:r>
            <a:r>
              <a:rPr lang="en-US" dirty="0" err="1" smtClean="0"/>
              <a:t>i.v</a:t>
            </a:r>
            <a:r>
              <a:rPr lang="en-US" dirty="0" smtClean="0"/>
              <a:t>. stat and then 8 hourly started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Pituitary Profile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752600"/>
          <a:ext cx="8610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/>
                <a:gridCol w="2616200"/>
                <a:gridCol w="3124200"/>
              </a:tblGrid>
              <a:tr h="494665">
                <a:tc>
                  <a:txBody>
                    <a:bodyPr/>
                    <a:lstStyle/>
                    <a:p>
                      <a:pPr algn="ctr"/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4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Normal range</a:t>
                      </a:r>
                      <a:endParaRPr lang="en-IN" sz="4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ACTH</a:t>
                      </a:r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6</a:t>
                      </a:r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18-46</a:t>
                      </a:r>
                      <a:endParaRPr lang="en-IN" sz="4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S.Cortisol</a:t>
                      </a:r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0.8</a:t>
                      </a:r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5-25</a:t>
                      </a:r>
                      <a:endParaRPr lang="en-IN" sz="4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FSH</a:t>
                      </a:r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NDT</a:t>
                      </a:r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en-US" sz="4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IN" sz="4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Prolactin</a:t>
                      </a:r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0.2</a:t>
                      </a:r>
                      <a:endParaRPr lang="en-IN" sz="40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</a:rPr>
                        <a:t>5-20</a:t>
                      </a:r>
                      <a:endParaRPr lang="en-IN" sz="4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5602069"/>
            <a:ext cx="3318088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dirty="0" smtClean="0"/>
              <a:t>MRI: Empty </a:t>
            </a:r>
            <a:r>
              <a:rPr lang="en-US" sz="3600" dirty="0" err="1" smtClean="0"/>
              <a:t>sella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TSH deficiency</a:t>
            </a:r>
          </a:p>
          <a:p>
            <a:r>
              <a:rPr lang="en-US" dirty="0" smtClean="0"/>
              <a:t>ACTH deficiency</a:t>
            </a:r>
          </a:p>
          <a:p>
            <a:r>
              <a:rPr lang="en-US" dirty="0" smtClean="0"/>
              <a:t>FSH/LH deficiency</a:t>
            </a:r>
          </a:p>
          <a:p>
            <a:r>
              <a:rPr lang="en-US" dirty="0" err="1" smtClean="0"/>
              <a:t>Prolactin</a:t>
            </a:r>
            <a:r>
              <a:rPr lang="en-US" dirty="0" smtClean="0"/>
              <a:t> deficiency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Myxoedema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crisis +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Pahypopituitarism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Management: Issues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T4 &amp; T3 (</a:t>
            </a:r>
            <a:r>
              <a:rPr lang="en-US" dirty="0" err="1" smtClean="0"/>
              <a:t>i.v</a:t>
            </a:r>
            <a:r>
              <a:rPr lang="en-US" dirty="0" smtClean="0"/>
              <a:t>.): Not available</a:t>
            </a:r>
          </a:p>
          <a:p>
            <a:endParaRPr lang="en-US" dirty="0" smtClean="0"/>
          </a:p>
          <a:p>
            <a:r>
              <a:rPr lang="en-US" dirty="0" smtClean="0"/>
              <a:t>T4 (oral): Only option </a:t>
            </a:r>
          </a:p>
          <a:p>
            <a:endParaRPr lang="en-US" dirty="0" smtClean="0"/>
          </a:p>
          <a:p>
            <a:r>
              <a:rPr lang="en-US" dirty="0" smtClean="0"/>
              <a:t>T4: Dose ?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Tab.Thyroxine</a:t>
            </a:r>
            <a:r>
              <a:rPr lang="en-US" dirty="0" smtClean="0"/>
              <a:t> (400 mcg) stat through RT</a:t>
            </a:r>
          </a:p>
          <a:p>
            <a:endParaRPr lang="en-US" dirty="0" smtClean="0"/>
          </a:p>
          <a:p>
            <a:r>
              <a:rPr lang="en-US" dirty="0" smtClean="0"/>
              <a:t>No RT feeds for next 4 hours to improve absorption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981200"/>
          <a:ext cx="7467599" cy="3790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200400"/>
                <a:gridCol w="3276599"/>
              </a:tblGrid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Day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Tab.Thyroxine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Free T4 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(normal range: 0.8-1.8)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400 mcg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0.4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300 mcg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0.7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250 mcg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0.9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150 mcg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1.0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150 mcg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1.2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6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100 mcg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1.2</a:t>
                      </a:r>
                      <a:endParaRPr lang="en-IN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Myxoedema</a:t>
            </a:r>
            <a:r>
              <a:rPr lang="en-US" dirty="0" smtClean="0"/>
              <a:t> Coma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Discharged: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Tab. </a:t>
            </a:r>
            <a:r>
              <a:rPr lang="en-US" dirty="0" err="1" smtClean="0"/>
              <a:t>Thyroxine</a:t>
            </a:r>
            <a:r>
              <a:rPr lang="en-US" dirty="0" smtClean="0"/>
              <a:t> 100 mcg 1-0-0</a:t>
            </a:r>
          </a:p>
          <a:p>
            <a:endParaRPr lang="en-US" dirty="0" smtClean="0"/>
          </a:p>
          <a:p>
            <a:r>
              <a:rPr lang="en-US" dirty="0" smtClean="0"/>
              <a:t>Tab. </a:t>
            </a:r>
            <a:r>
              <a:rPr lang="en-US" dirty="0" err="1" smtClean="0"/>
              <a:t>Prednisolone</a:t>
            </a:r>
            <a:r>
              <a:rPr lang="en-US" dirty="0" smtClean="0"/>
              <a:t> 2.5 mg 1-0-0 with stress cover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Thyrotoxic</a:t>
            </a:r>
            <a:r>
              <a:rPr lang="en-US" dirty="0" smtClean="0"/>
              <a:t> crisis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Medical emergency</a:t>
            </a:r>
          </a:p>
          <a:p>
            <a:endParaRPr lang="en-US" dirty="0" smtClean="0"/>
          </a:p>
          <a:p>
            <a:r>
              <a:rPr lang="en-US" dirty="0" smtClean="0"/>
              <a:t>High mortality rate (up to 30 %)</a:t>
            </a:r>
          </a:p>
          <a:p>
            <a:endParaRPr lang="en-US" dirty="0" smtClean="0"/>
          </a:p>
          <a:p>
            <a:r>
              <a:rPr lang="en-US" dirty="0" smtClean="0"/>
              <a:t>Rare nowadays (due to early diagnosis)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standing untreated hyperthyroidism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Precipitating factors:</a:t>
            </a:r>
          </a:p>
          <a:p>
            <a:r>
              <a:rPr lang="en-US" dirty="0" smtClean="0"/>
              <a:t>Trauma</a:t>
            </a:r>
          </a:p>
          <a:p>
            <a:r>
              <a:rPr lang="en-US" dirty="0" smtClean="0"/>
              <a:t>Infection</a:t>
            </a:r>
          </a:p>
          <a:p>
            <a:r>
              <a:rPr lang="en-US" dirty="0" smtClean="0"/>
              <a:t>Surgery (thyroid/non thyroid)</a:t>
            </a:r>
          </a:p>
          <a:p>
            <a:r>
              <a:rPr lang="en-US" dirty="0" smtClean="0"/>
              <a:t>Acute iodine load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T3, T4, TSH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to diagnose hyperthyroidism</a:t>
            </a:r>
          </a:p>
          <a:p>
            <a:endParaRPr lang="en-US" dirty="0" smtClean="0"/>
          </a:p>
          <a:p>
            <a:r>
              <a:rPr lang="en-US" dirty="0" smtClean="0"/>
              <a:t>Doesn’t differentiate b/w compensated hyperthyroidism &amp; </a:t>
            </a:r>
            <a:r>
              <a:rPr lang="en-US" dirty="0" err="1" smtClean="0"/>
              <a:t>Thyrotoxic</a:t>
            </a:r>
            <a:r>
              <a:rPr lang="en-US" dirty="0" smtClean="0"/>
              <a:t> crisis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Tachycardia</a:t>
            </a:r>
          </a:p>
          <a:p>
            <a:r>
              <a:rPr lang="en-US" dirty="0" smtClean="0"/>
              <a:t>Nausea/vomiting/abdominal pain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Hepatic failure with jaundice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Hypotension/CHF/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Arrythmia</a:t>
            </a:r>
            <a:endParaRPr lang="en-US" b="1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Hyperpyrexia (Temp.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upto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104 to 106)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Agitation/psychosis/delirium/stupor/coma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Beta blockers</a:t>
            </a:r>
          </a:p>
          <a:p>
            <a:r>
              <a:rPr lang="en-US" dirty="0" err="1" smtClean="0"/>
              <a:t>Methimazole</a:t>
            </a:r>
            <a:r>
              <a:rPr lang="en-US" dirty="0" smtClean="0"/>
              <a:t>/PTU</a:t>
            </a:r>
          </a:p>
          <a:p>
            <a:r>
              <a:rPr lang="en-US" dirty="0" smtClean="0"/>
              <a:t>Iodine solution</a:t>
            </a:r>
          </a:p>
          <a:p>
            <a:r>
              <a:rPr lang="en-US" dirty="0" err="1" smtClean="0"/>
              <a:t>Glucocortisoids</a:t>
            </a:r>
            <a:endParaRPr lang="en-US" dirty="0" smtClean="0"/>
          </a:p>
          <a:p>
            <a:r>
              <a:rPr lang="en-US" dirty="0" smtClean="0"/>
              <a:t>Bile acid </a:t>
            </a:r>
            <a:r>
              <a:rPr lang="en-US" dirty="0" err="1" smtClean="0"/>
              <a:t>sequestrants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Supportive measures:</a:t>
            </a:r>
          </a:p>
          <a:p>
            <a:r>
              <a:rPr lang="en-US" dirty="0" smtClean="0"/>
              <a:t>ABC</a:t>
            </a:r>
          </a:p>
          <a:p>
            <a:r>
              <a:rPr lang="en-US" dirty="0" smtClean="0"/>
              <a:t>Rx of coexistent illness (e.g. infection)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 blockers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Propranolol</a:t>
            </a:r>
            <a:r>
              <a:rPr lang="en-US" dirty="0" smtClean="0"/>
              <a:t>: </a:t>
            </a:r>
          </a:p>
          <a:p>
            <a:r>
              <a:rPr lang="en-US" dirty="0" smtClean="0"/>
              <a:t>60-80 mg every 4-6 hourly </a:t>
            </a:r>
          </a:p>
          <a:p>
            <a:r>
              <a:rPr lang="en-US" dirty="0" smtClean="0"/>
              <a:t>Adjusted by Heart rate/BP</a:t>
            </a:r>
          </a:p>
          <a:p>
            <a:endParaRPr lang="en-US" dirty="0" smtClean="0"/>
          </a:p>
          <a:p>
            <a:r>
              <a:rPr lang="en-US" dirty="0" smtClean="0"/>
              <a:t>To improve symptoms/signs related to sympathetic </a:t>
            </a:r>
            <a:r>
              <a:rPr lang="en-US" dirty="0" err="1" smtClean="0"/>
              <a:t>overactivity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Thionamides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/>
              <a:t>Carbimazole</a:t>
            </a:r>
            <a:r>
              <a:rPr lang="en-US" dirty="0" smtClean="0"/>
              <a:t>:</a:t>
            </a:r>
          </a:p>
          <a:p>
            <a:r>
              <a:rPr lang="en-US" dirty="0" smtClean="0"/>
              <a:t>30 mg every 4-6 hourly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Methimazole</a:t>
            </a:r>
            <a:r>
              <a:rPr lang="en-US" dirty="0" smtClean="0"/>
              <a:t>:</a:t>
            </a:r>
          </a:p>
          <a:p>
            <a:r>
              <a:rPr lang="en-US" dirty="0" smtClean="0"/>
              <a:t>20 mg every 4-6 hourly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PTU</a:t>
            </a:r>
          </a:p>
          <a:p>
            <a:r>
              <a:rPr lang="en-US" dirty="0" smtClean="0"/>
              <a:t>200 mg every 4 hourly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PTU &gt; </a:t>
            </a:r>
            <a:r>
              <a:rPr lang="en-US" dirty="0" err="1" smtClean="0"/>
              <a:t>Methimazole</a:t>
            </a:r>
            <a:r>
              <a:rPr lang="en-US" dirty="0" smtClean="0"/>
              <a:t>:</a:t>
            </a:r>
          </a:p>
          <a:p>
            <a:r>
              <a:rPr lang="en-US" dirty="0" smtClean="0"/>
              <a:t>Preferred, because it inhibits conversion of T4 to T3 as well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Glucocorticoid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Hydrocortisone</a:t>
            </a:r>
          </a:p>
          <a:p>
            <a:r>
              <a:rPr lang="en-US" dirty="0" smtClean="0"/>
              <a:t>100 mg </a:t>
            </a:r>
            <a:r>
              <a:rPr lang="en-US" dirty="0" err="1" smtClean="0"/>
              <a:t>i.v</a:t>
            </a:r>
            <a:r>
              <a:rPr lang="en-US" dirty="0" smtClean="0"/>
              <a:t>. 8 hourly</a:t>
            </a:r>
          </a:p>
          <a:p>
            <a:endParaRPr lang="en-US" dirty="0" smtClean="0"/>
          </a:p>
          <a:p>
            <a:r>
              <a:rPr lang="en-US" dirty="0" smtClean="0"/>
              <a:t>Interferes with T4 to T3 conversion</a:t>
            </a:r>
          </a:p>
          <a:p>
            <a:r>
              <a:rPr lang="en-US" dirty="0" smtClean="0"/>
              <a:t>Possibly, halts autoimmune process in Grave’s disease.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Myxoedema</a:t>
            </a:r>
            <a:r>
              <a:rPr lang="en-US" dirty="0" smtClean="0"/>
              <a:t> Coma?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Severe hypothyroidism</a:t>
            </a:r>
          </a:p>
          <a:p>
            <a:endParaRPr lang="en-US" dirty="0" smtClean="0"/>
          </a:p>
          <a:p>
            <a:r>
              <a:rPr lang="en-US" dirty="0" smtClean="0"/>
              <a:t>Slowing of functions of multiple organs </a:t>
            </a:r>
          </a:p>
          <a:p>
            <a:endParaRPr lang="en-US" dirty="0" smtClean="0"/>
          </a:p>
          <a:p>
            <a:r>
              <a:rPr lang="en-US" dirty="0" smtClean="0"/>
              <a:t>Medical emergency</a:t>
            </a:r>
          </a:p>
          <a:p>
            <a:endParaRPr lang="en-US" dirty="0" smtClean="0"/>
          </a:p>
          <a:p>
            <a:r>
              <a:rPr lang="en-US" dirty="0" smtClean="0"/>
              <a:t>High mortality rate (up to 40 %)</a:t>
            </a:r>
          </a:p>
          <a:p>
            <a:endParaRPr lang="en-US" dirty="0" smtClean="0"/>
          </a:p>
          <a:p>
            <a:r>
              <a:rPr lang="en-US" dirty="0" smtClean="0"/>
              <a:t>Rare nowadays (because of early diagnosis)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Iodine solution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SSKI</a:t>
            </a:r>
            <a:r>
              <a:rPr lang="en-IN" dirty="0" smtClean="0"/>
              <a:t>:</a:t>
            </a:r>
          </a:p>
          <a:p>
            <a:r>
              <a:rPr lang="en-US" dirty="0" smtClean="0"/>
              <a:t>5 drops every 6 hourly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Lugol’s</a:t>
            </a:r>
            <a:r>
              <a:rPr lang="en-US" dirty="0" smtClean="0"/>
              <a:t> iodine:</a:t>
            </a:r>
          </a:p>
          <a:p>
            <a:r>
              <a:rPr lang="en-US" dirty="0" smtClean="0"/>
              <a:t>10 drops every 8 hourly</a:t>
            </a:r>
          </a:p>
          <a:p>
            <a:endParaRPr lang="en-US" dirty="0" smtClean="0"/>
          </a:p>
          <a:p>
            <a:r>
              <a:rPr lang="en-US" dirty="0" smtClean="0"/>
              <a:t>Start 1 hour after the </a:t>
            </a:r>
            <a:r>
              <a:rPr lang="en-US" dirty="0" err="1" smtClean="0"/>
              <a:t>thionamide</a:t>
            </a:r>
            <a:r>
              <a:rPr lang="en-US" dirty="0" smtClean="0"/>
              <a:t> dose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SSKI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144 </a:t>
            </a:r>
            <a:r>
              <a:rPr lang="en-US" dirty="0" err="1" smtClean="0"/>
              <a:t>gms</a:t>
            </a:r>
            <a:r>
              <a:rPr lang="en-US" dirty="0" smtClean="0"/>
              <a:t> </a:t>
            </a:r>
            <a:r>
              <a:rPr lang="en-US" dirty="0" err="1" smtClean="0"/>
              <a:t>potasium</a:t>
            </a:r>
            <a:r>
              <a:rPr lang="en-US" dirty="0" smtClean="0"/>
              <a:t> iodide</a:t>
            </a:r>
          </a:p>
          <a:p>
            <a:endParaRPr lang="en-US" dirty="0" smtClean="0"/>
          </a:p>
          <a:p>
            <a:r>
              <a:rPr lang="en-US" dirty="0" smtClean="0"/>
              <a:t>100 ml water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Iodinated contrast agents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Iopanoic</a:t>
            </a:r>
            <a:r>
              <a:rPr lang="en-US" dirty="0" smtClean="0"/>
              <a:t> acid</a:t>
            </a:r>
          </a:p>
          <a:p>
            <a:r>
              <a:rPr lang="en-US" dirty="0" smtClean="0"/>
              <a:t>0.5-1 gm/day</a:t>
            </a:r>
          </a:p>
          <a:p>
            <a:endParaRPr lang="en-US" dirty="0" smtClean="0"/>
          </a:p>
          <a:p>
            <a:r>
              <a:rPr lang="en-US" dirty="0" smtClean="0"/>
              <a:t>Interferes with T4 to T3 conversion</a:t>
            </a:r>
          </a:p>
          <a:p>
            <a:r>
              <a:rPr lang="en-US" dirty="0" smtClean="0"/>
              <a:t>Inhibits release of thyroid hormones from thyroid gland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Bile Acid </a:t>
            </a:r>
            <a:r>
              <a:rPr lang="en-US" dirty="0" err="1" smtClean="0"/>
              <a:t>Sequestrants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Cholestryramine</a:t>
            </a:r>
            <a:endParaRPr lang="en-US" dirty="0" smtClean="0"/>
          </a:p>
          <a:p>
            <a:r>
              <a:rPr lang="en-US" dirty="0" smtClean="0"/>
              <a:t>4 gm every 6 hourly</a:t>
            </a:r>
          </a:p>
          <a:p>
            <a:endParaRPr lang="en-US" dirty="0" smtClean="0"/>
          </a:p>
          <a:p>
            <a:r>
              <a:rPr lang="en-US" dirty="0" smtClean="0"/>
              <a:t>Interferes with </a:t>
            </a:r>
            <a:r>
              <a:rPr lang="en-US" dirty="0" err="1" smtClean="0"/>
              <a:t>enterohepatic</a:t>
            </a:r>
            <a:r>
              <a:rPr lang="en-US" dirty="0" smtClean="0"/>
              <a:t> circulation &amp; recycling of thyroid hormones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Thyroid emergencies: rare, but fatal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Myxoedema</a:t>
            </a:r>
            <a:r>
              <a:rPr lang="en-US" dirty="0" smtClean="0"/>
              <a:t> coma: </a:t>
            </a:r>
          </a:p>
          <a:p>
            <a:r>
              <a:rPr lang="en-US" dirty="0" smtClean="0"/>
              <a:t>Can use high dose oral T4</a:t>
            </a:r>
          </a:p>
          <a:p>
            <a:r>
              <a:rPr lang="en-US" dirty="0" smtClean="0"/>
              <a:t>Rule out </a:t>
            </a:r>
            <a:r>
              <a:rPr lang="en-US" dirty="0" err="1" smtClean="0"/>
              <a:t>cortisol</a:t>
            </a:r>
            <a:r>
              <a:rPr lang="en-US" dirty="0" smtClean="0"/>
              <a:t> deficiency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Thyrotoxic</a:t>
            </a:r>
            <a:r>
              <a:rPr lang="en-US" dirty="0" smtClean="0"/>
              <a:t> crisis: </a:t>
            </a:r>
          </a:p>
          <a:p>
            <a:r>
              <a:rPr lang="en-US" dirty="0" smtClean="0"/>
              <a:t>comprehensive management with beta blockers, </a:t>
            </a:r>
            <a:r>
              <a:rPr lang="en-US" dirty="0" err="1" smtClean="0"/>
              <a:t>thionamides</a:t>
            </a:r>
            <a:r>
              <a:rPr lang="en-US" dirty="0" smtClean="0"/>
              <a:t>, iodide, steroids etc.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Coma: Must for Diagnosis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Confusion</a:t>
            </a:r>
          </a:p>
          <a:p>
            <a:r>
              <a:rPr lang="en-US" dirty="0" smtClean="0"/>
              <a:t>Lethargy</a:t>
            </a:r>
          </a:p>
          <a:p>
            <a:r>
              <a:rPr lang="en-US" dirty="0" err="1" smtClean="0"/>
              <a:t>Obtundation</a:t>
            </a:r>
            <a:endParaRPr lang="en-US" dirty="0" smtClean="0"/>
          </a:p>
          <a:p>
            <a:r>
              <a:rPr lang="en-US" dirty="0" smtClean="0"/>
              <a:t>Drowsiness</a:t>
            </a:r>
          </a:p>
          <a:p>
            <a:r>
              <a:rPr lang="en-US" dirty="0" smtClean="0"/>
              <a:t>Stupor</a:t>
            </a:r>
          </a:p>
          <a:p>
            <a:r>
              <a:rPr lang="en-US" dirty="0" smtClean="0"/>
              <a:t>Coma</a:t>
            </a:r>
          </a:p>
          <a:p>
            <a:endParaRPr lang="en-US" dirty="0" smtClean="0"/>
          </a:p>
          <a:p>
            <a:r>
              <a:rPr lang="en-US" dirty="0" smtClean="0"/>
              <a:t>Rarely, </a:t>
            </a:r>
            <a:r>
              <a:rPr lang="en-US" dirty="0" err="1" smtClean="0"/>
              <a:t>myxoedema</a:t>
            </a:r>
            <a:r>
              <a:rPr lang="en-US" dirty="0" smtClean="0"/>
              <a:t> madness (Psychosis)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Old age, female</a:t>
            </a:r>
          </a:p>
          <a:p>
            <a:r>
              <a:rPr lang="en-US" dirty="0" smtClean="0"/>
              <a:t>Severe long-standing hypothyroidism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Precipitating factors:</a:t>
            </a:r>
          </a:p>
          <a:p>
            <a:r>
              <a:rPr lang="en-US" dirty="0" smtClean="0"/>
              <a:t>Infection</a:t>
            </a:r>
          </a:p>
          <a:p>
            <a:r>
              <a:rPr lang="en-US" dirty="0" smtClean="0"/>
              <a:t>MI</a:t>
            </a:r>
          </a:p>
          <a:p>
            <a:r>
              <a:rPr lang="en-US" dirty="0" smtClean="0"/>
              <a:t>Cold exposure</a:t>
            </a:r>
          </a:p>
          <a:p>
            <a:r>
              <a:rPr lang="en-US" dirty="0" smtClean="0"/>
              <a:t>Sedative drugs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Decreased mental status</a:t>
            </a:r>
          </a:p>
          <a:p>
            <a:r>
              <a:rPr lang="en-US" dirty="0" smtClean="0"/>
              <a:t>Hypothermia</a:t>
            </a:r>
          </a:p>
          <a:p>
            <a:r>
              <a:rPr lang="en-US" dirty="0" smtClean="0"/>
              <a:t>Hypoventilation</a:t>
            </a:r>
          </a:p>
          <a:p>
            <a:r>
              <a:rPr lang="en-US" dirty="0" err="1" smtClean="0"/>
              <a:t>Bradycardia</a:t>
            </a:r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Hypotension</a:t>
            </a:r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Hyponatremia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Hypoglycemia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T4/ Free T4</a:t>
            </a:r>
          </a:p>
          <a:p>
            <a:r>
              <a:rPr lang="en-US" dirty="0" smtClean="0"/>
              <a:t>TSH</a:t>
            </a:r>
          </a:p>
          <a:p>
            <a:r>
              <a:rPr lang="en-US" dirty="0" err="1" smtClean="0"/>
              <a:t>Cortisol</a:t>
            </a:r>
            <a:endParaRPr lang="en-US" dirty="0" smtClean="0"/>
          </a:p>
          <a:p>
            <a:r>
              <a:rPr lang="en-US" dirty="0" smtClean="0"/>
              <a:t>ACTH</a:t>
            </a:r>
          </a:p>
          <a:p>
            <a:endParaRPr lang="en-US" dirty="0" smtClean="0"/>
          </a:p>
          <a:p>
            <a:r>
              <a:rPr lang="en-US" dirty="0" smtClean="0"/>
              <a:t>Before starting any treatment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Hypothyroidism + </a:t>
            </a:r>
            <a:r>
              <a:rPr lang="en-US" dirty="0" err="1" smtClean="0"/>
              <a:t>Cortisol</a:t>
            </a:r>
            <a:r>
              <a:rPr lang="en-US" dirty="0" smtClean="0"/>
              <a:t> deficiency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Primary hypothyroidism: Addison disease</a:t>
            </a:r>
          </a:p>
          <a:p>
            <a:r>
              <a:rPr lang="en-US" dirty="0" smtClean="0"/>
              <a:t>TSH: high</a:t>
            </a:r>
          </a:p>
          <a:p>
            <a:r>
              <a:rPr lang="en-US" dirty="0" smtClean="0"/>
              <a:t>ACTH: high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Secondary hypothyroidism: </a:t>
            </a:r>
            <a:r>
              <a:rPr lang="en-US" dirty="0" err="1" smtClean="0"/>
              <a:t>Panhypopituitarism</a:t>
            </a:r>
            <a:endParaRPr lang="en-US" dirty="0" smtClean="0"/>
          </a:p>
          <a:p>
            <a:r>
              <a:rPr lang="en-US" dirty="0" smtClean="0"/>
              <a:t>TSH: low/normal</a:t>
            </a:r>
          </a:p>
          <a:p>
            <a:r>
              <a:rPr lang="en-US" dirty="0" smtClean="0"/>
              <a:t>ACTH: low/normal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If the results for TSH, T4 &amp; </a:t>
            </a:r>
            <a:r>
              <a:rPr lang="en-US" dirty="0" err="1" smtClean="0"/>
              <a:t>Cortisol</a:t>
            </a:r>
            <a:r>
              <a:rPr lang="en-US" dirty="0" smtClean="0"/>
              <a:t> are delayed, treatment can be started before results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Hydrocortisone dose:</a:t>
            </a:r>
          </a:p>
          <a:p>
            <a:r>
              <a:rPr lang="en-US" dirty="0" smtClean="0"/>
              <a:t>100 mg </a:t>
            </a:r>
            <a:r>
              <a:rPr lang="en-US" dirty="0" err="1" smtClean="0"/>
              <a:t>i.v</a:t>
            </a:r>
            <a:r>
              <a:rPr lang="en-US" dirty="0" smtClean="0"/>
              <a:t>. stat</a:t>
            </a:r>
          </a:p>
          <a:p>
            <a:r>
              <a:rPr lang="en-US" dirty="0" smtClean="0"/>
              <a:t>100 mg </a:t>
            </a:r>
            <a:r>
              <a:rPr lang="en-US" dirty="0" err="1" smtClean="0"/>
              <a:t>i.v</a:t>
            </a:r>
            <a:r>
              <a:rPr lang="en-US" dirty="0" smtClean="0"/>
              <a:t>. 8 hourly for 2 days</a:t>
            </a:r>
          </a:p>
          <a:p>
            <a:r>
              <a:rPr lang="en-US" dirty="0" smtClean="0"/>
              <a:t>Tapering dose to minimum required dose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Supportive measures:</a:t>
            </a:r>
          </a:p>
          <a:p>
            <a:r>
              <a:rPr lang="en-US" dirty="0" smtClean="0"/>
              <a:t>ABC</a:t>
            </a:r>
          </a:p>
          <a:p>
            <a:r>
              <a:rPr lang="en-US" dirty="0" smtClean="0"/>
              <a:t>Rx of coexistent illness (e.g. infection)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</TotalTime>
  <Words>771</Words>
  <Application>Microsoft Office PowerPoint</Application>
  <PresentationFormat>On-screen Show (4:3)</PresentationFormat>
  <Paragraphs>266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Thyroid disorder: Emergencies</vt:lpstr>
      <vt:lpstr>Myxoedema Coma</vt:lpstr>
      <vt:lpstr>What is Myxoedema Coma?</vt:lpstr>
      <vt:lpstr>Coma: Must for Diagnosis ?</vt:lpstr>
      <vt:lpstr>Pathogenesis</vt:lpstr>
      <vt:lpstr>Clinical features</vt:lpstr>
      <vt:lpstr>Investigations</vt:lpstr>
      <vt:lpstr>Hypothyroidism + Cortisol deficiency</vt:lpstr>
      <vt:lpstr>Management</vt:lpstr>
      <vt:lpstr>Problems with T4 Rx</vt:lpstr>
      <vt:lpstr>Management</vt:lpstr>
      <vt:lpstr>Case 1</vt:lpstr>
      <vt:lpstr>Biochemistry</vt:lpstr>
      <vt:lpstr>Provisional  Diagnosis</vt:lpstr>
      <vt:lpstr>Pituitary Profile</vt:lpstr>
      <vt:lpstr>Final Diagnosis</vt:lpstr>
      <vt:lpstr>Management: Issues</vt:lpstr>
      <vt:lpstr>Management</vt:lpstr>
      <vt:lpstr>Management</vt:lpstr>
      <vt:lpstr>Slide 20</vt:lpstr>
      <vt:lpstr>Thyrotoxic crisis</vt:lpstr>
      <vt:lpstr>Introduction</vt:lpstr>
      <vt:lpstr>Etiology</vt:lpstr>
      <vt:lpstr>T3, T4, TSH</vt:lpstr>
      <vt:lpstr>Clinical features</vt:lpstr>
      <vt:lpstr>Management</vt:lpstr>
      <vt:lpstr>Beta blockers</vt:lpstr>
      <vt:lpstr>Thionamides</vt:lpstr>
      <vt:lpstr>Glucocorticoid</vt:lpstr>
      <vt:lpstr>Iodine solution</vt:lpstr>
      <vt:lpstr>How to make SSKI ?</vt:lpstr>
      <vt:lpstr>Iodinated contrast agents</vt:lpstr>
      <vt:lpstr>Bile Acid Sequestrants</vt:lpstr>
      <vt:lpstr>Conclusion</vt:lpstr>
      <vt:lpstr>Thanks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Thyroid disorder: Emergencies</dc:title>
  <dc:creator>Acer</dc:creator>
  <cp:lastModifiedBy>Acer</cp:lastModifiedBy>
  <cp:revision>70</cp:revision>
  <dcterms:created xsi:type="dcterms:W3CDTF">2006-08-16T00:00:00Z</dcterms:created>
  <dcterms:modified xsi:type="dcterms:W3CDTF">2017-02-25T18:45:21Z</dcterms:modified>
</cp:coreProperties>
</file>