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Default Extension="xlsx" ContentType="application/vnd.openxmlformats-officedocument.spreadsheetml.sheet"/>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slides/slide7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sldIdLst>
    <p:sldId id="256" r:id="rId2"/>
    <p:sldId id="395" r:id="rId3"/>
    <p:sldId id="329" r:id="rId4"/>
    <p:sldId id="396" r:id="rId5"/>
    <p:sldId id="397" r:id="rId6"/>
    <p:sldId id="398" r:id="rId7"/>
    <p:sldId id="446" r:id="rId8"/>
    <p:sldId id="447" r:id="rId9"/>
    <p:sldId id="331" r:id="rId10"/>
    <p:sldId id="448" r:id="rId11"/>
    <p:sldId id="365" r:id="rId12"/>
    <p:sldId id="366" r:id="rId13"/>
    <p:sldId id="399" r:id="rId14"/>
    <p:sldId id="328" r:id="rId15"/>
    <p:sldId id="274" r:id="rId16"/>
    <p:sldId id="276" r:id="rId17"/>
    <p:sldId id="275" r:id="rId18"/>
    <p:sldId id="449" r:id="rId19"/>
    <p:sldId id="342" r:id="rId20"/>
    <p:sldId id="299" r:id="rId21"/>
    <p:sldId id="292" r:id="rId22"/>
    <p:sldId id="307" r:id="rId23"/>
    <p:sldId id="305" r:id="rId24"/>
    <p:sldId id="297" r:id="rId25"/>
    <p:sldId id="296" r:id="rId26"/>
    <p:sldId id="343" r:id="rId27"/>
    <p:sldId id="306" r:id="rId28"/>
    <p:sldId id="344" r:id="rId29"/>
    <p:sldId id="301" r:id="rId30"/>
    <p:sldId id="302" r:id="rId31"/>
    <p:sldId id="355" r:id="rId32"/>
    <p:sldId id="400" r:id="rId33"/>
    <p:sldId id="425" r:id="rId34"/>
    <p:sldId id="403" r:id="rId35"/>
    <p:sldId id="404" r:id="rId36"/>
    <p:sldId id="426" r:id="rId37"/>
    <p:sldId id="405" r:id="rId38"/>
    <p:sldId id="427" r:id="rId39"/>
    <p:sldId id="412" r:id="rId40"/>
    <p:sldId id="413" r:id="rId41"/>
    <p:sldId id="428" r:id="rId42"/>
    <p:sldId id="429" r:id="rId43"/>
    <p:sldId id="439" r:id="rId44"/>
    <p:sldId id="430" r:id="rId45"/>
    <p:sldId id="434" r:id="rId46"/>
    <p:sldId id="435" r:id="rId47"/>
    <p:sldId id="436" r:id="rId48"/>
    <p:sldId id="431" r:id="rId49"/>
    <p:sldId id="437" r:id="rId50"/>
    <p:sldId id="432" r:id="rId51"/>
    <p:sldId id="443" r:id="rId52"/>
    <p:sldId id="444" r:id="rId53"/>
    <p:sldId id="445" r:id="rId54"/>
    <p:sldId id="441" r:id="rId55"/>
    <p:sldId id="438" r:id="rId56"/>
    <p:sldId id="347" r:id="rId57"/>
    <p:sldId id="356" r:id="rId58"/>
    <p:sldId id="308" r:id="rId59"/>
    <p:sldId id="310" r:id="rId60"/>
    <p:sldId id="462" r:id="rId61"/>
    <p:sldId id="459" r:id="rId62"/>
    <p:sldId id="460" r:id="rId63"/>
    <p:sldId id="461" r:id="rId64"/>
    <p:sldId id="316" r:id="rId65"/>
    <p:sldId id="334" r:id="rId66"/>
    <p:sldId id="335" r:id="rId67"/>
    <p:sldId id="336" r:id="rId68"/>
    <p:sldId id="337" r:id="rId69"/>
    <p:sldId id="338" r:id="rId70"/>
    <p:sldId id="450" r:id="rId71"/>
    <p:sldId id="451" r:id="rId72"/>
    <p:sldId id="452" r:id="rId73"/>
    <p:sldId id="453" r:id="rId74"/>
    <p:sldId id="454" r:id="rId75"/>
    <p:sldId id="455" r:id="rId76"/>
    <p:sldId id="456" r:id="rId77"/>
    <p:sldId id="457" r:id="rId78"/>
    <p:sldId id="458" r:id="rId79"/>
    <p:sldId id="394"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123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IN"/>
  <c:chart>
    <c:title>
      <c:tx>
        <c:rich>
          <a:bodyPr/>
          <a:lstStyle/>
          <a:p>
            <a:pPr>
              <a:defRPr/>
            </a:pPr>
            <a:r>
              <a:rPr lang="en-US" dirty="0" smtClean="0"/>
              <a:t>Prevalence</a:t>
            </a:r>
            <a:r>
              <a:rPr lang="en-US" baseline="0" dirty="0" smtClean="0"/>
              <a:t> of Hypothyroidism in Pregnancy</a:t>
            </a:r>
            <a:endParaRPr lang="en-US" dirty="0"/>
          </a:p>
        </c:rich>
      </c:tx>
      <c:layout/>
    </c:title>
    <c:plotArea>
      <c:layout/>
      <c:barChart>
        <c:barDir val="col"/>
        <c:grouping val="clustered"/>
        <c:ser>
          <c:idx val="0"/>
          <c:order val="0"/>
          <c:tx>
            <c:strRef>
              <c:f>Sheet1!$B$1</c:f>
              <c:strCache>
                <c:ptCount val="1"/>
                <c:pt idx="0">
                  <c:v>Ist Trimester</c:v>
                </c:pt>
              </c:strCache>
            </c:strRef>
          </c:tx>
          <c:cat>
            <c:strRef>
              <c:f>Sheet1!$A$2:$A$3</c:f>
              <c:strCache>
                <c:ptCount val="2"/>
                <c:pt idx="0">
                  <c:v>Using TSH cut off 4.5mIU/L</c:v>
                </c:pt>
                <c:pt idx="1">
                  <c:v>Using TSH cut off 2.5mIU/L or 3.0mIU/L</c:v>
                </c:pt>
              </c:strCache>
            </c:strRef>
          </c:cat>
          <c:val>
            <c:numRef>
              <c:f>Sheet1!$B$2:$B$3</c:f>
              <c:numCache>
                <c:formatCode>0%</c:formatCode>
                <c:ptCount val="2"/>
                <c:pt idx="0" formatCode="0.00%">
                  <c:v>0.15100000000000038</c:v>
                </c:pt>
                <c:pt idx="1">
                  <c:v>0.44000000000000006</c:v>
                </c:pt>
              </c:numCache>
            </c:numRef>
          </c:val>
        </c:ser>
        <c:ser>
          <c:idx val="1"/>
          <c:order val="1"/>
          <c:tx>
            <c:strRef>
              <c:f>Sheet1!$C$1</c:f>
              <c:strCache>
                <c:ptCount val="1"/>
                <c:pt idx="0">
                  <c:v>2nd Trimester</c:v>
                </c:pt>
              </c:strCache>
            </c:strRef>
          </c:tx>
          <c:cat>
            <c:strRef>
              <c:f>Sheet1!$A$2:$A$3</c:f>
              <c:strCache>
                <c:ptCount val="2"/>
                <c:pt idx="0">
                  <c:v>Using TSH cut off 4.5mIU/L</c:v>
                </c:pt>
                <c:pt idx="1">
                  <c:v>Using TSH cut off 2.5mIU/L or 3.0mIU/L</c:v>
                </c:pt>
              </c:strCache>
            </c:strRef>
          </c:cat>
          <c:val>
            <c:numRef>
              <c:f>Sheet1!$C$2:$C$3</c:f>
              <c:numCache>
                <c:formatCode>0%</c:formatCode>
                <c:ptCount val="2"/>
                <c:pt idx="0" formatCode="0.00%">
                  <c:v>0.12060000000000012</c:v>
                </c:pt>
                <c:pt idx="1">
                  <c:v>0.32000000000000089</c:v>
                </c:pt>
              </c:numCache>
            </c:numRef>
          </c:val>
        </c:ser>
        <c:ser>
          <c:idx val="2"/>
          <c:order val="2"/>
          <c:tx>
            <c:strRef>
              <c:f>Sheet1!$D$1</c:f>
              <c:strCache>
                <c:ptCount val="1"/>
                <c:pt idx="0">
                  <c:v>3rd Trimester</c:v>
                </c:pt>
              </c:strCache>
            </c:strRef>
          </c:tx>
          <c:cat>
            <c:strRef>
              <c:f>Sheet1!$A$2:$A$3</c:f>
              <c:strCache>
                <c:ptCount val="2"/>
                <c:pt idx="0">
                  <c:v>Using TSH cut off 4.5mIU/L</c:v>
                </c:pt>
                <c:pt idx="1">
                  <c:v>Using TSH cut off 2.5mIU/L or 3.0mIU/L</c:v>
                </c:pt>
              </c:strCache>
            </c:strRef>
          </c:cat>
          <c:val>
            <c:numRef>
              <c:f>Sheet1!$D$2:$D$3</c:f>
              <c:numCache>
                <c:formatCode>0%</c:formatCode>
                <c:ptCount val="2"/>
                <c:pt idx="0" formatCode="0.00%">
                  <c:v>0.14360000000000001</c:v>
                </c:pt>
                <c:pt idx="1">
                  <c:v>0.34000000000000008</c:v>
                </c:pt>
              </c:numCache>
            </c:numRef>
          </c:val>
        </c:ser>
        <c:axId val="87662976"/>
        <c:axId val="87664512"/>
      </c:barChart>
      <c:catAx>
        <c:axId val="87662976"/>
        <c:scaling>
          <c:orientation val="minMax"/>
        </c:scaling>
        <c:axPos val="b"/>
        <c:majorTickMark val="none"/>
        <c:tickLblPos val="nextTo"/>
        <c:crossAx val="87664512"/>
        <c:crosses val="autoZero"/>
        <c:auto val="1"/>
        <c:lblAlgn val="ctr"/>
        <c:lblOffset val="100"/>
      </c:catAx>
      <c:valAx>
        <c:axId val="87664512"/>
        <c:scaling>
          <c:orientation val="minMax"/>
        </c:scaling>
        <c:axPos val="l"/>
        <c:majorGridlines/>
        <c:numFmt formatCode="0.00%" sourceLinked="1"/>
        <c:majorTickMark val="none"/>
        <c:tickLblPos val="nextTo"/>
        <c:crossAx val="87662976"/>
        <c:crosses val="autoZero"/>
        <c:crossBetween val="between"/>
      </c:valAx>
      <c:dTable>
        <c:showHorzBorder val="1"/>
        <c:showVertBorder val="1"/>
        <c:showOutline val="1"/>
        <c:showKeys val="1"/>
      </c:dTable>
    </c:plotArea>
    <c:plotVisOnly val="1"/>
    <c:dispBlanksAs val="gap"/>
  </c:chart>
  <c:spPr>
    <a:ln>
      <a:solidFill>
        <a:schemeClr val="accent1"/>
      </a:solidFill>
    </a:ln>
  </c:spPr>
  <c:txPr>
    <a:bodyPr/>
    <a:lstStyle/>
    <a:p>
      <a:pPr>
        <a:defRPr sz="1800" b="1"/>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8BC329-F853-42CE-B534-CC1F1DBE8FE3}" type="doc">
      <dgm:prSet loTypeId="urn:microsoft.com/office/officeart/2005/8/layout/hList6" loCatId="list" qsTypeId="urn:microsoft.com/office/officeart/2005/8/quickstyle/simple4" qsCatId="simple" csTypeId="urn:microsoft.com/office/officeart/2005/8/colors/colorful5" csCatId="colorful" phldr="1"/>
      <dgm:spPr/>
      <dgm:t>
        <a:bodyPr/>
        <a:lstStyle/>
        <a:p>
          <a:endParaRPr lang="en-US"/>
        </a:p>
      </dgm:t>
    </dgm:pt>
    <dgm:pt modelId="{11549ACC-2444-4312-9C54-E1D036F3CB26}">
      <dgm:prSet custT="1"/>
      <dgm:spPr>
        <a:solidFill>
          <a:schemeClr val="bg2"/>
        </a:solidFill>
      </dgm:spPr>
      <dgm:t>
        <a:bodyPr/>
        <a:lstStyle/>
        <a:p>
          <a:pPr rtl="0"/>
          <a:r>
            <a:rPr lang="en-US" sz="1800" b="1" dirty="0" smtClean="0">
              <a:solidFill>
                <a:schemeClr val="tx1"/>
              </a:solidFill>
              <a:latin typeface="Times New Roman" panose="02020603050405020304" pitchFamily="18" charset="0"/>
              <a:cs typeface="Times New Roman" panose="02020603050405020304" pitchFamily="18" charset="0"/>
            </a:rPr>
            <a:t>Aggravated symptoms of Graves’ disease during the 1</a:t>
          </a:r>
          <a:r>
            <a:rPr lang="en-US" sz="1800" b="1" baseline="30000" dirty="0" smtClean="0">
              <a:solidFill>
                <a:schemeClr val="tx1"/>
              </a:solidFill>
              <a:latin typeface="Times New Roman" panose="02020603050405020304" pitchFamily="18" charset="0"/>
              <a:cs typeface="Times New Roman" panose="02020603050405020304" pitchFamily="18" charset="0"/>
            </a:rPr>
            <a:t>st</a:t>
          </a:r>
          <a:r>
            <a:rPr lang="en-US" sz="1800" b="1" dirty="0" smtClean="0">
              <a:solidFill>
                <a:schemeClr val="tx1"/>
              </a:solidFill>
              <a:latin typeface="Times New Roman" panose="02020603050405020304" pitchFamily="18" charset="0"/>
              <a:cs typeface="Times New Roman" panose="02020603050405020304" pitchFamily="18" charset="0"/>
            </a:rPr>
            <a:t> trimester due to increased </a:t>
          </a:r>
          <a:r>
            <a:rPr lang="en-US" sz="1800" b="1" dirty="0" err="1" smtClean="0">
              <a:solidFill>
                <a:schemeClr val="tx1"/>
              </a:solidFill>
              <a:latin typeface="Times New Roman" panose="02020603050405020304" pitchFamily="18" charset="0"/>
              <a:cs typeface="Times New Roman" panose="02020603050405020304" pitchFamily="18" charset="0"/>
            </a:rPr>
            <a:t>hCG</a:t>
          </a:r>
          <a:r>
            <a:rPr lang="en-US" sz="1800" b="1" dirty="0" smtClean="0">
              <a:solidFill>
                <a:schemeClr val="tx1"/>
              </a:solidFill>
              <a:latin typeface="Times New Roman" panose="02020603050405020304" pitchFamily="18" charset="0"/>
              <a:cs typeface="Times New Roman" panose="02020603050405020304" pitchFamily="18" charset="0"/>
            </a:rPr>
            <a:t> production</a:t>
          </a:r>
          <a:endParaRPr lang="en-US" sz="1800" b="1" dirty="0">
            <a:solidFill>
              <a:schemeClr val="tx1"/>
            </a:solidFill>
            <a:latin typeface="Times New Roman" panose="02020603050405020304" pitchFamily="18" charset="0"/>
            <a:cs typeface="Times New Roman" panose="02020603050405020304" pitchFamily="18" charset="0"/>
          </a:endParaRPr>
        </a:p>
      </dgm:t>
    </dgm:pt>
    <dgm:pt modelId="{8CF6A467-604D-47D5-B5D9-329AD81FBCCA}" type="parTrans" cxnId="{7B8C007D-0137-455D-AAFB-D3737B9CE0BC}">
      <dgm:prSet/>
      <dgm:spPr/>
      <dgm:t>
        <a:bodyPr/>
        <a:lstStyle/>
        <a:p>
          <a:endParaRPr lang="en-US" sz="1600" b="1">
            <a:solidFill>
              <a:schemeClr val="bg2"/>
            </a:solidFill>
            <a:latin typeface="Times New Roman" panose="02020603050405020304" pitchFamily="18" charset="0"/>
            <a:cs typeface="Times New Roman" panose="02020603050405020304" pitchFamily="18" charset="0"/>
          </a:endParaRPr>
        </a:p>
      </dgm:t>
    </dgm:pt>
    <dgm:pt modelId="{1D9432C8-6348-4EB9-B4AC-B92C6234AAB0}" type="sibTrans" cxnId="{7B8C007D-0137-455D-AAFB-D3737B9CE0BC}">
      <dgm:prSet/>
      <dgm:spPr/>
      <dgm:t>
        <a:bodyPr/>
        <a:lstStyle/>
        <a:p>
          <a:endParaRPr lang="en-US" sz="1600" b="1">
            <a:solidFill>
              <a:schemeClr val="bg2"/>
            </a:solidFill>
            <a:latin typeface="Times New Roman" panose="02020603050405020304" pitchFamily="18" charset="0"/>
            <a:cs typeface="Times New Roman" panose="02020603050405020304" pitchFamily="18" charset="0"/>
          </a:endParaRPr>
        </a:p>
      </dgm:t>
    </dgm:pt>
    <dgm:pt modelId="{C5CDFDD6-35A1-4B33-82A0-2C6D271CF396}">
      <dgm:prSet custT="1"/>
      <dgm:spPr>
        <a:solidFill>
          <a:schemeClr val="accent1">
            <a:lumMod val="20000"/>
            <a:lumOff val="80000"/>
          </a:schemeClr>
        </a:solidFill>
      </dgm:spPr>
      <dgm:t>
        <a:bodyPr/>
        <a:lstStyle/>
        <a:p>
          <a:pPr rtl="0"/>
          <a:r>
            <a:rPr lang="en-US" sz="1800" b="1" dirty="0" smtClean="0">
              <a:solidFill>
                <a:schemeClr val="tx1"/>
              </a:solidFill>
              <a:latin typeface="Times New Roman" panose="02020603050405020304" pitchFamily="18" charset="0"/>
              <a:cs typeface="Times New Roman" panose="02020603050405020304" pitchFamily="18" charset="0"/>
            </a:rPr>
            <a:t>Thyrotoxicosis improves in the 2</a:t>
          </a:r>
          <a:r>
            <a:rPr lang="en-US" sz="1800" b="1" baseline="30000" dirty="0" smtClean="0">
              <a:solidFill>
                <a:schemeClr val="tx1"/>
              </a:solidFill>
              <a:latin typeface="Times New Roman" panose="02020603050405020304" pitchFamily="18" charset="0"/>
              <a:cs typeface="Times New Roman" panose="02020603050405020304" pitchFamily="18" charset="0"/>
            </a:rPr>
            <a:t>nd</a:t>
          </a:r>
          <a:r>
            <a:rPr lang="en-US" sz="1800" b="1" dirty="0" smtClean="0">
              <a:solidFill>
                <a:schemeClr val="tx1"/>
              </a:solidFill>
              <a:latin typeface="Times New Roman" panose="02020603050405020304" pitchFamily="18" charset="0"/>
              <a:cs typeface="Times New Roman" panose="02020603050405020304" pitchFamily="18" charset="0"/>
            </a:rPr>
            <a:t> &amp; 3</a:t>
          </a:r>
          <a:r>
            <a:rPr lang="en-US" sz="1800" b="1" baseline="30000" dirty="0" smtClean="0">
              <a:solidFill>
                <a:schemeClr val="tx1"/>
              </a:solidFill>
              <a:latin typeface="Times New Roman" panose="02020603050405020304" pitchFamily="18" charset="0"/>
              <a:cs typeface="Times New Roman" panose="02020603050405020304" pitchFamily="18" charset="0"/>
            </a:rPr>
            <a:t>rd</a:t>
          </a:r>
          <a:r>
            <a:rPr lang="en-US" sz="1800" b="1" dirty="0" smtClean="0">
              <a:solidFill>
                <a:schemeClr val="tx1"/>
              </a:solidFill>
              <a:latin typeface="Times New Roman" panose="02020603050405020304" pitchFamily="18" charset="0"/>
              <a:cs typeface="Times New Roman" panose="02020603050405020304" pitchFamily="18" charset="0"/>
            </a:rPr>
            <a:t> trimester of pregnancy</a:t>
          </a:r>
        </a:p>
        <a:p>
          <a:pPr rtl="0"/>
          <a:endParaRPr lang="en-US" sz="1600" b="1" dirty="0">
            <a:solidFill>
              <a:schemeClr val="tx1"/>
            </a:solidFill>
            <a:latin typeface="Times New Roman" panose="02020603050405020304" pitchFamily="18" charset="0"/>
            <a:cs typeface="Times New Roman" panose="02020603050405020304" pitchFamily="18" charset="0"/>
          </a:endParaRPr>
        </a:p>
      </dgm:t>
    </dgm:pt>
    <dgm:pt modelId="{F72478A8-6F3C-4D63-906C-AB5B93A8D21B}" type="parTrans" cxnId="{1FAA96AD-09A4-4FCE-B0B4-BCEFCC387B98}">
      <dgm:prSet/>
      <dgm:spPr/>
      <dgm:t>
        <a:bodyPr/>
        <a:lstStyle/>
        <a:p>
          <a:endParaRPr lang="en-US" sz="1600" b="1">
            <a:solidFill>
              <a:schemeClr val="bg2"/>
            </a:solidFill>
            <a:latin typeface="Times New Roman" panose="02020603050405020304" pitchFamily="18" charset="0"/>
            <a:cs typeface="Times New Roman" panose="02020603050405020304" pitchFamily="18" charset="0"/>
          </a:endParaRPr>
        </a:p>
      </dgm:t>
    </dgm:pt>
    <dgm:pt modelId="{630DD370-2A0F-4003-ACD1-54A174B00467}" type="sibTrans" cxnId="{1FAA96AD-09A4-4FCE-B0B4-BCEFCC387B98}">
      <dgm:prSet/>
      <dgm:spPr/>
      <dgm:t>
        <a:bodyPr/>
        <a:lstStyle/>
        <a:p>
          <a:endParaRPr lang="en-US" sz="1600" b="1">
            <a:solidFill>
              <a:schemeClr val="bg2"/>
            </a:solidFill>
            <a:latin typeface="Times New Roman" panose="02020603050405020304" pitchFamily="18" charset="0"/>
            <a:cs typeface="Times New Roman" panose="02020603050405020304" pitchFamily="18" charset="0"/>
          </a:endParaRPr>
        </a:p>
      </dgm:t>
    </dgm:pt>
    <dgm:pt modelId="{F899E16D-5346-4E78-8C2E-64A954242FBD}">
      <dgm:prSet custT="1"/>
      <dgm:spPr>
        <a:solidFill>
          <a:schemeClr val="accent2">
            <a:lumMod val="20000"/>
            <a:lumOff val="80000"/>
          </a:schemeClr>
        </a:solidFill>
      </dgm:spPr>
      <dgm:t>
        <a:bodyPr/>
        <a:lstStyle/>
        <a:p>
          <a:pPr rtl="0"/>
          <a:r>
            <a:rPr lang="en-US" sz="1800" b="1" dirty="0" smtClean="0">
              <a:solidFill>
                <a:schemeClr val="tx1"/>
              </a:solidFill>
              <a:latin typeface="Times New Roman" panose="02020603050405020304" pitchFamily="18" charset="0"/>
              <a:cs typeface="Times New Roman" panose="02020603050405020304" pitchFamily="18" charset="0"/>
            </a:rPr>
            <a:t>Postpartum, symptoms increase due to a sudden rise in the level of TSH receptor stimulating antibodies</a:t>
          </a:r>
          <a:endParaRPr lang="en-US" sz="1800" b="1" dirty="0">
            <a:solidFill>
              <a:schemeClr val="tx1"/>
            </a:solidFill>
            <a:latin typeface="Times New Roman" panose="02020603050405020304" pitchFamily="18" charset="0"/>
            <a:cs typeface="Times New Roman" panose="02020603050405020304" pitchFamily="18" charset="0"/>
          </a:endParaRPr>
        </a:p>
      </dgm:t>
    </dgm:pt>
    <dgm:pt modelId="{A97BD0BC-9C9D-4AB7-AA2A-39FEDFC248DD}" type="parTrans" cxnId="{0FA557F6-FF8C-4508-A5F2-BB7024245B76}">
      <dgm:prSet/>
      <dgm:spPr/>
      <dgm:t>
        <a:bodyPr/>
        <a:lstStyle/>
        <a:p>
          <a:endParaRPr lang="en-US" sz="1600" b="1">
            <a:solidFill>
              <a:schemeClr val="bg2"/>
            </a:solidFill>
            <a:latin typeface="Times New Roman" panose="02020603050405020304" pitchFamily="18" charset="0"/>
            <a:cs typeface="Times New Roman" panose="02020603050405020304" pitchFamily="18" charset="0"/>
          </a:endParaRPr>
        </a:p>
      </dgm:t>
    </dgm:pt>
    <dgm:pt modelId="{B750D5EF-2653-4126-A9AE-EB4B191D22AA}" type="sibTrans" cxnId="{0FA557F6-FF8C-4508-A5F2-BB7024245B76}">
      <dgm:prSet/>
      <dgm:spPr/>
      <dgm:t>
        <a:bodyPr/>
        <a:lstStyle/>
        <a:p>
          <a:endParaRPr lang="en-US" sz="1600" b="1">
            <a:solidFill>
              <a:schemeClr val="bg2"/>
            </a:solidFill>
            <a:latin typeface="Times New Roman" panose="02020603050405020304" pitchFamily="18" charset="0"/>
            <a:cs typeface="Times New Roman" panose="02020603050405020304" pitchFamily="18" charset="0"/>
          </a:endParaRPr>
        </a:p>
      </dgm:t>
    </dgm:pt>
    <dgm:pt modelId="{DFA6AE2B-0BC8-411F-BDB6-8466ECF9945E}">
      <dgm:prSet custT="1"/>
      <dgm:spPr>
        <a:solidFill>
          <a:schemeClr val="accent1">
            <a:lumMod val="20000"/>
            <a:lumOff val="80000"/>
          </a:schemeClr>
        </a:solidFill>
      </dgm:spPr>
      <dgm:t>
        <a:bodyPr/>
        <a:lstStyle/>
        <a:p>
          <a:pPr rtl="0"/>
          <a:r>
            <a:rPr lang="en-US" sz="1600" b="1" dirty="0" smtClean="0">
              <a:solidFill>
                <a:schemeClr val="tx1"/>
              </a:solidFill>
              <a:latin typeface="Times New Roman" panose="02020603050405020304" pitchFamily="18" charset="0"/>
              <a:cs typeface="Times New Roman" panose="02020603050405020304" pitchFamily="18" charset="0"/>
            </a:rPr>
            <a:t>Reduction of TSH receptor stimulating antibody levels during pregnancy improves symptoms of Graves’ disease</a:t>
          </a:r>
          <a:endParaRPr lang="en-US" sz="1600" b="1" dirty="0">
            <a:solidFill>
              <a:schemeClr val="tx1"/>
            </a:solidFill>
            <a:latin typeface="Times New Roman" panose="02020603050405020304" pitchFamily="18" charset="0"/>
            <a:cs typeface="Times New Roman" panose="02020603050405020304" pitchFamily="18" charset="0"/>
          </a:endParaRPr>
        </a:p>
      </dgm:t>
    </dgm:pt>
    <dgm:pt modelId="{1FB7B99B-FBC6-4C7E-BC6D-EC0F7D7CF4C3}" type="parTrans" cxnId="{7C3FD167-173C-417B-B414-131B03B654E5}">
      <dgm:prSet/>
      <dgm:spPr/>
      <dgm:t>
        <a:bodyPr/>
        <a:lstStyle/>
        <a:p>
          <a:endParaRPr lang="en-US" sz="1600" b="1">
            <a:solidFill>
              <a:schemeClr val="bg2"/>
            </a:solidFill>
            <a:latin typeface="Times New Roman" panose="02020603050405020304" pitchFamily="18" charset="0"/>
            <a:cs typeface="Times New Roman" panose="02020603050405020304" pitchFamily="18" charset="0"/>
          </a:endParaRPr>
        </a:p>
      </dgm:t>
    </dgm:pt>
    <dgm:pt modelId="{B5394F5B-E1A8-479C-AE0A-C88AF193908F}" type="sibTrans" cxnId="{7C3FD167-173C-417B-B414-131B03B654E5}">
      <dgm:prSet/>
      <dgm:spPr/>
      <dgm:t>
        <a:bodyPr/>
        <a:lstStyle/>
        <a:p>
          <a:endParaRPr lang="en-US" sz="1600" b="1">
            <a:solidFill>
              <a:schemeClr val="bg2"/>
            </a:solidFill>
            <a:latin typeface="Times New Roman" panose="02020603050405020304" pitchFamily="18" charset="0"/>
            <a:cs typeface="Times New Roman" panose="02020603050405020304" pitchFamily="18" charset="0"/>
          </a:endParaRPr>
        </a:p>
      </dgm:t>
    </dgm:pt>
    <dgm:pt modelId="{43560A60-E0D8-4F36-9D49-005DDF0632A8}" type="pres">
      <dgm:prSet presAssocID="{6F8BC329-F853-42CE-B534-CC1F1DBE8FE3}" presName="Name0" presStyleCnt="0">
        <dgm:presLayoutVars>
          <dgm:dir/>
          <dgm:resizeHandles val="exact"/>
        </dgm:presLayoutVars>
      </dgm:prSet>
      <dgm:spPr/>
      <dgm:t>
        <a:bodyPr/>
        <a:lstStyle/>
        <a:p>
          <a:endParaRPr lang="en-US"/>
        </a:p>
      </dgm:t>
    </dgm:pt>
    <dgm:pt modelId="{63D4F7E5-CF45-4F3C-A4EC-AE804428CDF7}" type="pres">
      <dgm:prSet presAssocID="{11549ACC-2444-4312-9C54-E1D036F3CB26}" presName="node" presStyleLbl="node1" presStyleIdx="0" presStyleCnt="3" custScaleX="54064">
        <dgm:presLayoutVars>
          <dgm:bulletEnabled val="1"/>
        </dgm:presLayoutVars>
      </dgm:prSet>
      <dgm:spPr/>
      <dgm:t>
        <a:bodyPr/>
        <a:lstStyle/>
        <a:p>
          <a:endParaRPr lang="en-US"/>
        </a:p>
      </dgm:t>
    </dgm:pt>
    <dgm:pt modelId="{A9F0695D-309A-4551-A7DF-A8A821A24E64}" type="pres">
      <dgm:prSet presAssocID="{1D9432C8-6348-4EB9-B4AC-B92C6234AAB0}" presName="sibTrans" presStyleCnt="0"/>
      <dgm:spPr/>
    </dgm:pt>
    <dgm:pt modelId="{A7578B93-0331-4AC7-8CDE-9DF27E583F90}" type="pres">
      <dgm:prSet presAssocID="{C5CDFDD6-35A1-4B33-82A0-2C6D271CF396}" presName="node" presStyleLbl="node1" presStyleIdx="1" presStyleCnt="3">
        <dgm:presLayoutVars>
          <dgm:bulletEnabled val="1"/>
        </dgm:presLayoutVars>
      </dgm:prSet>
      <dgm:spPr/>
      <dgm:t>
        <a:bodyPr/>
        <a:lstStyle/>
        <a:p>
          <a:endParaRPr lang="en-US"/>
        </a:p>
      </dgm:t>
    </dgm:pt>
    <dgm:pt modelId="{703571E8-D6CB-4D4B-879D-BA079972054D}" type="pres">
      <dgm:prSet presAssocID="{630DD370-2A0F-4003-ACD1-54A174B00467}" presName="sibTrans" presStyleCnt="0"/>
      <dgm:spPr/>
    </dgm:pt>
    <dgm:pt modelId="{4A1BE7C8-F85C-436F-8E67-08FD16F8E3B4}" type="pres">
      <dgm:prSet presAssocID="{F899E16D-5346-4E78-8C2E-64A954242FBD}" presName="node" presStyleLbl="node1" presStyleIdx="2" presStyleCnt="3" custScaleX="43292">
        <dgm:presLayoutVars>
          <dgm:bulletEnabled val="1"/>
        </dgm:presLayoutVars>
      </dgm:prSet>
      <dgm:spPr/>
      <dgm:t>
        <a:bodyPr/>
        <a:lstStyle/>
        <a:p>
          <a:endParaRPr lang="en-US"/>
        </a:p>
      </dgm:t>
    </dgm:pt>
  </dgm:ptLst>
  <dgm:cxnLst>
    <dgm:cxn modelId="{1FAA96AD-09A4-4FCE-B0B4-BCEFCC387B98}" srcId="{6F8BC329-F853-42CE-B534-CC1F1DBE8FE3}" destId="{C5CDFDD6-35A1-4B33-82A0-2C6D271CF396}" srcOrd="1" destOrd="0" parTransId="{F72478A8-6F3C-4D63-906C-AB5B93A8D21B}" sibTransId="{630DD370-2A0F-4003-ACD1-54A174B00467}"/>
    <dgm:cxn modelId="{0FA557F6-FF8C-4508-A5F2-BB7024245B76}" srcId="{6F8BC329-F853-42CE-B534-CC1F1DBE8FE3}" destId="{F899E16D-5346-4E78-8C2E-64A954242FBD}" srcOrd="2" destOrd="0" parTransId="{A97BD0BC-9C9D-4AB7-AA2A-39FEDFC248DD}" sibTransId="{B750D5EF-2653-4126-A9AE-EB4B191D22AA}"/>
    <dgm:cxn modelId="{BDF5F74B-9B4E-432A-A393-83B4388F82AC}" type="presOf" srcId="{F899E16D-5346-4E78-8C2E-64A954242FBD}" destId="{4A1BE7C8-F85C-436F-8E67-08FD16F8E3B4}" srcOrd="0" destOrd="0" presId="urn:microsoft.com/office/officeart/2005/8/layout/hList6"/>
    <dgm:cxn modelId="{EC626292-08C2-4569-9BB9-6D492FAB2278}" type="presOf" srcId="{C5CDFDD6-35A1-4B33-82A0-2C6D271CF396}" destId="{A7578B93-0331-4AC7-8CDE-9DF27E583F90}" srcOrd="0" destOrd="0" presId="urn:microsoft.com/office/officeart/2005/8/layout/hList6"/>
    <dgm:cxn modelId="{CD35E3DC-58B6-4F13-96F4-89B553AEA939}" type="presOf" srcId="{11549ACC-2444-4312-9C54-E1D036F3CB26}" destId="{63D4F7E5-CF45-4F3C-A4EC-AE804428CDF7}" srcOrd="0" destOrd="0" presId="urn:microsoft.com/office/officeart/2005/8/layout/hList6"/>
    <dgm:cxn modelId="{7B8C007D-0137-455D-AAFB-D3737B9CE0BC}" srcId="{6F8BC329-F853-42CE-B534-CC1F1DBE8FE3}" destId="{11549ACC-2444-4312-9C54-E1D036F3CB26}" srcOrd="0" destOrd="0" parTransId="{8CF6A467-604D-47D5-B5D9-329AD81FBCCA}" sibTransId="{1D9432C8-6348-4EB9-B4AC-B92C6234AAB0}"/>
    <dgm:cxn modelId="{41152C3C-0E66-43BB-AC7C-0818DE45682E}" type="presOf" srcId="{6F8BC329-F853-42CE-B534-CC1F1DBE8FE3}" destId="{43560A60-E0D8-4F36-9D49-005DDF0632A8}" srcOrd="0" destOrd="0" presId="urn:microsoft.com/office/officeart/2005/8/layout/hList6"/>
    <dgm:cxn modelId="{27FED869-A240-40F0-A5C9-B9E7DC0196BB}" type="presOf" srcId="{DFA6AE2B-0BC8-411F-BDB6-8466ECF9945E}" destId="{A7578B93-0331-4AC7-8CDE-9DF27E583F90}" srcOrd="0" destOrd="1" presId="urn:microsoft.com/office/officeart/2005/8/layout/hList6"/>
    <dgm:cxn modelId="{7C3FD167-173C-417B-B414-131B03B654E5}" srcId="{C5CDFDD6-35A1-4B33-82A0-2C6D271CF396}" destId="{DFA6AE2B-0BC8-411F-BDB6-8466ECF9945E}" srcOrd="0" destOrd="0" parTransId="{1FB7B99B-FBC6-4C7E-BC6D-EC0F7D7CF4C3}" sibTransId="{B5394F5B-E1A8-479C-AE0A-C88AF193908F}"/>
    <dgm:cxn modelId="{84CF631E-D40B-4280-8D6B-5469E7628952}" type="presParOf" srcId="{43560A60-E0D8-4F36-9D49-005DDF0632A8}" destId="{63D4F7E5-CF45-4F3C-A4EC-AE804428CDF7}" srcOrd="0" destOrd="0" presId="urn:microsoft.com/office/officeart/2005/8/layout/hList6"/>
    <dgm:cxn modelId="{7AB8B9FE-1D49-492D-9DE9-DEAD5C2678DF}" type="presParOf" srcId="{43560A60-E0D8-4F36-9D49-005DDF0632A8}" destId="{A9F0695D-309A-4551-A7DF-A8A821A24E64}" srcOrd="1" destOrd="0" presId="urn:microsoft.com/office/officeart/2005/8/layout/hList6"/>
    <dgm:cxn modelId="{2A263770-ABB5-486E-8B33-F55930B61E4B}" type="presParOf" srcId="{43560A60-E0D8-4F36-9D49-005DDF0632A8}" destId="{A7578B93-0331-4AC7-8CDE-9DF27E583F90}" srcOrd="2" destOrd="0" presId="urn:microsoft.com/office/officeart/2005/8/layout/hList6"/>
    <dgm:cxn modelId="{B52C6F4C-1946-440D-9B5F-AE8F6FB58107}" type="presParOf" srcId="{43560A60-E0D8-4F36-9D49-005DDF0632A8}" destId="{703571E8-D6CB-4D4B-879D-BA079972054D}" srcOrd="3" destOrd="0" presId="urn:microsoft.com/office/officeart/2005/8/layout/hList6"/>
    <dgm:cxn modelId="{263239AA-BCB3-4943-AFBB-F51AC2A63E0D}" type="presParOf" srcId="{43560A60-E0D8-4F36-9D49-005DDF0632A8}" destId="{4A1BE7C8-F85C-436F-8E67-08FD16F8E3B4}" srcOrd="4" destOrd="0" presId="urn:microsoft.com/office/officeart/2005/8/layout/h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795999-AD52-44C4-9FC6-A223D2F2D489}" type="doc">
      <dgm:prSet loTypeId="urn:microsoft.com/office/officeart/2005/8/layout/chevronAccent+Icon" loCatId="process" qsTypeId="urn:microsoft.com/office/officeart/2005/8/quickstyle/3d1" qsCatId="3D" csTypeId="urn:microsoft.com/office/officeart/2005/8/colors/colorful2" csCatId="colorful" phldr="1"/>
      <dgm:spPr/>
    </dgm:pt>
    <dgm:pt modelId="{E459EDCF-5E24-4054-8856-49BD24884A13}">
      <dgm:prSet phldrT="[Text]" custT="1"/>
      <dgm:spPr/>
      <dgm:t>
        <a:bodyPr/>
        <a:lstStyle/>
        <a:p>
          <a:r>
            <a:rPr lang="en-US" sz="2000" b="1" dirty="0" smtClean="0">
              <a:solidFill>
                <a:schemeClr val="tx1"/>
              </a:solidFill>
              <a:latin typeface="Times New Roman" panose="02020603050405020304" pitchFamily="18" charset="0"/>
              <a:cs typeface="Times New Roman" panose="02020603050405020304" pitchFamily="18" charset="0"/>
            </a:rPr>
            <a:t>1</a:t>
          </a:r>
          <a:r>
            <a:rPr lang="en-US" sz="2000" b="1" baseline="30000" dirty="0" smtClean="0">
              <a:solidFill>
                <a:schemeClr val="tx1"/>
              </a:solidFill>
              <a:latin typeface="Times New Roman" panose="02020603050405020304" pitchFamily="18" charset="0"/>
              <a:cs typeface="Times New Roman" panose="02020603050405020304" pitchFamily="18" charset="0"/>
            </a:rPr>
            <a:t>st</a:t>
          </a:r>
          <a:r>
            <a:rPr lang="en-US" sz="2000" b="1" dirty="0" smtClean="0">
              <a:solidFill>
                <a:schemeClr val="tx1"/>
              </a:solidFill>
              <a:latin typeface="Times New Roman" panose="02020603050405020304" pitchFamily="18" charset="0"/>
              <a:cs typeface="Times New Roman" panose="02020603050405020304" pitchFamily="18" charset="0"/>
            </a:rPr>
            <a:t> trimester </a:t>
          </a:r>
          <a:endParaRPr lang="en-US" sz="2000" b="1" dirty="0">
            <a:solidFill>
              <a:schemeClr val="tx1"/>
            </a:solidFill>
            <a:latin typeface="Times New Roman" panose="02020603050405020304" pitchFamily="18" charset="0"/>
            <a:cs typeface="Times New Roman" panose="02020603050405020304" pitchFamily="18" charset="0"/>
          </a:endParaRPr>
        </a:p>
      </dgm:t>
    </dgm:pt>
    <dgm:pt modelId="{F2575901-2380-41D1-985F-CB5AF93C1B9F}" type="parTrans" cxnId="{AAEF6645-2ADD-4AD3-ACEF-BE3FD7E7985E}">
      <dgm:prSet/>
      <dgm:spPr/>
      <dgm:t>
        <a:bodyPr/>
        <a:lstStyle/>
        <a:p>
          <a:endParaRPr lang="en-US" sz="3200" b="1">
            <a:solidFill>
              <a:srgbClr val="002060"/>
            </a:solidFill>
            <a:latin typeface="Times New Roman" panose="02020603050405020304" pitchFamily="18" charset="0"/>
            <a:cs typeface="Times New Roman" panose="02020603050405020304" pitchFamily="18" charset="0"/>
          </a:endParaRPr>
        </a:p>
      </dgm:t>
    </dgm:pt>
    <dgm:pt modelId="{BBACE9AE-42D8-47D4-98B3-BD709FB68EB9}" type="sibTrans" cxnId="{AAEF6645-2ADD-4AD3-ACEF-BE3FD7E7985E}">
      <dgm:prSet/>
      <dgm:spPr/>
      <dgm:t>
        <a:bodyPr/>
        <a:lstStyle/>
        <a:p>
          <a:endParaRPr lang="en-US" sz="3200" b="1">
            <a:solidFill>
              <a:srgbClr val="002060"/>
            </a:solidFill>
            <a:latin typeface="Times New Roman" panose="02020603050405020304" pitchFamily="18" charset="0"/>
            <a:cs typeface="Times New Roman" panose="02020603050405020304" pitchFamily="18" charset="0"/>
          </a:endParaRPr>
        </a:p>
      </dgm:t>
    </dgm:pt>
    <dgm:pt modelId="{ACC3D047-0A66-4E7B-BC1D-3D3BD4B6D9B5}">
      <dgm:prSet phldrT="[Text]" custT="1"/>
      <dgm:spPr/>
      <dgm:t>
        <a:bodyPr/>
        <a:lstStyle/>
        <a:p>
          <a:r>
            <a:rPr lang="en-US" sz="2000" b="1" dirty="0" smtClean="0">
              <a:solidFill>
                <a:schemeClr val="tx1"/>
              </a:solidFill>
              <a:latin typeface="Times New Roman" panose="02020603050405020304" pitchFamily="18" charset="0"/>
              <a:cs typeface="Times New Roman" panose="02020603050405020304" pitchFamily="18" charset="0"/>
            </a:rPr>
            <a:t>2</a:t>
          </a:r>
          <a:r>
            <a:rPr lang="en-US" sz="2000" b="1" baseline="30000" dirty="0" smtClean="0">
              <a:solidFill>
                <a:schemeClr val="tx1"/>
              </a:solidFill>
              <a:latin typeface="Times New Roman" panose="02020603050405020304" pitchFamily="18" charset="0"/>
              <a:cs typeface="Times New Roman" panose="02020603050405020304" pitchFamily="18" charset="0"/>
            </a:rPr>
            <a:t>nd</a:t>
          </a:r>
          <a:r>
            <a:rPr lang="en-US" sz="2000" b="1" dirty="0" smtClean="0">
              <a:solidFill>
                <a:schemeClr val="tx1"/>
              </a:solidFill>
              <a:latin typeface="Times New Roman" panose="02020603050405020304" pitchFamily="18" charset="0"/>
              <a:cs typeface="Times New Roman" panose="02020603050405020304" pitchFamily="18" charset="0"/>
            </a:rPr>
            <a:t> trimester </a:t>
          </a:r>
          <a:endParaRPr lang="en-US" sz="2000" b="1" dirty="0">
            <a:solidFill>
              <a:schemeClr val="tx1"/>
            </a:solidFill>
            <a:latin typeface="Times New Roman" panose="02020603050405020304" pitchFamily="18" charset="0"/>
            <a:cs typeface="Times New Roman" panose="02020603050405020304" pitchFamily="18" charset="0"/>
          </a:endParaRPr>
        </a:p>
      </dgm:t>
    </dgm:pt>
    <dgm:pt modelId="{09E3B877-1BF8-4EBF-BD4D-9A19CF62B51E}" type="parTrans" cxnId="{3B186B77-A67C-46E3-BC0C-ABD1F065A57C}">
      <dgm:prSet/>
      <dgm:spPr/>
      <dgm:t>
        <a:bodyPr/>
        <a:lstStyle/>
        <a:p>
          <a:endParaRPr lang="en-US" sz="3200" b="1">
            <a:solidFill>
              <a:srgbClr val="002060"/>
            </a:solidFill>
            <a:latin typeface="Times New Roman" panose="02020603050405020304" pitchFamily="18" charset="0"/>
            <a:cs typeface="Times New Roman" panose="02020603050405020304" pitchFamily="18" charset="0"/>
          </a:endParaRPr>
        </a:p>
      </dgm:t>
    </dgm:pt>
    <dgm:pt modelId="{BB45C155-088A-495D-BFC0-5B69E2F7734B}" type="sibTrans" cxnId="{3B186B77-A67C-46E3-BC0C-ABD1F065A57C}">
      <dgm:prSet/>
      <dgm:spPr/>
      <dgm:t>
        <a:bodyPr/>
        <a:lstStyle/>
        <a:p>
          <a:endParaRPr lang="en-US" sz="3200" b="1">
            <a:solidFill>
              <a:srgbClr val="002060"/>
            </a:solidFill>
            <a:latin typeface="Times New Roman" panose="02020603050405020304" pitchFamily="18" charset="0"/>
            <a:cs typeface="Times New Roman" panose="02020603050405020304" pitchFamily="18" charset="0"/>
          </a:endParaRPr>
        </a:p>
      </dgm:t>
    </dgm:pt>
    <dgm:pt modelId="{8ADC0BC7-B3C9-4043-849A-D55C5B79B2EB}">
      <dgm:prSet phldrT="[Text]" custT="1"/>
      <dgm:spPr/>
      <dgm:t>
        <a:bodyPr/>
        <a:lstStyle/>
        <a:p>
          <a:r>
            <a:rPr lang="en-US" sz="2000" b="1" dirty="0" smtClean="0">
              <a:solidFill>
                <a:schemeClr val="tx1"/>
              </a:solidFill>
              <a:latin typeface="Times New Roman" panose="02020603050405020304" pitchFamily="18" charset="0"/>
              <a:cs typeface="Times New Roman" panose="02020603050405020304" pitchFamily="18" charset="0"/>
            </a:rPr>
            <a:t>3</a:t>
          </a:r>
          <a:r>
            <a:rPr lang="en-US" sz="2000" b="1" baseline="30000" dirty="0" smtClean="0">
              <a:solidFill>
                <a:schemeClr val="tx1"/>
              </a:solidFill>
              <a:latin typeface="Times New Roman" panose="02020603050405020304" pitchFamily="18" charset="0"/>
              <a:cs typeface="Times New Roman" panose="02020603050405020304" pitchFamily="18" charset="0"/>
            </a:rPr>
            <a:t>rd</a:t>
          </a:r>
          <a:r>
            <a:rPr lang="en-US" sz="2000" b="1" dirty="0" smtClean="0">
              <a:solidFill>
                <a:schemeClr val="tx1"/>
              </a:solidFill>
              <a:latin typeface="Times New Roman" panose="02020603050405020304" pitchFamily="18" charset="0"/>
              <a:cs typeface="Times New Roman" panose="02020603050405020304" pitchFamily="18" charset="0"/>
            </a:rPr>
            <a:t> trimester </a:t>
          </a:r>
          <a:endParaRPr lang="en-US" sz="2000" b="1" dirty="0">
            <a:solidFill>
              <a:schemeClr val="tx1"/>
            </a:solidFill>
            <a:latin typeface="Times New Roman" panose="02020603050405020304" pitchFamily="18" charset="0"/>
            <a:cs typeface="Times New Roman" panose="02020603050405020304" pitchFamily="18" charset="0"/>
          </a:endParaRPr>
        </a:p>
      </dgm:t>
    </dgm:pt>
    <dgm:pt modelId="{7D41AF01-3265-4A42-A9EE-BFB0D4F45921}" type="parTrans" cxnId="{530D7666-9DC4-4522-923C-BB9781BF94FF}">
      <dgm:prSet/>
      <dgm:spPr/>
      <dgm:t>
        <a:bodyPr/>
        <a:lstStyle/>
        <a:p>
          <a:endParaRPr lang="en-US" sz="3200" b="1">
            <a:solidFill>
              <a:srgbClr val="002060"/>
            </a:solidFill>
            <a:latin typeface="Times New Roman" panose="02020603050405020304" pitchFamily="18" charset="0"/>
            <a:cs typeface="Times New Roman" panose="02020603050405020304" pitchFamily="18" charset="0"/>
          </a:endParaRPr>
        </a:p>
      </dgm:t>
    </dgm:pt>
    <dgm:pt modelId="{C7346616-E76F-47BC-A8F8-B83E81F678E6}" type="sibTrans" cxnId="{530D7666-9DC4-4522-923C-BB9781BF94FF}">
      <dgm:prSet/>
      <dgm:spPr/>
      <dgm:t>
        <a:bodyPr/>
        <a:lstStyle/>
        <a:p>
          <a:endParaRPr lang="en-US" sz="3200" b="1">
            <a:solidFill>
              <a:srgbClr val="002060"/>
            </a:solidFill>
            <a:latin typeface="Times New Roman" panose="02020603050405020304" pitchFamily="18" charset="0"/>
            <a:cs typeface="Times New Roman" panose="02020603050405020304" pitchFamily="18" charset="0"/>
          </a:endParaRPr>
        </a:p>
      </dgm:t>
    </dgm:pt>
    <dgm:pt modelId="{7F19ABED-451E-4A78-92D4-0F80DDDE6777}">
      <dgm:prSet phldrT="[Text]" custT="1"/>
      <dgm:spPr/>
      <dgm:t>
        <a:bodyPr/>
        <a:lstStyle/>
        <a:p>
          <a:r>
            <a:rPr lang="en-US" sz="2000" b="1" dirty="0" smtClean="0">
              <a:solidFill>
                <a:schemeClr val="tx1"/>
              </a:solidFill>
              <a:latin typeface="Times New Roman" panose="02020603050405020304" pitchFamily="18" charset="0"/>
              <a:cs typeface="Times New Roman" panose="02020603050405020304" pitchFamily="18" charset="0"/>
            </a:rPr>
            <a:t>Post-partum </a:t>
          </a:r>
          <a:endParaRPr lang="en-US" sz="2000" b="1" dirty="0">
            <a:solidFill>
              <a:schemeClr val="tx1"/>
            </a:solidFill>
            <a:latin typeface="Times New Roman" panose="02020603050405020304" pitchFamily="18" charset="0"/>
            <a:cs typeface="Times New Roman" panose="02020603050405020304" pitchFamily="18" charset="0"/>
          </a:endParaRPr>
        </a:p>
      </dgm:t>
    </dgm:pt>
    <dgm:pt modelId="{58F696EE-78C5-42CB-8FF8-C8227A57D92C}" type="parTrans" cxnId="{BF3B8943-489C-481B-A0DC-03E83E31CEF6}">
      <dgm:prSet/>
      <dgm:spPr/>
      <dgm:t>
        <a:bodyPr/>
        <a:lstStyle/>
        <a:p>
          <a:endParaRPr lang="en-US" sz="3200" b="1">
            <a:solidFill>
              <a:srgbClr val="002060"/>
            </a:solidFill>
            <a:latin typeface="Times New Roman" panose="02020603050405020304" pitchFamily="18" charset="0"/>
            <a:cs typeface="Times New Roman" panose="02020603050405020304" pitchFamily="18" charset="0"/>
          </a:endParaRPr>
        </a:p>
      </dgm:t>
    </dgm:pt>
    <dgm:pt modelId="{2AF19986-DD17-4111-81D6-110280F4CE08}" type="sibTrans" cxnId="{BF3B8943-489C-481B-A0DC-03E83E31CEF6}">
      <dgm:prSet/>
      <dgm:spPr/>
      <dgm:t>
        <a:bodyPr/>
        <a:lstStyle/>
        <a:p>
          <a:endParaRPr lang="en-US" sz="3200" b="1">
            <a:solidFill>
              <a:srgbClr val="002060"/>
            </a:solidFill>
            <a:latin typeface="Times New Roman" panose="02020603050405020304" pitchFamily="18" charset="0"/>
            <a:cs typeface="Times New Roman" panose="02020603050405020304" pitchFamily="18" charset="0"/>
          </a:endParaRPr>
        </a:p>
      </dgm:t>
    </dgm:pt>
    <dgm:pt modelId="{95DFB684-E52A-4368-8D55-42C3A74E9517}" type="pres">
      <dgm:prSet presAssocID="{C9795999-AD52-44C4-9FC6-A223D2F2D489}" presName="Name0" presStyleCnt="0">
        <dgm:presLayoutVars>
          <dgm:dir/>
          <dgm:resizeHandles val="exact"/>
        </dgm:presLayoutVars>
      </dgm:prSet>
      <dgm:spPr/>
    </dgm:pt>
    <dgm:pt modelId="{87B9F6C2-8C14-404D-8226-792F146BC293}" type="pres">
      <dgm:prSet presAssocID="{E459EDCF-5E24-4054-8856-49BD24884A13}" presName="composite" presStyleCnt="0"/>
      <dgm:spPr/>
    </dgm:pt>
    <dgm:pt modelId="{41E5482D-4303-4EAF-81C8-C475E8239A40}" type="pres">
      <dgm:prSet presAssocID="{E459EDCF-5E24-4054-8856-49BD24884A13}" presName="bgChev" presStyleLbl="node1" presStyleIdx="0" presStyleCnt="4"/>
      <dgm:spPr/>
    </dgm:pt>
    <dgm:pt modelId="{739E4F83-B306-4ED9-AD7C-9511D7C28D3C}" type="pres">
      <dgm:prSet presAssocID="{E459EDCF-5E24-4054-8856-49BD24884A13}" presName="txNode" presStyleLbl="fgAcc1" presStyleIdx="0" presStyleCnt="4">
        <dgm:presLayoutVars>
          <dgm:bulletEnabled val="1"/>
        </dgm:presLayoutVars>
      </dgm:prSet>
      <dgm:spPr/>
      <dgm:t>
        <a:bodyPr/>
        <a:lstStyle/>
        <a:p>
          <a:endParaRPr lang="en-US"/>
        </a:p>
      </dgm:t>
    </dgm:pt>
    <dgm:pt modelId="{37907EA3-943A-4835-9401-419190B16393}" type="pres">
      <dgm:prSet presAssocID="{BBACE9AE-42D8-47D4-98B3-BD709FB68EB9}" presName="compositeSpace" presStyleCnt="0"/>
      <dgm:spPr/>
    </dgm:pt>
    <dgm:pt modelId="{A5E739E1-D3FA-4BFA-86D2-CBBAFF7C6333}" type="pres">
      <dgm:prSet presAssocID="{ACC3D047-0A66-4E7B-BC1D-3D3BD4B6D9B5}" presName="composite" presStyleCnt="0"/>
      <dgm:spPr/>
    </dgm:pt>
    <dgm:pt modelId="{70BF9F27-A5B1-47A8-B86D-AE591E908D34}" type="pres">
      <dgm:prSet presAssocID="{ACC3D047-0A66-4E7B-BC1D-3D3BD4B6D9B5}" presName="bgChev" presStyleLbl="node1" presStyleIdx="1" presStyleCnt="4"/>
      <dgm:spPr/>
    </dgm:pt>
    <dgm:pt modelId="{C51D735C-C825-48B9-9AAA-DA924DD9F36A}" type="pres">
      <dgm:prSet presAssocID="{ACC3D047-0A66-4E7B-BC1D-3D3BD4B6D9B5}" presName="txNode" presStyleLbl="fgAcc1" presStyleIdx="1" presStyleCnt="4">
        <dgm:presLayoutVars>
          <dgm:bulletEnabled val="1"/>
        </dgm:presLayoutVars>
      </dgm:prSet>
      <dgm:spPr/>
      <dgm:t>
        <a:bodyPr/>
        <a:lstStyle/>
        <a:p>
          <a:endParaRPr lang="en-US"/>
        </a:p>
      </dgm:t>
    </dgm:pt>
    <dgm:pt modelId="{70ECC650-B539-4D37-B982-570769841754}" type="pres">
      <dgm:prSet presAssocID="{BB45C155-088A-495D-BFC0-5B69E2F7734B}" presName="compositeSpace" presStyleCnt="0"/>
      <dgm:spPr/>
    </dgm:pt>
    <dgm:pt modelId="{310B02FD-DF9D-43E0-8762-1CBA3FE2CDBB}" type="pres">
      <dgm:prSet presAssocID="{8ADC0BC7-B3C9-4043-849A-D55C5B79B2EB}" presName="composite" presStyleCnt="0"/>
      <dgm:spPr/>
    </dgm:pt>
    <dgm:pt modelId="{2A3B981B-3BAF-436E-B74C-A0EA325E9723}" type="pres">
      <dgm:prSet presAssocID="{8ADC0BC7-B3C9-4043-849A-D55C5B79B2EB}" presName="bgChev" presStyleLbl="node1" presStyleIdx="2" presStyleCnt="4"/>
      <dgm:spPr/>
    </dgm:pt>
    <dgm:pt modelId="{5AFC72D2-2C73-457B-9909-B53698A1F72D}" type="pres">
      <dgm:prSet presAssocID="{8ADC0BC7-B3C9-4043-849A-D55C5B79B2EB}" presName="txNode" presStyleLbl="fgAcc1" presStyleIdx="2" presStyleCnt="4">
        <dgm:presLayoutVars>
          <dgm:bulletEnabled val="1"/>
        </dgm:presLayoutVars>
      </dgm:prSet>
      <dgm:spPr/>
      <dgm:t>
        <a:bodyPr/>
        <a:lstStyle/>
        <a:p>
          <a:endParaRPr lang="en-US"/>
        </a:p>
      </dgm:t>
    </dgm:pt>
    <dgm:pt modelId="{1B8AE555-BA25-4913-9A81-F0B0F6B09D69}" type="pres">
      <dgm:prSet presAssocID="{C7346616-E76F-47BC-A8F8-B83E81F678E6}" presName="compositeSpace" presStyleCnt="0"/>
      <dgm:spPr/>
    </dgm:pt>
    <dgm:pt modelId="{45A059A0-A597-45BF-8327-EBD92C2630A7}" type="pres">
      <dgm:prSet presAssocID="{7F19ABED-451E-4A78-92D4-0F80DDDE6777}" presName="composite" presStyleCnt="0"/>
      <dgm:spPr/>
    </dgm:pt>
    <dgm:pt modelId="{98B7588A-5A89-4F4F-A7CE-2B10673D3BD2}" type="pres">
      <dgm:prSet presAssocID="{7F19ABED-451E-4A78-92D4-0F80DDDE6777}" presName="bgChev" presStyleLbl="node1" presStyleIdx="3" presStyleCnt="4"/>
      <dgm:spPr/>
    </dgm:pt>
    <dgm:pt modelId="{5C9AE820-846E-4F04-99D3-36F668C8BD67}" type="pres">
      <dgm:prSet presAssocID="{7F19ABED-451E-4A78-92D4-0F80DDDE6777}" presName="txNode" presStyleLbl="fgAcc1" presStyleIdx="3" presStyleCnt="4">
        <dgm:presLayoutVars>
          <dgm:bulletEnabled val="1"/>
        </dgm:presLayoutVars>
      </dgm:prSet>
      <dgm:spPr/>
      <dgm:t>
        <a:bodyPr/>
        <a:lstStyle/>
        <a:p>
          <a:endParaRPr lang="en-US"/>
        </a:p>
      </dgm:t>
    </dgm:pt>
  </dgm:ptLst>
  <dgm:cxnLst>
    <dgm:cxn modelId="{BF3B8943-489C-481B-A0DC-03E83E31CEF6}" srcId="{C9795999-AD52-44C4-9FC6-A223D2F2D489}" destId="{7F19ABED-451E-4A78-92D4-0F80DDDE6777}" srcOrd="3" destOrd="0" parTransId="{58F696EE-78C5-42CB-8FF8-C8227A57D92C}" sibTransId="{2AF19986-DD17-4111-81D6-110280F4CE08}"/>
    <dgm:cxn modelId="{2978FD32-8445-48B0-8182-254BAF9D9AF2}" type="presOf" srcId="{7F19ABED-451E-4A78-92D4-0F80DDDE6777}" destId="{5C9AE820-846E-4F04-99D3-36F668C8BD67}" srcOrd="0" destOrd="0" presId="urn:microsoft.com/office/officeart/2005/8/layout/chevronAccent+Icon"/>
    <dgm:cxn modelId="{56E032A5-39C9-4BE5-B863-66B94B541E76}" type="presOf" srcId="{C9795999-AD52-44C4-9FC6-A223D2F2D489}" destId="{95DFB684-E52A-4368-8D55-42C3A74E9517}" srcOrd="0" destOrd="0" presId="urn:microsoft.com/office/officeart/2005/8/layout/chevronAccent+Icon"/>
    <dgm:cxn modelId="{2755E4C5-262F-412B-AAB2-6F739BE918C2}" type="presOf" srcId="{8ADC0BC7-B3C9-4043-849A-D55C5B79B2EB}" destId="{5AFC72D2-2C73-457B-9909-B53698A1F72D}" srcOrd="0" destOrd="0" presId="urn:microsoft.com/office/officeart/2005/8/layout/chevronAccent+Icon"/>
    <dgm:cxn modelId="{530D7666-9DC4-4522-923C-BB9781BF94FF}" srcId="{C9795999-AD52-44C4-9FC6-A223D2F2D489}" destId="{8ADC0BC7-B3C9-4043-849A-D55C5B79B2EB}" srcOrd="2" destOrd="0" parTransId="{7D41AF01-3265-4A42-A9EE-BFB0D4F45921}" sibTransId="{C7346616-E76F-47BC-A8F8-B83E81F678E6}"/>
    <dgm:cxn modelId="{AAEF6645-2ADD-4AD3-ACEF-BE3FD7E7985E}" srcId="{C9795999-AD52-44C4-9FC6-A223D2F2D489}" destId="{E459EDCF-5E24-4054-8856-49BD24884A13}" srcOrd="0" destOrd="0" parTransId="{F2575901-2380-41D1-985F-CB5AF93C1B9F}" sibTransId="{BBACE9AE-42D8-47D4-98B3-BD709FB68EB9}"/>
    <dgm:cxn modelId="{3B186B77-A67C-46E3-BC0C-ABD1F065A57C}" srcId="{C9795999-AD52-44C4-9FC6-A223D2F2D489}" destId="{ACC3D047-0A66-4E7B-BC1D-3D3BD4B6D9B5}" srcOrd="1" destOrd="0" parTransId="{09E3B877-1BF8-4EBF-BD4D-9A19CF62B51E}" sibTransId="{BB45C155-088A-495D-BFC0-5B69E2F7734B}"/>
    <dgm:cxn modelId="{A3FBCEC2-CB43-4019-9990-5459D8D3A574}" type="presOf" srcId="{E459EDCF-5E24-4054-8856-49BD24884A13}" destId="{739E4F83-B306-4ED9-AD7C-9511D7C28D3C}" srcOrd="0" destOrd="0" presId="urn:microsoft.com/office/officeart/2005/8/layout/chevronAccent+Icon"/>
    <dgm:cxn modelId="{45745567-9058-462A-9A39-6DEE429809DB}" type="presOf" srcId="{ACC3D047-0A66-4E7B-BC1D-3D3BD4B6D9B5}" destId="{C51D735C-C825-48B9-9AAA-DA924DD9F36A}" srcOrd="0" destOrd="0" presId="urn:microsoft.com/office/officeart/2005/8/layout/chevronAccent+Icon"/>
    <dgm:cxn modelId="{8B0993AE-84A4-4648-9AD5-A7762C3408BE}" type="presParOf" srcId="{95DFB684-E52A-4368-8D55-42C3A74E9517}" destId="{87B9F6C2-8C14-404D-8226-792F146BC293}" srcOrd="0" destOrd="0" presId="urn:microsoft.com/office/officeart/2005/8/layout/chevronAccent+Icon"/>
    <dgm:cxn modelId="{78AAEDEA-2838-4CC4-A1AF-350A8A194707}" type="presParOf" srcId="{87B9F6C2-8C14-404D-8226-792F146BC293}" destId="{41E5482D-4303-4EAF-81C8-C475E8239A40}" srcOrd="0" destOrd="0" presId="urn:microsoft.com/office/officeart/2005/8/layout/chevronAccent+Icon"/>
    <dgm:cxn modelId="{A7C5350F-786C-4B15-B1EF-63E3D9627DF2}" type="presParOf" srcId="{87B9F6C2-8C14-404D-8226-792F146BC293}" destId="{739E4F83-B306-4ED9-AD7C-9511D7C28D3C}" srcOrd="1" destOrd="0" presId="urn:microsoft.com/office/officeart/2005/8/layout/chevronAccent+Icon"/>
    <dgm:cxn modelId="{1C48A067-64CA-4C1E-9DC3-8DE457D588A2}" type="presParOf" srcId="{95DFB684-E52A-4368-8D55-42C3A74E9517}" destId="{37907EA3-943A-4835-9401-419190B16393}" srcOrd="1" destOrd="0" presId="urn:microsoft.com/office/officeart/2005/8/layout/chevronAccent+Icon"/>
    <dgm:cxn modelId="{1E81593E-08DD-40D8-A954-DF9909B6FCA0}" type="presParOf" srcId="{95DFB684-E52A-4368-8D55-42C3A74E9517}" destId="{A5E739E1-D3FA-4BFA-86D2-CBBAFF7C6333}" srcOrd="2" destOrd="0" presId="urn:microsoft.com/office/officeart/2005/8/layout/chevronAccent+Icon"/>
    <dgm:cxn modelId="{9B3EFF14-0040-47A1-8E5B-EDDFA61A691D}" type="presParOf" srcId="{A5E739E1-D3FA-4BFA-86D2-CBBAFF7C6333}" destId="{70BF9F27-A5B1-47A8-B86D-AE591E908D34}" srcOrd="0" destOrd="0" presId="urn:microsoft.com/office/officeart/2005/8/layout/chevronAccent+Icon"/>
    <dgm:cxn modelId="{94F6798E-C4FC-4168-B541-595268C312EB}" type="presParOf" srcId="{A5E739E1-D3FA-4BFA-86D2-CBBAFF7C6333}" destId="{C51D735C-C825-48B9-9AAA-DA924DD9F36A}" srcOrd="1" destOrd="0" presId="urn:microsoft.com/office/officeart/2005/8/layout/chevronAccent+Icon"/>
    <dgm:cxn modelId="{0CFA2E84-C982-49E3-9C2F-CC88A8965FAC}" type="presParOf" srcId="{95DFB684-E52A-4368-8D55-42C3A74E9517}" destId="{70ECC650-B539-4D37-B982-570769841754}" srcOrd="3" destOrd="0" presId="urn:microsoft.com/office/officeart/2005/8/layout/chevronAccent+Icon"/>
    <dgm:cxn modelId="{6F430788-AFBB-4977-9C86-020D04FDA8BE}" type="presParOf" srcId="{95DFB684-E52A-4368-8D55-42C3A74E9517}" destId="{310B02FD-DF9D-43E0-8762-1CBA3FE2CDBB}" srcOrd="4" destOrd="0" presId="urn:microsoft.com/office/officeart/2005/8/layout/chevronAccent+Icon"/>
    <dgm:cxn modelId="{2DBE4CE4-66EE-40A4-A17F-79C74F7E1097}" type="presParOf" srcId="{310B02FD-DF9D-43E0-8762-1CBA3FE2CDBB}" destId="{2A3B981B-3BAF-436E-B74C-A0EA325E9723}" srcOrd="0" destOrd="0" presId="urn:microsoft.com/office/officeart/2005/8/layout/chevronAccent+Icon"/>
    <dgm:cxn modelId="{62FC9897-06FC-4E4D-9A06-6923913B97C0}" type="presParOf" srcId="{310B02FD-DF9D-43E0-8762-1CBA3FE2CDBB}" destId="{5AFC72D2-2C73-457B-9909-B53698A1F72D}" srcOrd="1" destOrd="0" presId="urn:microsoft.com/office/officeart/2005/8/layout/chevronAccent+Icon"/>
    <dgm:cxn modelId="{D18B781E-A824-4364-86AA-2FE38C030674}" type="presParOf" srcId="{95DFB684-E52A-4368-8D55-42C3A74E9517}" destId="{1B8AE555-BA25-4913-9A81-F0B0F6B09D69}" srcOrd="5" destOrd="0" presId="urn:microsoft.com/office/officeart/2005/8/layout/chevronAccent+Icon"/>
    <dgm:cxn modelId="{5A763101-8B0E-4215-968C-387DFA4DE952}" type="presParOf" srcId="{95DFB684-E52A-4368-8D55-42C3A74E9517}" destId="{45A059A0-A597-45BF-8327-EBD92C2630A7}" srcOrd="6" destOrd="0" presId="urn:microsoft.com/office/officeart/2005/8/layout/chevronAccent+Icon"/>
    <dgm:cxn modelId="{4AF2DB23-9D39-4204-A3EA-92C2D14FD2BC}" type="presParOf" srcId="{45A059A0-A597-45BF-8327-EBD92C2630A7}" destId="{98B7588A-5A89-4F4F-A7CE-2B10673D3BD2}" srcOrd="0" destOrd="0" presId="urn:microsoft.com/office/officeart/2005/8/layout/chevronAccent+Icon"/>
    <dgm:cxn modelId="{91A1BE7D-6DCE-487A-B67D-E50803F7AD4F}" type="presParOf" srcId="{45A059A0-A597-45BF-8327-EBD92C2630A7}" destId="{5C9AE820-846E-4F04-99D3-36F668C8BD67}" srcOrd="1" destOrd="0" presId="urn:microsoft.com/office/officeart/2005/8/layout/chevronAccent+Icon"/>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8BC329-F853-42CE-B534-CC1F1DBE8FE3}" type="doc">
      <dgm:prSet loTypeId="urn:microsoft.com/office/officeart/2005/8/layout/hList6" loCatId="list" qsTypeId="urn:microsoft.com/office/officeart/2005/8/quickstyle/simple4" qsCatId="simple" csTypeId="urn:microsoft.com/office/officeart/2005/8/colors/colorful5" csCatId="colorful" phldr="1"/>
      <dgm:spPr/>
      <dgm:t>
        <a:bodyPr/>
        <a:lstStyle/>
        <a:p>
          <a:endParaRPr lang="en-US"/>
        </a:p>
      </dgm:t>
    </dgm:pt>
    <dgm:pt modelId="{11549ACC-2444-4312-9C54-E1D036F3CB26}">
      <dgm:prSet custT="1"/>
      <dgm:spPr>
        <a:solidFill>
          <a:schemeClr val="bg2"/>
        </a:solidFill>
      </dgm:spPr>
      <dgm:t>
        <a:bodyPr/>
        <a:lstStyle/>
        <a:p>
          <a:pPr rtl="0"/>
          <a:r>
            <a:rPr lang="en-US" sz="1800" b="1" dirty="0" smtClean="0">
              <a:solidFill>
                <a:schemeClr val="tx1"/>
              </a:solidFill>
              <a:latin typeface="Times New Roman" panose="02020603050405020304" pitchFamily="18" charset="0"/>
              <a:cs typeface="Times New Roman" panose="02020603050405020304" pitchFamily="18" charset="0"/>
            </a:rPr>
            <a:t>Aggravated symptoms of Graves’ disease during the 1</a:t>
          </a:r>
          <a:r>
            <a:rPr lang="en-US" sz="1800" b="1" baseline="30000" dirty="0" smtClean="0">
              <a:solidFill>
                <a:schemeClr val="tx1"/>
              </a:solidFill>
              <a:latin typeface="Times New Roman" panose="02020603050405020304" pitchFamily="18" charset="0"/>
              <a:cs typeface="Times New Roman" panose="02020603050405020304" pitchFamily="18" charset="0"/>
            </a:rPr>
            <a:t>st</a:t>
          </a:r>
          <a:r>
            <a:rPr lang="en-US" sz="1800" b="1" dirty="0" smtClean="0">
              <a:solidFill>
                <a:schemeClr val="tx1"/>
              </a:solidFill>
              <a:latin typeface="Times New Roman" panose="02020603050405020304" pitchFamily="18" charset="0"/>
              <a:cs typeface="Times New Roman" panose="02020603050405020304" pitchFamily="18" charset="0"/>
            </a:rPr>
            <a:t> trimester due to increased </a:t>
          </a:r>
          <a:r>
            <a:rPr lang="en-US" sz="1800" b="1" dirty="0" err="1" smtClean="0">
              <a:solidFill>
                <a:schemeClr val="tx1"/>
              </a:solidFill>
              <a:latin typeface="Times New Roman" panose="02020603050405020304" pitchFamily="18" charset="0"/>
              <a:cs typeface="Times New Roman" panose="02020603050405020304" pitchFamily="18" charset="0"/>
            </a:rPr>
            <a:t>hCG</a:t>
          </a:r>
          <a:r>
            <a:rPr lang="en-US" sz="1800" b="1" dirty="0" smtClean="0">
              <a:solidFill>
                <a:schemeClr val="tx1"/>
              </a:solidFill>
              <a:latin typeface="Times New Roman" panose="02020603050405020304" pitchFamily="18" charset="0"/>
              <a:cs typeface="Times New Roman" panose="02020603050405020304" pitchFamily="18" charset="0"/>
            </a:rPr>
            <a:t> production</a:t>
          </a:r>
          <a:endParaRPr lang="en-US" sz="1800" b="1" dirty="0">
            <a:solidFill>
              <a:schemeClr val="tx1"/>
            </a:solidFill>
            <a:latin typeface="Times New Roman" panose="02020603050405020304" pitchFamily="18" charset="0"/>
            <a:cs typeface="Times New Roman" panose="02020603050405020304" pitchFamily="18" charset="0"/>
          </a:endParaRPr>
        </a:p>
      </dgm:t>
    </dgm:pt>
    <dgm:pt modelId="{8CF6A467-604D-47D5-B5D9-329AD81FBCCA}" type="parTrans" cxnId="{7B8C007D-0137-455D-AAFB-D3737B9CE0BC}">
      <dgm:prSet/>
      <dgm:spPr/>
      <dgm:t>
        <a:bodyPr/>
        <a:lstStyle/>
        <a:p>
          <a:endParaRPr lang="en-US" sz="1600" b="1">
            <a:solidFill>
              <a:schemeClr val="bg2"/>
            </a:solidFill>
            <a:latin typeface="Times New Roman" panose="02020603050405020304" pitchFamily="18" charset="0"/>
            <a:cs typeface="Times New Roman" panose="02020603050405020304" pitchFamily="18" charset="0"/>
          </a:endParaRPr>
        </a:p>
      </dgm:t>
    </dgm:pt>
    <dgm:pt modelId="{1D9432C8-6348-4EB9-B4AC-B92C6234AAB0}" type="sibTrans" cxnId="{7B8C007D-0137-455D-AAFB-D3737B9CE0BC}">
      <dgm:prSet/>
      <dgm:spPr/>
      <dgm:t>
        <a:bodyPr/>
        <a:lstStyle/>
        <a:p>
          <a:endParaRPr lang="en-US" sz="1600" b="1">
            <a:solidFill>
              <a:schemeClr val="bg2"/>
            </a:solidFill>
            <a:latin typeface="Times New Roman" panose="02020603050405020304" pitchFamily="18" charset="0"/>
            <a:cs typeface="Times New Roman" panose="02020603050405020304" pitchFamily="18" charset="0"/>
          </a:endParaRPr>
        </a:p>
      </dgm:t>
    </dgm:pt>
    <dgm:pt modelId="{C5CDFDD6-35A1-4B33-82A0-2C6D271CF396}">
      <dgm:prSet custT="1"/>
      <dgm:spPr>
        <a:solidFill>
          <a:schemeClr val="accent1">
            <a:lumMod val="20000"/>
            <a:lumOff val="80000"/>
          </a:schemeClr>
        </a:solidFill>
      </dgm:spPr>
      <dgm:t>
        <a:bodyPr/>
        <a:lstStyle/>
        <a:p>
          <a:pPr rtl="0"/>
          <a:r>
            <a:rPr lang="en-US" sz="1800" b="1" dirty="0" smtClean="0">
              <a:solidFill>
                <a:schemeClr val="tx1"/>
              </a:solidFill>
              <a:latin typeface="Times New Roman" panose="02020603050405020304" pitchFamily="18" charset="0"/>
              <a:cs typeface="Times New Roman" panose="02020603050405020304" pitchFamily="18" charset="0"/>
            </a:rPr>
            <a:t>Thyrotoxicosis improves in the 2</a:t>
          </a:r>
          <a:r>
            <a:rPr lang="en-US" sz="1800" b="1" baseline="30000" dirty="0" smtClean="0">
              <a:solidFill>
                <a:schemeClr val="tx1"/>
              </a:solidFill>
              <a:latin typeface="Times New Roman" panose="02020603050405020304" pitchFamily="18" charset="0"/>
              <a:cs typeface="Times New Roman" panose="02020603050405020304" pitchFamily="18" charset="0"/>
            </a:rPr>
            <a:t>nd</a:t>
          </a:r>
          <a:r>
            <a:rPr lang="en-US" sz="1800" b="1" dirty="0" smtClean="0">
              <a:solidFill>
                <a:schemeClr val="tx1"/>
              </a:solidFill>
              <a:latin typeface="Times New Roman" panose="02020603050405020304" pitchFamily="18" charset="0"/>
              <a:cs typeface="Times New Roman" panose="02020603050405020304" pitchFamily="18" charset="0"/>
            </a:rPr>
            <a:t> &amp; 3</a:t>
          </a:r>
          <a:r>
            <a:rPr lang="en-US" sz="1800" b="1" baseline="30000" dirty="0" smtClean="0">
              <a:solidFill>
                <a:schemeClr val="tx1"/>
              </a:solidFill>
              <a:latin typeface="Times New Roman" panose="02020603050405020304" pitchFamily="18" charset="0"/>
              <a:cs typeface="Times New Roman" panose="02020603050405020304" pitchFamily="18" charset="0"/>
            </a:rPr>
            <a:t>rd</a:t>
          </a:r>
          <a:r>
            <a:rPr lang="en-US" sz="1800" b="1" dirty="0" smtClean="0">
              <a:solidFill>
                <a:schemeClr val="tx1"/>
              </a:solidFill>
              <a:latin typeface="Times New Roman" panose="02020603050405020304" pitchFamily="18" charset="0"/>
              <a:cs typeface="Times New Roman" panose="02020603050405020304" pitchFamily="18" charset="0"/>
            </a:rPr>
            <a:t> trimester of pregnancy</a:t>
          </a:r>
        </a:p>
        <a:p>
          <a:pPr rtl="0"/>
          <a:endParaRPr lang="en-US" sz="1600" b="1" dirty="0">
            <a:solidFill>
              <a:schemeClr val="tx1"/>
            </a:solidFill>
            <a:latin typeface="Times New Roman" panose="02020603050405020304" pitchFamily="18" charset="0"/>
            <a:cs typeface="Times New Roman" panose="02020603050405020304" pitchFamily="18" charset="0"/>
          </a:endParaRPr>
        </a:p>
      </dgm:t>
    </dgm:pt>
    <dgm:pt modelId="{F72478A8-6F3C-4D63-906C-AB5B93A8D21B}" type="parTrans" cxnId="{1FAA96AD-09A4-4FCE-B0B4-BCEFCC387B98}">
      <dgm:prSet/>
      <dgm:spPr/>
      <dgm:t>
        <a:bodyPr/>
        <a:lstStyle/>
        <a:p>
          <a:endParaRPr lang="en-US" sz="1600" b="1">
            <a:solidFill>
              <a:schemeClr val="bg2"/>
            </a:solidFill>
            <a:latin typeface="Times New Roman" panose="02020603050405020304" pitchFamily="18" charset="0"/>
            <a:cs typeface="Times New Roman" panose="02020603050405020304" pitchFamily="18" charset="0"/>
          </a:endParaRPr>
        </a:p>
      </dgm:t>
    </dgm:pt>
    <dgm:pt modelId="{630DD370-2A0F-4003-ACD1-54A174B00467}" type="sibTrans" cxnId="{1FAA96AD-09A4-4FCE-B0B4-BCEFCC387B98}">
      <dgm:prSet/>
      <dgm:spPr/>
      <dgm:t>
        <a:bodyPr/>
        <a:lstStyle/>
        <a:p>
          <a:endParaRPr lang="en-US" sz="1600" b="1">
            <a:solidFill>
              <a:schemeClr val="bg2"/>
            </a:solidFill>
            <a:latin typeface="Times New Roman" panose="02020603050405020304" pitchFamily="18" charset="0"/>
            <a:cs typeface="Times New Roman" panose="02020603050405020304" pitchFamily="18" charset="0"/>
          </a:endParaRPr>
        </a:p>
      </dgm:t>
    </dgm:pt>
    <dgm:pt modelId="{F899E16D-5346-4E78-8C2E-64A954242FBD}">
      <dgm:prSet custT="1"/>
      <dgm:spPr>
        <a:solidFill>
          <a:schemeClr val="accent2">
            <a:lumMod val="20000"/>
            <a:lumOff val="80000"/>
          </a:schemeClr>
        </a:solidFill>
      </dgm:spPr>
      <dgm:t>
        <a:bodyPr/>
        <a:lstStyle/>
        <a:p>
          <a:pPr rtl="0"/>
          <a:r>
            <a:rPr lang="en-US" sz="1800" b="1" dirty="0" smtClean="0">
              <a:solidFill>
                <a:schemeClr val="tx1"/>
              </a:solidFill>
              <a:latin typeface="Times New Roman" panose="02020603050405020304" pitchFamily="18" charset="0"/>
              <a:cs typeface="Times New Roman" panose="02020603050405020304" pitchFamily="18" charset="0"/>
            </a:rPr>
            <a:t>Postpartum, symptoms increase due to a sudden rise in the level of TSH receptor stimulating antibodies</a:t>
          </a:r>
          <a:endParaRPr lang="en-US" sz="1800" b="1" dirty="0">
            <a:solidFill>
              <a:schemeClr val="tx1"/>
            </a:solidFill>
            <a:latin typeface="Times New Roman" panose="02020603050405020304" pitchFamily="18" charset="0"/>
            <a:cs typeface="Times New Roman" panose="02020603050405020304" pitchFamily="18" charset="0"/>
          </a:endParaRPr>
        </a:p>
      </dgm:t>
    </dgm:pt>
    <dgm:pt modelId="{A97BD0BC-9C9D-4AB7-AA2A-39FEDFC248DD}" type="parTrans" cxnId="{0FA557F6-FF8C-4508-A5F2-BB7024245B76}">
      <dgm:prSet/>
      <dgm:spPr/>
      <dgm:t>
        <a:bodyPr/>
        <a:lstStyle/>
        <a:p>
          <a:endParaRPr lang="en-US" sz="1600" b="1">
            <a:solidFill>
              <a:schemeClr val="bg2"/>
            </a:solidFill>
            <a:latin typeface="Times New Roman" panose="02020603050405020304" pitchFamily="18" charset="0"/>
            <a:cs typeface="Times New Roman" panose="02020603050405020304" pitchFamily="18" charset="0"/>
          </a:endParaRPr>
        </a:p>
      </dgm:t>
    </dgm:pt>
    <dgm:pt modelId="{B750D5EF-2653-4126-A9AE-EB4B191D22AA}" type="sibTrans" cxnId="{0FA557F6-FF8C-4508-A5F2-BB7024245B76}">
      <dgm:prSet/>
      <dgm:spPr/>
      <dgm:t>
        <a:bodyPr/>
        <a:lstStyle/>
        <a:p>
          <a:endParaRPr lang="en-US" sz="1600" b="1">
            <a:solidFill>
              <a:schemeClr val="bg2"/>
            </a:solidFill>
            <a:latin typeface="Times New Roman" panose="02020603050405020304" pitchFamily="18" charset="0"/>
            <a:cs typeface="Times New Roman" panose="02020603050405020304" pitchFamily="18" charset="0"/>
          </a:endParaRPr>
        </a:p>
      </dgm:t>
    </dgm:pt>
    <dgm:pt modelId="{DFA6AE2B-0BC8-411F-BDB6-8466ECF9945E}">
      <dgm:prSet custT="1"/>
      <dgm:spPr>
        <a:solidFill>
          <a:schemeClr val="accent1">
            <a:lumMod val="20000"/>
            <a:lumOff val="80000"/>
          </a:schemeClr>
        </a:solidFill>
      </dgm:spPr>
      <dgm:t>
        <a:bodyPr/>
        <a:lstStyle/>
        <a:p>
          <a:pPr rtl="0"/>
          <a:r>
            <a:rPr lang="en-US" sz="1600" b="1" dirty="0" smtClean="0">
              <a:solidFill>
                <a:schemeClr val="tx1"/>
              </a:solidFill>
              <a:latin typeface="Times New Roman" panose="02020603050405020304" pitchFamily="18" charset="0"/>
              <a:cs typeface="Times New Roman" panose="02020603050405020304" pitchFamily="18" charset="0"/>
            </a:rPr>
            <a:t>Reduction of TSH receptor stimulating antibody levels during pregnancy improves symptoms of Graves’ disease</a:t>
          </a:r>
          <a:endParaRPr lang="en-US" sz="1600" b="1" dirty="0">
            <a:solidFill>
              <a:schemeClr val="tx1"/>
            </a:solidFill>
            <a:latin typeface="Times New Roman" panose="02020603050405020304" pitchFamily="18" charset="0"/>
            <a:cs typeface="Times New Roman" panose="02020603050405020304" pitchFamily="18" charset="0"/>
          </a:endParaRPr>
        </a:p>
      </dgm:t>
    </dgm:pt>
    <dgm:pt modelId="{1FB7B99B-FBC6-4C7E-BC6D-EC0F7D7CF4C3}" type="parTrans" cxnId="{7C3FD167-173C-417B-B414-131B03B654E5}">
      <dgm:prSet/>
      <dgm:spPr/>
      <dgm:t>
        <a:bodyPr/>
        <a:lstStyle/>
        <a:p>
          <a:endParaRPr lang="en-US" sz="1600" b="1">
            <a:solidFill>
              <a:schemeClr val="bg2"/>
            </a:solidFill>
            <a:latin typeface="Times New Roman" panose="02020603050405020304" pitchFamily="18" charset="0"/>
            <a:cs typeface="Times New Roman" panose="02020603050405020304" pitchFamily="18" charset="0"/>
          </a:endParaRPr>
        </a:p>
      </dgm:t>
    </dgm:pt>
    <dgm:pt modelId="{B5394F5B-E1A8-479C-AE0A-C88AF193908F}" type="sibTrans" cxnId="{7C3FD167-173C-417B-B414-131B03B654E5}">
      <dgm:prSet/>
      <dgm:spPr/>
      <dgm:t>
        <a:bodyPr/>
        <a:lstStyle/>
        <a:p>
          <a:endParaRPr lang="en-US" sz="1600" b="1">
            <a:solidFill>
              <a:schemeClr val="bg2"/>
            </a:solidFill>
            <a:latin typeface="Times New Roman" panose="02020603050405020304" pitchFamily="18" charset="0"/>
            <a:cs typeface="Times New Roman" panose="02020603050405020304" pitchFamily="18" charset="0"/>
          </a:endParaRPr>
        </a:p>
      </dgm:t>
    </dgm:pt>
    <dgm:pt modelId="{43560A60-E0D8-4F36-9D49-005DDF0632A8}" type="pres">
      <dgm:prSet presAssocID="{6F8BC329-F853-42CE-B534-CC1F1DBE8FE3}" presName="Name0" presStyleCnt="0">
        <dgm:presLayoutVars>
          <dgm:dir/>
          <dgm:resizeHandles val="exact"/>
        </dgm:presLayoutVars>
      </dgm:prSet>
      <dgm:spPr/>
      <dgm:t>
        <a:bodyPr/>
        <a:lstStyle/>
        <a:p>
          <a:endParaRPr lang="en-US"/>
        </a:p>
      </dgm:t>
    </dgm:pt>
    <dgm:pt modelId="{63D4F7E5-CF45-4F3C-A4EC-AE804428CDF7}" type="pres">
      <dgm:prSet presAssocID="{11549ACC-2444-4312-9C54-E1D036F3CB26}" presName="node" presStyleLbl="node1" presStyleIdx="0" presStyleCnt="3" custScaleX="54064">
        <dgm:presLayoutVars>
          <dgm:bulletEnabled val="1"/>
        </dgm:presLayoutVars>
      </dgm:prSet>
      <dgm:spPr/>
      <dgm:t>
        <a:bodyPr/>
        <a:lstStyle/>
        <a:p>
          <a:endParaRPr lang="en-US"/>
        </a:p>
      </dgm:t>
    </dgm:pt>
    <dgm:pt modelId="{A9F0695D-309A-4551-A7DF-A8A821A24E64}" type="pres">
      <dgm:prSet presAssocID="{1D9432C8-6348-4EB9-B4AC-B92C6234AAB0}" presName="sibTrans" presStyleCnt="0"/>
      <dgm:spPr/>
    </dgm:pt>
    <dgm:pt modelId="{A7578B93-0331-4AC7-8CDE-9DF27E583F90}" type="pres">
      <dgm:prSet presAssocID="{C5CDFDD6-35A1-4B33-82A0-2C6D271CF396}" presName="node" presStyleLbl="node1" presStyleIdx="1" presStyleCnt="3">
        <dgm:presLayoutVars>
          <dgm:bulletEnabled val="1"/>
        </dgm:presLayoutVars>
      </dgm:prSet>
      <dgm:spPr/>
      <dgm:t>
        <a:bodyPr/>
        <a:lstStyle/>
        <a:p>
          <a:endParaRPr lang="en-US"/>
        </a:p>
      </dgm:t>
    </dgm:pt>
    <dgm:pt modelId="{703571E8-D6CB-4D4B-879D-BA079972054D}" type="pres">
      <dgm:prSet presAssocID="{630DD370-2A0F-4003-ACD1-54A174B00467}" presName="sibTrans" presStyleCnt="0"/>
      <dgm:spPr/>
    </dgm:pt>
    <dgm:pt modelId="{4A1BE7C8-F85C-436F-8E67-08FD16F8E3B4}" type="pres">
      <dgm:prSet presAssocID="{F899E16D-5346-4E78-8C2E-64A954242FBD}" presName="node" presStyleLbl="node1" presStyleIdx="2" presStyleCnt="3" custScaleX="43292">
        <dgm:presLayoutVars>
          <dgm:bulletEnabled val="1"/>
        </dgm:presLayoutVars>
      </dgm:prSet>
      <dgm:spPr/>
      <dgm:t>
        <a:bodyPr/>
        <a:lstStyle/>
        <a:p>
          <a:endParaRPr lang="en-US"/>
        </a:p>
      </dgm:t>
    </dgm:pt>
  </dgm:ptLst>
  <dgm:cxnLst>
    <dgm:cxn modelId="{1FAA96AD-09A4-4FCE-B0B4-BCEFCC387B98}" srcId="{6F8BC329-F853-42CE-B534-CC1F1DBE8FE3}" destId="{C5CDFDD6-35A1-4B33-82A0-2C6D271CF396}" srcOrd="1" destOrd="0" parTransId="{F72478A8-6F3C-4D63-906C-AB5B93A8D21B}" sibTransId="{630DD370-2A0F-4003-ACD1-54A174B00467}"/>
    <dgm:cxn modelId="{FEE80D95-A08C-417B-B8E5-F6D6B5910F6E}" type="presOf" srcId="{6F8BC329-F853-42CE-B534-CC1F1DBE8FE3}" destId="{43560A60-E0D8-4F36-9D49-005DDF0632A8}" srcOrd="0" destOrd="0" presId="urn:microsoft.com/office/officeart/2005/8/layout/hList6"/>
    <dgm:cxn modelId="{0FA557F6-FF8C-4508-A5F2-BB7024245B76}" srcId="{6F8BC329-F853-42CE-B534-CC1F1DBE8FE3}" destId="{F899E16D-5346-4E78-8C2E-64A954242FBD}" srcOrd="2" destOrd="0" parTransId="{A97BD0BC-9C9D-4AB7-AA2A-39FEDFC248DD}" sibTransId="{B750D5EF-2653-4126-A9AE-EB4B191D22AA}"/>
    <dgm:cxn modelId="{A21E8888-11CB-4A96-861F-02AC3400C4EA}" type="presOf" srcId="{C5CDFDD6-35A1-4B33-82A0-2C6D271CF396}" destId="{A7578B93-0331-4AC7-8CDE-9DF27E583F90}" srcOrd="0" destOrd="0" presId="urn:microsoft.com/office/officeart/2005/8/layout/hList6"/>
    <dgm:cxn modelId="{7B8C007D-0137-455D-AAFB-D3737B9CE0BC}" srcId="{6F8BC329-F853-42CE-B534-CC1F1DBE8FE3}" destId="{11549ACC-2444-4312-9C54-E1D036F3CB26}" srcOrd="0" destOrd="0" parTransId="{8CF6A467-604D-47D5-B5D9-329AD81FBCCA}" sibTransId="{1D9432C8-6348-4EB9-B4AC-B92C6234AAB0}"/>
    <dgm:cxn modelId="{5C50A14E-6F3B-42CD-BCE1-41845C1D328E}" type="presOf" srcId="{11549ACC-2444-4312-9C54-E1D036F3CB26}" destId="{63D4F7E5-CF45-4F3C-A4EC-AE804428CDF7}" srcOrd="0" destOrd="0" presId="urn:microsoft.com/office/officeart/2005/8/layout/hList6"/>
    <dgm:cxn modelId="{AEE6C2BC-AC43-4DFC-9695-73905A263B2D}" type="presOf" srcId="{F899E16D-5346-4E78-8C2E-64A954242FBD}" destId="{4A1BE7C8-F85C-436F-8E67-08FD16F8E3B4}" srcOrd="0" destOrd="0" presId="urn:microsoft.com/office/officeart/2005/8/layout/hList6"/>
    <dgm:cxn modelId="{7C3FD167-173C-417B-B414-131B03B654E5}" srcId="{C5CDFDD6-35A1-4B33-82A0-2C6D271CF396}" destId="{DFA6AE2B-0BC8-411F-BDB6-8466ECF9945E}" srcOrd="0" destOrd="0" parTransId="{1FB7B99B-FBC6-4C7E-BC6D-EC0F7D7CF4C3}" sibTransId="{B5394F5B-E1A8-479C-AE0A-C88AF193908F}"/>
    <dgm:cxn modelId="{C4E393E3-DED0-4B94-A570-CD2958980E0B}" type="presOf" srcId="{DFA6AE2B-0BC8-411F-BDB6-8466ECF9945E}" destId="{A7578B93-0331-4AC7-8CDE-9DF27E583F90}" srcOrd="0" destOrd="1" presId="urn:microsoft.com/office/officeart/2005/8/layout/hList6"/>
    <dgm:cxn modelId="{8C42A2ED-9F69-4E0F-AF0D-D6E45FB68C3C}" type="presParOf" srcId="{43560A60-E0D8-4F36-9D49-005DDF0632A8}" destId="{63D4F7E5-CF45-4F3C-A4EC-AE804428CDF7}" srcOrd="0" destOrd="0" presId="urn:microsoft.com/office/officeart/2005/8/layout/hList6"/>
    <dgm:cxn modelId="{CEAEE398-28A1-4482-B198-6E8491B1234F}" type="presParOf" srcId="{43560A60-E0D8-4F36-9D49-005DDF0632A8}" destId="{A9F0695D-309A-4551-A7DF-A8A821A24E64}" srcOrd="1" destOrd="0" presId="urn:microsoft.com/office/officeart/2005/8/layout/hList6"/>
    <dgm:cxn modelId="{23537AE3-C622-4668-997D-704C40DC5FA7}" type="presParOf" srcId="{43560A60-E0D8-4F36-9D49-005DDF0632A8}" destId="{A7578B93-0331-4AC7-8CDE-9DF27E583F90}" srcOrd="2" destOrd="0" presId="urn:microsoft.com/office/officeart/2005/8/layout/hList6"/>
    <dgm:cxn modelId="{0C34E3E5-5E4E-4EA7-B1BC-2EA9C08098C4}" type="presParOf" srcId="{43560A60-E0D8-4F36-9D49-005DDF0632A8}" destId="{703571E8-D6CB-4D4B-879D-BA079972054D}" srcOrd="3" destOrd="0" presId="urn:microsoft.com/office/officeart/2005/8/layout/hList6"/>
    <dgm:cxn modelId="{38BE2946-F51E-4AEE-AE9B-88EE82027604}" type="presParOf" srcId="{43560A60-E0D8-4F36-9D49-005DDF0632A8}" destId="{4A1BE7C8-F85C-436F-8E67-08FD16F8E3B4}" srcOrd="4" destOrd="0" presId="urn:microsoft.com/office/officeart/2005/8/layout/h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795999-AD52-44C4-9FC6-A223D2F2D489}" type="doc">
      <dgm:prSet loTypeId="urn:microsoft.com/office/officeart/2005/8/layout/chevronAccent+Icon" loCatId="process" qsTypeId="urn:microsoft.com/office/officeart/2005/8/quickstyle/3d1" qsCatId="3D" csTypeId="urn:microsoft.com/office/officeart/2005/8/colors/colorful2" csCatId="colorful" phldr="1"/>
      <dgm:spPr/>
    </dgm:pt>
    <dgm:pt modelId="{E459EDCF-5E24-4054-8856-49BD24884A13}">
      <dgm:prSet phldrT="[Text]" custT="1"/>
      <dgm:spPr/>
      <dgm:t>
        <a:bodyPr/>
        <a:lstStyle/>
        <a:p>
          <a:r>
            <a:rPr lang="en-US" sz="2000" b="1" dirty="0" smtClean="0">
              <a:solidFill>
                <a:schemeClr val="tx1"/>
              </a:solidFill>
              <a:latin typeface="Times New Roman" panose="02020603050405020304" pitchFamily="18" charset="0"/>
              <a:cs typeface="Times New Roman" panose="02020603050405020304" pitchFamily="18" charset="0"/>
            </a:rPr>
            <a:t>1</a:t>
          </a:r>
          <a:r>
            <a:rPr lang="en-US" sz="2000" b="1" baseline="30000" dirty="0" smtClean="0">
              <a:solidFill>
                <a:schemeClr val="tx1"/>
              </a:solidFill>
              <a:latin typeface="Times New Roman" panose="02020603050405020304" pitchFamily="18" charset="0"/>
              <a:cs typeface="Times New Roman" panose="02020603050405020304" pitchFamily="18" charset="0"/>
            </a:rPr>
            <a:t>st</a:t>
          </a:r>
          <a:r>
            <a:rPr lang="en-US" sz="2000" b="1" dirty="0" smtClean="0">
              <a:solidFill>
                <a:schemeClr val="tx1"/>
              </a:solidFill>
              <a:latin typeface="Times New Roman" panose="02020603050405020304" pitchFamily="18" charset="0"/>
              <a:cs typeface="Times New Roman" panose="02020603050405020304" pitchFamily="18" charset="0"/>
            </a:rPr>
            <a:t> trimester </a:t>
          </a:r>
          <a:endParaRPr lang="en-US" sz="2000" b="1" dirty="0">
            <a:solidFill>
              <a:schemeClr val="tx1"/>
            </a:solidFill>
            <a:latin typeface="Times New Roman" panose="02020603050405020304" pitchFamily="18" charset="0"/>
            <a:cs typeface="Times New Roman" panose="02020603050405020304" pitchFamily="18" charset="0"/>
          </a:endParaRPr>
        </a:p>
      </dgm:t>
    </dgm:pt>
    <dgm:pt modelId="{F2575901-2380-41D1-985F-CB5AF93C1B9F}" type="parTrans" cxnId="{AAEF6645-2ADD-4AD3-ACEF-BE3FD7E7985E}">
      <dgm:prSet/>
      <dgm:spPr/>
      <dgm:t>
        <a:bodyPr/>
        <a:lstStyle/>
        <a:p>
          <a:endParaRPr lang="en-US" sz="3200" b="1">
            <a:solidFill>
              <a:srgbClr val="002060"/>
            </a:solidFill>
            <a:latin typeface="Times New Roman" panose="02020603050405020304" pitchFamily="18" charset="0"/>
            <a:cs typeface="Times New Roman" panose="02020603050405020304" pitchFamily="18" charset="0"/>
          </a:endParaRPr>
        </a:p>
      </dgm:t>
    </dgm:pt>
    <dgm:pt modelId="{BBACE9AE-42D8-47D4-98B3-BD709FB68EB9}" type="sibTrans" cxnId="{AAEF6645-2ADD-4AD3-ACEF-BE3FD7E7985E}">
      <dgm:prSet/>
      <dgm:spPr/>
      <dgm:t>
        <a:bodyPr/>
        <a:lstStyle/>
        <a:p>
          <a:endParaRPr lang="en-US" sz="3200" b="1">
            <a:solidFill>
              <a:srgbClr val="002060"/>
            </a:solidFill>
            <a:latin typeface="Times New Roman" panose="02020603050405020304" pitchFamily="18" charset="0"/>
            <a:cs typeface="Times New Roman" panose="02020603050405020304" pitchFamily="18" charset="0"/>
          </a:endParaRPr>
        </a:p>
      </dgm:t>
    </dgm:pt>
    <dgm:pt modelId="{ACC3D047-0A66-4E7B-BC1D-3D3BD4B6D9B5}">
      <dgm:prSet phldrT="[Text]" custT="1"/>
      <dgm:spPr/>
      <dgm:t>
        <a:bodyPr/>
        <a:lstStyle/>
        <a:p>
          <a:r>
            <a:rPr lang="en-US" sz="2000" b="1" dirty="0" smtClean="0">
              <a:solidFill>
                <a:schemeClr val="tx1"/>
              </a:solidFill>
              <a:latin typeface="Times New Roman" panose="02020603050405020304" pitchFamily="18" charset="0"/>
              <a:cs typeface="Times New Roman" panose="02020603050405020304" pitchFamily="18" charset="0"/>
            </a:rPr>
            <a:t>2</a:t>
          </a:r>
          <a:r>
            <a:rPr lang="en-US" sz="2000" b="1" baseline="30000" dirty="0" smtClean="0">
              <a:solidFill>
                <a:schemeClr val="tx1"/>
              </a:solidFill>
              <a:latin typeface="Times New Roman" panose="02020603050405020304" pitchFamily="18" charset="0"/>
              <a:cs typeface="Times New Roman" panose="02020603050405020304" pitchFamily="18" charset="0"/>
            </a:rPr>
            <a:t>nd</a:t>
          </a:r>
          <a:r>
            <a:rPr lang="en-US" sz="2000" b="1" dirty="0" smtClean="0">
              <a:solidFill>
                <a:schemeClr val="tx1"/>
              </a:solidFill>
              <a:latin typeface="Times New Roman" panose="02020603050405020304" pitchFamily="18" charset="0"/>
              <a:cs typeface="Times New Roman" panose="02020603050405020304" pitchFamily="18" charset="0"/>
            </a:rPr>
            <a:t> trimester </a:t>
          </a:r>
          <a:endParaRPr lang="en-US" sz="2000" b="1" dirty="0">
            <a:solidFill>
              <a:schemeClr val="tx1"/>
            </a:solidFill>
            <a:latin typeface="Times New Roman" panose="02020603050405020304" pitchFamily="18" charset="0"/>
            <a:cs typeface="Times New Roman" panose="02020603050405020304" pitchFamily="18" charset="0"/>
          </a:endParaRPr>
        </a:p>
      </dgm:t>
    </dgm:pt>
    <dgm:pt modelId="{09E3B877-1BF8-4EBF-BD4D-9A19CF62B51E}" type="parTrans" cxnId="{3B186B77-A67C-46E3-BC0C-ABD1F065A57C}">
      <dgm:prSet/>
      <dgm:spPr/>
      <dgm:t>
        <a:bodyPr/>
        <a:lstStyle/>
        <a:p>
          <a:endParaRPr lang="en-US" sz="3200" b="1">
            <a:solidFill>
              <a:srgbClr val="002060"/>
            </a:solidFill>
            <a:latin typeface="Times New Roman" panose="02020603050405020304" pitchFamily="18" charset="0"/>
            <a:cs typeface="Times New Roman" panose="02020603050405020304" pitchFamily="18" charset="0"/>
          </a:endParaRPr>
        </a:p>
      </dgm:t>
    </dgm:pt>
    <dgm:pt modelId="{BB45C155-088A-495D-BFC0-5B69E2F7734B}" type="sibTrans" cxnId="{3B186B77-A67C-46E3-BC0C-ABD1F065A57C}">
      <dgm:prSet/>
      <dgm:spPr/>
      <dgm:t>
        <a:bodyPr/>
        <a:lstStyle/>
        <a:p>
          <a:endParaRPr lang="en-US" sz="3200" b="1">
            <a:solidFill>
              <a:srgbClr val="002060"/>
            </a:solidFill>
            <a:latin typeface="Times New Roman" panose="02020603050405020304" pitchFamily="18" charset="0"/>
            <a:cs typeface="Times New Roman" panose="02020603050405020304" pitchFamily="18" charset="0"/>
          </a:endParaRPr>
        </a:p>
      </dgm:t>
    </dgm:pt>
    <dgm:pt modelId="{8ADC0BC7-B3C9-4043-849A-D55C5B79B2EB}">
      <dgm:prSet phldrT="[Text]" custT="1"/>
      <dgm:spPr/>
      <dgm:t>
        <a:bodyPr/>
        <a:lstStyle/>
        <a:p>
          <a:r>
            <a:rPr lang="en-US" sz="2000" b="1" dirty="0" smtClean="0">
              <a:solidFill>
                <a:schemeClr val="tx1"/>
              </a:solidFill>
              <a:latin typeface="Times New Roman" panose="02020603050405020304" pitchFamily="18" charset="0"/>
              <a:cs typeface="Times New Roman" panose="02020603050405020304" pitchFamily="18" charset="0"/>
            </a:rPr>
            <a:t>3</a:t>
          </a:r>
          <a:r>
            <a:rPr lang="en-US" sz="2000" b="1" baseline="30000" dirty="0" smtClean="0">
              <a:solidFill>
                <a:schemeClr val="tx1"/>
              </a:solidFill>
              <a:latin typeface="Times New Roman" panose="02020603050405020304" pitchFamily="18" charset="0"/>
              <a:cs typeface="Times New Roman" panose="02020603050405020304" pitchFamily="18" charset="0"/>
            </a:rPr>
            <a:t>rd</a:t>
          </a:r>
          <a:r>
            <a:rPr lang="en-US" sz="2000" b="1" dirty="0" smtClean="0">
              <a:solidFill>
                <a:schemeClr val="tx1"/>
              </a:solidFill>
              <a:latin typeface="Times New Roman" panose="02020603050405020304" pitchFamily="18" charset="0"/>
              <a:cs typeface="Times New Roman" panose="02020603050405020304" pitchFamily="18" charset="0"/>
            </a:rPr>
            <a:t> trimester </a:t>
          </a:r>
          <a:endParaRPr lang="en-US" sz="2000" b="1" dirty="0">
            <a:solidFill>
              <a:schemeClr val="tx1"/>
            </a:solidFill>
            <a:latin typeface="Times New Roman" panose="02020603050405020304" pitchFamily="18" charset="0"/>
            <a:cs typeface="Times New Roman" panose="02020603050405020304" pitchFamily="18" charset="0"/>
          </a:endParaRPr>
        </a:p>
      </dgm:t>
    </dgm:pt>
    <dgm:pt modelId="{7D41AF01-3265-4A42-A9EE-BFB0D4F45921}" type="parTrans" cxnId="{530D7666-9DC4-4522-923C-BB9781BF94FF}">
      <dgm:prSet/>
      <dgm:spPr/>
      <dgm:t>
        <a:bodyPr/>
        <a:lstStyle/>
        <a:p>
          <a:endParaRPr lang="en-US" sz="3200" b="1">
            <a:solidFill>
              <a:srgbClr val="002060"/>
            </a:solidFill>
            <a:latin typeface="Times New Roman" panose="02020603050405020304" pitchFamily="18" charset="0"/>
            <a:cs typeface="Times New Roman" panose="02020603050405020304" pitchFamily="18" charset="0"/>
          </a:endParaRPr>
        </a:p>
      </dgm:t>
    </dgm:pt>
    <dgm:pt modelId="{C7346616-E76F-47BC-A8F8-B83E81F678E6}" type="sibTrans" cxnId="{530D7666-9DC4-4522-923C-BB9781BF94FF}">
      <dgm:prSet/>
      <dgm:spPr/>
      <dgm:t>
        <a:bodyPr/>
        <a:lstStyle/>
        <a:p>
          <a:endParaRPr lang="en-US" sz="3200" b="1">
            <a:solidFill>
              <a:srgbClr val="002060"/>
            </a:solidFill>
            <a:latin typeface="Times New Roman" panose="02020603050405020304" pitchFamily="18" charset="0"/>
            <a:cs typeface="Times New Roman" panose="02020603050405020304" pitchFamily="18" charset="0"/>
          </a:endParaRPr>
        </a:p>
      </dgm:t>
    </dgm:pt>
    <dgm:pt modelId="{7F19ABED-451E-4A78-92D4-0F80DDDE6777}">
      <dgm:prSet phldrT="[Text]" custT="1"/>
      <dgm:spPr/>
      <dgm:t>
        <a:bodyPr/>
        <a:lstStyle/>
        <a:p>
          <a:r>
            <a:rPr lang="en-US" sz="2000" b="1" dirty="0" smtClean="0">
              <a:solidFill>
                <a:schemeClr val="tx1"/>
              </a:solidFill>
              <a:latin typeface="Times New Roman" panose="02020603050405020304" pitchFamily="18" charset="0"/>
              <a:cs typeface="Times New Roman" panose="02020603050405020304" pitchFamily="18" charset="0"/>
            </a:rPr>
            <a:t>Post-partum </a:t>
          </a:r>
          <a:endParaRPr lang="en-US" sz="2000" b="1" dirty="0">
            <a:solidFill>
              <a:schemeClr val="tx1"/>
            </a:solidFill>
            <a:latin typeface="Times New Roman" panose="02020603050405020304" pitchFamily="18" charset="0"/>
            <a:cs typeface="Times New Roman" panose="02020603050405020304" pitchFamily="18" charset="0"/>
          </a:endParaRPr>
        </a:p>
      </dgm:t>
    </dgm:pt>
    <dgm:pt modelId="{58F696EE-78C5-42CB-8FF8-C8227A57D92C}" type="parTrans" cxnId="{BF3B8943-489C-481B-A0DC-03E83E31CEF6}">
      <dgm:prSet/>
      <dgm:spPr/>
      <dgm:t>
        <a:bodyPr/>
        <a:lstStyle/>
        <a:p>
          <a:endParaRPr lang="en-US" sz="3200" b="1">
            <a:solidFill>
              <a:srgbClr val="002060"/>
            </a:solidFill>
            <a:latin typeface="Times New Roman" panose="02020603050405020304" pitchFamily="18" charset="0"/>
            <a:cs typeface="Times New Roman" panose="02020603050405020304" pitchFamily="18" charset="0"/>
          </a:endParaRPr>
        </a:p>
      </dgm:t>
    </dgm:pt>
    <dgm:pt modelId="{2AF19986-DD17-4111-81D6-110280F4CE08}" type="sibTrans" cxnId="{BF3B8943-489C-481B-A0DC-03E83E31CEF6}">
      <dgm:prSet/>
      <dgm:spPr/>
      <dgm:t>
        <a:bodyPr/>
        <a:lstStyle/>
        <a:p>
          <a:endParaRPr lang="en-US" sz="3200" b="1">
            <a:solidFill>
              <a:srgbClr val="002060"/>
            </a:solidFill>
            <a:latin typeface="Times New Roman" panose="02020603050405020304" pitchFamily="18" charset="0"/>
            <a:cs typeface="Times New Roman" panose="02020603050405020304" pitchFamily="18" charset="0"/>
          </a:endParaRPr>
        </a:p>
      </dgm:t>
    </dgm:pt>
    <dgm:pt modelId="{95DFB684-E52A-4368-8D55-42C3A74E9517}" type="pres">
      <dgm:prSet presAssocID="{C9795999-AD52-44C4-9FC6-A223D2F2D489}" presName="Name0" presStyleCnt="0">
        <dgm:presLayoutVars>
          <dgm:dir/>
          <dgm:resizeHandles val="exact"/>
        </dgm:presLayoutVars>
      </dgm:prSet>
      <dgm:spPr/>
    </dgm:pt>
    <dgm:pt modelId="{87B9F6C2-8C14-404D-8226-792F146BC293}" type="pres">
      <dgm:prSet presAssocID="{E459EDCF-5E24-4054-8856-49BD24884A13}" presName="composite" presStyleCnt="0"/>
      <dgm:spPr/>
    </dgm:pt>
    <dgm:pt modelId="{41E5482D-4303-4EAF-81C8-C475E8239A40}" type="pres">
      <dgm:prSet presAssocID="{E459EDCF-5E24-4054-8856-49BD24884A13}" presName="bgChev" presStyleLbl="node1" presStyleIdx="0" presStyleCnt="4"/>
      <dgm:spPr/>
    </dgm:pt>
    <dgm:pt modelId="{739E4F83-B306-4ED9-AD7C-9511D7C28D3C}" type="pres">
      <dgm:prSet presAssocID="{E459EDCF-5E24-4054-8856-49BD24884A13}" presName="txNode" presStyleLbl="fgAcc1" presStyleIdx="0" presStyleCnt="4">
        <dgm:presLayoutVars>
          <dgm:bulletEnabled val="1"/>
        </dgm:presLayoutVars>
      </dgm:prSet>
      <dgm:spPr/>
      <dgm:t>
        <a:bodyPr/>
        <a:lstStyle/>
        <a:p>
          <a:endParaRPr lang="en-US"/>
        </a:p>
      </dgm:t>
    </dgm:pt>
    <dgm:pt modelId="{37907EA3-943A-4835-9401-419190B16393}" type="pres">
      <dgm:prSet presAssocID="{BBACE9AE-42D8-47D4-98B3-BD709FB68EB9}" presName="compositeSpace" presStyleCnt="0"/>
      <dgm:spPr/>
    </dgm:pt>
    <dgm:pt modelId="{A5E739E1-D3FA-4BFA-86D2-CBBAFF7C6333}" type="pres">
      <dgm:prSet presAssocID="{ACC3D047-0A66-4E7B-BC1D-3D3BD4B6D9B5}" presName="composite" presStyleCnt="0"/>
      <dgm:spPr/>
    </dgm:pt>
    <dgm:pt modelId="{70BF9F27-A5B1-47A8-B86D-AE591E908D34}" type="pres">
      <dgm:prSet presAssocID="{ACC3D047-0A66-4E7B-BC1D-3D3BD4B6D9B5}" presName="bgChev" presStyleLbl="node1" presStyleIdx="1" presStyleCnt="4"/>
      <dgm:spPr/>
    </dgm:pt>
    <dgm:pt modelId="{C51D735C-C825-48B9-9AAA-DA924DD9F36A}" type="pres">
      <dgm:prSet presAssocID="{ACC3D047-0A66-4E7B-BC1D-3D3BD4B6D9B5}" presName="txNode" presStyleLbl="fgAcc1" presStyleIdx="1" presStyleCnt="4">
        <dgm:presLayoutVars>
          <dgm:bulletEnabled val="1"/>
        </dgm:presLayoutVars>
      </dgm:prSet>
      <dgm:spPr/>
      <dgm:t>
        <a:bodyPr/>
        <a:lstStyle/>
        <a:p>
          <a:endParaRPr lang="en-US"/>
        </a:p>
      </dgm:t>
    </dgm:pt>
    <dgm:pt modelId="{70ECC650-B539-4D37-B982-570769841754}" type="pres">
      <dgm:prSet presAssocID="{BB45C155-088A-495D-BFC0-5B69E2F7734B}" presName="compositeSpace" presStyleCnt="0"/>
      <dgm:spPr/>
    </dgm:pt>
    <dgm:pt modelId="{310B02FD-DF9D-43E0-8762-1CBA3FE2CDBB}" type="pres">
      <dgm:prSet presAssocID="{8ADC0BC7-B3C9-4043-849A-D55C5B79B2EB}" presName="composite" presStyleCnt="0"/>
      <dgm:spPr/>
    </dgm:pt>
    <dgm:pt modelId="{2A3B981B-3BAF-436E-B74C-A0EA325E9723}" type="pres">
      <dgm:prSet presAssocID="{8ADC0BC7-B3C9-4043-849A-D55C5B79B2EB}" presName="bgChev" presStyleLbl="node1" presStyleIdx="2" presStyleCnt="4"/>
      <dgm:spPr/>
    </dgm:pt>
    <dgm:pt modelId="{5AFC72D2-2C73-457B-9909-B53698A1F72D}" type="pres">
      <dgm:prSet presAssocID="{8ADC0BC7-B3C9-4043-849A-D55C5B79B2EB}" presName="txNode" presStyleLbl="fgAcc1" presStyleIdx="2" presStyleCnt="4">
        <dgm:presLayoutVars>
          <dgm:bulletEnabled val="1"/>
        </dgm:presLayoutVars>
      </dgm:prSet>
      <dgm:spPr/>
      <dgm:t>
        <a:bodyPr/>
        <a:lstStyle/>
        <a:p>
          <a:endParaRPr lang="en-US"/>
        </a:p>
      </dgm:t>
    </dgm:pt>
    <dgm:pt modelId="{1B8AE555-BA25-4913-9A81-F0B0F6B09D69}" type="pres">
      <dgm:prSet presAssocID="{C7346616-E76F-47BC-A8F8-B83E81F678E6}" presName="compositeSpace" presStyleCnt="0"/>
      <dgm:spPr/>
    </dgm:pt>
    <dgm:pt modelId="{45A059A0-A597-45BF-8327-EBD92C2630A7}" type="pres">
      <dgm:prSet presAssocID="{7F19ABED-451E-4A78-92D4-0F80DDDE6777}" presName="composite" presStyleCnt="0"/>
      <dgm:spPr/>
    </dgm:pt>
    <dgm:pt modelId="{98B7588A-5A89-4F4F-A7CE-2B10673D3BD2}" type="pres">
      <dgm:prSet presAssocID="{7F19ABED-451E-4A78-92D4-0F80DDDE6777}" presName="bgChev" presStyleLbl="node1" presStyleIdx="3" presStyleCnt="4"/>
      <dgm:spPr/>
    </dgm:pt>
    <dgm:pt modelId="{5C9AE820-846E-4F04-99D3-36F668C8BD67}" type="pres">
      <dgm:prSet presAssocID="{7F19ABED-451E-4A78-92D4-0F80DDDE6777}" presName="txNode" presStyleLbl="fgAcc1" presStyleIdx="3" presStyleCnt="4">
        <dgm:presLayoutVars>
          <dgm:bulletEnabled val="1"/>
        </dgm:presLayoutVars>
      </dgm:prSet>
      <dgm:spPr/>
      <dgm:t>
        <a:bodyPr/>
        <a:lstStyle/>
        <a:p>
          <a:endParaRPr lang="en-US"/>
        </a:p>
      </dgm:t>
    </dgm:pt>
  </dgm:ptLst>
  <dgm:cxnLst>
    <dgm:cxn modelId="{E23ACAF5-BCB8-42FB-BB3E-521A42632CE6}" type="presOf" srcId="{8ADC0BC7-B3C9-4043-849A-D55C5B79B2EB}" destId="{5AFC72D2-2C73-457B-9909-B53698A1F72D}" srcOrd="0" destOrd="0" presId="urn:microsoft.com/office/officeart/2005/8/layout/chevronAccent+Icon"/>
    <dgm:cxn modelId="{BF3B8943-489C-481B-A0DC-03E83E31CEF6}" srcId="{C9795999-AD52-44C4-9FC6-A223D2F2D489}" destId="{7F19ABED-451E-4A78-92D4-0F80DDDE6777}" srcOrd="3" destOrd="0" parTransId="{58F696EE-78C5-42CB-8FF8-C8227A57D92C}" sibTransId="{2AF19986-DD17-4111-81D6-110280F4CE08}"/>
    <dgm:cxn modelId="{7D858FFA-9C90-4325-A4B8-DAAE61DABE86}" type="presOf" srcId="{E459EDCF-5E24-4054-8856-49BD24884A13}" destId="{739E4F83-B306-4ED9-AD7C-9511D7C28D3C}" srcOrd="0" destOrd="0" presId="urn:microsoft.com/office/officeart/2005/8/layout/chevronAccent+Icon"/>
    <dgm:cxn modelId="{530D7666-9DC4-4522-923C-BB9781BF94FF}" srcId="{C9795999-AD52-44C4-9FC6-A223D2F2D489}" destId="{8ADC0BC7-B3C9-4043-849A-D55C5B79B2EB}" srcOrd="2" destOrd="0" parTransId="{7D41AF01-3265-4A42-A9EE-BFB0D4F45921}" sibTransId="{C7346616-E76F-47BC-A8F8-B83E81F678E6}"/>
    <dgm:cxn modelId="{AAEF6645-2ADD-4AD3-ACEF-BE3FD7E7985E}" srcId="{C9795999-AD52-44C4-9FC6-A223D2F2D489}" destId="{E459EDCF-5E24-4054-8856-49BD24884A13}" srcOrd="0" destOrd="0" parTransId="{F2575901-2380-41D1-985F-CB5AF93C1B9F}" sibTransId="{BBACE9AE-42D8-47D4-98B3-BD709FB68EB9}"/>
    <dgm:cxn modelId="{98907C97-A0D9-4D8F-B220-B821765F61E0}" type="presOf" srcId="{C9795999-AD52-44C4-9FC6-A223D2F2D489}" destId="{95DFB684-E52A-4368-8D55-42C3A74E9517}" srcOrd="0" destOrd="0" presId="urn:microsoft.com/office/officeart/2005/8/layout/chevronAccent+Icon"/>
    <dgm:cxn modelId="{4340B6D2-B01E-4FAC-A531-012799E57745}" type="presOf" srcId="{ACC3D047-0A66-4E7B-BC1D-3D3BD4B6D9B5}" destId="{C51D735C-C825-48B9-9AAA-DA924DD9F36A}" srcOrd="0" destOrd="0" presId="urn:microsoft.com/office/officeart/2005/8/layout/chevronAccent+Icon"/>
    <dgm:cxn modelId="{3B186B77-A67C-46E3-BC0C-ABD1F065A57C}" srcId="{C9795999-AD52-44C4-9FC6-A223D2F2D489}" destId="{ACC3D047-0A66-4E7B-BC1D-3D3BD4B6D9B5}" srcOrd="1" destOrd="0" parTransId="{09E3B877-1BF8-4EBF-BD4D-9A19CF62B51E}" sibTransId="{BB45C155-088A-495D-BFC0-5B69E2F7734B}"/>
    <dgm:cxn modelId="{97408FCC-FC01-4DF1-9C95-486F64DBB8A1}" type="presOf" srcId="{7F19ABED-451E-4A78-92D4-0F80DDDE6777}" destId="{5C9AE820-846E-4F04-99D3-36F668C8BD67}" srcOrd="0" destOrd="0" presId="urn:microsoft.com/office/officeart/2005/8/layout/chevronAccent+Icon"/>
    <dgm:cxn modelId="{2665FA4B-F293-4265-9316-E723C14480B8}" type="presParOf" srcId="{95DFB684-E52A-4368-8D55-42C3A74E9517}" destId="{87B9F6C2-8C14-404D-8226-792F146BC293}" srcOrd="0" destOrd="0" presId="urn:microsoft.com/office/officeart/2005/8/layout/chevronAccent+Icon"/>
    <dgm:cxn modelId="{541644CE-E063-4D5B-BCDF-C72E760360F4}" type="presParOf" srcId="{87B9F6C2-8C14-404D-8226-792F146BC293}" destId="{41E5482D-4303-4EAF-81C8-C475E8239A40}" srcOrd="0" destOrd="0" presId="urn:microsoft.com/office/officeart/2005/8/layout/chevronAccent+Icon"/>
    <dgm:cxn modelId="{B65CB64E-FF95-4AB7-B7E6-F4FCB5C56720}" type="presParOf" srcId="{87B9F6C2-8C14-404D-8226-792F146BC293}" destId="{739E4F83-B306-4ED9-AD7C-9511D7C28D3C}" srcOrd="1" destOrd="0" presId="urn:microsoft.com/office/officeart/2005/8/layout/chevronAccent+Icon"/>
    <dgm:cxn modelId="{1FDB30B8-4A9D-4738-B305-FA27CD39EE92}" type="presParOf" srcId="{95DFB684-E52A-4368-8D55-42C3A74E9517}" destId="{37907EA3-943A-4835-9401-419190B16393}" srcOrd="1" destOrd="0" presId="urn:microsoft.com/office/officeart/2005/8/layout/chevronAccent+Icon"/>
    <dgm:cxn modelId="{4388EC84-9E76-4B09-B4FA-9E4EE9C36F37}" type="presParOf" srcId="{95DFB684-E52A-4368-8D55-42C3A74E9517}" destId="{A5E739E1-D3FA-4BFA-86D2-CBBAFF7C6333}" srcOrd="2" destOrd="0" presId="urn:microsoft.com/office/officeart/2005/8/layout/chevronAccent+Icon"/>
    <dgm:cxn modelId="{60FFC4DE-E05B-41E8-9BF0-95E7A91DF206}" type="presParOf" srcId="{A5E739E1-D3FA-4BFA-86D2-CBBAFF7C6333}" destId="{70BF9F27-A5B1-47A8-B86D-AE591E908D34}" srcOrd="0" destOrd="0" presId="urn:microsoft.com/office/officeart/2005/8/layout/chevronAccent+Icon"/>
    <dgm:cxn modelId="{41FE6E38-8E96-42E1-A07F-31CADEE54F0B}" type="presParOf" srcId="{A5E739E1-D3FA-4BFA-86D2-CBBAFF7C6333}" destId="{C51D735C-C825-48B9-9AAA-DA924DD9F36A}" srcOrd="1" destOrd="0" presId="urn:microsoft.com/office/officeart/2005/8/layout/chevronAccent+Icon"/>
    <dgm:cxn modelId="{1459D94A-AE68-4093-8995-2F85BB346093}" type="presParOf" srcId="{95DFB684-E52A-4368-8D55-42C3A74E9517}" destId="{70ECC650-B539-4D37-B982-570769841754}" srcOrd="3" destOrd="0" presId="urn:microsoft.com/office/officeart/2005/8/layout/chevronAccent+Icon"/>
    <dgm:cxn modelId="{8043E74F-C156-4953-BE81-6B37F819B834}" type="presParOf" srcId="{95DFB684-E52A-4368-8D55-42C3A74E9517}" destId="{310B02FD-DF9D-43E0-8762-1CBA3FE2CDBB}" srcOrd="4" destOrd="0" presId="urn:microsoft.com/office/officeart/2005/8/layout/chevronAccent+Icon"/>
    <dgm:cxn modelId="{F78F7BA2-9682-4B94-8A28-E65DCA4765A3}" type="presParOf" srcId="{310B02FD-DF9D-43E0-8762-1CBA3FE2CDBB}" destId="{2A3B981B-3BAF-436E-B74C-A0EA325E9723}" srcOrd="0" destOrd="0" presId="urn:microsoft.com/office/officeart/2005/8/layout/chevronAccent+Icon"/>
    <dgm:cxn modelId="{46EAD58A-2013-4826-9E6F-0FE5D5192671}" type="presParOf" srcId="{310B02FD-DF9D-43E0-8762-1CBA3FE2CDBB}" destId="{5AFC72D2-2C73-457B-9909-B53698A1F72D}" srcOrd="1" destOrd="0" presId="urn:microsoft.com/office/officeart/2005/8/layout/chevronAccent+Icon"/>
    <dgm:cxn modelId="{21259D44-F39F-4E00-A53B-D8A022A83FB0}" type="presParOf" srcId="{95DFB684-E52A-4368-8D55-42C3A74E9517}" destId="{1B8AE555-BA25-4913-9A81-F0B0F6B09D69}" srcOrd="5" destOrd="0" presId="urn:microsoft.com/office/officeart/2005/8/layout/chevronAccent+Icon"/>
    <dgm:cxn modelId="{B79C3E75-5E32-4C8D-8F3A-AE503EDA6855}" type="presParOf" srcId="{95DFB684-E52A-4368-8D55-42C3A74E9517}" destId="{45A059A0-A597-45BF-8327-EBD92C2630A7}" srcOrd="6" destOrd="0" presId="urn:microsoft.com/office/officeart/2005/8/layout/chevronAccent+Icon"/>
    <dgm:cxn modelId="{90193E63-D334-4008-A185-1B496CABC511}" type="presParOf" srcId="{45A059A0-A597-45BF-8327-EBD92C2630A7}" destId="{98B7588A-5A89-4F4F-A7CE-2B10673D3BD2}" srcOrd="0" destOrd="0" presId="urn:microsoft.com/office/officeart/2005/8/layout/chevronAccent+Icon"/>
    <dgm:cxn modelId="{08D69668-98AC-43F3-95BF-040218751053}" type="presParOf" srcId="{45A059A0-A597-45BF-8327-EBD92C2630A7}" destId="{5C9AE820-846E-4F04-99D3-36F668C8BD67}" srcOrd="1" destOrd="0" presId="urn:microsoft.com/office/officeart/2005/8/layout/chevronAccent+Icon"/>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3D4F7E5-CF45-4F3C-A4EC-AE804428CDF7}">
      <dsp:nvSpPr>
        <dsp:cNvPr id="0" name=""/>
        <dsp:cNvSpPr/>
      </dsp:nvSpPr>
      <dsp:spPr>
        <a:xfrm rot="16200000">
          <a:off x="-625230" y="627213"/>
          <a:ext cx="3581400" cy="2326973"/>
        </a:xfrm>
        <a:prstGeom prst="flowChartManualOperation">
          <a:avLst/>
        </a:prstGeom>
        <a:solidFill>
          <a:schemeClr val="bg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1"/>
              </a:solidFill>
              <a:latin typeface="Times New Roman" panose="02020603050405020304" pitchFamily="18" charset="0"/>
              <a:cs typeface="Times New Roman" panose="02020603050405020304" pitchFamily="18" charset="0"/>
            </a:rPr>
            <a:t>Aggravated symptoms of Graves’ disease during the 1</a:t>
          </a:r>
          <a:r>
            <a:rPr lang="en-US" sz="1800" b="1" kern="1200" baseline="30000" dirty="0" smtClean="0">
              <a:solidFill>
                <a:schemeClr val="tx1"/>
              </a:solidFill>
              <a:latin typeface="Times New Roman" panose="02020603050405020304" pitchFamily="18" charset="0"/>
              <a:cs typeface="Times New Roman" panose="02020603050405020304" pitchFamily="18" charset="0"/>
            </a:rPr>
            <a:t>st</a:t>
          </a:r>
          <a:r>
            <a:rPr lang="en-US" sz="1800" b="1" kern="1200" dirty="0" smtClean="0">
              <a:solidFill>
                <a:schemeClr val="tx1"/>
              </a:solidFill>
              <a:latin typeface="Times New Roman" panose="02020603050405020304" pitchFamily="18" charset="0"/>
              <a:cs typeface="Times New Roman" panose="02020603050405020304" pitchFamily="18" charset="0"/>
            </a:rPr>
            <a:t> trimester due to increased </a:t>
          </a:r>
          <a:r>
            <a:rPr lang="en-US" sz="1800" b="1" kern="1200" dirty="0" err="1" smtClean="0">
              <a:solidFill>
                <a:schemeClr val="tx1"/>
              </a:solidFill>
              <a:latin typeface="Times New Roman" panose="02020603050405020304" pitchFamily="18" charset="0"/>
              <a:cs typeface="Times New Roman" panose="02020603050405020304" pitchFamily="18" charset="0"/>
            </a:rPr>
            <a:t>hCG</a:t>
          </a:r>
          <a:r>
            <a:rPr lang="en-US" sz="1800" b="1" kern="1200" dirty="0" smtClean="0">
              <a:solidFill>
                <a:schemeClr val="tx1"/>
              </a:solidFill>
              <a:latin typeface="Times New Roman" panose="02020603050405020304" pitchFamily="18" charset="0"/>
              <a:cs typeface="Times New Roman" panose="02020603050405020304" pitchFamily="18" charset="0"/>
            </a:rPr>
            <a:t> production</a:t>
          </a:r>
          <a:endParaRPr lang="en-US" sz="1800" b="1" kern="1200" dirty="0">
            <a:solidFill>
              <a:schemeClr val="tx1"/>
            </a:solidFill>
            <a:latin typeface="Times New Roman" panose="02020603050405020304" pitchFamily="18" charset="0"/>
            <a:cs typeface="Times New Roman" panose="02020603050405020304" pitchFamily="18" charset="0"/>
          </a:endParaRPr>
        </a:p>
      </dsp:txBody>
      <dsp:txXfrm rot="16200000">
        <a:off x="-625230" y="627213"/>
        <a:ext cx="3581400" cy="2326973"/>
      </dsp:txXfrm>
    </dsp:sp>
    <dsp:sp modelId="{A7578B93-0331-4AC7-8CDE-9DF27E583F90}">
      <dsp:nvSpPr>
        <dsp:cNvPr id="0" name=""/>
        <dsp:cNvSpPr/>
      </dsp:nvSpPr>
      <dsp:spPr>
        <a:xfrm rot="16200000">
          <a:off x="3013119" y="-361354"/>
          <a:ext cx="3581400" cy="4304109"/>
        </a:xfrm>
        <a:prstGeom prst="flowChartManualOperation">
          <a:avLst/>
        </a:prstGeom>
        <a:solidFill>
          <a:schemeClr val="accent1">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0" rIns="114300" bIns="0" numCol="1" spcCol="1270" anchor="t" anchorCtr="0">
          <a:noAutofit/>
        </a:bodyPr>
        <a:lstStyle/>
        <a:p>
          <a:pPr lvl="0" algn="l" defTabSz="800100" rtl="0">
            <a:lnSpc>
              <a:spcPct val="90000"/>
            </a:lnSpc>
            <a:spcBef>
              <a:spcPct val="0"/>
            </a:spcBef>
            <a:spcAft>
              <a:spcPct val="35000"/>
            </a:spcAft>
          </a:pPr>
          <a:r>
            <a:rPr lang="en-US" sz="1800" b="1" kern="1200" dirty="0" smtClean="0">
              <a:solidFill>
                <a:schemeClr val="tx1"/>
              </a:solidFill>
              <a:latin typeface="Times New Roman" panose="02020603050405020304" pitchFamily="18" charset="0"/>
              <a:cs typeface="Times New Roman" panose="02020603050405020304" pitchFamily="18" charset="0"/>
            </a:rPr>
            <a:t>Thyrotoxicosis improves in the 2</a:t>
          </a:r>
          <a:r>
            <a:rPr lang="en-US" sz="1800" b="1" kern="1200" baseline="30000" dirty="0" smtClean="0">
              <a:solidFill>
                <a:schemeClr val="tx1"/>
              </a:solidFill>
              <a:latin typeface="Times New Roman" panose="02020603050405020304" pitchFamily="18" charset="0"/>
              <a:cs typeface="Times New Roman" panose="02020603050405020304" pitchFamily="18" charset="0"/>
            </a:rPr>
            <a:t>nd</a:t>
          </a:r>
          <a:r>
            <a:rPr lang="en-US" sz="1800" b="1" kern="1200" dirty="0" smtClean="0">
              <a:solidFill>
                <a:schemeClr val="tx1"/>
              </a:solidFill>
              <a:latin typeface="Times New Roman" panose="02020603050405020304" pitchFamily="18" charset="0"/>
              <a:cs typeface="Times New Roman" panose="02020603050405020304" pitchFamily="18" charset="0"/>
            </a:rPr>
            <a:t> &amp; 3</a:t>
          </a:r>
          <a:r>
            <a:rPr lang="en-US" sz="1800" b="1" kern="1200" baseline="30000" dirty="0" smtClean="0">
              <a:solidFill>
                <a:schemeClr val="tx1"/>
              </a:solidFill>
              <a:latin typeface="Times New Roman" panose="02020603050405020304" pitchFamily="18" charset="0"/>
              <a:cs typeface="Times New Roman" panose="02020603050405020304" pitchFamily="18" charset="0"/>
            </a:rPr>
            <a:t>rd</a:t>
          </a:r>
          <a:r>
            <a:rPr lang="en-US" sz="1800" b="1" kern="1200" dirty="0" smtClean="0">
              <a:solidFill>
                <a:schemeClr val="tx1"/>
              </a:solidFill>
              <a:latin typeface="Times New Roman" panose="02020603050405020304" pitchFamily="18" charset="0"/>
              <a:cs typeface="Times New Roman" panose="02020603050405020304" pitchFamily="18" charset="0"/>
            </a:rPr>
            <a:t> trimester of pregnancy</a:t>
          </a:r>
        </a:p>
        <a:p>
          <a:pPr lvl="0" algn="l" defTabSz="800100" rtl="0">
            <a:lnSpc>
              <a:spcPct val="90000"/>
            </a:lnSpc>
            <a:spcBef>
              <a:spcPct val="0"/>
            </a:spcBef>
            <a:spcAft>
              <a:spcPct val="35000"/>
            </a:spcAft>
          </a:pPr>
          <a:endParaRPr lang="en-US" sz="1600" b="1" kern="1200" dirty="0">
            <a:solidFill>
              <a:schemeClr val="tx1"/>
            </a:solidFill>
            <a:latin typeface="Times New Roman" panose="02020603050405020304" pitchFamily="18" charset="0"/>
            <a:cs typeface="Times New Roman" panose="02020603050405020304" pitchFamily="18" charset="0"/>
          </a:endParaRPr>
        </a:p>
        <a:p>
          <a:pPr marL="171450" lvl="1" indent="-171450" algn="l" defTabSz="711200" rtl="0">
            <a:lnSpc>
              <a:spcPct val="90000"/>
            </a:lnSpc>
            <a:spcBef>
              <a:spcPct val="0"/>
            </a:spcBef>
            <a:spcAft>
              <a:spcPct val="15000"/>
            </a:spcAft>
            <a:buChar char="••"/>
          </a:pPr>
          <a:r>
            <a:rPr lang="en-US" sz="1600" b="1" kern="1200" dirty="0" smtClean="0">
              <a:solidFill>
                <a:schemeClr val="tx1"/>
              </a:solidFill>
              <a:latin typeface="Times New Roman" panose="02020603050405020304" pitchFamily="18" charset="0"/>
              <a:cs typeface="Times New Roman" panose="02020603050405020304" pitchFamily="18" charset="0"/>
            </a:rPr>
            <a:t>Reduction of TSH receptor stimulating antibody levels during pregnancy improves symptoms of Graves’ disease</a:t>
          </a:r>
          <a:endParaRPr lang="en-US" sz="1600" b="1" kern="1200" dirty="0">
            <a:solidFill>
              <a:schemeClr val="tx1"/>
            </a:solidFill>
            <a:latin typeface="Times New Roman" panose="02020603050405020304" pitchFamily="18" charset="0"/>
            <a:cs typeface="Times New Roman" panose="02020603050405020304" pitchFamily="18" charset="0"/>
          </a:endParaRPr>
        </a:p>
      </dsp:txBody>
      <dsp:txXfrm rot="16200000">
        <a:off x="3013119" y="-361354"/>
        <a:ext cx="3581400" cy="4304109"/>
      </dsp:txXfrm>
    </dsp:sp>
    <dsp:sp modelId="{4A1BE7C8-F85C-436F-8E67-08FD16F8E3B4}">
      <dsp:nvSpPr>
        <dsp:cNvPr id="0" name=""/>
        <dsp:cNvSpPr/>
      </dsp:nvSpPr>
      <dsp:spPr>
        <a:xfrm rot="16200000">
          <a:off x="6419649" y="859032"/>
          <a:ext cx="3581400" cy="1863335"/>
        </a:xfrm>
        <a:prstGeom prst="flowChartManualOperation">
          <a:avLst/>
        </a:prstGeom>
        <a:solidFill>
          <a:schemeClr val="accent2">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1"/>
              </a:solidFill>
              <a:latin typeface="Times New Roman" panose="02020603050405020304" pitchFamily="18" charset="0"/>
              <a:cs typeface="Times New Roman" panose="02020603050405020304" pitchFamily="18" charset="0"/>
            </a:rPr>
            <a:t>Postpartum, symptoms increase due to a sudden rise in the level of TSH receptor stimulating antibodies</a:t>
          </a:r>
          <a:endParaRPr lang="en-US" sz="1800" b="1" kern="1200" dirty="0">
            <a:solidFill>
              <a:schemeClr val="tx1"/>
            </a:solidFill>
            <a:latin typeface="Times New Roman" panose="02020603050405020304" pitchFamily="18" charset="0"/>
            <a:cs typeface="Times New Roman" panose="02020603050405020304" pitchFamily="18" charset="0"/>
          </a:endParaRPr>
        </a:p>
      </dsp:txBody>
      <dsp:txXfrm rot="16200000">
        <a:off x="6419649" y="859032"/>
        <a:ext cx="3581400" cy="186333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1E5482D-4303-4EAF-81C8-C475E8239A40}">
      <dsp:nvSpPr>
        <dsp:cNvPr id="0" name=""/>
        <dsp:cNvSpPr/>
      </dsp:nvSpPr>
      <dsp:spPr>
        <a:xfrm>
          <a:off x="4273" y="467234"/>
          <a:ext cx="2011462" cy="776424"/>
        </a:xfrm>
        <a:prstGeom prst="chevron">
          <a:avLst>
            <a:gd name="adj" fmla="val 4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39E4F83-B306-4ED9-AD7C-9511D7C28D3C}">
      <dsp:nvSpPr>
        <dsp:cNvPr id="0" name=""/>
        <dsp:cNvSpPr/>
      </dsp:nvSpPr>
      <dsp:spPr>
        <a:xfrm>
          <a:off x="540663" y="661340"/>
          <a:ext cx="1698568" cy="77642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Times New Roman" panose="02020603050405020304" pitchFamily="18" charset="0"/>
              <a:cs typeface="Times New Roman" panose="02020603050405020304" pitchFamily="18" charset="0"/>
            </a:rPr>
            <a:t>1</a:t>
          </a:r>
          <a:r>
            <a:rPr lang="en-US" sz="2000" b="1" kern="1200" baseline="30000" dirty="0" smtClean="0">
              <a:solidFill>
                <a:schemeClr val="tx1"/>
              </a:solidFill>
              <a:latin typeface="Times New Roman" panose="02020603050405020304" pitchFamily="18" charset="0"/>
              <a:cs typeface="Times New Roman" panose="02020603050405020304" pitchFamily="18" charset="0"/>
            </a:rPr>
            <a:t>st</a:t>
          </a:r>
          <a:r>
            <a:rPr lang="en-US" sz="2000" b="1" kern="1200" dirty="0" smtClean="0">
              <a:solidFill>
                <a:schemeClr val="tx1"/>
              </a:solidFill>
              <a:latin typeface="Times New Roman" panose="02020603050405020304" pitchFamily="18" charset="0"/>
              <a:cs typeface="Times New Roman" panose="02020603050405020304" pitchFamily="18" charset="0"/>
            </a:rPr>
            <a:t> trimester </a:t>
          </a:r>
          <a:endParaRPr lang="en-US" sz="2000" b="1" kern="1200" dirty="0">
            <a:solidFill>
              <a:schemeClr val="tx1"/>
            </a:solidFill>
            <a:latin typeface="Times New Roman" panose="02020603050405020304" pitchFamily="18" charset="0"/>
            <a:cs typeface="Times New Roman" panose="02020603050405020304" pitchFamily="18" charset="0"/>
          </a:endParaRPr>
        </a:p>
      </dsp:txBody>
      <dsp:txXfrm>
        <a:off x="540663" y="661340"/>
        <a:ext cx="1698568" cy="776424"/>
      </dsp:txXfrm>
    </dsp:sp>
    <dsp:sp modelId="{70BF9F27-A5B1-47A8-B86D-AE591E908D34}">
      <dsp:nvSpPr>
        <dsp:cNvPr id="0" name=""/>
        <dsp:cNvSpPr/>
      </dsp:nvSpPr>
      <dsp:spPr>
        <a:xfrm>
          <a:off x="2301810" y="467234"/>
          <a:ext cx="2011462" cy="776424"/>
        </a:xfrm>
        <a:prstGeom prst="chevron">
          <a:avLst>
            <a:gd name="adj" fmla="val 40000"/>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51D735C-C825-48B9-9AAA-DA924DD9F36A}">
      <dsp:nvSpPr>
        <dsp:cNvPr id="0" name=""/>
        <dsp:cNvSpPr/>
      </dsp:nvSpPr>
      <dsp:spPr>
        <a:xfrm>
          <a:off x="2838200" y="661340"/>
          <a:ext cx="1698568" cy="77642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1560506"/>
              <a:satOff val="-1946"/>
              <a:lumOff val="458"/>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Times New Roman" panose="02020603050405020304" pitchFamily="18" charset="0"/>
              <a:cs typeface="Times New Roman" panose="02020603050405020304" pitchFamily="18" charset="0"/>
            </a:rPr>
            <a:t>2</a:t>
          </a:r>
          <a:r>
            <a:rPr lang="en-US" sz="2000" b="1" kern="1200" baseline="30000" dirty="0" smtClean="0">
              <a:solidFill>
                <a:schemeClr val="tx1"/>
              </a:solidFill>
              <a:latin typeface="Times New Roman" panose="02020603050405020304" pitchFamily="18" charset="0"/>
              <a:cs typeface="Times New Roman" panose="02020603050405020304" pitchFamily="18" charset="0"/>
            </a:rPr>
            <a:t>nd</a:t>
          </a:r>
          <a:r>
            <a:rPr lang="en-US" sz="2000" b="1" kern="1200" dirty="0" smtClean="0">
              <a:solidFill>
                <a:schemeClr val="tx1"/>
              </a:solidFill>
              <a:latin typeface="Times New Roman" panose="02020603050405020304" pitchFamily="18" charset="0"/>
              <a:cs typeface="Times New Roman" panose="02020603050405020304" pitchFamily="18" charset="0"/>
            </a:rPr>
            <a:t> trimester </a:t>
          </a:r>
          <a:endParaRPr lang="en-US" sz="2000" b="1" kern="1200" dirty="0">
            <a:solidFill>
              <a:schemeClr val="tx1"/>
            </a:solidFill>
            <a:latin typeface="Times New Roman" panose="02020603050405020304" pitchFamily="18" charset="0"/>
            <a:cs typeface="Times New Roman" panose="02020603050405020304" pitchFamily="18" charset="0"/>
          </a:endParaRPr>
        </a:p>
      </dsp:txBody>
      <dsp:txXfrm>
        <a:off x="2838200" y="661340"/>
        <a:ext cx="1698568" cy="776424"/>
      </dsp:txXfrm>
    </dsp:sp>
    <dsp:sp modelId="{2A3B981B-3BAF-436E-B74C-A0EA325E9723}">
      <dsp:nvSpPr>
        <dsp:cNvPr id="0" name=""/>
        <dsp:cNvSpPr/>
      </dsp:nvSpPr>
      <dsp:spPr>
        <a:xfrm>
          <a:off x="4599347" y="467234"/>
          <a:ext cx="2011462" cy="776424"/>
        </a:xfrm>
        <a:prstGeom prst="chevron">
          <a:avLst>
            <a:gd name="adj" fmla="val 40000"/>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AFC72D2-2C73-457B-9909-B53698A1F72D}">
      <dsp:nvSpPr>
        <dsp:cNvPr id="0" name=""/>
        <dsp:cNvSpPr/>
      </dsp:nvSpPr>
      <dsp:spPr>
        <a:xfrm>
          <a:off x="5135737" y="661340"/>
          <a:ext cx="1698568" cy="77642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3121013"/>
              <a:satOff val="-3893"/>
              <a:lumOff val="915"/>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Times New Roman" panose="02020603050405020304" pitchFamily="18" charset="0"/>
              <a:cs typeface="Times New Roman" panose="02020603050405020304" pitchFamily="18" charset="0"/>
            </a:rPr>
            <a:t>3</a:t>
          </a:r>
          <a:r>
            <a:rPr lang="en-US" sz="2000" b="1" kern="1200" baseline="30000" dirty="0" smtClean="0">
              <a:solidFill>
                <a:schemeClr val="tx1"/>
              </a:solidFill>
              <a:latin typeface="Times New Roman" panose="02020603050405020304" pitchFamily="18" charset="0"/>
              <a:cs typeface="Times New Roman" panose="02020603050405020304" pitchFamily="18" charset="0"/>
            </a:rPr>
            <a:t>rd</a:t>
          </a:r>
          <a:r>
            <a:rPr lang="en-US" sz="2000" b="1" kern="1200" dirty="0" smtClean="0">
              <a:solidFill>
                <a:schemeClr val="tx1"/>
              </a:solidFill>
              <a:latin typeface="Times New Roman" panose="02020603050405020304" pitchFamily="18" charset="0"/>
              <a:cs typeface="Times New Roman" panose="02020603050405020304" pitchFamily="18" charset="0"/>
            </a:rPr>
            <a:t> trimester </a:t>
          </a:r>
          <a:endParaRPr lang="en-US" sz="2000" b="1" kern="1200" dirty="0">
            <a:solidFill>
              <a:schemeClr val="tx1"/>
            </a:solidFill>
            <a:latin typeface="Times New Roman" panose="02020603050405020304" pitchFamily="18" charset="0"/>
            <a:cs typeface="Times New Roman" panose="02020603050405020304" pitchFamily="18" charset="0"/>
          </a:endParaRPr>
        </a:p>
      </dsp:txBody>
      <dsp:txXfrm>
        <a:off x="5135737" y="661340"/>
        <a:ext cx="1698568" cy="776424"/>
      </dsp:txXfrm>
    </dsp:sp>
    <dsp:sp modelId="{98B7588A-5A89-4F4F-A7CE-2B10673D3BD2}">
      <dsp:nvSpPr>
        <dsp:cNvPr id="0" name=""/>
        <dsp:cNvSpPr/>
      </dsp:nvSpPr>
      <dsp:spPr>
        <a:xfrm>
          <a:off x="6896885" y="467234"/>
          <a:ext cx="2011462" cy="776424"/>
        </a:xfrm>
        <a:prstGeom prst="chevron">
          <a:avLst>
            <a:gd name="adj" fmla="val 4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C9AE820-846E-4F04-99D3-36F668C8BD67}">
      <dsp:nvSpPr>
        <dsp:cNvPr id="0" name=""/>
        <dsp:cNvSpPr/>
      </dsp:nvSpPr>
      <dsp:spPr>
        <a:xfrm>
          <a:off x="7433275" y="661340"/>
          <a:ext cx="1698568" cy="77642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4681519"/>
              <a:satOff val="-5839"/>
              <a:lumOff val="1373"/>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Times New Roman" panose="02020603050405020304" pitchFamily="18" charset="0"/>
              <a:cs typeface="Times New Roman" panose="02020603050405020304" pitchFamily="18" charset="0"/>
            </a:rPr>
            <a:t>Post-partum </a:t>
          </a:r>
          <a:endParaRPr lang="en-US" sz="2000" b="1" kern="1200" dirty="0">
            <a:solidFill>
              <a:schemeClr val="tx1"/>
            </a:solidFill>
            <a:latin typeface="Times New Roman" panose="02020603050405020304" pitchFamily="18" charset="0"/>
            <a:cs typeface="Times New Roman" panose="02020603050405020304" pitchFamily="18" charset="0"/>
          </a:endParaRPr>
        </a:p>
      </dsp:txBody>
      <dsp:txXfrm>
        <a:off x="7433275" y="661340"/>
        <a:ext cx="1698568" cy="77642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3D4F7E5-CF45-4F3C-A4EC-AE804428CDF7}">
      <dsp:nvSpPr>
        <dsp:cNvPr id="0" name=""/>
        <dsp:cNvSpPr/>
      </dsp:nvSpPr>
      <dsp:spPr>
        <a:xfrm rot="16200000">
          <a:off x="-625230" y="627213"/>
          <a:ext cx="3581400" cy="2326973"/>
        </a:xfrm>
        <a:prstGeom prst="flowChartManualOperation">
          <a:avLst/>
        </a:prstGeom>
        <a:solidFill>
          <a:schemeClr val="bg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1"/>
              </a:solidFill>
              <a:latin typeface="Times New Roman" panose="02020603050405020304" pitchFamily="18" charset="0"/>
              <a:cs typeface="Times New Roman" panose="02020603050405020304" pitchFamily="18" charset="0"/>
            </a:rPr>
            <a:t>Aggravated symptoms of Graves’ disease during the 1</a:t>
          </a:r>
          <a:r>
            <a:rPr lang="en-US" sz="1800" b="1" kern="1200" baseline="30000" dirty="0" smtClean="0">
              <a:solidFill>
                <a:schemeClr val="tx1"/>
              </a:solidFill>
              <a:latin typeface="Times New Roman" panose="02020603050405020304" pitchFamily="18" charset="0"/>
              <a:cs typeface="Times New Roman" panose="02020603050405020304" pitchFamily="18" charset="0"/>
            </a:rPr>
            <a:t>st</a:t>
          </a:r>
          <a:r>
            <a:rPr lang="en-US" sz="1800" b="1" kern="1200" dirty="0" smtClean="0">
              <a:solidFill>
                <a:schemeClr val="tx1"/>
              </a:solidFill>
              <a:latin typeface="Times New Roman" panose="02020603050405020304" pitchFamily="18" charset="0"/>
              <a:cs typeface="Times New Roman" panose="02020603050405020304" pitchFamily="18" charset="0"/>
            </a:rPr>
            <a:t> trimester due to increased </a:t>
          </a:r>
          <a:r>
            <a:rPr lang="en-US" sz="1800" b="1" kern="1200" dirty="0" err="1" smtClean="0">
              <a:solidFill>
                <a:schemeClr val="tx1"/>
              </a:solidFill>
              <a:latin typeface="Times New Roman" panose="02020603050405020304" pitchFamily="18" charset="0"/>
              <a:cs typeface="Times New Roman" panose="02020603050405020304" pitchFamily="18" charset="0"/>
            </a:rPr>
            <a:t>hCG</a:t>
          </a:r>
          <a:r>
            <a:rPr lang="en-US" sz="1800" b="1" kern="1200" dirty="0" smtClean="0">
              <a:solidFill>
                <a:schemeClr val="tx1"/>
              </a:solidFill>
              <a:latin typeface="Times New Roman" panose="02020603050405020304" pitchFamily="18" charset="0"/>
              <a:cs typeface="Times New Roman" panose="02020603050405020304" pitchFamily="18" charset="0"/>
            </a:rPr>
            <a:t> production</a:t>
          </a:r>
          <a:endParaRPr lang="en-US" sz="1800" b="1" kern="1200" dirty="0">
            <a:solidFill>
              <a:schemeClr val="tx1"/>
            </a:solidFill>
            <a:latin typeface="Times New Roman" panose="02020603050405020304" pitchFamily="18" charset="0"/>
            <a:cs typeface="Times New Roman" panose="02020603050405020304" pitchFamily="18" charset="0"/>
          </a:endParaRPr>
        </a:p>
      </dsp:txBody>
      <dsp:txXfrm rot="16200000">
        <a:off x="-625230" y="627213"/>
        <a:ext cx="3581400" cy="2326973"/>
      </dsp:txXfrm>
    </dsp:sp>
    <dsp:sp modelId="{A7578B93-0331-4AC7-8CDE-9DF27E583F90}">
      <dsp:nvSpPr>
        <dsp:cNvPr id="0" name=""/>
        <dsp:cNvSpPr/>
      </dsp:nvSpPr>
      <dsp:spPr>
        <a:xfrm rot="16200000">
          <a:off x="3013119" y="-361354"/>
          <a:ext cx="3581400" cy="4304109"/>
        </a:xfrm>
        <a:prstGeom prst="flowChartManualOperation">
          <a:avLst/>
        </a:prstGeom>
        <a:solidFill>
          <a:schemeClr val="accent1">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0" rIns="114300" bIns="0" numCol="1" spcCol="1270" anchor="t" anchorCtr="0">
          <a:noAutofit/>
        </a:bodyPr>
        <a:lstStyle/>
        <a:p>
          <a:pPr lvl="0" algn="l" defTabSz="800100" rtl="0">
            <a:lnSpc>
              <a:spcPct val="90000"/>
            </a:lnSpc>
            <a:spcBef>
              <a:spcPct val="0"/>
            </a:spcBef>
            <a:spcAft>
              <a:spcPct val="35000"/>
            </a:spcAft>
          </a:pPr>
          <a:r>
            <a:rPr lang="en-US" sz="1800" b="1" kern="1200" dirty="0" smtClean="0">
              <a:solidFill>
                <a:schemeClr val="tx1"/>
              </a:solidFill>
              <a:latin typeface="Times New Roman" panose="02020603050405020304" pitchFamily="18" charset="0"/>
              <a:cs typeface="Times New Roman" panose="02020603050405020304" pitchFamily="18" charset="0"/>
            </a:rPr>
            <a:t>Thyrotoxicosis improves in the 2</a:t>
          </a:r>
          <a:r>
            <a:rPr lang="en-US" sz="1800" b="1" kern="1200" baseline="30000" dirty="0" smtClean="0">
              <a:solidFill>
                <a:schemeClr val="tx1"/>
              </a:solidFill>
              <a:latin typeface="Times New Roman" panose="02020603050405020304" pitchFamily="18" charset="0"/>
              <a:cs typeface="Times New Roman" panose="02020603050405020304" pitchFamily="18" charset="0"/>
            </a:rPr>
            <a:t>nd</a:t>
          </a:r>
          <a:r>
            <a:rPr lang="en-US" sz="1800" b="1" kern="1200" dirty="0" smtClean="0">
              <a:solidFill>
                <a:schemeClr val="tx1"/>
              </a:solidFill>
              <a:latin typeface="Times New Roman" panose="02020603050405020304" pitchFamily="18" charset="0"/>
              <a:cs typeface="Times New Roman" panose="02020603050405020304" pitchFamily="18" charset="0"/>
            </a:rPr>
            <a:t> &amp; 3</a:t>
          </a:r>
          <a:r>
            <a:rPr lang="en-US" sz="1800" b="1" kern="1200" baseline="30000" dirty="0" smtClean="0">
              <a:solidFill>
                <a:schemeClr val="tx1"/>
              </a:solidFill>
              <a:latin typeface="Times New Roman" panose="02020603050405020304" pitchFamily="18" charset="0"/>
              <a:cs typeface="Times New Roman" panose="02020603050405020304" pitchFamily="18" charset="0"/>
            </a:rPr>
            <a:t>rd</a:t>
          </a:r>
          <a:r>
            <a:rPr lang="en-US" sz="1800" b="1" kern="1200" dirty="0" smtClean="0">
              <a:solidFill>
                <a:schemeClr val="tx1"/>
              </a:solidFill>
              <a:latin typeface="Times New Roman" panose="02020603050405020304" pitchFamily="18" charset="0"/>
              <a:cs typeface="Times New Roman" panose="02020603050405020304" pitchFamily="18" charset="0"/>
            </a:rPr>
            <a:t> trimester of pregnancy</a:t>
          </a:r>
        </a:p>
        <a:p>
          <a:pPr lvl="0" algn="l" defTabSz="800100" rtl="0">
            <a:lnSpc>
              <a:spcPct val="90000"/>
            </a:lnSpc>
            <a:spcBef>
              <a:spcPct val="0"/>
            </a:spcBef>
            <a:spcAft>
              <a:spcPct val="35000"/>
            </a:spcAft>
          </a:pPr>
          <a:endParaRPr lang="en-US" sz="1600" b="1" kern="1200" dirty="0">
            <a:solidFill>
              <a:schemeClr val="tx1"/>
            </a:solidFill>
            <a:latin typeface="Times New Roman" panose="02020603050405020304" pitchFamily="18" charset="0"/>
            <a:cs typeface="Times New Roman" panose="02020603050405020304" pitchFamily="18" charset="0"/>
          </a:endParaRPr>
        </a:p>
        <a:p>
          <a:pPr marL="171450" lvl="1" indent="-171450" algn="l" defTabSz="711200" rtl="0">
            <a:lnSpc>
              <a:spcPct val="90000"/>
            </a:lnSpc>
            <a:spcBef>
              <a:spcPct val="0"/>
            </a:spcBef>
            <a:spcAft>
              <a:spcPct val="15000"/>
            </a:spcAft>
            <a:buChar char="••"/>
          </a:pPr>
          <a:r>
            <a:rPr lang="en-US" sz="1600" b="1" kern="1200" dirty="0" smtClean="0">
              <a:solidFill>
                <a:schemeClr val="tx1"/>
              </a:solidFill>
              <a:latin typeface="Times New Roman" panose="02020603050405020304" pitchFamily="18" charset="0"/>
              <a:cs typeface="Times New Roman" panose="02020603050405020304" pitchFamily="18" charset="0"/>
            </a:rPr>
            <a:t>Reduction of TSH receptor stimulating antibody levels during pregnancy improves symptoms of Graves’ disease</a:t>
          </a:r>
          <a:endParaRPr lang="en-US" sz="1600" b="1" kern="1200" dirty="0">
            <a:solidFill>
              <a:schemeClr val="tx1"/>
            </a:solidFill>
            <a:latin typeface="Times New Roman" panose="02020603050405020304" pitchFamily="18" charset="0"/>
            <a:cs typeface="Times New Roman" panose="02020603050405020304" pitchFamily="18" charset="0"/>
          </a:endParaRPr>
        </a:p>
      </dsp:txBody>
      <dsp:txXfrm rot="16200000">
        <a:off x="3013119" y="-361354"/>
        <a:ext cx="3581400" cy="4304109"/>
      </dsp:txXfrm>
    </dsp:sp>
    <dsp:sp modelId="{4A1BE7C8-F85C-436F-8E67-08FD16F8E3B4}">
      <dsp:nvSpPr>
        <dsp:cNvPr id="0" name=""/>
        <dsp:cNvSpPr/>
      </dsp:nvSpPr>
      <dsp:spPr>
        <a:xfrm rot="16200000">
          <a:off x="6419649" y="859032"/>
          <a:ext cx="3581400" cy="1863335"/>
        </a:xfrm>
        <a:prstGeom prst="flowChartManualOperation">
          <a:avLst/>
        </a:prstGeom>
        <a:solidFill>
          <a:schemeClr val="accent2">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1"/>
              </a:solidFill>
              <a:latin typeface="Times New Roman" panose="02020603050405020304" pitchFamily="18" charset="0"/>
              <a:cs typeface="Times New Roman" panose="02020603050405020304" pitchFamily="18" charset="0"/>
            </a:rPr>
            <a:t>Postpartum, symptoms increase due to a sudden rise in the level of TSH receptor stimulating antibodies</a:t>
          </a:r>
          <a:endParaRPr lang="en-US" sz="1800" b="1" kern="1200" dirty="0">
            <a:solidFill>
              <a:schemeClr val="tx1"/>
            </a:solidFill>
            <a:latin typeface="Times New Roman" panose="02020603050405020304" pitchFamily="18" charset="0"/>
            <a:cs typeface="Times New Roman" panose="02020603050405020304" pitchFamily="18" charset="0"/>
          </a:endParaRPr>
        </a:p>
      </dsp:txBody>
      <dsp:txXfrm rot="16200000">
        <a:off x="6419649" y="859032"/>
        <a:ext cx="3581400" cy="186333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1E5482D-4303-4EAF-81C8-C475E8239A40}">
      <dsp:nvSpPr>
        <dsp:cNvPr id="0" name=""/>
        <dsp:cNvSpPr/>
      </dsp:nvSpPr>
      <dsp:spPr>
        <a:xfrm>
          <a:off x="4273" y="467234"/>
          <a:ext cx="2011462" cy="776424"/>
        </a:xfrm>
        <a:prstGeom prst="chevron">
          <a:avLst>
            <a:gd name="adj" fmla="val 4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39E4F83-B306-4ED9-AD7C-9511D7C28D3C}">
      <dsp:nvSpPr>
        <dsp:cNvPr id="0" name=""/>
        <dsp:cNvSpPr/>
      </dsp:nvSpPr>
      <dsp:spPr>
        <a:xfrm>
          <a:off x="540663" y="661340"/>
          <a:ext cx="1698568" cy="77642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Times New Roman" panose="02020603050405020304" pitchFamily="18" charset="0"/>
              <a:cs typeface="Times New Roman" panose="02020603050405020304" pitchFamily="18" charset="0"/>
            </a:rPr>
            <a:t>1</a:t>
          </a:r>
          <a:r>
            <a:rPr lang="en-US" sz="2000" b="1" kern="1200" baseline="30000" dirty="0" smtClean="0">
              <a:solidFill>
                <a:schemeClr val="tx1"/>
              </a:solidFill>
              <a:latin typeface="Times New Roman" panose="02020603050405020304" pitchFamily="18" charset="0"/>
              <a:cs typeface="Times New Roman" panose="02020603050405020304" pitchFamily="18" charset="0"/>
            </a:rPr>
            <a:t>st</a:t>
          </a:r>
          <a:r>
            <a:rPr lang="en-US" sz="2000" b="1" kern="1200" dirty="0" smtClean="0">
              <a:solidFill>
                <a:schemeClr val="tx1"/>
              </a:solidFill>
              <a:latin typeface="Times New Roman" panose="02020603050405020304" pitchFamily="18" charset="0"/>
              <a:cs typeface="Times New Roman" panose="02020603050405020304" pitchFamily="18" charset="0"/>
            </a:rPr>
            <a:t> trimester </a:t>
          </a:r>
          <a:endParaRPr lang="en-US" sz="2000" b="1" kern="1200" dirty="0">
            <a:solidFill>
              <a:schemeClr val="tx1"/>
            </a:solidFill>
            <a:latin typeface="Times New Roman" panose="02020603050405020304" pitchFamily="18" charset="0"/>
            <a:cs typeface="Times New Roman" panose="02020603050405020304" pitchFamily="18" charset="0"/>
          </a:endParaRPr>
        </a:p>
      </dsp:txBody>
      <dsp:txXfrm>
        <a:off x="540663" y="661340"/>
        <a:ext cx="1698568" cy="776424"/>
      </dsp:txXfrm>
    </dsp:sp>
    <dsp:sp modelId="{70BF9F27-A5B1-47A8-B86D-AE591E908D34}">
      <dsp:nvSpPr>
        <dsp:cNvPr id="0" name=""/>
        <dsp:cNvSpPr/>
      </dsp:nvSpPr>
      <dsp:spPr>
        <a:xfrm>
          <a:off x="2301810" y="467234"/>
          <a:ext cx="2011462" cy="776424"/>
        </a:xfrm>
        <a:prstGeom prst="chevron">
          <a:avLst>
            <a:gd name="adj" fmla="val 40000"/>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51D735C-C825-48B9-9AAA-DA924DD9F36A}">
      <dsp:nvSpPr>
        <dsp:cNvPr id="0" name=""/>
        <dsp:cNvSpPr/>
      </dsp:nvSpPr>
      <dsp:spPr>
        <a:xfrm>
          <a:off x="2838200" y="661340"/>
          <a:ext cx="1698568" cy="77642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1560506"/>
              <a:satOff val="-1946"/>
              <a:lumOff val="458"/>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Times New Roman" panose="02020603050405020304" pitchFamily="18" charset="0"/>
              <a:cs typeface="Times New Roman" panose="02020603050405020304" pitchFamily="18" charset="0"/>
            </a:rPr>
            <a:t>2</a:t>
          </a:r>
          <a:r>
            <a:rPr lang="en-US" sz="2000" b="1" kern="1200" baseline="30000" dirty="0" smtClean="0">
              <a:solidFill>
                <a:schemeClr val="tx1"/>
              </a:solidFill>
              <a:latin typeface="Times New Roman" panose="02020603050405020304" pitchFamily="18" charset="0"/>
              <a:cs typeface="Times New Roman" panose="02020603050405020304" pitchFamily="18" charset="0"/>
            </a:rPr>
            <a:t>nd</a:t>
          </a:r>
          <a:r>
            <a:rPr lang="en-US" sz="2000" b="1" kern="1200" dirty="0" smtClean="0">
              <a:solidFill>
                <a:schemeClr val="tx1"/>
              </a:solidFill>
              <a:latin typeface="Times New Roman" panose="02020603050405020304" pitchFamily="18" charset="0"/>
              <a:cs typeface="Times New Roman" panose="02020603050405020304" pitchFamily="18" charset="0"/>
            </a:rPr>
            <a:t> trimester </a:t>
          </a:r>
          <a:endParaRPr lang="en-US" sz="2000" b="1" kern="1200" dirty="0">
            <a:solidFill>
              <a:schemeClr val="tx1"/>
            </a:solidFill>
            <a:latin typeface="Times New Roman" panose="02020603050405020304" pitchFamily="18" charset="0"/>
            <a:cs typeface="Times New Roman" panose="02020603050405020304" pitchFamily="18" charset="0"/>
          </a:endParaRPr>
        </a:p>
      </dsp:txBody>
      <dsp:txXfrm>
        <a:off x="2838200" y="661340"/>
        <a:ext cx="1698568" cy="776424"/>
      </dsp:txXfrm>
    </dsp:sp>
    <dsp:sp modelId="{2A3B981B-3BAF-436E-B74C-A0EA325E9723}">
      <dsp:nvSpPr>
        <dsp:cNvPr id="0" name=""/>
        <dsp:cNvSpPr/>
      </dsp:nvSpPr>
      <dsp:spPr>
        <a:xfrm>
          <a:off x="4599347" y="467234"/>
          <a:ext cx="2011462" cy="776424"/>
        </a:xfrm>
        <a:prstGeom prst="chevron">
          <a:avLst>
            <a:gd name="adj" fmla="val 40000"/>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AFC72D2-2C73-457B-9909-B53698A1F72D}">
      <dsp:nvSpPr>
        <dsp:cNvPr id="0" name=""/>
        <dsp:cNvSpPr/>
      </dsp:nvSpPr>
      <dsp:spPr>
        <a:xfrm>
          <a:off x="5135737" y="661340"/>
          <a:ext cx="1698568" cy="77642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3121013"/>
              <a:satOff val="-3893"/>
              <a:lumOff val="915"/>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Times New Roman" panose="02020603050405020304" pitchFamily="18" charset="0"/>
              <a:cs typeface="Times New Roman" panose="02020603050405020304" pitchFamily="18" charset="0"/>
            </a:rPr>
            <a:t>3</a:t>
          </a:r>
          <a:r>
            <a:rPr lang="en-US" sz="2000" b="1" kern="1200" baseline="30000" dirty="0" smtClean="0">
              <a:solidFill>
                <a:schemeClr val="tx1"/>
              </a:solidFill>
              <a:latin typeface="Times New Roman" panose="02020603050405020304" pitchFamily="18" charset="0"/>
              <a:cs typeface="Times New Roman" panose="02020603050405020304" pitchFamily="18" charset="0"/>
            </a:rPr>
            <a:t>rd</a:t>
          </a:r>
          <a:r>
            <a:rPr lang="en-US" sz="2000" b="1" kern="1200" dirty="0" smtClean="0">
              <a:solidFill>
                <a:schemeClr val="tx1"/>
              </a:solidFill>
              <a:latin typeface="Times New Roman" panose="02020603050405020304" pitchFamily="18" charset="0"/>
              <a:cs typeface="Times New Roman" panose="02020603050405020304" pitchFamily="18" charset="0"/>
            </a:rPr>
            <a:t> trimester </a:t>
          </a:r>
          <a:endParaRPr lang="en-US" sz="2000" b="1" kern="1200" dirty="0">
            <a:solidFill>
              <a:schemeClr val="tx1"/>
            </a:solidFill>
            <a:latin typeface="Times New Roman" panose="02020603050405020304" pitchFamily="18" charset="0"/>
            <a:cs typeface="Times New Roman" panose="02020603050405020304" pitchFamily="18" charset="0"/>
          </a:endParaRPr>
        </a:p>
      </dsp:txBody>
      <dsp:txXfrm>
        <a:off x="5135737" y="661340"/>
        <a:ext cx="1698568" cy="776424"/>
      </dsp:txXfrm>
    </dsp:sp>
    <dsp:sp modelId="{98B7588A-5A89-4F4F-A7CE-2B10673D3BD2}">
      <dsp:nvSpPr>
        <dsp:cNvPr id="0" name=""/>
        <dsp:cNvSpPr/>
      </dsp:nvSpPr>
      <dsp:spPr>
        <a:xfrm>
          <a:off x="6896885" y="467234"/>
          <a:ext cx="2011462" cy="776424"/>
        </a:xfrm>
        <a:prstGeom prst="chevron">
          <a:avLst>
            <a:gd name="adj" fmla="val 4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C9AE820-846E-4F04-99D3-36F668C8BD67}">
      <dsp:nvSpPr>
        <dsp:cNvPr id="0" name=""/>
        <dsp:cNvSpPr/>
      </dsp:nvSpPr>
      <dsp:spPr>
        <a:xfrm>
          <a:off x="7433275" y="661340"/>
          <a:ext cx="1698568" cy="77642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4681519"/>
              <a:satOff val="-5839"/>
              <a:lumOff val="1373"/>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Times New Roman" panose="02020603050405020304" pitchFamily="18" charset="0"/>
              <a:cs typeface="Times New Roman" panose="02020603050405020304" pitchFamily="18" charset="0"/>
            </a:rPr>
            <a:t>Post-partum </a:t>
          </a:r>
          <a:endParaRPr lang="en-US" sz="2000" b="1" kern="1200" dirty="0">
            <a:solidFill>
              <a:schemeClr val="tx1"/>
            </a:solidFill>
            <a:latin typeface="Times New Roman" panose="02020603050405020304" pitchFamily="18" charset="0"/>
            <a:cs typeface="Times New Roman" panose="02020603050405020304" pitchFamily="18" charset="0"/>
          </a:endParaRPr>
        </a:p>
      </dsp:txBody>
      <dsp:txXfrm>
        <a:off x="7433275" y="661340"/>
        <a:ext cx="1698568" cy="776424"/>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BD485A-FC41-468F-A374-5EE4635B1563}" type="datetimeFigureOut">
              <a:rPr lang="en-IN" smtClean="0"/>
              <a:pPr/>
              <a:t>13-02-2019</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67A9E4-A4D0-40D2-A547-55F2EB1E69C1}"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1" dirty="0" smtClean="0">
                <a:solidFill>
                  <a:schemeClr val="accent1"/>
                </a:solidFill>
              </a:rPr>
              <a:t>The prevalence of hypothyroidism was </a:t>
            </a:r>
            <a:r>
              <a:rPr lang="en-US" sz="1200" b="1" dirty="0" smtClean="0">
                <a:solidFill>
                  <a:srgbClr val="FF0000"/>
                </a:solidFill>
              </a:rPr>
              <a:t>15.1%, 12.06%, </a:t>
            </a:r>
            <a:r>
              <a:rPr lang="en-US" sz="1200" b="1" dirty="0" smtClean="0">
                <a:solidFill>
                  <a:schemeClr val="accent1"/>
                </a:solidFill>
              </a:rPr>
              <a:t>and </a:t>
            </a:r>
            <a:r>
              <a:rPr lang="en-US" sz="1200" b="1" dirty="0" smtClean="0">
                <a:solidFill>
                  <a:srgbClr val="FF0000"/>
                </a:solidFill>
              </a:rPr>
              <a:t>14.36%</a:t>
            </a:r>
            <a:r>
              <a:rPr lang="en-US" sz="1200" b="1" dirty="0" smtClean="0">
                <a:solidFill>
                  <a:schemeClr val="accent1"/>
                </a:solidFill>
              </a:rPr>
              <a:t> in the </a:t>
            </a:r>
            <a:r>
              <a:rPr lang="en-US" sz="1200" b="1" dirty="0" smtClean="0">
                <a:solidFill>
                  <a:srgbClr val="FF0000"/>
                </a:solidFill>
              </a:rPr>
              <a:t>first, second, and third trimester</a:t>
            </a:r>
            <a:r>
              <a:rPr lang="en-US" sz="1200" b="1" dirty="0" smtClean="0">
                <a:solidFill>
                  <a:schemeClr val="accent1"/>
                </a:solidFill>
              </a:rPr>
              <a:t>, respectively, whereas anti‑TPO antibody positivity was seen in </a:t>
            </a:r>
            <a:r>
              <a:rPr lang="en-US" sz="1200" b="1" dirty="0" smtClean="0">
                <a:solidFill>
                  <a:srgbClr val="FF0000"/>
                </a:solidFill>
              </a:rPr>
              <a:t>18.07%, 19.45%, and 22.91%</a:t>
            </a:r>
            <a:r>
              <a:rPr lang="en-US" sz="1200" b="1" dirty="0" smtClean="0">
                <a:solidFill>
                  <a:schemeClr val="accent1"/>
                </a:solidFill>
              </a:rPr>
              <a:t> in each trimester.</a:t>
            </a:r>
          </a:p>
          <a:p>
            <a:pPr algn="just"/>
            <a:endParaRPr lang="en-US" sz="1200" b="1" dirty="0" smtClean="0">
              <a:solidFill>
                <a:schemeClr val="accent1"/>
              </a:solidFill>
            </a:endParaRPr>
          </a:p>
          <a:p>
            <a:pPr algn="just"/>
            <a:r>
              <a:rPr lang="en-US" sz="1200" b="1" dirty="0" smtClean="0">
                <a:solidFill>
                  <a:schemeClr val="accent1"/>
                </a:solidFill>
              </a:rPr>
              <a:t>Following </a:t>
            </a:r>
            <a:r>
              <a:rPr lang="en-US" sz="1200" b="1" dirty="0" smtClean="0">
                <a:solidFill>
                  <a:srgbClr val="FF0000"/>
                </a:solidFill>
              </a:rPr>
              <a:t>trimester‑specific TSH cutoffs of &lt;2.5 mIU/L for the first trimester and &lt;3.0 mIU/L</a:t>
            </a:r>
            <a:r>
              <a:rPr lang="en-US" sz="1200" b="1" dirty="0" smtClean="0">
                <a:solidFill>
                  <a:schemeClr val="accent1"/>
                </a:solidFill>
              </a:rPr>
              <a:t> for the second and third trimester as suggested by ATA, we found </a:t>
            </a:r>
            <a:r>
              <a:rPr lang="en-US" sz="1200" b="1" dirty="0" smtClean="0">
                <a:solidFill>
                  <a:srgbClr val="FF0000"/>
                </a:solidFill>
              </a:rPr>
              <a:t>44.3%, 32.0%, and 34% </a:t>
            </a:r>
            <a:r>
              <a:rPr lang="en-US" sz="1200" b="1" dirty="0" smtClean="0">
                <a:solidFill>
                  <a:schemeClr val="accent1"/>
                </a:solidFill>
              </a:rPr>
              <a:t>women were found to have hypothyroidism in the first, second, and third trimester, respectively.</a:t>
            </a:r>
          </a:p>
          <a:p>
            <a:pPr algn="just"/>
            <a:endParaRPr lang="en-US" sz="1200" b="0" dirty="0" smtClean="0">
              <a:solidFill>
                <a:schemeClr val="accent1"/>
              </a:solidFill>
            </a:endParaRPr>
          </a:p>
          <a:p>
            <a:pPr algn="just"/>
            <a:r>
              <a:rPr lang="en-US" sz="1200" b="0" dirty="0" smtClean="0">
                <a:solidFill>
                  <a:schemeClr val="accent1"/>
                </a:solidFill>
              </a:rPr>
              <a:t>References:</a:t>
            </a:r>
          </a:p>
          <a:p>
            <a:r>
              <a:rPr lang="pl-PL" sz="1200" b="0" i="0" u="none" strike="noStrike" kern="1200" baseline="0" dirty="0" smtClean="0">
                <a:solidFill>
                  <a:schemeClr val="tx1"/>
                </a:solidFill>
                <a:latin typeface="+mn-lt"/>
                <a:ea typeface="+mn-ea"/>
                <a:cs typeface="+mn-cs"/>
              </a:rPr>
              <a:t>Dhanwal DK, Bajaj S, Rajput R, Subramaniam K,</a:t>
            </a:r>
            <a:r>
              <a:rPr lang="en-US" sz="1200" b="0" i="0" u="none" strike="noStrike" kern="1200" baseline="0" dirty="0" smtClean="0">
                <a:solidFill>
                  <a:schemeClr val="tx1"/>
                </a:solidFill>
                <a:latin typeface="+mn-lt"/>
                <a:ea typeface="+mn-ea"/>
                <a:cs typeface="+mn-cs"/>
              </a:rPr>
              <a:t> Chowdhury S, Bhandari R, </a:t>
            </a:r>
            <a:r>
              <a:rPr lang="en-US" sz="1200" b="0" i="1" u="none" strike="noStrike" kern="1200" baseline="0" dirty="0" smtClean="0">
                <a:solidFill>
                  <a:schemeClr val="tx1"/>
                </a:solidFill>
                <a:latin typeface="+mn-lt"/>
                <a:ea typeface="+mn-ea"/>
                <a:cs typeface="+mn-cs"/>
              </a:rPr>
              <a:t>et al</a:t>
            </a:r>
            <a:r>
              <a:rPr lang="en-US" sz="1200" b="0" i="0" u="none" strike="noStrike" kern="1200" baseline="0" dirty="0" smtClean="0">
                <a:solidFill>
                  <a:schemeClr val="tx1"/>
                </a:solidFill>
                <a:latin typeface="+mn-lt"/>
                <a:ea typeface="+mn-ea"/>
                <a:cs typeface="+mn-cs"/>
              </a:rPr>
              <a:t>. Prevalence of hypothyroidism in pregnancy:</a:t>
            </a:r>
          </a:p>
          <a:p>
            <a:r>
              <a:rPr lang="en-US" sz="1200" b="0" i="0" u="none" strike="noStrike" kern="1200" baseline="0" dirty="0" smtClean="0">
                <a:solidFill>
                  <a:schemeClr val="tx1"/>
                </a:solidFill>
                <a:latin typeface="+mn-lt"/>
                <a:ea typeface="+mn-ea"/>
                <a:cs typeface="+mn-cs"/>
              </a:rPr>
              <a:t>An epidemiological study from 11 cities in 9 states of India. Indian J </a:t>
            </a:r>
            <a:r>
              <a:rPr lang="en-US" sz="1200" b="0" i="0" u="none" strike="noStrike" kern="1200" baseline="0" dirty="0" err="1" smtClean="0">
                <a:solidFill>
                  <a:schemeClr val="tx1"/>
                </a:solidFill>
                <a:latin typeface="+mn-lt"/>
                <a:ea typeface="+mn-ea"/>
                <a:cs typeface="+mn-cs"/>
              </a:rPr>
              <a:t>Endocr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Metab</a:t>
            </a:r>
            <a:r>
              <a:rPr lang="en-US" sz="1200" b="0" i="0" u="none" strike="noStrike" kern="1200" baseline="0" dirty="0" smtClean="0">
                <a:solidFill>
                  <a:schemeClr val="tx1"/>
                </a:solidFill>
                <a:latin typeface="+mn-lt"/>
                <a:ea typeface="+mn-ea"/>
                <a:cs typeface="+mn-cs"/>
              </a:rPr>
              <a:t> 2016;20:387-90.</a:t>
            </a:r>
            <a:endParaRPr lang="en-US" sz="1200" b="1" dirty="0" smtClean="0">
              <a:solidFill>
                <a:schemeClr val="accent1"/>
              </a:solidFill>
            </a:endParaRPr>
          </a:p>
          <a:p>
            <a:endParaRPr lang="en-US" dirty="0"/>
          </a:p>
        </p:txBody>
      </p:sp>
      <p:sp>
        <p:nvSpPr>
          <p:cNvPr id="4" name="Slide Number Placeholder 3"/>
          <p:cNvSpPr>
            <a:spLocks noGrp="1"/>
          </p:cNvSpPr>
          <p:nvPr>
            <p:ph type="sldNum" sz="quarter" idx="10"/>
          </p:nvPr>
        </p:nvSpPr>
        <p:spPr/>
        <p:txBody>
          <a:bodyPr/>
          <a:lstStyle/>
          <a:p>
            <a:fld id="{8C12D079-16EF-4CE0-B2A4-DCDE53F1B56B}" type="slidenum">
              <a:rPr lang="en-US" smtClean="0"/>
              <a:pPr/>
              <a:t>32</a:t>
            </a:fld>
            <a:endParaRPr lang="en-US"/>
          </a:p>
        </p:txBody>
      </p:sp>
    </p:spTree>
    <p:extLst>
      <p:ext uri="{BB962C8B-B14F-4D97-AF65-F5344CB8AC3E}">
        <p14:creationId xmlns="" xmlns:p14="http://schemas.microsoft.com/office/powerpoint/2010/main" val="2028146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ts val="200"/>
              </a:spcBef>
              <a:spcAft>
                <a:spcPts val="200"/>
              </a:spcAft>
            </a:pPr>
            <a:r>
              <a:rPr lang="en-US" dirty="0" smtClean="0"/>
              <a:t>Hypothyroidism in pregnancy affects the general health of the mother, resulting in anemia, congestive heart failure, and antepartum depression. During the course of gestation, it can lead to complications in both the mother and fetus. Hypothyroidism can cause eclampsia, preeclampsia, gestational hypertension, and placental abruption in the mother, and growth restriction and increased perinatal mortality in the fetus. During delivery, it can give rise to increased chances of cesarean section, preterm delivery, or miscarriage of the fetus. Long-term complications in the mother include postpartum depression, postpartum hypertension, and lactation problems, and impaired </a:t>
            </a:r>
            <a:r>
              <a:rPr lang="en-US" dirty="0" err="1" smtClean="0"/>
              <a:t>neuropsychointellectual</a:t>
            </a:r>
            <a:r>
              <a:rPr lang="en-US" dirty="0" smtClean="0"/>
              <a:t> development in the fetus.</a:t>
            </a:r>
            <a:r>
              <a:rPr lang="en-US" baseline="30000" dirty="0" smtClean="0"/>
              <a:t>1</a:t>
            </a:r>
            <a:endParaRPr lang="en-US" dirty="0" smtClean="0"/>
          </a:p>
          <a:p>
            <a:pPr>
              <a:spcBef>
                <a:spcPts val="200"/>
              </a:spcBef>
              <a:spcAft>
                <a:spcPts val="200"/>
              </a:spcAft>
            </a:pPr>
            <a:r>
              <a:rPr lang="en-US" b="1" dirty="0" smtClean="0"/>
              <a:t>Reference</a:t>
            </a:r>
          </a:p>
          <a:p>
            <a:pPr marL="0" marR="0" indent="0" algn="l" defTabSz="914400" rtl="0" eaLnBrk="1" fontAlgn="auto" latinLnBrk="0" hangingPunct="1">
              <a:lnSpc>
                <a:spcPct val="100000"/>
              </a:lnSpc>
              <a:spcBef>
                <a:spcPts val="200"/>
              </a:spcBef>
              <a:spcAft>
                <a:spcPts val="200"/>
              </a:spcAft>
              <a:buClrTx/>
              <a:buSzTx/>
              <a:buFontTx/>
              <a:buNone/>
              <a:tabLst/>
              <a:defRPr/>
            </a:pPr>
            <a:r>
              <a:rPr lang="en-US" sz="1200" b="1" dirty="0" smtClean="0">
                <a:solidFill>
                  <a:srgbClr val="414141"/>
                </a:solidFill>
              </a:rPr>
              <a:t>R V Jayakumar guidelines for Management of thyroid disorder in pregnancy 2012 </a:t>
            </a:r>
          </a:p>
          <a:p>
            <a:pPr>
              <a:spcBef>
                <a:spcPts val="200"/>
              </a:spcBef>
              <a:spcAft>
                <a:spcPts val="200"/>
              </a:spcAft>
            </a:pPr>
            <a:endParaRPr lang="en-US" b="1" dirty="0" smtClean="0"/>
          </a:p>
          <a:p>
            <a:pPr>
              <a:spcBef>
                <a:spcPts val="200"/>
              </a:spcBef>
              <a:spcAft>
                <a:spcPts val="200"/>
              </a:spcAft>
            </a:pPr>
            <a:endParaRPr lang="en-US" dirty="0" smtClean="0"/>
          </a:p>
        </p:txBody>
      </p:sp>
      <p:sp>
        <p:nvSpPr>
          <p:cNvPr id="11366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7D4A101-E4D0-4715-A83B-042F926A2DCE}" type="slidenum">
              <a:rPr lang="en-US" smtClean="0">
                <a:solidFill>
                  <a:prstClr val="black"/>
                </a:solidFill>
              </a:rPr>
              <a:pPr eaLnBrk="1" hangingPunct="1"/>
              <a:t>37</a:t>
            </a:fld>
            <a:endParaRPr lang="en-US" smtClea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smtClean="0"/>
              <a:t>These cutoffs were predominantly based on the published reference ranges obtained from </a:t>
            </a:r>
            <a:r>
              <a:rPr lang="en-US" b="1" dirty="0" smtClean="0"/>
              <a:t>six pregnancy studies together comprising a total cohort of approximately 5500 subjects.</a:t>
            </a:r>
          </a:p>
          <a:p>
            <a:pPr algn="just"/>
            <a:endParaRPr lang="en-US" dirty="0" smtClean="0"/>
          </a:p>
          <a:p>
            <a:pPr algn="just"/>
            <a:r>
              <a:rPr lang="en-US" dirty="0" smtClean="0"/>
              <a:t>Since that publication, additional much larger cohorts have published center- and trimester specific pregnancy reference ranges. </a:t>
            </a:r>
            <a:r>
              <a:rPr lang="en-US" b="1" dirty="0" smtClean="0"/>
              <a:t>These analyses combine data from over 60,000 subjects</a:t>
            </a:r>
          </a:p>
          <a:p>
            <a:endParaRPr lang="en-US" dirty="0"/>
          </a:p>
        </p:txBody>
      </p:sp>
      <p:sp>
        <p:nvSpPr>
          <p:cNvPr id="4" name="Slide Number Placeholder 3"/>
          <p:cNvSpPr>
            <a:spLocks noGrp="1"/>
          </p:cNvSpPr>
          <p:nvPr>
            <p:ph type="sldNum" sz="quarter" idx="10"/>
          </p:nvPr>
        </p:nvSpPr>
        <p:spPr/>
        <p:txBody>
          <a:bodyPr/>
          <a:lstStyle/>
          <a:p>
            <a:fld id="{0C13F8B4-3EB2-48E2-ACFD-03D9EB93CF24}" type="slidenum">
              <a:rPr lang="en-US" smtClean="0">
                <a:solidFill>
                  <a:prstClr val="black"/>
                </a:solidFill>
              </a:rPr>
              <a:pPr/>
              <a:t>40</a:t>
            </a:fld>
            <a:endParaRPr lang="en-US">
              <a:solidFill>
                <a:prstClr val="black"/>
              </a:solidFill>
            </a:endParaRPr>
          </a:p>
        </p:txBody>
      </p:sp>
    </p:spTree>
    <p:extLst>
      <p:ext uri="{BB962C8B-B14F-4D97-AF65-F5344CB8AC3E}">
        <p14:creationId xmlns="" xmlns:p14="http://schemas.microsoft.com/office/powerpoint/2010/main" val="3233096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6"/>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spcAft>
                <a:spcPts val="600"/>
              </a:spcAft>
              <a:defRPr sz="1000">
                <a:solidFill>
                  <a:schemeClr val="tx1"/>
                </a:solidFill>
                <a:latin typeface="Arial" charset="0"/>
                <a:cs typeface="Arial" charset="0"/>
              </a:defRPr>
            </a:lvl1pPr>
            <a:lvl2pPr marL="742950" indent="-285750" eaLnBrk="0" hangingPunct="0">
              <a:spcBef>
                <a:spcPct val="30000"/>
              </a:spcBef>
              <a:spcAft>
                <a:spcPts val="600"/>
              </a:spcAft>
              <a:defRPr sz="1000">
                <a:solidFill>
                  <a:schemeClr val="tx1"/>
                </a:solidFill>
                <a:latin typeface="Arial" charset="0"/>
                <a:cs typeface="Arial" charset="0"/>
              </a:defRPr>
            </a:lvl2pPr>
            <a:lvl3pPr marL="1143000" indent="-228600" eaLnBrk="0" hangingPunct="0">
              <a:spcBef>
                <a:spcPct val="30000"/>
              </a:spcBef>
              <a:spcAft>
                <a:spcPts val="600"/>
              </a:spcAft>
              <a:defRPr sz="1000">
                <a:solidFill>
                  <a:schemeClr val="tx1"/>
                </a:solidFill>
                <a:latin typeface="Arial" charset="0"/>
                <a:cs typeface="Arial" charset="0"/>
              </a:defRPr>
            </a:lvl3pPr>
            <a:lvl4pPr marL="1600200" indent="-228600" eaLnBrk="0" hangingPunct="0">
              <a:spcBef>
                <a:spcPct val="30000"/>
              </a:spcBef>
              <a:spcAft>
                <a:spcPts val="600"/>
              </a:spcAft>
              <a:defRPr sz="1000">
                <a:solidFill>
                  <a:schemeClr val="tx1"/>
                </a:solidFill>
                <a:latin typeface="Arial" charset="0"/>
                <a:cs typeface="Arial" charset="0"/>
              </a:defRPr>
            </a:lvl4pPr>
            <a:lvl5pPr marL="2057400" indent="-228600" eaLnBrk="0" hangingPunct="0">
              <a:spcBef>
                <a:spcPct val="30000"/>
              </a:spcBef>
              <a:spcAft>
                <a:spcPts val="600"/>
              </a:spcAft>
              <a:defRPr sz="1000">
                <a:solidFill>
                  <a:schemeClr val="tx1"/>
                </a:solidFill>
                <a:latin typeface="Arial" charset="0"/>
                <a:cs typeface="Arial" charset="0"/>
              </a:defRPr>
            </a:lvl5pPr>
            <a:lvl6pPr marL="2514600" indent="-228600" eaLnBrk="0" fontAlgn="base" hangingPunct="0">
              <a:spcBef>
                <a:spcPct val="30000"/>
              </a:spcBef>
              <a:spcAft>
                <a:spcPts val="600"/>
              </a:spcAft>
              <a:defRPr sz="1000">
                <a:solidFill>
                  <a:schemeClr val="tx1"/>
                </a:solidFill>
                <a:latin typeface="Arial" charset="0"/>
                <a:cs typeface="Arial" charset="0"/>
              </a:defRPr>
            </a:lvl6pPr>
            <a:lvl7pPr marL="2971800" indent="-228600" eaLnBrk="0" fontAlgn="base" hangingPunct="0">
              <a:spcBef>
                <a:spcPct val="30000"/>
              </a:spcBef>
              <a:spcAft>
                <a:spcPts val="600"/>
              </a:spcAft>
              <a:defRPr sz="1000">
                <a:solidFill>
                  <a:schemeClr val="tx1"/>
                </a:solidFill>
                <a:latin typeface="Arial" charset="0"/>
                <a:cs typeface="Arial" charset="0"/>
              </a:defRPr>
            </a:lvl7pPr>
            <a:lvl8pPr marL="3429000" indent="-228600" eaLnBrk="0" fontAlgn="base" hangingPunct="0">
              <a:spcBef>
                <a:spcPct val="30000"/>
              </a:spcBef>
              <a:spcAft>
                <a:spcPts val="600"/>
              </a:spcAft>
              <a:defRPr sz="1000">
                <a:solidFill>
                  <a:schemeClr val="tx1"/>
                </a:solidFill>
                <a:latin typeface="Arial" charset="0"/>
                <a:cs typeface="Arial" charset="0"/>
              </a:defRPr>
            </a:lvl8pPr>
            <a:lvl9pPr marL="3886200" indent="-228600" eaLnBrk="0" fontAlgn="base" hangingPunct="0">
              <a:spcBef>
                <a:spcPct val="30000"/>
              </a:spcBef>
              <a:spcAft>
                <a:spcPts val="600"/>
              </a:spcAft>
              <a:defRPr sz="1000">
                <a:solidFill>
                  <a:schemeClr val="tx1"/>
                </a:solidFill>
                <a:latin typeface="Arial" charset="0"/>
                <a:cs typeface="Arial" charset="0"/>
              </a:defRPr>
            </a:lvl9pPr>
          </a:lstStyle>
          <a:p>
            <a:pPr eaLnBrk="1" fontAlgn="base" hangingPunct="1">
              <a:spcBef>
                <a:spcPct val="0"/>
              </a:spcBef>
              <a:spcAft>
                <a:spcPct val="0"/>
              </a:spcAft>
            </a:pPr>
            <a:fld id="{87737476-D571-448B-8C88-400EB4C3956A}" type="slidenum">
              <a:rPr lang="en-US" altLang="en-US" sz="1200" smtClean="0">
                <a:solidFill>
                  <a:prstClr val="black"/>
                </a:solidFill>
              </a:rPr>
              <a:pPr eaLnBrk="1" fontAlgn="base" hangingPunct="1">
                <a:spcBef>
                  <a:spcPct val="0"/>
                </a:spcBef>
                <a:spcAft>
                  <a:spcPct val="0"/>
                </a:spcAft>
              </a:pPr>
              <a:t>43</a:t>
            </a:fld>
            <a:endParaRPr lang="en-US" altLang="en-US" sz="1200" smtClean="0">
              <a:solidFill>
                <a:prstClr val="black"/>
              </a:solidFill>
            </a:endParaRPr>
          </a:p>
        </p:txBody>
      </p:sp>
      <p:sp>
        <p:nvSpPr>
          <p:cNvPr id="6963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963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ct val="67000"/>
              </a:spcAft>
            </a:pPr>
            <a:r>
              <a:rPr lang="en-US" altLang="en-US" smtClean="0">
                <a:latin typeface="Arial" charset="0"/>
                <a:cs typeface="Arial" charset="0"/>
              </a:rPr>
              <a:t>During pregnancy, the natural immunosuppression that occurs in the mother improves thyrotoxicosis. This is more prevalent in the second and third trimesters. The antibody levels that are generally high in Graves’ disease, fall to a level that considerably improves the symptoms of Graves’ disease. However, these changes are only seen in the second and third trimester. In the first trimester and postpartum, there may be sudden spurts of symptoms of Graves’ disease. This occurs because in the first trimester, there is an increase in hCG production, which may lead to a sudden outburst of symptoms, and in postpartum due to a rise in the levels of TSH </a:t>
            </a:r>
            <a:r>
              <a:rPr lang="en-US" altLang="en-US" smtClean="0">
                <a:solidFill>
                  <a:srgbClr val="000000"/>
                </a:solidFill>
                <a:latin typeface="Arial" charset="0"/>
                <a:cs typeface="Arial" charset="0"/>
              </a:rPr>
              <a:t>receptor stimulating antibodies, the symptoms of Graves’ disease appear again. </a:t>
            </a:r>
            <a:r>
              <a:rPr lang="en-US" altLang="en-US" smtClean="0">
                <a:latin typeface="Arial" charset="0"/>
                <a:cs typeface="Arial" charset="0"/>
              </a:rPr>
              <a:t>(/p2/col2/para3)</a:t>
            </a:r>
          </a:p>
          <a:p>
            <a:pPr eaLnBrk="1" hangingPunct="1">
              <a:spcBef>
                <a:spcPct val="0"/>
              </a:spcBef>
              <a:spcAft>
                <a:spcPct val="67000"/>
              </a:spcAft>
            </a:pPr>
            <a:endParaRPr lang="en-US" altLang="en-US" smtClean="0">
              <a:latin typeface="Arial" charset="0"/>
              <a:cs typeface="Arial" charset="0"/>
            </a:endParaRPr>
          </a:p>
          <a:p>
            <a:pPr eaLnBrk="1" hangingPunct="1">
              <a:spcBef>
                <a:spcPct val="0"/>
              </a:spcBef>
              <a:spcAft>
                <a:spcPct val="67000"/>
              </a:spcAft>
            </a:pPr>
            <a:r>
              <a:rPr lang="en-US" altLang="en-US" b="1" smtClean="0">
                <a:latin typeface="Arial" charset="0"/>
                <a:cs typeface="Arial" charset="0"/>
              </a:rPr>
              <a:t>Reference </a:t>
            </a:r>
          </a:p>
          <a:p>
            <a:pPr eaLnBrk="1" hangingPunct="1">
              <a:spcBef>
                <a:spcPct val="0"/>
              </a:spcBef>
              <a:spcAft>
                <a:spcPct val="67000"/>
              </a:spcAft>
            </a:pPr>
            <a:r>
              <a:rPr lang="en-US" altLang="en-US" smtClean="0">
                <a:latin typeface="Arial" charset="0"/>
                <a:cs typeface="Arial" charset="0"/>
              </a:rPr>
              <a:t>Zainuddin Z, Shaker AAH. Hyperthyroidism in pregnancy. </a:t>
            </a:r>
            <a:r>
              <a:rPr lang="en-US" altLang="en-US" i="1" smtClean="0">
                <a:latin typeface="Arial" charset="0"/>
                <a:cs typeface="Arial" charset="0"/>
              </a:rPr>
              <a:t>The Family Physician.</a:t>
            </a:r>
            <a:r>
              <a:rPr lang="en-US" altLang="en-US" smtClean="0">
                <a:latin typeface="Arial" charset="0"/>
                <a:cs typeface="Arial" charset="0"/>
              </a:rPr>
              <a:t> </a:t>
            </a:r>
            <a:br>
              <a:rPr lang="en-US" altLang="en-US" smtClean="0">
                <a:latin typeface="Arial" charset="0"/>
                <a:cs typeface="Arial" charset="0"/>
              </a:rPr>
            </a:br>
            <a:r>
              <a:rPr lang="en-US" altLang="en-US" smtClean="0">
                <a:latin typeface="Arial" charset="0"/>
                <a:cs typeface="Arial" charset="0"/>
              </a:rPr>
              <a:t>2005;13(3):2-4.</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6"/>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spcAft>
                <a:spcPts val="600"/>
              </a:spcAft>
              <a:defRPr sz="1000">
                <a:solidFill>
                  <a:schemeClr val="tx1"/>
                </a:solidFill>
                <a:latin typeface="Arial" charset="0"/>
                <a:cs typeface="Arial" charset="0"/>
              </a:defRPr>
            </a:lvl1pPr>
            <a:lvl2pPr marL="742950" indent="-285750" eaLnBrk="0" hangingPunct="0">
              <a:spcBef>
                <a:spcPct val="30000"/>
              </a:spcBef>
              <a:spcAft>
                <a:spcPts val="600"/>
              </a:spcAft>
              <a:defRPr sz="1000">
                <a:solidFill>
                  <a:schemeClr val="tx1"/>
                </a:solidFill>
                <a:latin typeface="Arial" charset="0"/>
                <a:cs typeface="Arial" charset="0"/>
              </a:defRPr>
            </a:lvl2pPr>
            <a:lvl3pPr marL="1143000" indent="-228600" eaLnBrk="0" hangingPunct="0">
              <a:spcBef>
                <a:spcPct val="30000"/>
              </a:spcBef>
              <a:spcAft>
                <a:spcPts val="600"/>
              </a:spcAft>
              <a:defRPr sz="1000">
                <a:solidFill>
                  <a:schemeClr val="tx1"/>
                </a:solidFill>
                <a:latin typeface="Arial" charset="0"/>
                <a:cs typeface="Arial" charset="0"/>
              </a:defRPr>
            </a:lvl3pPr>
            <a:lvl4pPr marL="1600200" indent="-228600" eaLnBrk="0" hangingPunct="0">
              <a:spcBef>
                <a:spcPct val="30000"/>
              </a:spcBef>
              <a:spcAft>
                <a:spcPts val="600"/>
              </a:spcAft>
              <a:defRPr sz="1000">
                <a:solidFill>
                  <a:schemeClr val="tx1"/>
                </a:solidFill>
                <a:latin typeface="Arial" charset="0"/>
                <a:cs typeface="Arial" charset="0"/>
              </a:defRPr>
            </a:lvl4pPr>
            <a:lvl5pPr marL="2057400" indent="-228600" eaLnBrk="0" hangingPunct="0">
              <a:spcBef>
                <a:spcPct val="30000"/>
              </a:spcBef>
              <a:spcAft>
                <a:spcPts val="600"/>
              </a:spcAft>
              <a:defRPr sz="1000">
                <a:solidFill>
                  <a:schemeClr val="tx1"/>
                </a:solidFill>
                <a:latin typeface="Arial" charset="0"/>
                <a:cs typeface="Arial" charset="0"/>
              </a:defRPr>
            </a:lvl5pPr>
            <a:lvl6pPr marL="2514600" indent="-228600" eaLnBrk="0" fontAlgn="base" hangingPunct="0">
              <a:spcBef>
                <a:spcPct val="30000"/>
              </a:spcBef>
              <a:spcAft>
                <a:spcPts val="600"/>
              </a:spcAft>
              <a:defRPr sz="1000">
                <a:solidFill>
                  <a:schemeClr val="tx1"/>
                </a:solidFill>
                <a:latin typeface="Arial" charset="0"/>
                <a:cs typeface="Arial" charset="0"/>
              </a:defRPr>
            </a:lvl6pPr>
            <a:lvl7pPr marL="2971800" indent="-228600" eaLnBrk="0" fontAlgn="base" hangingPunct="0">
              <a:spcBef>
                <a:spcPct val="30000"/>
              </a:spcBef>
              <a:spcAft>
                <a:spcPts val="600"/>
              </a:spcAft>
              <a:defRPr sz="1000">
                <a:solidFill>
                  <a:schemeClr val="tx1"/>
                </a:solidFill>
                <a:latin typeface="Arial" charset="0"/>
                <a:cs typeface="Arial" charset="0"/>
              </a:defRPr>
            </a:lvl7pPr>
            <a:lvl8pPr marL="3429000" indent="-228600" eaLnBrk="0" fontAlgn="base" hangingPunct="0">
              <a:spcBef>
                <a:spcPct val="30000"/>
              </a:spcBef>
              <a:spcAft>
                <a:spcPts val="600"/>
              </a:spcAft>
              <a:defRPr sz="1000">
                <a:solidFill>
                  <a:schemeClr val="tx1"/>
                </a:solidFill>
                <a:latin typeface="Arial" charset="0"/>
                <a:cs typeface="Arial" charset="0"/>
              </a:defRPr>
            </a:lvl8pPr>
            <a:lvl9pPr marL="3886200" indent="-228600" eaLnBrk="0" fontAlgn="base" hangingPunct="0">
              <a:spcBef>
                <a:spcPct val="30000"/>
              </a:spcBef>
              <a:spcAft>
                <a:spcPts val="600"/>
              </a:spcAft>
              <a:defRPr sz="1000">
                <a:solidFill>
                  <a:schemeClr val="tx1"/>
                </a:solidFill>
                <a:latin typeface="Arial" charset="0"/>
                <a:cs typeface="Arial" charset="0"/>
              </a:defRPr>
            </a:lvl9pPr>
          </a:lstStyle>
          <a:p>
            <a:pPr eaLnBrk="1" fontAlgn="base" hangingPunct="1">
              <a:spcBef>
                <a:spcPct val="0"/>
              </a:spcBef>
              <a:spcAft>
                <a:spcPct val="0"/>
              </a:spcAft>
            </a:pPr>
            <a:fld id="{87737476-D571-448B-8C88-400EB4C3956A}" type="slidenum">
              <a:rPr lang="en-US" altLang="en-US" sz="1200" smtClean="0">
                <a:solidFill>
                  <a:prstClr val="black"/>
                </a:solidFill>
              </a:rPr>
              <a:pPr eaLnBrk="1" fontAlgn="base" hangingPunct="1">
                <a:spcBef>
                  <a:spcPct val="0"/>
                </a:spcBef>
                <a:spcAft>
                  <a:spcPct val="0"/>
                </a:spcAft>
              </a:pPr>
              <a:t>53</a:t>
            </a:fld>
            <a:endParaRPr lang="en-US" altLang="en-US" sz="1200" smtClean="0">
              <a:solidFill>
                <a:prstClr val="black"/>
              </a:solidFill>
            </a:endParaRPr>
          </a:p>
        </p:txBody>
      </p:sp>
      <p:sp>
        <p:nvSpPr>
          <p:cNvPr id="6963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963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ct val="67000"/>
              </a:spcAft>
            </a:pPr>
            <a:r>
              <a:rPr lang="en-US" altLang="en-US" smtClean="0">
                <a:latin typeface="Arial" charset="0"/>
                <a:cs typeface="Arial" charset="0"/>
              </a:rPr>
              <a:t>During pregnancy, the natural immunosuppression that occurs in the mother improves thyrotoxicosis. This is more prevalent in the second and third trimesters. The antibody levels that are generally high in Graves’ disease, fall to a level that considerably improves the symptoms of Graves’ disease. However, these changes are only seen in the second and third trimester. In the first trimester and postpartum, there may be sudden spurts of symptoms of Graves’ disease. This occurs because in the first trimester, there is an increase in hCG production, which may lead to a sudden outburst of symptoms, and in postpartum due to a rise in the levels of TSH </a:t>
            </a:r>
            <a:r>
              <a:rPr lang="en-US" altLang="en-US" smtClean="0">
                <a:solidFill>
                  <a:srgbClr val="000000"/>
                </a:solidFill>
                <a:latin typeface="Arial" charset="0"/>
                <a:cs typeface="Arial" charset="0"/>
              </a:rPr>
              <a:t>receptor stimulating antibodies, the symptoms of Graves’ disease appear again. </a:t>
            </a:r>
            <a:r>
              <a:rPr lang="en-US" altLang="en-US" smtClean="0">
                <a:latin typeface="Arial" charset="0"/>
                <a:cs typeface="Arial" charset="0"/>
              </a:rPr>
              <a:t>(/p2/col2/para3)</a:t>
            </a:r>
          </a:p>
          <a:p>
            <a:pPr eaLnBrk="1" hangingPunct="1">
              <a:spcBef>
                <a:spcPct val="0"/>
              </a:spcBef>
              <a:spcAft>
                <a:spcPct val="67000"/>
              </a:spcAft>
            </a:pPr>
            <a:endParaRPr lang="en-US" altLang="en-US" smtClean="0">
              <a:latin typeface="Arial" charset="0"/>
              <a:cs typeface="Arial" charset="0"/>
            </a:endParaRPr>
          </a:p>
          <a:p>
            <a:pPr eaLnBrk="1" hangingPunct="1">
              <a:spcBef>
                <a:spcPct val="0"/>
              </a:spcBef>
              <a:spcAft>
                <a:spcPct val="67000"/>
              </a:spcAft>
            </a:pPr>
            <a:r>
              <a:rPr lang="en-US" altLang="en-US" b="1" smtClean="0">
                <a:latin typeface="Arial" charset="0"/>
                <a:cs typeface="Arial" charset="0"/>
              </a:rPr>
              <a:t>Reference </a:t>
            </a:r>
          </a:p>
          <a:p>
            <a:pPr eaLnBrk="1" hangingPunct="1">
              <a:spcBef>
                <a:spcPct val="0"/>
              </a:spcBef>
              <a:spcAft>
                <a:spcPct val="67000"/>
              </a:spcAft>
            </a:pPr>
            <a:r>
              <a:rPr lang="en-US" altLang="en-US" smtClean="0">
                <a:latin typeface="Arial" charset="0"/>
                <a:cs typeface="Arial" charset="0"/>
              </a:rPr>
              <a:t>Zainuddin Z, Shaker AAH. Hyperthyroidism in pregnancy. </a:t>
            </a:r>
            <a:r>
              <a:rPr lang="en-US" altLang="en-US" i="1" smtClean="0">
                <a:latin typeface="Arial" charset="0"/>
                <a:cs typeface="Arial" charset="0"/>
              </a:rPr>
              <a:t>The Family Physician.</a:t>
            </a:r>
            <a:r>
              <a:rPr lang="en-US" altLang="en-US" smtClean="0">
                <a:latin typeface="Arial" charset="0"/>
                <a:cs typeface="Arial" charset="0"/>
              </a:rPr>
              <a:t> </a:t>
            </a:r>
            <a:br>
              <a:rPr lang="en-US" altLang="en-US" smtClean="0">
                <a:latin typeface="Arial" charset="0"/>
                <a:cs typeface="Arial" charset="0"/>
              </a:rPr>
            </a:br>
            <a:r>
              <a:rPr lang="en-US" altLang="en-US" smtClean="0">
                <a:latin typeface="Arial" charset="0"/>
                <a:cs typeface="Arial" charset="0"/>
              </a:rPr>
              <a:t>2005;13(3):2-4.</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465138"/>
            <a:ext cx="8229600" cy="914400"/>
          </a:xfrm>
        </p:spPr>
        <p:txBody>
          <a:bodyPr/>
          <a:lstStyle>
            <a:lvl1pPr>
              <a:defRPr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502920" y="1462088"/>
            <a:ext cx="8229600" cy="4754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190C40-F59A-41C3-9A85-CFDD09A2BD2D}" type="datetime4">
              <a:rPr lang="en-US" smtClean="0">
                <a:solidFill>
                  <a:srgbClr val="000000"/>
                </a:solidFill>
              </a:rPr>
              <a:pPr/>
              <a:t>February 13, 2019</a:t>
            </a:fld>
            <a:endParaRPr lang="en-US">
              <a:solidFill>
                <a:srgbClr val="000000"/>
              </a:solidFill>
            </a:endParaRPr>
          </a:p>
        </p:txBody>
      </p:sp>
      <p:sp>
        <p:nvSpPr>
          <p:cNvPr id="5" name="Footer Placeholder 4"/>
          <p:cNvSpPr>
            <a:spLocks noGrp="1"/>
          </p:cNvSpPr>
          <p:nvPr>
            <p:ph type="ftr" sz="quarter" idx="11"/>
          </p:nvPr>
        </p:nvSpPr>
        <p:spPr/>
        <p:txBody>
          <a:bodyPr/>
          <a:lstStyle/>
          <a:p>
            <a:r>
              <a:rPr lang="en-US" dirty="0" smtClean="0">
                <a:solidFill>
                  <a:srgbClr val="000000"/>
                </a:solidFill>
              </a:rPr>
              <a:t>Enter presentation title via "insert&gt;header and footer&gt;footer" |</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a:solidFill>
                <a:srgbClr val="000000"/>
              </a:solidFill>
            </a:endParaRPr>
          </a:p>
        </p:txBody>
      </p:sp>
      <p:sp>
        <p:nvSpPr>
          <p:cNvPr id="8" name="Text Placeholder 7"/>
          <p:cNvSpPr>
            <a:spLocks noGrp="1"/>
          </p:cNvSpPr>
          <p:nvPr>
            <p:ph type="body" sz="quarter" idx="13" hasCustomPrompt="1"/>
          </p:nvPr>
        </p:nvSpPr>
        <p:spPr bwMode="gray">
          <a:xfrm>
            <a:off x="502920" y="250825"/>
            <a:ext cx="4297680" cy="153888"/>
          </a:xfrm>
        </p:spPr>
        <p:txBody>
          <a:bodyPr rIns="0" bIns="0" anchor="ctr" anchorCtr="0">
            <a:noAutofit/>
          </a:bodyPr>
          <a:lstStyle>
            <a:lvl1pPr>
              <a:defRPr sz="1000">
                <a:solidFill>
                  <a:schemeClr val="bg1">
                    <a:lumMod val="65000"/>
                  </a:schemeClr>
                </a:solidFill>
              </a:defRPr>
            </a:lvl1pPr>
          </a:lstStyle>
          <a:p>
            <a:pPr lvl="0"/>
            <a:r>
              <a:rPr lang="en-US" dirty="0" smtClean="0"/>
              <a:t>Click to edit section title</a:t>
            </a:r>
            <a:endParaRPr lang="en-US" dirty="0"/>
          </a:p>
        </p:txBody>
      </p:sp>
      <p:sp>
        <p:nvSpPr>
          <p:cNvPr id="9" name="Content Placeholder 2"/>
          <p:cNvSpPr txBox="1">
            <a:spLocks/>
          </p:cNvSpPr>
          <p:nvPr userDrawn="1"/>
        </p:nvSpPr>
        <p:spPr bwMode="gray">
          <a:xfrm>
            <a:off x="502920" y="6427470"/>
            <a:ext cx="3057981" cy="292101"/>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srgbClr val="000000"/>
                </a:solidFill>
              </a:rPr>
              <a:t>Proprietary and confidential — do not distribute</a:t>
            </a:r>
            <a:endParaRPr lang="en-US" dirty="0">
              <a:solidFill>
                <a:srgbClr val="000000"/>
              </a:solidFill>
            </a:endParaRPr>
          </a:p>
        </p:txBody>
      </p:sp>
    </p:spTree>
    <p:extLst>
      <p:ext uri="{BB962C8B-B14F-4D97-AF65-F5344CB8AC3E}">
        <p14:creationId xmlns="" xmlns:p14="http://schemas.microsoft.com/office/powerpoint/2010/main" val="83783609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8229600" cy="1470025"/>
          </a:xfrm>
        </p:spPr>
        <p:txBody>
          <a:bodyPr>
            <a:normAutofit/>
          </a:bodyPr>
          <a:lstStyle/>
          <a:p>
            <a:r>
              <a:rPr lang="en-US" dirty="0" smtClean="0"/>
              <a:t>Thyroid Disorders: </a:t>
            </a:r>
            <a:br>
              <a:rPr lang="en-US" dirty="0" smtClean="0"/>
            </a:br>
            <a:r>
              <a:rPr lang="en-US" dirty="0" smtClean="0"/>
              <a:t>Management Issues</a:t>
            </a:r>
            <a:endParaRPr lang="en-IN" dirty="0"/>
          </a:p>
        </p:txBody>
      </p:sp>
      <p:sp>
        <p:nvSpPr>
          <p:cNvPr id="5" name="Title 1"/>
          <p:cNvSpPr txBox="1">
            <a:spLocks/>
          </p:cNvSpPr>
          <p:nvPr/>
        </p:nvSpPr>
        <p:spPr>
          <a:xfrm>
            <a:off x="914400" y="4114800"/>
            <a:ext cx="8229600" cy="1828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7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mj-lt"/>
                <a:ea typeface="+mj-ea"/>
                <a:cs typeface="+mj-cs"/>
              </a:rPr>
              <a:t>                                                    - Dr.</a:t>
            </a:r>
            <a:r>
              <a:rPr kumimoji="0" lang="en-US" sz="2400" b="0" i="0" u="none" strike="noStrike" kern="1200" cap="none" spc="0" normalizeH="0" noProof="0" dirty="0" smtClean="0">
                <a:ln>
                  <a:noFill/>
                </a:ln>
                <a:solidFill>
                  <a:schemeClr val="tx1"/>
                </a:solidFill>
                <a:effectLst/>
                <a:uLnTx/>
                <a:uFillTx/>
                <a:latin typeface="+mj-lt"/>
                <a:ea typeface="+mj-ea"/>
                <a:cs typeface="+mj-cs"/>
              </a:rPr>
              <a:t> </a:t>
            </a:r>
            <a:r>
              <a:rPr kumimoji="0" lang="en-US" sz="2400" b="0" i="0" u="none" strike="noStrike" kern="1200" cap="none" spc="0" normalizeH="0" noProof="0" dirty="0" err="1" smtClean="0">
                <a:ln>
                  <a:noFill/>
                </a:ln>
                <a:solidFill>
                  <a:schemeClr val="tx1"/>
                </a:solidFill>
                <a:effectLst/>
                <a:uLnTx/>
                <a:uFillTx/>
                <a:latin typeface="+mj-lt"/>
                <a:ea typeface="+mj-ea"/>
                <a:cs typeface="+mj-cs"/>
              </a:rPr>
              <a:t>Hiren</a:t>
            </a:r>
            <a:r>
              <a:rPr kumimoji="0" lang="en-US" sz="2400" b="0" i="0" u="none" strike="noStrike" kern="1200" cap="none" spc="0" normalizeH="0" noProof="0" dirty="0" smtClean="0">
                <a:ln>
                  <a:noFill/>
                </a:ln>
                <a:solidFill>
                  <a:schemeClr val="tx1"/>
                </a:solidFill>
                <a:effectLst/>
                <a:uLnTx/>
                <a:uFillTx/>
                <a:latin typeface="+mj-lt"/>
                <a:ea typeface="+mj-ea"/>
                <a:cs typeface="+mj-cs"/>
              </a:rPr>
              <a:t> </a:t>
            </a:r>
            <a:r>
              <a:rPr kumimoji="0" lang="en-US" sz="2400" b="0" i="0" u="none" strike="noStrike" kern="1200" cap="none" spc="0" normalizeH="0" noProof="0" dirty="0" err="1" smtClean="0">
                <a:ln>
                  <a:noFill/>
                </a:ln>
                <a:solidFill>
                  <a:schemeClr val="tx1"/>
                </a:solidFill>
                <a:effectLst/>
                <a:uLnTx/>
                <a:uFillTx/>
                <a:latin typeface="+mj-lt"/>
                <a:ea typeface="+mj-ea"/>
                <a:cs typeface="+mj-cs"/>
              </a:rPr>
              <a:t>Patt</a:t>
            </a:r>
            <a:endParaRPr kumimoji="0" lang="en-US" sz="2400" b="0" i="0" u="none" strike="noStrike" kern="1200" cap="none" spc="0" normalizeH="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70000"/>
              </a:lnSpc>
              <a:spcBef>
                <a:spcPct val="0"/>
              </a:spcBef>
              <a:spcAft>
                <a:spcPts val="0"/>
              </a:spcAft>
              <a:buClrTx/>
              <a:buSzTx/>
              <a:buFontTx/>
              <a:buNone/>
              <a:tabLst/>
              <a:defRPr/>
            </a:pPr>
            <a:r>
              <a:rPr lang="en-US" sz="2400" dirty="0" smtClean="0">
                <a:latin typeface="+mj-lt"/>
                <a:ea typeface="+mj-ea"/>
                <a:cs typeface="+mj-cs"/>
              </a:rPr>
              <a:t>                                                                   D.M. (Endocrinology)</a:t>
            </a:r>
          </a:p>
          <a:p>
            <a:pPr marL="0" marR="0" lvl="0" indent="0" algn="ctr" defTabSz="914400" rtl="0" eaLnBrk="1" fontAlgn="auto" latinLnBrk="0" hangingPunct="1">
              <a:lnSpc>
                <a:spcPct val="17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mj-lt"/>
                <a:ea typeface="+mj-ea"/>
                <a:cs typeface="+mj-cs"/>
              </a:rPr>
              <a:t>                                                            (K.E.M.,</a:t>
            </a:r>
            <a:r>
              <a:rPr kumimoji="0" lang="en-US" sz="2400" b="0" i="0" u="none" strike="noStrike" kern="1200" cap="none" spc="0" normalizeH="0" noProof="0" dirty="0" smtClean="0">
                <a:ln>
                  <a:noFill/>
                </a:ln>
                <a:solidFill>
                  <a:schemeClr val="tx1"/>
                </a:solidFill>
                <a:effectLst/>
                <a:uLnTx/>
                <a:uFillTx/>
                <a:latin typeface="+mj-lt"/>
                <a:ea typeface="+mj-ea"/>
                <a:cs typeface="+mj-cs"/>
              </a:rPr>
              <a:t> Mumbai)</a:t>
            </a:r>
          </a:p>
          <a:p>
            <a:pPr marL="0" marR="0" lvl="0" indent="0" algn="ctr" defTabSz="914400" rtl="0" eaLnBrk="1" fontAlgn="auto" latinLnBrk="0" hangingPunct="1">
              <a:lnSpc>
                <a:spcPct val="170000"/>
              </a:lnSpc>
              <a:spcBef>
                <a:spcPct val="0"/>
              </a:spcBef>
              <a:spcAft>
                <a:spcPts val="0"/>
              </a:spcAft>
              <a:buClrTx/>
              <a:buSzTx/>
              <a:buFontTx/>
              <a:buNone/>
              <a:tabLst/>
              <a:defRPr/>
            </a:pPr>
            <a:r>
              <a:rPr lang="en-US" sz="2400" baseline="0" dirty="0" smtClean="0">
                <a:latin typeface="+mj-lt"/>
                <a:ea typeface="+mj-ea"/>
                <a:cs typeface="+mj-cs"/>
              </a:rPr>
              <a:t>                                                       </a:t>
            </a:r>
            <a:endParaRPr kumimoji="0" lang="en-IN" sz="2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Target TSH</a:t>
            </a:r>
            <a:endParaRPr lang="en-IN" dirty="0"/>
          </a:p>
        </p:txBody>
      </p:sp>
      <p:sp>
        <p:nvSpPr>
          <p:cNvPr id="3" name="Subtitle 2"/>
          <p:cNvSpPr>
            <a:spLocks noGrp="1"/>
          </p:cNvSpPr>
          <p:nvPr>
            <p:ph type="subTitle" idx="1"/>
          </p:nvPr>
        </p:nvSpPr>
        <p:spPr/>
        <p:txBody>
          <a:bodyPr/>
          <a:lstStyle/>
          <a:p>
            <a:endParaRPr lang="en-IN"/>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ChangeArrowheads="1"/>
          </p:cNvSpPr>
          <p:nvPr/>
        </p:nvSpPr>
        <p:spPr bwMode="auto">
          <a:xfrm>
            <a:off x="0" y="238126"/>
            <a:ext cx="9144000" cy="584775"/>
          </a:xfrm>
          <a:prstGeom prst="rect">
            <a:avLst/>
          </a:prstGeom>
          <a:noFill/>
          <a:ln w="38100">
            <a:solidFill>
              <a:schemeClr val="accent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i-FI" altLang="en-US" sz="3200" b="1">
                <a:solidFill>
                  <a:schemeClr val="bg1"/>
                </a:solidFill>
                <a:latin typeface="Times New Roman" pitchFamily="18" charset="0"/>
                <a:cs typeface="Times New Roman" pitchFamily="18" charset="0"/>
              </a:rPr>
              <a:t>Target values for  Serum TSH </a:t>
            </a:r>
            <a:endParaRPr lang="en-US" altLang="en-US" sz="3200" b="1">
              <a:solidFill>
                <a:schemeClr val="bg1"/>
              </a:solidFill>
              <a:latin typeface="Times New Roman" pitchFamily="18" charset="0"/>
              <a:cs typeface="Times New Roman" pitchFamily="18" charset="0"/>
            </a:endParaRPr>
          </a:p>
        </p:txBody>
      </p:sp>
      <p:pic>
        <p:nvPicPr>
          <p:cNvPr id="40963" name="Picture 2" descr="3.pn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100" y="2362200"/>
            <a:ext cx="9144000" cy="29654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96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8100" y="815976"/>
            <a:ext cx="5791200" cy="4667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0965"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525" y="1282701"/>
            <a:ext cx="8534400" cy="89535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0966"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9525" y="6238876"/>
            <a:ext cx="9107488" cy="6191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2858766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ChangeArrowheads="1"/>
          </p:cNvSpPr>
          <p:nvPr/>
        </p:nvSpPr>
        <p:spPr bwMode="auto">
          <a:xfrm>
            <a:off x="0" y="373033"/>
            <a:ext cx="9144000" cy="400110"/>
          </a:xfrm>
          <a:prstGeom prst="rect">
            <a:avLst/>
          </a:prstGeom>
          <a:noFill/>
          <a:ln w="9525">
            <a:solidFill>
              <a:schemeClr val="accent1"/>
            </a:solidFill>
            <a:miter lim="800000"/>
            <a:headEnd/>
            <a:tailEnd/>
          </a:ln>
          <a:extLst>
            <a:ext uri="{909E8E84-426E-40DD-AFC4-6F175D3DCCD1}">
              <a14:hiddenFill xmlns=""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000" b="1">
                <a:solidFill>
                  <a:schemeClr val="bg1"/>
                </a:solidFill>
              </a:rPr>
              <a:t>Consequences of Over &amp; Under-treatment:</a:t>
            </a:r>
          </a:p>
        </p:txBody>
      </p:sp>
      <p:pic>
        <p:nvPicPr>
          <p:cNvPr id="44035" name="Picture 3" descr="4.pn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181100"/>
            <a:ext cx="9105900" cy="4676775"/>
          </a:xfrm>
          <a:prstGeom prst="rect">
            <a:avLst/>
          </a:prstGeom>
          <a:noFill/>
          <a:ln w="9525">
            <a:solidFill>
              <a:srgbClr val="FF0000"/>
            </a:solidFill>
            <a:miter lim="800000"/>
            <a:headEnd/>
            <a:tailEnd/>
          </a:ln>
          <a:extLst>
            <a:ext uri="{909E8E84-426E-40DD-AFC4-6F175D3DCCD1}">
              <a14:hiddenFill xmlns="" xmlns:a14="http://schemas.microsoft.com/office/drawing/2010/main">
                <a:solidFill>
                  <a:srgbClr val="FFFFFF"/>
                </a:solidFill>
              </a14:hiddenFill>
            </a:ext>
          </a:extLst>
        </p:spPr>
      </p:pic>
      <p:sp>
        <p:nvSpPr>
          <p:cNvPr id="5" name="Rectangle 4"/>
          <p:cNvSpPr/>
          <p:nvPr/>
        </p:nvSpPr>
        <p:spPr>
          <a:xfrm>
            <a:off x="1" y="1181100"/>
            <a:ext cx="4606925" cy="467677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 xmlns:p14="http://schemas.microsoft.com/office/powerpoint/2010/main" val="15655363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None/>
            </a:pPr>
            <a:endParaRPr lang="en-US" dirty="0" smtClean="0"/>
          </a:p>
          <a:p>
            <a:r>
              <a:rPr lang="en-US" dirty="0" smtClean="0"/>
              <a:t>Changing the brands may lead to fluctuating TSH levels</a:t>
            </a:r>
          </a:p>
          <a:p>
            <a:endParaRPr lang="en-US" dirty="0" smtClean="0"/>
          </a:p>
          <a:p>
            <a:r>
              <a:rPr lang="en-US" dirty="0" smtClean="0"/>
              <a:t>Hence, it should be avoided whenever possible.</a:t>
            </a:r>
            <a:endParaRPr lang="en-IN" dirty="0"/>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 y="228600"/>
            <a:ext cx="9161463" cy="1257300"/>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Unusually High T4 requirement</a:t>
            </a:r>
            <a:endParaRPr lang="en-IN" dirty="0"/>
          </a:p>
        </p:txBody>
      </p:sp>
      <p:sp>
        <p:nvSpPr>
          <p:cNvPr id="3" name="Subtitle 2"/>
          <p:cNvSpPr>
            <a:spLocks noGrp="1"/>
          </p:cNvSpPr>
          <p:nvPr>
            <p:ph type="subTitle" idx="1"/>
          </p:nvPr>
        </p:nvSpPr>
        <p:spPr/>
        <p:txBody>
          <a:bodyPr/>
          <a:lstStyle/>
          <a:p>
            <a:endParaRPr lang="en-IN"/>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a:t>
            </a:r>
            <a:endParaRPr lang="en-IN" dirty="0"/>
          </a:p>
        </p:txBody>
      </p:sp>
      <p:sp>
        <p:nvSpPr>
          <p:cNvPr id="3" name="Content Placeholder 2"/>
          <p:cNvSpPr>
            <a:spLocks noGrp="1"/>
          </p:cNvSpPr>
          <p:nvPr>
            <p:ph idx="1"/>
          </p:nvPr>
        </p:nvSpPr>
        <p:spPr/>
        <p:txBody>
          <a:bodyPr/>
          <a:lstStyle/>
          <a:p>
            <a:r>
              <a:rPr lang="en-US" dirty="0" smtClean="0"/>
              <a:t>28/F,</a:t>
            </a:r>
          </a:p>
          <a:p>
            <a:r>
              <a:rPr lang="en-US" dirty="0" smtClean="0"/>
              <a:t>Hypothyroidism – 5 years</a:t>
            </a:r>
          </a:p>
          <a:p>
            <a:r>
              <a:rPr lang="en-US" dirty="0" smtClean="0"/>
              <a:t>Wt – 50 kg</a:t>
            </a:r>
          </a:p>
          <a:p>
            <a:r>
              <a:rPr lang="en-US" dirty="0" smtClean="0"/>
              <a:t>Persistently elevated TSH levels</a:t>
            </a:r>
          </a:p>
          <a:p>
            <a:pPr>
              <a:buNone/>
            </a:pPr>
            <a:endParaRPr lang="en-IN" dirty="0"/>
          </a:p>
        </p:txBody>
      </p:sp>
      <p:graphicFrame>
        <p:nvGraphicFramePr>
          <p:cNvPr id="4" name="Table 3"/>
          <p:cNvGraphicFramePr>
            <a:graphicFrameLocks noGrp="1"/>
          </p:cNvGraphicFramePr>
          <p:nvPr/>
        </p:nvGraphicFramePr>
        <p:xfrm>
          <a:off x="685800" y="3962400"/>
          <a:ext cx="7924800" cy="2743200"/>
        </p:xfrm>
        <a:graphic>
          <a:graphicData uri="http://schemas.openxmlformats.org/drawingml/2006/table">
            <a:tbl>
              <a:tblPr firstRow="1" bandRow="1">
                <a:tableStyleId>{5C22544A-7EE6-4342-B048-85BDC9FD1C3A}</a:tableStyleId>
              </a:tblPr>
              <a:tblGrid>
                <a:gridCol w="4594087"/>
                <a:gridCol w="3330713"/>
              </a:tblGrid>
              <a:tr h="370840">
                <a:tc>
                  <a:txBody>
                    <a:bodyPr/>
                    <a:lstStyle/>
                    <a:p>
                      <a:pPr algn="ctr"/>
                      <a:r>
                        <a:rPr lang="en-US" sz="2400" dirty="0" smtClean="0">
                          <a:solidFill>
                            <a:schemeClr val="tx1"/>
                          </a:solidFill>
                        </a:rPr>
                        <a:t>Thyroxin dose (mcg/day)</a:t>
                      </a:r>
                      <a:endParaRPr lang="en-I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solidFill>
                        </a:rPr>
                        <a:t>TSH</a:t>
                      </a:r>
                      <a:endParaRPr lang="en-I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sz="2400" dirty="0" smtClean="0">
                          <a:solidFill>
                            <a:schemeClr val="tx1"/>
                          </a:solidFill>
                        </a:rPr>
                        <a:t>100</a:t>
                      </a:r>
                      <a:endParaRPr lang="en-I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solidFill>
                        </a:rPr>
                        <a:t>&gt; 150</a:t>
                      </a:r>
                      <a:endParaRPr lang="en-I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sz="2400" dirty="0" smtClean="0">
                          <a:solidFill>
                            <a:schemeClr val="tx1"/>
                          </a:solidFill>
                        </a:rPr>
                        <a:t>150</a:t>
                      </a:r>
                      <a:endParaRPr lang="en-I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solidFill>
                        </a:rPr>
                        <a:t>&gt; 150</a:t>
                      </a:r>
                      <a:endParaRPr lang="en-I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sz="2400" dirty="0" smtClean="0">
                          <a:solidFill>
                            <a:schemeClr val="tx1"/>
                          </a:solidFill>
                        </a:rPr>
                        <a:t>200</a:t>
                      </a:r>
                      <a:endParaRPr lang="en-I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solidFill>
                        </a:rPr>
                        <a:t>100</a:t>
                      </a:r>
                      <a:endParaRPr lang="en-I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sz="2400" dirty="0" smtClean="0">
                          <a:solidFill>
                            <a:schemeClr val="tx1"/>
                          </a:solidFill>
                        </a:rPr>
                        <a:t>300</a:t>
                      </a:r>
                      <a:endParaRPr lang="en-I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solidFill>
                        </a:rPr>
                        <a:t>80</a:t>
                      </a:r>
                      <a:endParaRPr lang="en-I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sz="2400" dirty="0" smtClean="0">
                          <a:solidFill>
                            <a:schemeClr val="tx1"/>
                          </a:solidFill>
                        </a:rPr>
                        <a:t>500</a:t>
                      </a:r>
                      <a:endParaRPr lang="en-I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solidFill>
                        </a:rPr>
                        <a:t>100</a:t>
                      </a:r>
                      <a:endParaRPr lang="en-I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could be the reason?</a:t>
            </a:r>
            <a:endParaRPr lang="en-IN" dirty="0"/>
          </a:p>
        </p:txBody>
      </p:sp>
      <p:sp>
        <p:nvSpPr>
          <p:cNvPr id="3" name="Content Placeholder 2"/>
          <p:cNvSpPr>
            <a:spLocks noGrp="1"/>
          </p:cNvSpPr>
          <p:nvPr>
            <p:ph idx="1"/>
          </p:nvPr>
        </p:nvSpPr>
        <p:spPr/>
        <p:txBody>
          <a:bodyPr>
            <a:normAutofit lnSpcReduction="10000"/>
          </a:bodyPr>
          <a:lstStyle/>
          <a:p>
            <a:r>
              <a:rPr lang="en-US" dirty="0" smtClean="0"/>
              <a:t>Compliance</a:t>
            </a:r>
          </a:p>
          <a:p>
            <a:endParaRPr lang="en-US" dirty="0" smtClean="0"/>
          </a:p>
          <a:p>
            <a:r>
              <a:rPr lang="en-US" dirty="0" err="1" smtClean="0"/>
              <a:t>Malabsorption</a:t>
            </a:r>
            <a:r>
              <a:rPr lang="en-US" dirty="0" smtClean="0"/>
              <a:t> (celiac disease/IBD/lactose intolerance)</a:t>
            </a:r>
          </a:p>
          <a:p>
            <a:endParaRPr lang="en-US" dirty="0" smtClean="0"/>
          </a:p>
          <a:p>
            <a:r>
              <a:rPr lang="en-US" dirty="0" smtClean="0"/>
              <a:t>Atrophic gastritis/</a:t>
            </a:r>
            <a:r>
              <a:rPr lang="en-US" dirty="0" err="1" smtClean="0"/>
              <a:t>H.pylori</a:t>
            </a:r>
            <a:r>
              <a:rPr lang="en-US" dirty="0" smtClean="0"/>
              <a:t> infection</a:t>
            </a:r>
          </a:p>
          <a:p>
            <a:endParaRPr lang="en-US" dirty="0" smtClean="0"/>
          </a:p>
          <a:p>
            <a:r>
              <a:rPr lang="en-US" dirty="0" err="1" smtClean="0"/>
              <a:t>Hemangioma</a:t>
            </a:r>
            <a:r>
              <a:rPr lang="en-US" dirty="0" smtClean="0"/>
              <a:t>/GIST/fibroblastic tumors</a:t>
            </a:r>
          </a:p>
          <a:p>
            <a:endParaRPr lang="en-US" dirty="0" smtClean="0"/>
          </a:p>
          <a:p>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smtClean="0"/>
              <a:t>Food intake</a:t>
            </a:r>
          </a:p>
          <a:p>
            <a:endParaRPr lang="en-US" dirty="0" smtClean="0"/>
          </a:p>
          <a:p>
            <a:r>
              <a:rPr lang="en-US" dirty="0" smtClean="0"/>
              <a:t>Dietary fiber</a:t>
            </a:r>
          </a:p>
          <a:p>
            <a:endParaRPr lang="en-US" dirty="0" smtClean="0"/>
          </a:p>
          <a:p>
            <a:r>
              <a:rPr lang="en-US" dirty="0" smtClean="0"/>
              <a:t>Espresso coffee</a:t>
            </a:r>
          </a:p>
          <a:p>
            <a:endParaRPr lang="en-IN" dirty="0"/>
          </a:p>
        </p:txBody>
      </p:sp>
      <p:sp>
        <p:nvSpPr>
          <p:cNvPr id="4" name="Content Placeholder 3"/>
          <p:cNvSpPr>
            <a:spLocks noGrp="1"/>
          </p:cNvSpPr>
          <p:nvPr>
            <p:ph sz="half" idx="2"/>
          </p:nvPr>
        </p:nvSpPr>
        <p:spPr/>
        <p:txBody>
          <a:bodyPr/>
          <a:lstStyle/>
          <a:p>
            <a:r>
              <a:rPr lang="en-US" dirty="0" smtClean="0"/>
              <a:t>Ferrous </a:t>
            </a:r>
            <a:r>
              <a:rPr lang="en-US" dirty="0" err="1" smtClean="0"/>
              <a:t>sulphate</a:t>
            </a:r>
            <a:endParaRPr lang="en-US" dirty="0" smtClean="0"/>
          </a:p>
          <a:p>
            <a:r>
              <a:rPr lang="en-US" dirty="0" smtClean="0"/>
              <a:t>Calcium carbonate</a:t>
            </a:r>
          </a:p>
          <a:p>
            <a:r>
              <a:rPr lang="en-US" dirty="0" smtClean="0"/>
              <a:t>PPI</a:t>
            </a:r>
          </a:p>
          <a:p>
            <a:r>
              <a:rPr lang="en-US" dirty="0" smtClean="0"/>
              <a:t>Antacids</a:t>
            </a:r>
          </a:p>
          <a:p>
            <a:r>
              <a:rPr lang="en-US" dirty="0" err="1" smtClean="0"/>
              <a:t>Sevelamer</a:t>
            </a:r>
            <a:endParaRPr lang="en-US" dirty="0" smtClean="0"/>
          </a:p>
          <a:p>
            <a:r>
              <a:rPr lang="en-US" dirty="0" err="1" smtClean="0"/>
              <a:t>Cholestyramine</a:t>
            </a:r>
            <a:endParaRPr lang="en-US" dirty="0" smtClean="0"/>
          </a:p>
          <a:p>
            <a:r>
              <a:rPr lang="en-US" dirty="0" err="1" smtClean="0"/>
              <a:t>Orlistat</a:t>
            </a:r>
            <a:endParaRPr lang="en-US" dirty="0" smtClean="0"/>
          </a:p>
          <a:p>
            <a:r>
              <a:rPr lang="en-US" dirty="0" err="1" smtClean="0"/>
              <a:t>Raloxifene</a:t>
            </a:r>
            <a:endParaRPr lang="en-IN" dirty="0"/>
          </a:p>
        </p:txBody>
      </p:sp>
      <p:sp>
        <p:nvSpPr>
          <p:cNvPr id="5" name="Title 1"/>
          <p:cNvSpPr>
            <a:spLocks noGrp="1"/>
          </p:cNvSpPr>
          <p:nvPr>
            <p:ph type="title"/>
          </p:nvPr>
        </p:nvSpPr>
        <p:spPr/>
        <p:txBody>
          <a:bodyPr/>
          <a:lstStyle/>
          <a:p>
            <a:r>
              <a:rPr lang="en-US" dirty="0" smtClean="0"/>
              <a:t>What could be the reason ?</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Case</a:t>
            </a:r>
            <a:endParaRPr lang="en-IN" dirty="0"/>
          </a:p>
        </p:txBody>
      </p:sp>
      <p:sp>
        <p:nvSpPr>
          <p:cNvPr id="3" name="Content Placeholder 2"/>
          <p:cNvSpPr>
            <a:spLocks noGrp="1"/>
          </p:cNvSpPr>
          <p:nvPr>
            <p:ph idx="1"/>
          </p:nvPr>
        </p:nvSpPr>
        <p:spPr/>
        <p:txBody>
          <a:bodyPr/>
          <a:lstStyle/>
          <a:p>
            <a:pPr>
              <a:buNone/>
            </a:pPr>
            <a:r>
              <a:rPr lang="en-US" dirty="0" smtClean="0"/>
              <a:t>USG Abdomen:</a:t>
            </a:r>
          </a:p>
          <a:p>
            <a:r>
              <a:rPr lang="en-US" dirty="0" smtClean="0"/>
              <a:t>Liver </a:t>
            </a:r>
            <a:r>
              <a:rPr lang="en-US" dirty="0" err="1" smtClean="0"/>
              <a:t>Hemagioma</a:t>
            </a:r>
            <a:r>
              <a:rPr lang="en-US" dirty="0" smtClean="0"/>
              <a:t>  (3 cm * 4 cm)</a:t>
            </a:r>
            <a:endParaRPr lang="en-IN"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Treatment Dilemmas:</a:t>
            </a:r>
            <a:br>
              <a:rPr lang="en-US" dirty="0" smtClean="0"/>
            </a:br>
            <a:r>
              <a:rPr lang="en-US" dirty="0" smtClean="0"/>
              <a:t>To Treat or not ?</a:t>
            </a:r>
            <a:endParaRPr lang="en-IN" dirty="0"/>
          </a:p>
        </p:txBody>
      </p:sp>
      <p:sp>
        <p:nvSpPr>
          <p:cNvPr id="3" name="Subtitle 2"/>
          <p:cNvSpPr>
            <a:spLocks noGrp="1"/>
          </p:cNvSpPr>
          <p:nvPr>
            <p:ph type="subTitle" idx="1"/>
          </p:nvPr>
        </p:nvSpPr>
        <p:spPr/>
        <p:txBody>
          <a:bodyPr/>
          <a:lstStyle/>
          <a:p>
            <a:endParaRPr lang="en-IN"/>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Issues</a:t>
            </a:r>
            <a:endParaRPr lang="en-IN" dirty="0"/>
          </a:p>
        </p:txBody>
      </p:sp>
      <p:sp>
        <p:nvSpPr>
          <p:cNvPr id="3" name="Content Placeholder 2"/>
          <p:cNvSpPr>
            <a:spLocks noGrp="1"/>
          </p:cNvSpPr>
          <p:nvPr>
            <p:ph idx="1"/>
          </p:nvPr>
        </p:nvSpPr>
        <p:spPr/>
        <p:txBody>
          <a:bodyPr/>
          <a:lstStyle/>
          <a:p>
            <a:r>
              <a:rPr lang="en-US" dirty="0" smtClean="0"/>
              <a:t>T4 dose titration: how &amp; when ?</a:t>
            </a:r>
          </a:p>
          <a:p>
            <a:endParaRPr lang="en-US" dirty="0" smtClean="0"/>
          </a:p>
          <a:p>
            <a:r>
              <a:rPr lang="en-US" dirty="0" smtClean="0"/>
              <a:t>Subclinical Hypothyroidism: When to treat ?</a:t>
            </a:r>
          </a:p>
          <a:p>
            <a:endParaRPr lang="en-US" dirty="0" smtClean="0"/>
          </a:p>
          <a:p>
            <a:r>
              <a:rPr lang="en-US" dirty="0" smtClean="0"/>
              <a:t>Thyroid disorders in Pregnancy: how to manage ?</a:t>
            </a:r>
            <a:endParaRPr lang="en-IN"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Subclinical &amp; Overt Hypothyroidism</a:t>
            </a:r>
            <a:endParaRPr lang="en-IN" dirty="0"/>
          </a:p>
        </p:txBody>
      </p:sp>
      <p:sp>
        <p:nvSpPr>
          <p:cNvPr id="3" name="Content Placeholder 2"/>
          <p:cNvSpPr>
            <a:spLocks noGrp="1"/>
          </p:cNvSpPr>
          <p:nvPr>
            <p:ph idx="1"/>
          </p:nvPr>
        </p:nvSpPr>
        <p:spPr/>
        <p:txBody>
          <a:bodyPr/>
          <a:lstStyle/>
          <a:p>
            <a:pPr>
              <a:buNone/>
            </a:pPr>
            <a:r>
              <a:rPr lang="en-US" dirty="0" smtClean="0"/>
              <a:t>Subclinical hypothyroidism</a:t>
            </a:r>
          </a:p>
          <a:p>
            <a:r>
              <a:rPr lang="en-US" dirty="0" smtClean="0"/>
              <a:t>TSH: &gt; 4.5 </a:t>
            </a:r>
            <a:r>
              <a:rPr lang="en-US" dirty="0" err="1" smtClean="0"/>
              <a:t>mIU</a:t>
            </a:r>
            <a:r>
              <a:rPr lang="en-US" dirty="0" smtClean="0"/>
              <a:t>/L</a:t>
            </a:r>
          </a:p>
          <a:p>
            <a:r>
              <a:rPr lang="en-US" dirty="0" smtClean="0"/>
              <a:t>Free T4: normal</a:t>
            </a:r>
          </a:p>
          <a:p>
            <a:endParaRPr lang="en-US" dirty="0" smtClean="0"/>
          </a:p>
          <a:p>
            <a:pPr>
              <a:buNone/>
            </a:pPr>
            <a:r>
              <a:rPr lang="en-US" dirty="0" smtClean="0"/>
              <a:t>Overt hypothyroidism</a:t>
            </a:r>
          </a:p>
          <a:p>
            <a:r>
              <a:rPr lang="en-US" dirty="0" smtClean="0"/>
              <a:t>TSH: &gt; 4.5 </a:t>
            </a:r>
            <a:r>
              <a:rPr lang="en-US" dirty="0" err="1" smtClean="0"/>
              <a:t>mIU</a:t>
            </a:r>
            <a:r>
              <a:rPr lang="en-US" dirty="0" smtClean="0"/>
              <a:t>/L</a:t>
            </a:r>
          </a:p>
          <a:p>
            <a:r>
              <a:rPr lang="en-US" dirty="0" smtClean="0"/>
              <a:t>Free T4: low</a:t>
            </a:r>
            <a:endParaRPr lang="en-IN" dirty="0"/>
          </a:p>
        </p:txBody>
      </p:sp>
      <p:sp>
        <p:nvSpPr>
          <p:cNvPr id="4" name="Oval 3"/>
          <p:cNvSpPr/>
          <p:nvPr/>
        </p:nvSpPr>
        <p:spPr>
          <a:xfrm>
            <a:off x="-76200" y="1219200"/>
            <a:ext cx="5562600" cy="23622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Subclinical Hypothyroidism</a:t>
            </a:r>
            <a:br>
              <a:rPr lang="en-US" dirty="0" smtClean="0"/>
            </a:br>
            <a:r>
              <a:rPr lang="en-US" dirty="0" smtClean="0"/>
              <a:t>When to treat ?</a:t>
            </a:r>
            <a:endParaRPr lang="en-IN" dirty="0"/>
          </a:p>
        </p:txBody>
      </p:sp>
      <p:sp>
        <p:nvSpPr>
          <p:cNvPr id="3" name="Subtitle 2"/>
          <p:cNvSpPr>
            <a:spLocks noGrp="1"/>
          </p:cNvSpPr>
          <p:nvPr>
            <p:ph type="subTitle" idx="1"/>
          </p:nvPr>
        </p:nvSpPr>
        <p:spPr/>
        <p:txBody>
          <a:bodyPr/>
          <a:lstStyle/>
          <a:p>
            <a:endParaRPr lang="en-IN"/>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a:t>
            </a:r>
            <a:endParaRPr lang="en-IN" dirty="0"/>
          </a:p>
        </p:txBody>
      </p:sp>
      <p:sp>
        <p:nvSpPr>
          <p:cNvPr id="3" name="Content Placeholder 2"/>
          <p:cNvSpPr>
            <a:spLocks noGrp="1"/>
          </p:cNvSpPr>
          <p:nvPr>
            <p:ph idx="1"/>
          </p:nvPr>
        </p:nvSpPr>
        <p:spPr/>
        <p:txBody>
          <a:bodyPr>
            <a:normAutofit/>
          </a:bodyPr>
          <a:lstStyle/>
          <a:p>
            <a:r>
              <a:rPr lang="en-US" dirty="0" smtClean="0"/>
              <a:t>26/F</a:t>
            </a:r>
          </a:p>
          <a:p>
            <a:r>
              <a:rPr lang="en-US" dirty="0" err="1" smtClean="0"/>
              <a:t>Bodyache</a:t>
            </a:r>
            <a:r>
              <a:rPr lang="en-US" dirty="0" smtClean="0"/>
              <a:t>, mood swings</a:t>
            </a:r>
          </a:p>
          <a:p>
            <a:r>
              <a:rPr lang="en-US" dirty="0" smtClean="0"/>
              <a:t>Weight: 60 kg</a:t>
            </a:r>
          </a:p>
          <a:p>
            <a:r>
              <a:rPr lang="en-US" dirty="0" smtClean="0"/>
              <a:t>h/o infertility, planning ART</a:t>
            </a:r>
          </a:p>
          <a:p>
            <a:endParaRPr lang="en-US" dirty="0" smtClean="0"/>
          </a:p>
          <a:p>
            <a:r>
              <a:rPr lang="en-US" dirty="0" smtClean="0"/>
              <a:t>TSH: 6 </a:t>
            </a:r>
            <a:r>
              <a:rPr lang="en-US" dirty="0" err="1" smtClean="0"/>
              <a:t>mIU</a:t>
            </a:r>
            <a:r>
              <a:rPr lang="en-US" dirty="0" smtClean="0"/>
              <a:t>/L (normal: 0.4-4)</a:t>
            </a:r>
          </a:p>
          <a:p>
            <a:r>
              <a:rPr lang="en-US" dirty="0" smtClean="0"/>
              <a:t>Free T4: normal</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2</a:t>
            </a:r>
            <a:endParaRPr lang="en-IN" dirty="0"/>
          </a:p>
        </p:txBody>
      </p:sp>
      <p:sp>
        <p:nvSpPr>
          <p:cNvPr id="3" name="Content Placeholder 2"/>
          <p:cNvSpPr>
            <a:spLocks noGrp="1"/>
          </p:cNvSpPr>
          <p:nvPr>
            <p:ph idx="1"/>
          </p:nvPr>
        </p:nvSpPr>
        <p:spPr/>
        <p:txBody>
          <a:bodyPr>
            <a:normAutofit/>
          </a:bodyPr>
          <a:lstStyle/>
          <a:p>
            <a:r>
              <a:rPr lang="en-US" dirty="0" smtClean="0"/>
              <a:t>26/F</a:t>
            </a:r>
          </a:p>
          <a:p>
            <a:r>
              <a:rPr lang="en-US" dirty="0" err="1" smtClean="0"/>
              <a:t>Bodyache</a:t>
            </a:r>
            <a:r>
              <a:rPr lang="en-US" dirty="0" smtClean="0"/>
              <a:t>, mood swings</a:t>
            </a:r>
          </a:p>
          <a:p>
            <a:r>
              <a:rPr lang="en-US" dirty="0" smtClean="0"/>
              <a:t>Weight: 60 kg</a:t>
            </a:r>
          </a:p>
          <a:p>
            <a:endParaRPr lang="en-US" dirty="0" smtClean="0"/>
          </a:p>
          <a:p>
            <a:r>
              <a:rPr lang="en-US" dirty="0" smtClean="0"/>
              <a:t>TSH: 6 </a:t>
            </a:r>
            <a:r>
              <a:rPr lang="en-US" dirty="0" err="1" smtClean="0"/>
              <a:t>mIU</a:t>
            </a:r>
            <a:r>
              <a:rPr lang="en-US" dirty="0" smtClean="0"/>
              <a:t>/L (normal: 0.4-4)</a:t>
            </a:r>
          </a:p>
          <a:p>
            <a:r>
              <a:rPr lang="en-US" dirty="0" smtClean="0"/>
              <a:t>Free T4: normal</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3</a:t>
            </a:r>
            <a:endParaRPr lang="en-IN" dirty="0"/>
          </a:p>
        </p:txBody>
      </p:sp>
      <p:sp>
        <p:nvSpPr>
          <p:cNvPr id="3" name="Content Placeholder 2"/>
          <p:cNvSpPr>
            <a:spLocks noGrp="1"/>
          </p:cNvSpPr>
          <p:nvPr>
            <p:ph idx="1"/>
          </p:nvPr>
        </p:nvSpPr>
        <p:spPr/>
        <p:txBody>
          <a:bodyPr/>
          <a:lstStyle/>
          <a:p>
            <a:r>
              <a:rPr lang="en-US" dirty="0" smtClean="0"/>
              <a:t>70/F</a:t>
            </a:r>
          </a:p>
          <a:p>
            <a:r>
              <a:rPr lang="en-US" dirty="0" smtClean="0"/>
              <a:t>Weight: 60 kg</a:t>
            </a:r>
          </a:p>
          <a:p>
            <a:endParaRPr lang="en-US" dirty="0" smtClean="0"/>
          </a:p>
          <a:p>
            <a:r>
              <a:rPr lang="en-US" dirty="0" smtClean="0"/>
              <a:t>TSH: 6 </a:t>
            </a:r>
            <a:r>
              <a:rPr lang="en-US" dirty="0" err="1" smtClean="0"/>
              <a:t>mIU</a:t>
            </a:r>
            <a:r>
              <a:rPr lang="en-US" dirty="0" smtClean="0"/>
              <a:t>/L (normal: 0.4-4)</a:t>
            </a:r>
          </a:p>
          <a:p>
            <a:r>
              <a:rPr lang="en-US" dirty="0" smtClean="0"/>
              <a:t>Free T4: normal</a:t>
            </a:r>
            <a:endParaRPr lang="en-IN"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Which patient requires treatment ?</a:t>
            </a:r>
            <a:endParaRPr lang="en-IN" dirty="0"/>
          </a:p>
        </p:txBody>
      </p:sp>
      <p:sp>
        <p:nvSpPr>
          <p:cNvPr id="3" name="Content Placeholder 2"/>
          <p:cNvSpPr>
            <a:spLocks noGrp="1"/>
          </p:cNvSpPr>
          <p:nvPr>
            <p:ph idx="1"/>
          </p:nvPr>
        </p:nvSpPr>
        <p:spPr/>
        <p:txBody>
          <a:bodyPr/>
          <a:lstStyle/>
          <a:p>
            <a:r>
              <a:rPr lang="en-US" dirty="0" smtClean="0"/>
              <a:t>Ans.: Case 1</a:t>
            </a:r>
          </a:p>
          <a:p>
            <a:endParaRPr lang="en-US" dirty="0" smtClean="0"/>
          </a:p>
          <a:p>
            <a:r>
              <a:rPr lang="en-US" dirty="0" smtClean="0"/>
              <a:t>Reason: infertility, Planning ART</a:t>
            </a:r>
          </a:p>
          <a:p>
            <a:endParaRPr lang="en-US" dirty="0" smtClean="0"/>
          </a:p>
          <a:p>
            <a:r>
              <a:rPr lang="en-US" dirty="0" smtClean="0"/>
              <a:t>Target: keep TSH &lt; 2.5 </a:t>
            </a:r>
            <a:r>
              <a:rPr lang="en-US" dirty="0" err="1" smtClean="0"/>
              <a:t>mIU</a:t>
            </a:r>
            <a:r>
              <a:rPr lang="en-US" dirty="0" smtClean="0"/>
              <a:t>/L before ART</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Case 2</a:t>
            </a:r>
            <a:endParaRPr lang="en-IN" dirty="0"/>
          </a:p>
        </p:txBody>
      </p:sp>
      <p:sp>
        <p:nvSpPr>
          <p:cNvPr id="3" name="Content Placeholder 2"/>
          <p:cNvSpPr>
            <a:spLocks noGrp="1"/>
          </p:cNvSpPr>
          <p:nvPr>
            <p:ph idx="1"/>
          </p:nvPr>
        </p:nvSpPr>
        <p:spPr/>
        <p:txBody>
          <a:bodyPr>
            <a:normAutofit/>
          </a:bodyPr>
          <a:lstStyle/>
          <a:p>
            <a:r>
              <a:rPr lang="en-US" dirty="0" smtClean="0"/>
              <a:t>26/F</a:t>
            </a:r>
          </a:p>
          <a:p>
            <a:r>
              <a:rPr lang="en-US" dirty="0" err="1" smtClean="0"/>
              <a:t>Bodyache</a:t>
            </a:r>
            <a:r>
              <a:rPr lang="en-US" dirty="0" smtClean="0"/>
              <a:t>, mood swings</a:t>
            </a:r>
          </a:p>
          <a:p>
            <a:r>
              <a:rPr lang="en-US" dirty="0" smtClean="0"/>
              <a:t>Weight: 60 kg</a:t>
            </a:r>
          </a:p>
          <a:p>
            <a:endParaRPr lang="en-US" dirty="0" smtClean="0"/>
          </a:p>
          <a:p>
            <a:r>
              <a:rPr lang="en-US" dirty="0" smtClean="0"/>
              <a:t>TSH: 6 </a:t>
            </a:r>
            <a:r>
              <a:rPr lang="en-US" dirty="0" err="1" smtClean="0"/>
              <a:t>mIU</a:t>
            </a:r>
            <a:r>
              <a:rPr lang="en-US" dirty="0" smtClean="0"/>
              <a:t>/L (normal: 0.4-4)</a:t>
            </a:r>
          </a:p>
          <a:p>
            <a:r>
              <a:rPr lang="en-US" dirty="0" smtClean="0"/>
              <a:t>Free T4: normal</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IN" dirty="0"/>
          </a:p>
        </p:txBody>
      </p:sp>
      <p:sp>
        <p:nvSpPr>
          <p:cNvPr id="3" name="Content Placeholder 2"/>
          <p:cNvSpPr>
            <a:spLocks noGrp="1"/>
          </p:cNvSpPr>
          <p:nvPr>
            <p:ph idx="1"/>
          </p:nvPr>
        </p:nvSpPr>
        <p:spPr/>
        <p:txBody>
          <a:bodyPr/>
          <a:lstStyle/>
          <a:p>
            <a:r>
              <a:rPr lang="en-US" dirty="0" smtClean="0"/>
              <a:t>Treat with T4</a:t>
            </a:r>
          </a:p>
          <a:p>
            <a:r>
              <a:rPr lang="en-US" dirty="0" smtClean="0"/>
              <a:t>Repeat TSH, TPO </a:t>
            </a:r>
            <a:r>
              <a:rPr lang="en-US" dirty="0" err="1" smtClean="0"/>
              <a:t>Ab</a:t>
            </a:r>
            <a:r>
              <a:rPr lang="en-US" dirty="0" smtClean="0"/>
              <a:t> &gt; 3 months</a:t>
            </a:r>
          </a:p>
          <a:p>
            <a:endParaRPr lang="en-US" dirty="0" smtClean="0"/>
          </a:p>
          <a:p>
            <a:pPr>
              <a:buNone/>
            </a:pPr>
            <a:r>
              <a:rPr lang="en-US" dirty="0" smtClean="0"/>
              <a:t>If no symptomatic improvement: </a:t>
            </a:r>
          </a:p>
          <a:p>
            <a:r>
              <a:rPr lang="en-US" dirty="0" smtClean="0"/>
              <a:t>stop the treatment</a:t>
            </a:r>
          </a:p>
          <a:p>
            <a:r>
              <a:rPr lang="en-US" dirty="0" smtClean="0"/>
              <a:t>Wait &amp; watch</a:t>
            </a:r>
          </a:p>
          <a:p>
            <a:r>
              <a:rPr lang="en-US" dirty="0" smtClean="0"/>
              <a:t>Monitor: TSH, Free T4</a:t>
            </a:r>
            <a:endParaRPr lang="en-IN"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Case 3 ?</a:t>
            </a:r>
            <a:endParaRPr lang="en-IN" dirty="0"/>
          </a:p>
        </p:txBody>
      </p:sp>
      <p:sp>
        <p:nvSpPr>
          <p:cNvPr id="3" name="Content Placeholder 2"/>
          <p:cNvSpPr>
            <a:spLocks noGrp="1"/>
          </p:cNvSpPr>
          <p:nvPr>
            <p:ph idx="1"/>
          </p:nvPr>
        </p:nvSpPr>
        <p:spPr/>
        <p:txBody>
          <a:bodyPr/>
          <a:lstStyle/>
          <a:p>
            <a:r>
              <a:rPr lang="en-US" dirty="0" smtClean="0"/>
              <a:t>70/F</a:t>
            </a:r>
          </a:p>
          <a:p>
            <a:r>
              <a:rPr lang="en-US" dirty="0" smtClean="0"/>
              <a:t>Weight: 60 kg</a:t>
            </a:r>
          </a:p>
          <a:p>
            <a:endParaRPr lang="en-US" dirty="0" smtClean="0"/>
          </a:p>
          <a:p>
            <a:r>
              <a:rPr lang="en-US" dirty="0" smtClean="0"/>
              <a:t>TSH: 6 </a:t>
            </a:r>
            <a:r>
              <a:rPr lang="en-US" dirty="0" err="1" smtClean="0"/>
              <a:t>mIU</a:t>
            </a:r>
            <a:r>
              <a:rPr lang="en-US" dirty="0" smtClean="0"/>
              <a:t>/L (normal: 0.4-4)</a:t>
            </a:r>
          </a:p>
          <a:p>
            <a:r>
              <a:rPr lang="en-US" dirty="0" smtClean="0"/>
              <a:t>Free T4: normal</a:t>
            </a:r>
            <a:endParaRPr lang="en-IN"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IN" dirty="0"/>
          </a:p>
        </p:txBody>
      </p:sp>
      <p:sp>
        <p:nvSpPr>
          <p:cNvPr id="3" name="Content Placeholder 2"/>
          <p:cNvSpPr>
            <a:spLocks noGrp="1"/>
          </p:cNvSpPr>
          <p:nvPr>
            <p:ph idx="1"/>
          </p:nvPr>
        </p:nvSpPr>
        <p:spPr/>
        <p:txBody>
          <a:bodyPr/>
          <a:lstStyle/>
          <a:p>
            <a:r>
              <a:rPr lang="en-US" dirty="0" smtClean="0"/>
              <a:t>Wait &amp; watch</a:t>
            </a:r>
          </a:p>
          <a:p>
            <a:r>
              <a:rPr lang="en-US" dirty="0" smtClean="0"/>
              <a:t>Repeat: TSH, Free T4, TPO </a:t>
            </a:r>
            <a:r>
              <a:rPr lang="en-US" dirty="0" err="1" smtClean="0"/>
              <a:t>Ab</a:t>
            </a:r>
            <a:r>
              <a:rPr lang="en-US" dirty="0" smtClean="0"/>
              <a:t> after 3 months</a:t>
            </a:r>
          </a:p>
          <a:p>
            <a:endParaRPr lang="en-US" dirty="0" smtClean="0"/>
          </a:p>
          <a:p>
            <a:r>
              <a:rPr lang="en-US" dirty="0" smtClean="0"/>
              <a:t>Reason: TSH increases with age &amp; weight</a:t>
            </a:r>
          </a:p>
          <a:p>
            <a:endParaRPr lang="en-IN"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T4 Dose Titration</a:t>
            </a:r>
            <a:endParaRPr lang="en-IN" dirty="0"/>
          </a:p>
        </p:txBody>
      </p:sp>
      <p:sp>
        <p:nvSpPr>
          <p:cNvPr id="3" name="Subtitle 2"/>
          <p:cNvSpPr>
            <a:spLocks noGrp="1"/>
          </p:cNvSpPr>
          <p:nvPr>
            <p:ph type="subTitle" idx="1"/>
          </p:nvPr>
        </p:nvSpPr>
        <p:spPr/>
        <p:txBody>
          <a:bodyPr/>
          <a:lstStyle/>
          <a:p>
            <a:endParaRPr lang="en-IN"/>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Points</a:t>
            </a:r>
            <a:endParaRPr lang="en-IN" dirty="0"/>
          </a:p>
        </p:txBody>
      </p:sp>
      <p:sp>
        <p:nvSpPr>
          <p:cNvPr id="3" name="Content Placeholder 2"/>
          <p:cNvSpPr>
            <a:spLocks noGrp="1"/>
          </p:cNvSpPr>
          <p:nvPr>
            <p:ph idx="1"/>
          </p:nvPr>
        </p:nvSpPr>
        <p:spPr/>
        <p:txBody>
          <a:bodyPr>
            <a:normAutofit lnSpcReduction="10000"/>
          </a:bodyPr>
          <a:lstStyle/>
          <a:p>
            <a:pPr>
              <a:buNone/>
            </a:pPr>
            <a:r>
              <a:rPr lang="en-US" dirty="0" smtClean="0"/>
              <a:t>TSH &gt; 10 </a:t>
            </a:r>
            <a:r>
              <a:rPr lang="en-US" dirty="0" err="1" smtClean="0"/>
              <a:t>mIU</a:t>
            </a:r>
            <a:r>
              <a:rPr lang="en-US" dirty="0" smtClean="0"/>
              <a:t>/L: treat</a:t>
            </a:r>
          </a:p>
          <a:p>
            <a:pPr>
              <a:buNone/>
            </a:pPr>
            <a:endParaRPr lang="en-US" dirty="0" smtClean="0"/>
          </a:p>
          <a:p>
            <a:pPr>
              <a:buNone/>
            </a:pPr>
            <a:r>
              <a:rPr lang="en-US" dirty="0" smtClean="0"/>
              <a:t>TSH: 4.5 – 10 </a:t>
            </a:r>
            <a:r>
              <a:rPr lang="en-US" dirty="0" err="1" smtClean="0"/>
              <a:t>mIU</a:t>
            </a:r>
            <a:r>
              <a:rPr lang="en-US" dirty="0" smtClean="0"/>
              <a:t>/L with</a:t>
            </a:r>
          </a:p>
          <a:p>
            <a:r>
              <a:rPr lang="en-US" dirty="0" smtClean="0"/>
              <a:t>Symptoms of </a:t>
            </a:r>
            <a:r>
              <a:rPr lang="en-US" dirty="0" err="1" smtClean="0"/>
              <a:t>hypotyroidism</a:t>
            </a:r>
            <a:endParaRPr lang="en-US" dirty="0" smtClean="0"/>
          </a:p>
          <a:p>
            <a:r>
              <a:rPr lang="en-US" dirty="0" err="1" smtClean="0"/>
              <a:t>Goitre</a:t>
            </a:r>
            <a:endParaRPr lang="en-US" dirty="0" smtClean="0"/>
          </a:p>
          <a:p>
            <a:r>
              <a:rPr lang="en-US" dirty="0" err="1" smtClean="0"/>
              <a:t>Hemithyroidectomy</a:t>
            </a:r>
            <a:endParaRPr lang="en-US" dirty="0" smtClean="0"/>
          </a:p>
          <a:p>
            <a:r>
              <a:rPr lang="en-US" dirty="0" smtClean="0"/>
              <a:t>Pregnancy</a:t>
            </a:r>
          </a:p>
          <a:p>
            <a:r>
              <a:rPr lang="en-US" dirty="0" smtClean="0"/>
              <a:t>Anti TPO </a:t>
            </a:r>
            <a:r>
              <a:rPr lang="en-US" dirty="0" err="1" smtClean="0"/>
              <a:t>Ab</a:t>
            </a:r>
            <a:r>
              <a:rPr lang="en-US" dirty="0" smtClean="0"/>
              <a:t> +</a:t>
            </a:r>
          </a:p>
          <a:p>
            <a:endParaRPr lang="en-IN"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Thyroid Disorders in pregnancy</a:t>
            </a:r>
            <a:endParaRPr lang="en-IN" dirty="0"/>
          </a:p>
        </p:txBody>
      </p:sp>
      <p:sp>
        <p:nvSpPr>
          <p:cNvPr id="3" name="Subtitle 2"/>
          <p:cNvSpPr>
            <a:spLocks noGrp="1"/>
          </p:cNvSpPr>
          <p:nvPr>
            <p:ph type="subTitle" idx="1"/>
          </p:nvPr>
        </p:nvSpPr>
        <p:spPr/>
        <p:txBody>
          <a:bodyPr/>
          <a:lstStyle/>
          <a:p>
            <a:endParaRPr lang="en-IN"/>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36666"/>
          <a:stretch/>
        </p:blipFill>
        <p:spPr bwMode="auto">
          <a:xfrm>
            <a:off x="609600" y="363660"/>
            <a:ext cx="8077200" cy="1922340"/>
          </a:xfrm>
          <a:prstGeom prst="rect">
            <a:avLst/>
          </a:prstGeom>
          <a:ln w="28575"/>
          <a:extLst/>
        </p:spPr>
        <p:style>
          <a:lnRef idx="2">
            <a:schemeClr val="accent1"/>
          </a:lnRef>
          <a:fillRef idx="1">
            <a:schemeClr val="lt1"/>
          </a:fillRef>
          <a:effectRef idx="0">
            <a:schemeClr val="accent1"/>
          </a:effectRef>
          <a:fontRef idx="minor">
            <a:schemeClr val="dk1"/>
          </a:fontRef>
        </p:style>
      </p:pic>
      <p:graphicFrame>
        <p:nvGraphicFramePr>
          <p:cNvPr id="5" name="Chart 4"/>
          <p:cNvGraphicFramePr/>
          <p:nvPr>
            <p:extLst>
              <p:ext uri="{D42A27DB-BD31-4B8C-83A1-F6EECF244321}">
                <p14:modId xmlns="" xmlns:p14="http://schemas.microsoft.com/office/powerpoint/2010/main" val="3596873961"/>
              </p:ext>
            </p:extLst>
          </p:nvPr>
        </p:nvGraphicFramePr>
        <p:xfrm>
          <a:off x="200023" y="2743200"/>
          <a:ext cx="8763001" cy="3962400"/>
        </p:xfrm>
        <a:graphic>
          <a:graphicData uri="http://schemas.openxmlformats.org/drawingml/2006/chart">
            <c:chart xmlns:c="http://schemas.openxmlformats.org/drawingml/2006/chart" xmlns:r="http://schemas.openxmlformats.org/officeDocument/2006/relationships" r:id="rId4"/>
          </a:graphicData>
        </a:graphic>
      </p:graphicFrame>
      <p:sp>
        <p:nvSpPr>
          <p:cNvPr id="6" name="Rounded Rectangle 5"/>
          <p:cNvSpPr/>
          <p:nvPr/>
        </p:nvSpPr>
        <p:spPr bwMode="auto">
          <a:xfrm>
            <a:off x="2057400" y="4876800"/>
            <a:ext cx="3505200" cy="1981200"/>
          </a:xfrm>
          <a:prstGeom prst="roundRect">
            <a:avLst/>
          </a:prstGeom>
          <a:noFill/>
          <a:ln w="57150">
            <a:solidFill>
              <a:srgbClr val="FF000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2"/>
              </a:solidFill>
              <a:effectLst/>
              <a:latin typeface="Garamond" pitchFamily="18" charset="0"/>
            </a:endParaRPr>
          </a:p>
        </p:txBody>
      </p:sp>
      <p:sp>
        <p:nvSpPr>
          <p:cNvPr id="2" name="Date Placeholder 1"/>
          <p:cNvSpPr>
            <a:spLocks noGrp="1"/>
          </p:cNvSpPr>
          <p:nvPr>
            <p:ph type="dt" sz="half" idx="10"/>
          </p:nvPr>
        </p:nvSpPr>
        <p:spPr/>
        <p:txBody>
          <a:bodyPr/>
          <a:lstStyle/>
          <a:p>
            <a:fld id="{747881DD-57CF-4E2B-AEBB-3A0BE285B723}" type="datetime1">
              <a:rPr lang="en-US" smtClean="0"/>
              <a:pPr/>
              <a:t>2/13/2019</a:t>
            </a:fld>
            <a:endParaRPr lang="en-US"/>
          </a:p>
        </p:txBody>
      </p:sp>
    </p:spTree>
    <p:extLst>
      <p:ext uri="{BB962C8B-B14F-4D97-AF65-F5344CB8AC3E}">
        <p14:creationId xmlns="" xmlns:p14="http://schemas.microsoft.com/office/powerpoint/2010/main" val="4194803816"/>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 xmlns:p14="http://schemas.microsoft.com/office/powerpoint/2010/main" val="4170479454"/>
              </p:ext>
            </p:extLst>
          </p:nvPr>
        </p:nvGraphicFramePr>
        <p:xfrm>
          <a:off x="20782" y="1828800"/>
          <a:ext cx="8991600" cy="4752207"/>
        </p:xfrm>
        <a:graphic>
          <a:graphicData uri="http://schemas.openxmlformats.org/drawingml/2006/table">
            <a:tbl>
              <a:tblPr firstRow="1" bandRow="1">
                <a:tableStyleId>{616DA210-FB5B-4158-B5E0-FEB733F419BA}</a:tableStyleId>
              </a:tblPr>
              <a:tblGrid>
                <a:gridCol w="1798320"/>
                <a:gridCol w="2023110"/>
                <a:gridCol w="1573530"/>
                <a:gridCol w="1798320"/>
                <a:gridCol w="1798320"/>
              </a:tblGrid>
              <a:tr h="1534160">
                <a:tc>
                  <a:txBody>
                    <a:bodyPr/>
                    <a:lstStyle/>
                    <a:p>
                      <a:r>
                        <a:rPr lang="en-US" dirty="0" smtClean="0">
                          <a:latin typeface="Times New Roman" panose="02020603050405020304" pitchFamily="18" charset="0"/>
                          <a:cs typeface="Times New Roman" panose="02020603050405020304" pitchFamily="18" charset="0"/>
                        </a:rPr>
                        <a:t>Study</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Study Design</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Sample Size</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TSH Cut-Off</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 of patients</a:t>
                      </a:r>
                      <a:r>
                        <a:rPr lang="en-US" baseline="0" dirty="0" smtClean="0">
                          <a:latin typeface="Times New Roman" panose="02020603050405020304" pitchFamily="18" charset="0"/>
                          <a:cs typeface="Times New Roman" panose="02020603050405020304" pitchFamily="18" charset="0"/>
                        </a:rPr>
                        <a:t> missed with hypothyroidism in pregnancy </a:t>
                      </a:r>
                      <a:endParaRPr lang="en-US" dirty="0">
                        <a:latin typeface="Times New Roman" panose="02020603050405020304" pitchFamily="18" charset="0"/>
                        <a:cs typeface="Times New Roman" panose="02020603050405020304" pitchFamily="18" charset="0"/>
                      </a:endParaRPr>
                    </a:p>
                  </a:txBody>
                  <a:tcPr/>
                </a:tc>
              </a:tr>
              <a:tr h="565217">
                <a:tc>
                  <a:txBody>
                    <a:bodyPr/>
                    <a:lstStyle/>
                    <a:p>
                      <a:r>
                        <a:rPr lang="en-US" dirty="0" smtClean="0">
                          <a:latin typeface="Times New Roman" panose="02020603050405020304" pitchFamily="18" charset="0"/>
                          <a:cs typeface="Times New Roman" panose="02020603050405020304" pitchFamily="18" charset="0"/>
                        </a:rPr>
                        <a:t>Wang et al</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Multicenter Cohort Study</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err="1" smtClean="0">
                          <a:latin typeface="Times New Roman" panose="02020603050405020304" pitchFamily="18" charset="0"/>
                          <a:cs typeface="Times New Roman" panose="02020603050405020304" pitchFamily="18" charset="0"/>
                        </a:rPr>
                        <a:t>Approx</a:t>
                      </a:r>
                      <a:r>
                        <a:rPr lang="en-US" dirty="0" smtClean="0">
                          <a:latin typeface="Times New Roman" panose="02020603050405020304" pitchFamily="18" charset="0"/>
                          <a:cs typeface="Times New Roman" panose="02020603050405020304" pitchFamily="18" charset="0"/>
                        </a:rPr>
                        <a:t> 3000</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&gt;4mIU/L</a:t>
                      </a:r>
                      <a:endParaRPr lang="en-US" dirty="0">
                        <a:latin typeface="Times New Roman" panose="02020603050405020304" pitchFamily="18" charset="0"/>
                        <a:cs typeface="Times New Roman" panose="02020603050405020304" pitchFamily="18" charset="0"/>
                      </a:endParaRPr>
                    </a:p>
                  </a:txBody>
                  <a:tcPr/>
                </a:tc>
                <a:tc>
                  <a:txBody>
                    <a:bodyPr/>
                    <a:lstStyle/>
                    <a:p>
                      <a:r>
                        <a:rPr lang="en-US" b="1" dirty="0" smtClean="0">
                          <a:latin typeface="Times New Roman" panose="02020603050405020304" pitchFamily="18" charset="0"/>
                          <a:cs typeface="Times New Roman" panose="02020603050405020304" pitchFamily="18" charset="0"/>
                        </a:rPr>
                        <a:t>81.6%</a:t>
                      </a:r>
                      <a:endParaRPr lang="en-US" b="1" dirty="0">
                        <a:latin typeface="Times New Roman" panose="02020603050405020304" pitchFamily="18" charset="0"/>
                        <a:cs typeface="Times New Roman" panose="02020603050405020304" pitchFamily="18" charset="0"/>
                      </a:endParaRPr>
                    </a:p>
                  </a:txBody>
                  <a:tcPr/>
                </a:tc>
              </a:tr>
              <a:tr h="565217">
                <a:tc>
                  <a:txBody>
                    <a:bodyPr/>
                    <a:lstStyle/>
                    <a:p>
                      <a:r>
                        <a:rPr lang="en-US" dirty="0" err="1" smtClean="0">
                          <a:latin typeface="Times New Roman" panose="02020603050405020304" pitchFamily="18" charset="0"/>
                          <a:cs typeface="Times New Roman" panose="02020603050405020304" pitchFamily="18" charset="0"/>
                        </a:rPr>
                        <a:t>Matsuzek</a:t>
                      </a:r>
                      <a:r>
                        <a:rPr lang="en-US" dirty="0" smtClean="0">
                          <a:latin typeface="Times New Roman" panose="02020603050405020304" pitchFamily="18" charset="0"/>
                          <a:cs typeface="Times New Roman" panose="02020603050405020304" pitchFamily="18" charset="0"/>
                        </a:rPr>
                        <a:t> et al</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Case-Control Study</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270</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&gt;2.5mIU/L</a:t>
                      </a:r>
                      <a:endParaRPr lang="en-US" dirty="0">
                        <a:latin typeface="Times New Roman" panose="02020603050405020304" pitchFamily="18" charset="0"/>
                        <a:cs typeface="Times New Roman" panose="02020603050405020304" pitchFamily="18" charset="0"/>
                      </a:endParaRPr>
                    </a:p>
                  </a:txBody>
                  <a:tcPr/>
                </a:tc>
                <a:tc>
                  <a:txBody>
                    <a:bodyPr/>
                    <a:lstStyle/>
                    <a:p>
                      <a:r>
                        <a:rPr lang="en-US" b="1" dirty="0" smtClean="0">
                          <a:latin typeface="Times New Roman" panose="02020603050405020304" pitchFamily="18" charset="0"/>
                          <a:cs typeface="Times New Roman" panose="02020603050405020304" pitchFamily="18" charset="0"/>
                        </a:rPr>
                        <a:t>46.4%</a:t>
                      </a:r>
                      <a:endParaRPr lang="en-US" b="1" dirty="0">
                        <a:latin typeface="Times New Roman" panose="02020603050405020304" pitchFamily="18" charset="0"/>
                        <a:cs typeface="Times New Roman" panose="02020603050405020304" pitchFamily="18" charset="0"/>
                      </a:endParaRPr>
                    </a:p>
                  </a:txBody>
                  <a:tcPr/>
                </a:tc>
              </a:tr>
              <a:tr h="565217">
                <a:tc>
                  <a:txBody>
                    <a:bodyPr/>
                    <a:lstStyle/>
                    <a:p>
                      <a:r>
                        <a:rPr lang="en-US" dirty="0" err="1" smtClean="0">
                          <a:latin typeface="Times New Roman" panose="02020603050405020304" pitchFamily="18" charset="0"/>
                          <a:cs typeface="Times New Roman" panose="02020603050405020304" pitchFamily="18" charset="0"/>
                        </a:rPr>
                        <a:t>Goel</a:t>
                      </a:r>
                      <a:r>
                        <a:rPr lang="en-US" dirty="0" smtClean="0">
                          <a:latin typeface="Times New Roman" panose="02020603050405020304" pitchFamily="18" charset="0"/>
                          <a:cs typeface="Times New Roman" panose="02020603050405020304" pitchFamily="18" charset="0"/>
                        </a:rPr>
                        <a:t> et al</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Prospective Case Control</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1,020</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&gt;2.5mIU/L</a:t>
                      </a:r>
                      <a:endParaRPr lang="en-US" dirty="0">
                        <a:latin typeface="Times New Roman" panose="02020603050405020304" pitchFamily="18" charset="0"/>
                        <a:cs typeface="Times New Roman" panose="02020603050405020304" pitchFamily="18" charset="0"/>
                      </a:endParaRPr>
                    </a:p>
                  </a:txBody>
                  <a:tcPr/>
                </a:tc>
                <a:tc>
                  <a:txBody>
                    <a:bodyPr/>
                    <a:lstStyle/>
                    <a:p>
                      <a:r>
                        <a:rPr lang="en-US" b="1" dirty="0" smtClean="0">
                          <a:latin typeface="Times New Roman" panose="02020603050405020304" pitchFamily="18" charset="0"/>
                          <a:cs typeface="Times New Roman" panose="02020603050405020304" pitchFamily="18" charset="0"/>
                        </a:rPr>
                        <a:t>32%</a:t>
                      </a:r>
                      <a:endParaRPr lang="en-US" b="1" dirty="0">
                        <a:latin typeface="Times New Roman" panose="02020603050405020304" pitchFamily="18" charset="0"/>
                        <a:cs typeface="Times New Roman" panose="02020603050405020304" pitchFamily="18" charset="0"/>
                      </a:endParaRPr>
                    </a:p>
                  </a:txBody>
                  <a:tcPr/>
                </a:tc>
              </a:tr>
              <a:tr h="8074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Vaidya et al</a:t>
                      </a:r>
                    </a:p>
                    <a:p>
                      <a:endParaRPr lang="en-US"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Single Centre Case-Control</a:t>
                      </a:r>
                      <a:r>
                        <a:rPr lang="en-US" baseline="0" dirty="0" smtClean="0">
                          <a:latin typeface="Times New Roman" panose="02020603050405020304" pitchFamily="18" charset="0"/>
                          <a:cs typeface="Times New Roman" panose="02020603050405020304" pitchFamily="18" charset="0"/>
                        </a:rPr>
                        <a:t> Study</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1,560</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&gt;4.2mIU/L</a:t>
                      </a:r>
                      <a:endParaRPr lang="en-US" dirty="0">
                        <a:latin typeface="Times New Roman" panose="02020603050405020304" pitchFamily="18" charset="0"/>
                        <a:cs typeface="Times New Roman" panose="02020603050405020304" pitchFamily="18" charset="0"/>
                      </a:endParaRPr>
                    </a:p>
                  </a:txBody>
                  <a:tcPr/>
                </a:tc>
                <a:tc>
                  <a:txBody>
                    <a:bodyPr/>
                    <a:lstStyle/>
                    <a:p>
                      <a:r>
                        <a:rPr lang="en-US" b="1" dirty="0" smtClean="0">
                          <a:latin typeface="Times New Roman" panose="02020603050405020304" pitchFamily="18" charset="0"/>
                          <a:cs typeface="Times New Roman" panose="02020603050405020304" pitchFamily="18" charset="0"/>
                        </a:rPr>
                        <a:t>30%</a:t>
                      </a:r>
                      <a:endParaRPr lang="en-US" b="1" dirty="0">
                        <a:latin typeface="Times New Roman" panose="02020603050405020304" pitchFamily="18" charset="0"/>
                        <a:cs typeface="Times New Roman" panose="02020603050405020304" pitchFamily="18" charset="0"/>
                      </a:endParaRPr>
                    </a:p>
                  </a:txBody>
                  <a:tcPr/>
                </a:tc>
              </a:tr>
              <a:tr h="565217">
                <a:tc>
                  <a:txBody>
                    <a:bodyPr/>
                    <a:lstStyle/>
                    <a:p>
                      <a:r>
                        <a:rPr lang="en-US" dirty="0" err="1" smtClean="0">
                          <a:latin typeface="Times New Roman" panose="02020603050405020304" pitchFamily="18" charset="0"/>
                          <a:cs typeface="Times New Roman" panose="02020603050405020304" pitchFamily="18" charset="0"/>
                        </a:rPr>
                        <a:t>Horacek</a:t>
                      </a:r>
                      <a:r>
                        <a:rPr lang="en-US" dirty="0" smtClean="0">
                          <a:latin typeface="Times New Roman" panose="02020603050405020304" pitchFamily="18" charset="0"/>
                          <a:cs typeface="Times New Roman" panose="02020603050405020304" pitchFamily="18" charset="0"/>
                        </a:rPr>
                        <a:t> et al</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Cross Sectional</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400</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&gt;3.5mIU/L</a:t>
                      </a:r>
                      <a:endParaRPr lang="en-US" dirty="0">
                        <a:latin typeface="Times New Roman" panose="02020603050405020304" pitchFamily="18" charset="0"/>
                        <a:cs typeface="Times New Roman" panose="02020603050405020304" pitchFamily="18" charset="0"/>
                      </a:endParaRPr>
                    </a:p>
                  </a:txBody>
                  <a:tcPr/>
                </a:tc>
                <a:tc>
                  <a:txBody>
                    <a:bodyPr/>
                    <a:lstStyle/>
                    <a:p>
                      <a:r>
                        <a:rPr lang="en-US" b="1" dirty="0" smtClean="0">
                          <a:latin typeface="Times New Roman" panose="02020603050405020304" pitchFamily="18" charset="0"/>
                          <a:cs typeface="Times New Roman" panose="02020603050405020304" pitchFamily="18" charset="0"/>
                        </a:rPr>
                        <a:t>55%</a:t>
                      </a:r>
                      <a:endParaRPr lang="en-US" b="1" dirty="0">
                        <a:latin typeface="Times New Roman" panose="02020603050405020304" pitchFamily="18" charset="0"/>
                        <a:cs typeface="Times New Roman" panose="02020603050405020304" pitchFamily="18" charset="0"/>
                      </a:endParaRPr>
                    </a:p>
                  </a:txBody>
                  <a:tcPr/>
                </a:tc>
              </a:tr>
            </a:tbl>
          </a:graphicData>
        </a:graphic>
      </p:graphicFrame>
      <p:sp>
        <p:nvSpPr>
          <p:cNvPr id="3" name="TextBox 2"/>
          <p:cNvSpPr txBox="1"/>
          <p:nvPr/>
        </p:nvSpPr>
        <p:spPr>
          <a:xfrm>
            <a:off x="0" y="228600"/>
            <a:ext cx="9144000" cy="954107"/>
          </a:xfrm>
          <a:prstGeom prst="rect">
            <a:avLst/>
          </a:prstGeom>
          <a:solidFill>
            <a:schemeClr val="accent1"/>
          </a:solidFill>
        </p:spPr>
        <p:txBody>
          <a:bodyPr wrap="square" rtlCol="0">
            <a:spAutoFit/>
          </a:bodyPr>
          <a:lstStyle/>
          <a:p>
            <a:pPr algn="just"/>
            <a:r>
              <a:rPr lang="en-US" sz="2800" b="1" dirty="0">
                <a:solidFill>
                  <a:schemeClr val="bg1">
                    <a:lumMod val="95000"/>
                  </a:schemeClr>
                </a:solidFill>
                <a:latin typeface="Times New Roman" panose="02020603050405020304" pitchFamily="18" charset="0"/>
                <a:cs typeface="Times New Roman" panose="02020603050405020304" pitchFamily="18" charset="0"/>
              </a:rPr>
              <a:t>Universal Vs Selective Case Based Screening for hypothyroidism in pregnancy</a:t>
            </a:r>
          </a:p>
        </p:txBody>
      </p:sp>
      <p:sp>
        <p:nvSpPr>
          <p:cNvPr id="4" name="TextBox 3"/>
          <p:cNvSpPr txBox="1"/>
          <p:nvPr/>
        </p:nvSpPr>
        <p:spPr>
          <a:xfrm>
            <a:off x="0" y="2971800"/>
            <a:ext cx="9144000" cy="1938992"/>
          </a:xfrm>
          <a:prstGeom prst="rect">
            <a:avLst/>
          </a:prstGeom>
          <a:solidFill>
            <a:srgbClr val="FFC000"/>
          </a:solidFill>
        </p:spPr>
        <p:txBody>
          <a:bodyPr wrap="square" rtlCol="0">
            <a:spAutoFit/>
          </a:bodyPr>
          <a:lstStyle/>
          <a:p>
            <a:r>
              <a:rPr lang="en-US" sz="2400" dirty="0">
                <a:solidFill>
                  <a:srgbClr val="414141">
                    <a:lumMod val="85000"/>
                    <a:lumOff val="15000"/>
                  </a:srgbClr>
                </a:solidFill>
                <a:latin typeface="Times New Roman" panose="02020603050405020304" pitchFamily="18" charset="0"/>
                <a:cs typeface="Times New Roman" panose="02020603050405020304" pitchFamily="18" charset="0"/>
              </a:rPr>
              <a:t>1.Meta-analysis has shown that case-based screening can miss up to </a:t>
            </a:r>
            <a:r>
              <a:rPr lang="en-US" sz="2400" b="1" dirty="0">
                <a:solidFill>
                  <a:srgbClr val="414141">
                    <a:lumMod val="85000"/>
                    <a:lumOff val="15000"/>
                  </a:srgbClr>
                </a:solidFill>
                <a:latin typeface="Times New Roman" panose="02020603050405020304" pitchFamily="18" charset="0"/>
                <a:cs typeface="Times New Roman" panose="02020603050405020304" pitchFamily="18" charset="0"/>
              </a:rPr>
              <a:t>49 % of pregnant women with thyroid dysfunction. </a:t>
            </a:r>
          </a:p>
          <a:p>
            <a:endParaRPr lang="en-US" sz="2400" dirty="0">
              <a:solidFill>
                <a:srgbClr val="414141">
                  <a:lumMod val="85000"/>
                  <a:lumOff val="15000"/>
                </a:srgbClr>
              </a:solidFill>
              <a:latin typeface="Times New Roman" panose="02020603050405020304" pitchFamily="18" charset="0"/>
              <a:cs typeface="Times New Roman" panose="02020603050405020304" pitchFamily="18" charset="0"/>
            </a:endParaRPr>
          </a:p>
          <a:p>
            <a:r>
              <a:rPr lang="en-US" sz="2400" dirty="0">
                <a:solidFill>
                  <a:srgbClr val="414141">
                    <a:lumMod val="85000"/>
                    <a:lumOff val="15000"/>
                  </a:srgbClr>
                </a:solidFill>
                <a:latin typeface="Times New Roman" panose="02020603050405020304" pitchFamily="18" charset="0"/>
                <a:cs typeface="Times New Roman" panose="02020603050405020304" pitchFamily="18" charset="0"/>
              </a:rPr>
              <a:t>2.Further support for advocacy of universal screening methods for thyroid disorders in pregnancy.</a:t>
            </a:r>
          </a:p>
        </p:txBody>
      </p:sp>
      <p:sp>
        <p:nvSpPr>
          <p:cNvPr id="5" name="TextBox 4"/>
          <p:cNvSpPr txBox="1"/>
          <p:nvPr/>
        </p:nvSpPr>
        <p:spPr>
          <a:xfrm>
            <a:off x="5181600" y="6487656"/>
            <a:ext cx="3962400" cy="369332"/>
          </a:xfrm>
          <a:prstGeom prst="rect">
            <a:avLst/>
          </a:prstGeom>
          <a:noFill/>
        </p:spPr>
        <p:txBody>
          <a:bodyPr wrap="square" rtlCol="0">
            <a:spAutoFit/>
          </a:bodyPr>
          <a:lstStyle/>
          <a:p>
            <a:r>
              <a:rPr lang="en-US" dirty="0" smtClean="0"/>
              <a:t>Zahra </a:t>
            </a:r>
            <a:r>
              <a:rPr lang="en-US" dirty="0" err="1" smtClean="0"/>
              <a:t>Jouyandeh</a:t>
            </a:r>
            <a:r>
              <a:rPr lang="en-US" dirty="0" smtClean="0"/>
              <a:t> , Endocrine; 2015</a:t>
            </a:r>
            <a:endParaRPr lang="en-US" dirty="0"/>
          </a:p>
        </p:txBody>
      </p:sp>
      <p:sp>
        <p:nvSpPr>
          <p:cNvPr id="6" name="Date Placeholder 5"/>
          <p:cNvSpPr>
            <a:spLocks noGrp="1"/>
          </p:cNvSpPr>
          <p:nvPr>
            <p:ph type="dt" sz="half" idx="10"/>
          </p:nvPr>
        </p:nvSpPr>
        <p:spPr/>
        <p:txBody>
          <a:bodyPr/>
          <a:lstStyle/>
          <a:p>
            <a:fld id="{E19EBC6E-5C7B-48BD-A160-DBED94E419B8}" type="datetime1">
              <a:rPr lang="en-US" smtClean="0"/>
              <a:pPr/>
              <a:t>2/13/2019</a:t>
            </a:fld>
            <a:endParaRPr lang="en-US"/>
          </a:p>
        </p:txBody>
      </p:sp>
    </p:spTree>
    <p:extLst>
      <p:ext uri="{BB962C8B-B14F-4D97-AF65-F5344CB8AC3E}">
        <p14:creationId xmlns="" xmlns:p14="http://schemas.microsoft.com/office/powerpoint/2010/main" val="115745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6927" y="609600"/>
            <a:ext cx="9144000" cy="1104900"/>
          </a:xfrm>
          <a:prstGeom prst="rect">
            <a:avLst/>
          </a:prstGeom>
          <a:solidFill>
            <a:schemeClr val="accent1"/>
          </a:solidFill>
          <a:ln>
            <a:noFill/>
          </a:ln>
          <a:extLst/>
        </p:spPr>
        <p:txBody>
          <a:bodyPr vert="horz" wrap="square" lIns="90488" tIns="44450" rIns="90488" bIns="44450" numCol="1" anchor="ctr" anchorCtr="0" compatLnSpc="1">
            <a:prstTxWarp prst="textNoShape">
              <a:avLst/>
            </a:prstTxWarp>
          </a:bodyPr>
          <a:lst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Garamond" pitchFamily="18" charset="0"/>
              </a:defRPr>
            </a:lvl2pPr>
            <a:lvl3pPr algn="ctr" rtl="0" eaLnBrk="0" fontAlgn="base" hangingPunct="0">
              <a:spcBef>
                <a:spcPct val="0"/>
              </a:spcBef>
              <a:spcAft>
                <a:spcPct val="0"/>
              </a:spcAft>
              <a:defRPr sz="4000" b="1">
                <a:solidFill>
                  <a:schemeClr val="tx2"/>
                </a:solidFill>
                <a:latin typeface="Garamond" pitchFamily="18" charset="0"/>
              </a:defRPr>
            </a:lvl3pPr>
            <a:lvl4pPr algn="ctr" rtl="0" eaLnBrk="0" fontAlgn="base" hangingPunct="0">
              <a:spcBef>
                <a:spcPct val="0"/>
              </a:spcBef>
              <a:spcAft>
                <a:spcPct val="0"/>
              </a:spcAft>
              <a:defRPr sz="4000" b="1">
                <a:solidFill>
                  <a:schemeClr val="tx2"/>
                </a:solidFill>
                <a:latin typeface="Garamond" pitchFamily="18" charset="0"/>
              </a:defRPr>
            </a:lvl4pPr>
            <a:lvl5pPr algn="ctr" rtl="0" eaLnBrk="0" fontAlgn="base" hangingPunct="0">
              <a:spcBef>
                <a:spcPct val="0"/>
              </a:spcBef>
              <a:spcAft>
                <a:spcPct val="0"/>
              </a:spcAft>
              <a:defRPr sz="4000" b="1">
                <a:solidFill>
                  <a:schemeClr val="tx2"/>
                </a:solidFill>
                <a:latin typeface="Garamond" pitchFamily="18" charset="0"/>
              </a:defRPr>
            </a:lvl5pPr>
            <a:lvl6pPr marL="457200" algn="ctr" rtl="0" eaLnBrk="0" fontAlgn="base" hangingPunct="0">
              <a:spcBef>
                <a:spcPct val="0"/>
              </a:spcBef>
              <a:spcAft>
                <a:spcPct val="0"/>
              </a:spcAft>
              <a:defRPr sz="4000" b="1">
                <a:solidFill>
                  <a:schemeClr val="tx2"/>
                </a:solidFill>
                <a:latin typeface="Garamond" pitchFamily="18" charset="0"/>
              </a:defRPr>
            </a:lvl6pPr>
            <a:lvl7pPr marL="914400" algn="ctr" rtl="0" eaLnBrk="0" fontAlgn="base" hangingPunct="0">
              <a:spcBef>
                <a:spcPct val="0"/>
              </a:spcBef>
              <a:spcAft>
                <a:spcPct val="0"/>
              </a:spcAft>
              <a:defRPr sz="4000" b="1">
                <a:solidFill>
                  <a:schemeClr val="tx2"/>
                </a:solidFill>
                <a:latin typeface="Garamond" pitchFamily="18" charset="0"/>
              </a:defRPr>
            </a:lvl7pPr>
            <a:lvl8pPr marL="1371600" algn="ctr" rtl="0" eaLnBrk="0" fontAlgn="base" hangingPunct="0">
              <a:spcBef>
                <a:spcPct val="0"/>
              </a:spcBef>
              <a:spcAft>
                <a:spcPct val="0"/>
              </a:spcAft>
              <a:defRPr sz="4000" b="1">
                <a:solidFill>
                  <a:schemeClr val="tx2"/>
                </a:solidFill>
                <a:latin typeface="Garamond" pitchFamily="18" charset="0"/>
              </a:defRPr>
            </a:lvl8pPr>
            <a:lvl9pPr marL="1828800" algn="ctr" rtl="0" eaLnBrk="0" fontAlgn="base" hangingPunct="0">
              <a:spcBef>
                <a:spcPct val="0"/>
              </a:spcBef>
              <a:spcAft>
                <a:spcPct val="0"/>
              </a:spcAft>
              <a:defRPr sz="4000" b="1">
                <a:solidFill>
                  <a:schemeClr val="tx2"/>
                </a:solidFill>
                <a:latin typeface="Garamond" pitchFamily="18" charset="0"/>
              </a:defRPr>
            </a:lvl9pPr>
          </a:lstStyle>
          <a:p>
            <a:r>
              <a:rPr lang="en-GB" sz="2800" kern="0" dirty="0" smtClean="0">
                <a:solidFill>
                  <a:schemeClr val="bg1">
                    <a:lumMod val="95000"/>
                  </a:schemeClr>
                </a:solidFill>
                <a:latin typeface="Times New Roman" pitchFamily="18" charset="0"/>
              </a:rPr>
              <a:t>Consensus : Indian Guideline on the Management of Maternal Thyroid disorders</a:t>
            </a:r>
            <a:endParaRPr lang="en-US" sz="2800" kern="0" dirty="0">
              <a:solidFill>
                <a:schemeClr val="bg1">
                  <a:lumMod val="95000"/>
                </a:schemeClr>
              </a:solidFill>
            </a:endParaRPr>
          </a:p>
        </p:txBody>
      </p:sp>
      <p:sp>
        <p:nvSpPr>
          <p:cNvPr id="4" name="Rectangle 3"/>
          <p:cNvSpPr/>
          <p:nvPr/>
        </p:nvSpPr>
        <p:spPr>
          <a:xfrm>
            <a:off x="152400" y="2505670"/>
            <a:ext cx="3962400" cy="2246769"/>
          </a:xfrm>
          <a:prstGeom prst="rect">
            <a:avLst/>
          </a:prstGeom>
        </p:spPr>
        <p:txBody>
          <a:bodyPr wrap="square">
            <a:spAutoFit/>
          </a:bodyPr>
          <a:lstStyle/>
          <a:p>
            <a:pPr algn="just"/>
            <a:r>
              <a:rPr lang="en-US" sz="2800" b="1" dirty="0">
                <a:solidFill>
                  <a:schemeClr val="accent2"/>
                </a:solidFill>
              </a:rPr>
              <a:t>All pregnant females should be screened at 1st antenatal visit by </a:t>
            </a:r>
            <a:r>
              <a:rPr lang="en-US" sz="2800" b="1" dirty="0" smtClean="0">
                <a:solidFill>
                  <a:schemeClr val="accent2"/>
                </a:solidFill>
              </a:rPr>
              <a:t>measuring TSH </a:t>
            </a:r>
            <a:r>
              <a:rPr lang="en-US" sz="2800" b="1" dirty="0">
                <a:solidFill>
                  <a:schemeClr val="accent2"/>
                </a:solidFill>
              </a:rPr>
              <a:t>levels (</a:t>
            </a:r>
            <a:r>
              <a:rPr lang="en-US" sz="2800" b="1" dirty="0" err="1">
                <a:solidFill>
                  <a:schemeClr val="accent2"/>
                </a:solidFill>
              </a:rPr>
              <a:t>IIa</a:t>
            </a:r>
            <a:r>
              <a:rPr lang="en-US" sz="2800" b="1" dirty="0">
                <a:solidFill>
                  <a:schemeClr val="accent2"/>
                </a:solidFill>
              </a:rPr>
              <a:t>/B).</a:t>
            </a:r>
          </a:p>
        </p:txBody>
      </p:sp>
      <p:sp>
        <p:nvSpPr>
          <p:cNvPr id="5" name="TextBox 4"/>
          <p:cNvSpPr txBox="1"/>
          <p:nvPr/>
        </p:nvSpPr>
        <p:spPr>
          <a:xfrm>
            <a:off x="304800" y="5867400"/>
            <a:ext cx="3657600" cy="584775"/>
          </a:xfrm>
          <a:prstGeom prst="rect">
            <a:avLst/>
          </a:prstGeom>
          <a:noFill/>
        </p:spPr>
        <p:txBody>
          <a:bodyPr wrap="square" rtlCol="0">
            <a:spAutoFit/>
          </a:bodyPr>
          <a:lstStyle/>
          <a:p>
            <a:r>
              <a:rPr lang="en-US" sz="1600" dirty="0" smtClean="0"/>
              <a:t>RV Jayakumar, ITS Guidelines for Maternal Thyroid Dysfunction , 2012.</a:t>
            </a:r>
            <a:endParaRPr lang="en-US" sz="1600" dirty="0"/>
          </a:p>
        </p:txBody>
      </p:sp>
      <p:pic>
        <p:nvPicPr>
          <p:cNvPr id="18434"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50000" t="15886" r="21083" b="9375"/>
          <a:stretch/>
        </p:blipFill>
        <p:spPr bwMode="auto">
          <a:xfrm>
            <a:off x="5105400" y="2006376"/>
            <a:ext cx="3181350" cy="4623024"/>
          </a:xfrm>
          <a:prstGeom prst="rect">
            <a:avLst/>
          </a:prstGeom>
          <a:ln w="38100"/>
        </p:spPr>
        <p:style>
          <a:lnRef idx="2">
            <a:schemeClr val="accent2"/>
          </a:lnRef>
          <a:fillRef idx="1">
            <a:schemeClr val="lt1"/>
          </a:fillRef>
          <a:effectRef idx="0">
            <a:schemeClr val="accent2"/>
          </a:effectRef>
          <a:fontRef idx="minor">
            <a:schemeClr val="dk1"/>
          </a:fontRef>
        </p:style>
      </p:pic>
      <p:sp>
        <p:nvSpPr>
          <p:cNvPr id="2" name="Date Placeholder 1"/>
          <p:cNvSpPr>
            <a:spLocks noGrp="1"/>
          </p:cNvSpPr>
          <p:nvPr>
            <p:ph type="dt" sz="half" idx="10"/>
          </p:nvPr>
        </p:nvSpPr>
        <p:spPr/>
        <p:txBody>
          <a:bodyPr/>
          <a:lstStyle/>
          <a:p>
            <a:fld id="{2B70872F-9EE2-4E6C-A54F-BC2DC8312AB5}" type="datetime1">
              <a:rPr lang="en-US" smtClean="0"/>
              <a:pPr/>
              <a:t>2/13/2019</a:t>
            </a:fld>
            <a:endParaRPr lang="en-US"/>
          </a:p>
        </p:txBody>
      </p:sp>
    </p:spTree>
    <p:extLst>
      <p:ext uri="{BB962C8B-B14F-4D97-AF65-F5344CB8AC3E}">
        <p14:creationId xmlns="" xmlns:p14="http://schemas.microsoft.com/office/powerpoint/2010/main" val="210248341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Autofit/>
          </a:bodyPr>
          <a:lstStyle/>
          <a:p>
            <a:r>
              <a:rPr lang="en-US" sz="2800" b="1" dirty="0" smtClean="0">
                <a:solidFill>
                  <a:schemeClr val="accent2"/>
                </a:solidFill>
                <a:latin typeface="Times New Roman" pitchFamily="18" charset="0"/>
                <a:cs typeface="Times New Roman" pitchFamily="18" charset="0"/>
              </a:rPr>
              <a:t>Hypothyroidism: Screening Women In Pregnancy</a:t>
            </a:r>
            <a:r>
              <a:rPr lang="en-US" sz="2000" b="1" dirty="0" smtClean="0">
                <a:solidFill>
                  <a:schemeClr val="accent2"/>
                </a:solidFill>
                <a:latin typeface="Times New Roman" pitchFamily="18" charset="0"/>
                <a:cs typeface="Times New Roman" pitchFamily="18" charset="0"/>
              </a:rPr>
              <a:t/>
            </a:r>
            <a:br>
              <a:rPr lang="en-US" sz="2000" b="1" dirty="0" smtClean="0">
                <a:solidFill>
                  <a:schemeClr val="accent2"/>
                </a:solidFill>
                <a:latin typeface="Times New Roman" pitchFamily="18" charset="0"/>
                <a:cs typeface="Times New Roman" pitchFamily="18" charset="0"/>
              </a:rPr>
            </a:br>
            <a:r>
              <a:rPr lang="en-US" sz="2000" b="1" dirty="0" smtClean="0">
                <a:solidFill>
                  <a:schemeClr val="accent2"/>
                </a:solidFill>
                <a:latin typeface="Times New Roman" pitchFamily="18" charset="0"/>
                <a:cs typeface="Times New Roman" pitchFamily="18" charset="0"/>
              </a:rPr>
              <a:t/>
            </a:r>
            <a:br>
              <a:rPr lang="en-US" sz="2000" b="1" dirty="0" smtClean="0">
                <a:solidFill>
                  <a:schemeClr val="accent2"/>
                </a:solidFill>
                <a:latin typeface="Times New Roman" pitchFamily="18" charset="0"/>
                <a:cs typeface="Times New Roman" pitchFamily="18" charset="0"/>
              </a:rPr>
            </a:br>
            <a:r>
              <a:rPr lang="en-US" sz="3200" b="1" dirty="0" smtClean="0">
                <a:solidFill>
                  <a:schemeClr val="accent2"/>
                </a:solidFill>
                <a:latin typeface="Times New Roman" pitchFamily="18" charset="0"/>
                <a:cs typeface="Times New Roman" pitchFamily="18" charset="0"/>
              </a:rPr>
              <a:t>Universal Screening: If not  feasible</a:t>
            </a:r>
            <a:endParaRPr lang="en-US" sz="2000" b="1" dirty="0">
              <a:solidFill>
                <a:schemeClr val="accent2"/>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2027237"/>
            <a:ext cx="8229600" cy="4525963"/>
          </a:xfrm>
        </p:spPr>
        <p:txBody>
          <a:bodyPr>
            <a:normAutofit/>
          </a:bodyPr>
          <a:lstStyle/>
          <a:p>
            <a:pPr algn="ctr">
              <a:buNone/>
            </a:pPr>
            <a:r>
              <a:rPr lang="en-US" sz="2800" b="1" dirty="0" smtClean="0">
                <a:latin typeface="Times New Roman" pitchFamily="18" charset="0"/>
                <a:cs typeface="Times New Roman" pitchFamily="18" charset="0"/>
              </a:rPr>
              <a:t>High Risk Group: Must be Screened</a:t>
            </a:r>
          </a:p>
          <a:p>
            <a:r>
              <a:rPr lang="en-US" sz="2400" b="1" dirty="0" smtClean="0">
                <a:latin typeface="Times New Roman" pitchFamily="18" charset="0"/>
                <a:cs typeface="Times New Roman" pitchFamily="18" charset="0"/>
              </a:rPr>
              <a:t>H/o:  Autoimmune Thyroid Disease</a:t>
            </a:r>
          </a:p>
          <a:p>
            <a:r>
              <a:rPr lang="en-US" sz="2400" b="1" dirty="0" smtClean="0">
                <a:latin typeface="Times New Roman" pitchFamily="18" charset="0"/>
                <a:cs typeface="Times New Roman" pitchFamily="18" charset="0"/>
              </a:rPr>
              <a:t>TPO Positivity</a:t>
            </a:r>
          </a:p>
          <a:p>
            <a:r>
              <a:rPr lang="en-US" sz="2400" b="1" dirty="0" smtClean="0">
                <a:latin typeface="Times New Roman" pitchFamily="18" charset="0"/>
                <a:cs typeface="Times New Roman" pitchFamily="18" charset="0"/>
              </a:rPr>
              <a:t>Symptoms Positive</a:t>
            </a:r>
          </a:p>
          <a:p>
            <a:r>
              <a:rPr lang="en-US" sz="2400" b="1" dirty="0" smtClean="0">
                <a:latin typeface="Times New Roman" pitchFamily="18" charset="0"/>
                <a:cs typeface="Times New Roman" pitchFamily="18" charset="0"/>
              </a:rPr>
              <a:t>Other Auto Immune Disease ( Type 1 Diabetes Mellitus )</a:t>
            </a:r>
          </a:p>
          <a:p>
            <a:r>
              <a:rPr lang="en-US" sz="2400" b="1" dirty="0" smtClean="0">
                <a:latin typeface="Times New Roman" pitchFamily="18" charset="0"/>
                <a:cs typeface="Times New Roman" pitchFamily="18" charset="0"/>
              </a:rPr>
              <a:t>F. H. of Auto Immune Disease</a:t>
            </a:r>
          </a:p>
          <a:p>
            <a:r>
              <a:rPr lang="en-US" sz="2400" b="1" dirty="0" err="1" smtClean="0">
                <a:latin typeface="Times New Roman" pitchFamily="18" charset="0"/>
                <a:cs typeface="Times New Roman" pitchFamily="18" charset="0"/>
              </a:rPr>
              <a:t>Goitre</a:t>
            </a:r>
            <a:endParaRPr lang="en-US" sz="2400" b="1"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H/o: Thyroid surgery, I </a:t>
            </a:r>
            <a:r>
              <a:rPr lang="en-US" sz="2000" b="1" dirty="0" smtClean="0">
                <a:latin typeface="Times New Roman" pitchFamily="18" charset="0"/>
                <a:cs typeface="Times New Roman" pitchFamily="18" charset="0"/>
              </a:rPr>
              <a:t>131 </a:t>
            </a:r>
            <a:r>
              <a:rPr lang="en-US" sz="2400" b="1" dirty="0" smtClean="0">
                <a:latin typeface="Times New Roman" pitchFamily="18" charset="0"/>
                <a:cs typeface="Times New Roman" pitchFamily="18" charset="0"/>
              </a:rPr>
              <a:t>Treatment, Head- Neck irradiation</a:t>
            </a:r>
          </a:p>
          <a:p>
            <a:r>
              <a:rPr lang="en-US" sz="2400" b="1" dirty="0" smtClean="0">
                <a:latin typeface="Times New Roman" pitchFamily="18" charset="0"/>
                <a:cs typeface="Times New Roman" pitchFamily="18" charset="0"/>
              </a:rPr>
              <a:t>&gt; 30-35 yrs age</a:t>
            </a:r>
            <a:endParaRPr lang="en-US" sz="2400" b="1" dirty="0">
              <a:latin typeface="Times New Roman" pitchFamily="18" charset="0"/>
              <a:cs typeface="Times New Roman" pitchFamily="18" charset="0"/>
            </a:endParaRPr>
          </a:p>
        </p:txBody>
      </p:sp>
      <p:sp>
        <p:nvSpPr>
          <p:cNvPr id="5" name="Rectangle 4"/>
          <p:cNvSpPr/>
          <p:nvPr/>
        </p:nvSpPr>
        <p:spPr>
          <a:xfrm>
            <a:off x="5701391" y="6519386"/>
            <a:ext cx="3442609" cy="369332"/>
          </a:xfrm>
          <a:prstGeom prst="rect">
            <a:avLst/>
          </a:prstGeom>
        </p:spPr>
        <p:txBody>
          <a:bodyPr wrap="none">
            <a:spAutoFit/>
          </a:bodyPr>
          <a:lstStyle/>
          <a:p>
            <a:r>
              <a:rPr lang="en-US" dirty="0"/>
              <a:t>Alex </a:t>
            </a:r>
            <a:r>
              <a:rPr lang="en-US" dirty="0" err="1" smtClean="0"/>
              <a:t>Stagnaro</a:t>
            </a:r>
            <a:r>
              <a:rPr lang="en-US" dirty="0" smtClean="0"/>
              <a:t>-Green,</a:t>
            </a:r>
            <a:r>
              <a:rPr lang="en-US" dirty="0"/>
              <a:t> </a:t>
            </a:r>
            <a:r>
              <a:rPr lang="en-US" dirty="0" smtClean="0"/>
              <a:t>Thyroid,2011</a:t>
            </a:r>
            <a:endParaRPr lang="en-US" dirty="0"/>
          </a:p>
        </p:txBody>
      </p:sp>
      <p:sp>
        <p:nvSpPr>
          <p:cNvPr id="4" name="Date Placeholder 3"/>
          <p:cNvSpPr>
            <a:spLocks noGrp="1"/>
          </p:cNvSpPr>
          <p:nvPr>
            <p:ph type="dt" sz="half" idx="10"/>
          </p:nvPr>
        </p:nvSpPr>
        <p:spPr/>
        <p:txBody>
          <a:bodyPr/>
          <a:lstStyle/>
          <a:p>
            <a:fld id="{EAA765AA-7F87-49F6-B35A-9E88266C36AD}" type="datetime1">
              <a:rPr lang="en-US" smtClean="0"/>
              <a:pPr/>
              <a:t>2/13/2019</a:t>
            </a:fld>
            <a:endParaRPr lang="en-US"/>
          </a:p>
        </p:txBody>
      </p:sp>
    </p:spTree>
    <p:extLst>
      <p:ext uri="{BB962C8B-B14F-4D97-AF65-F5344CB8AC3E}">
        <p14:creationId xmlns="" xmlns:p14="http://schemas.microsoft.com/office/powerpoint/2010/main" val="41856043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Why Do We Need to Treat Thyroid Disorders in Pregnancy ?</a:t>
            </a:r>
            <a:endParaRPr lang="en-IN" dirty="0"/>
          </a:p>
        </p:txBody>
      </p:sp>
      <p:sp>
        <p:nvSpPr>
          <p:cNvPr id="3" name="Subtitle 2"/>
          <p:cNvSpPr>
            <a:spLocks noGrp="1"/>
          </p:cNvSpPr>
          <p:nvPr>
            <p:ph type="subTitle" idx="1"/>
          </p:nvPr>
        </p:nvSpPr>
        <p:spPr/>
        <p:txBody>
          <a:bodyPr/>
          <a:lstStyle/>
          <a:p>
            <a:endParaRPr lang="en-IN"/>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0" y="457200"/>
            <a:ext cx="9144000" cy="1143000"/>
          </a:xfrm>
          <a:solidFill>
            <a:schemeClr val="accent1"/>
          </a:solidFill>
        </p:spPr>
        <p:txBody>
          <a:bodyPr>
            <a:noAutofit/>
          </a:bodyPr>
          <a:lstStyle/>
          <a:p>
            <a:pPr eaLnBrk="1" fontAlgn="auto" hangingPunct="1">
              <a:spcAft>
                <a:spcPts val="0"/>
              </a:spcAft>
              <a:defRPr/>
            </a:pPr>
            <a:r>
              <a:rPr lang="en-US" sz="3200" b="1" dirty="0" smtClean="0">
                <a:solidFill>
                  <a:schemeClr val="bg1">
                    <a:lumMod val="95000"/>
                  </a:schemeClr>
                </a:solidFill>
              </a:rPr>
              <a:t>Challenge: Complications of Hypothyroidism in Pregnancy</a:t>
            </a:r>
          </a:p>
        </p:txBody>
      </p:sp>
      <p:sp>
        <p:nvSpPr>
          <p:cNvPr id="39966" name="Rectangle 1"/>
          <p:cNvSpPr>
            <a:spLocks noChangeArrowheads="1"/>
          </p:cNvSpPr>
          <p:nvPr/>
        </p:nvSpPr>
        <p:spPr bwMode="auto">
          <a:xfrm>
            <a:off x="3962400" y="6610350"/>
            <a:ext cx="5181600"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b">
            <a:spAutoFit/>
          </a:bodyPr>
          <a:lstStyle/>
          <a:p>
            <a:r>
              <a:rPr lang="en-US" sz="1200" b="1" dirty="0">
                <a:solidFill>
                  <a:srgbClr val="414141"/>
                </a:solidFill>
              </a:rPr>
              <a:t>R V </a:t>
            </a:r>
            <a:r>
              <a:rPr lang="en-US" sz="1200" b="1" dirty="0" err="1">
                <a:solidFill>
                  <a:srgbClr val="414141"/>
                </a:solidFill>
              </a:rPr>
              <a:t>Jayakumar</a:t>
            </a:r>
            <a:r>
              <a:rPr lang="en-US" sz="1200" b="1" dirty="0">
                <a:solidFill>
                  <a:srgbClr val="414141"/>
                </a:solidFill>
              </a:rPr>
              <a:t> guidelines for Management of thyroid disorder in pregnancy 2012 </a:t>
            </a:r>
          </a:p>
        </p:txBody>
      </p:sp>
      <p:pic>
        <p:nvPicPr>
          <p:cNvPr id="614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04800" y="1837550"/>
            <a:ext cx="8554133" cy="425844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fld id="{286E53D6-7AA8-4F5F-93B2-7DB999D76701}" type="datetime1">
              <a:rPr lang="en-US" smtClean="0"/>
              <a:pPr/>
              <a:t>2/13/2019</a:t>
            </a:fld>
            <a:endParaRPr lang="en-US"/>
          </a:p>
        </p:txBody>
      </p:sp>
    </p:spTree>
    <p:extLst>
      <p:ext uri="{BB962C8B-B14F-4D97-AF65-F5344CB8AC3E}">
        <p14:creationId xmlns="" xmlns:p14="http://schemas.microsoft.com/office/powerpoint/2010/main" val="20535971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ATA Guidelines 2017</a:t>
            </a:r>
            <a:endParaRPr lang="en-IN" dirty="0"/>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pPr>
              <a:buNone/>
            </a:pPr>
            <a:r>
              <a:rPr lang="en-US" dirty="0" smtClean="0"/>
              <a:t>Rx is recommended:</a:t>
            </a:r>
          </a:p>
          <a:p>
            <a:r>
              <a:rPr lang="en-US" dirty="0" smtClean="0"/>
              <a:t>TSH &gt; 10 </a:t>
            </a:r>
            <a:r>
              <a:rPr lang="en-US" dirty="0" err="1" smtClean="0"/>
              <a:t>mIU</a:t>
            </a:r>
            <a:r>
              <a:rPr lang="en-US" dirty="0" smtClean="0"/>
              <a:t>/l</a:t>
            </a:r>
          </a:p>
          <a:p>
            <a:r>
              <a:rPr lang="en-US" b="1" dirty="0" smtClean="0"/>
              <a:t>TSH 4-10 </a:t>
            </a:r>
            <a:r>
              <a:rPr lang="en-US" b="1" dirty="0" err="1" smtClean="0"/>
              <a:t>mIU</a:t>
            </a:r>
            <a:r>
              <a:rPr lang="en-US" b="1" dirty="0" smtClean="0"/>
              <a:t>/l with Anti TPO </a:t>
            </a:r>
            <a:r>
              <a:rPr lang="en-US" b="1" dirty="0" err="1" smtClean="0"/>
              <a:t>Ab</a:t>
            </a:r>
            <a:r>
              <a:rPr lang="en-US" b="1" dirty="0" smtClean="0"/>
              <a:t> +</a:t>
            </a:r>
          </a:p>
          <a:p>
            <a:endParaRPr lang="en-US" dirty="0" smtClean="0"/>
          </a:p>
          <a:p>
            <a:pPr>
              <a:buNone/>
            </a:pPr>
            <a:r>
              <a:rPr lang="en-US" dirty="0" smtClean="0"/>
              <a:t>Rx may be considered for:</a:t>
            </a:r>
          </a:p>
          <a:p>
            <a:r>
              <a:rPr lang="en-US" dirty="0" smtClean="0"/>
              <a:t>TSH 4-10 </a:t>
            </a:r>
            <a:r>
              <a:rPr lang="en-US" dirty="0" err="1" smtClean="0"/>
              <a:t>mIU</a:t>
            </a:r>
            <a:r>
              <a:rPr lang="en-US" dirty="0" smtClean="0"/>
              <a:t>/l with Anti TPO </a:t>
            </a:r>
            <a:r>
              <a:rPr lang="en-US" dirty="0" err="1" smtClean="0"/>
              <a:t>Ab</a:t>
            </a:r>
            <a:r>
              <a:rPr lang="en-US" dirty="0" smtClean="0"/>
              <a:t> –</a:t>
            </a:r>
          </a:p>
          <a:p>
            <a:r>
              <a:rPr lang="en-US" dirty="0" smtClean="0"/>
              <a:t>TSH 2.5-4 </a:t>
            </a:r>
            <a:r>
              <a:rPr lang="en-US" dirty="0" err="1" smtClean="0"/>
              <a:t>mIU</a:t>
            </a:r>
            <a:r>
              <a:rPr lang="en-US" dirty="0" smtClean="0"/>
              <a:t>/l with Anti TPO </a:t>
            </a:r>
            <a:r>
              <a:rPr lang="en-US" dirty="0" err="1" smtClean="0"/>
              <a:t>Ab</a:t>
            </a:r>
            <a:r>
              <a:rPr lang="en-US" dirty="0" smtClean="0"/>
              <a:t> +</a:t>
            </a:r>
          </a:p>
          <a:p>
            <a:endParaRPr lang="en-US" dirty="0" smtClean="0"/>
          </a:p>
          <a:p>
            <a:pPr>
              <a:buNone/>
            </a:pPr>
            <a:r>
              <a:rPr lang="en-US" dirty="0" smtClean="0"/>
              <a:t>Rx is not </a:t>
            </a:r>
            <a:r>
              <a:rPr lang="en-US" dirty="0" err="1" smtClean="0"/>
              <a:t>recommonded</a:t>
            </a:r>
            <a:endParaRPr lang="en-US" dirty="0" smtClean="0"/>
          </a:p>
          <a:p>
            <a:r>
              <a:rPr lang="en-US" dirty="0" smtClean="0"/>
              <a:t>TSH &lt; 4 </a:t>
            </a:r>
            <a:r>
              <a:rPr lang="en-US" dirty="0" err="1" smtClean="0"/>
              <a:t>mIU</a:t>
            </a:r>
            <a:r>
              <a:rPr lang="en-US" dirty="0" smtClean="0"/>
              <a:t>/l with Anti TPO </a:t>
            </a:r>
            <a:r>
              <a:rPr lang="en-US" dirty="0" err="1" smtClean="0"/>
              <a:t>Ab</a:t>
            </a:r>
            <a:r>
              <a:rPr lang="en-US" dirty="0" smtClean="0"/>
              <a:t> -</a:t>
            </a:r>
            <a:endParaRPr lang="en-IN"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48151"/>
            <a:ext cx="8229600" cy="838200"/>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1800" dirty="0" smtClean="0"/>
              <a:t/>
            </a:r>
            <a:br>
              <a:rPr lang="en-US" sz="1800" dirty="0" smtClean="0"/>
            </a:br>
            <a:r>
              <a:rPr lang="en-US" sz="1800" dirty="0" smtClean="0"/>
              <a:t>Recommendations from Guidelines on Upper TSH limit during pregnancy</a:t>
            </a:r>
            <a:endParaRPr lang="en-US" sz="1800" dirty="0"/>
          </a:p>
        </p:txBody>
      </p:sp>
      <p:graphicFrame>
        <p:nvGraphicFramePr>
          <p:cNvPr id="5" name="Table 4"/>
          <p:cNvGraphicFramePr>
            <a:graphicFrameLocks noGrp="1"/>
          </p:cNvGraphicFramePr>
          <p:nvPr>
            <p:extLst>
              <p:ext uri="{D42A27DB-BD31-4B8C-83A1-F6EECF244321}">
                <p14:modId xmlns="" xmlns:p14="http://schemas.microsoft.com/office/powerpoint/2010/main" val="1172581779"/>
              </p:ext>
            </p:extLst>
          </p:nvPr>
        </p:nvGraphicFramePr>
        <p:xfrm>
          <a:off x="381000" y="1447800"/>
          <a:ext cx="8382000" cy="4381300"/>
        </p:xfrm>
        <a:graphic>
          <a:graphicData uri="http://schemas.openxmlformats.org/drawingml/2006/table">
            <a:tbl>
              <a:tblPr firstRow="1" bandRow="1">
                <a:tableStyleId>{BDBED569-4797-4DF1-A0F4-6AAB3CD982D8}</a:tableStyleId>
              </a:tblPr>
              <a:tblGrid>
                <a:gridCol w="1524000"/>
                <a:gridCol w="1828800"/>
                <a:gridCol w="5029200"/>
              </a:tblGrid>
              <a:tr h="602041">
                <a:tc>
                  <a:txBody>
                    <a:bodyPr/>
                    <a:lstStyle/>
                    <a:p>
                      <a:r>
                        <a:rPr lang="en-US" dirty="0" smtClean="0"/>
                        <a:t>Guidelines</a:t>
                      </a:r>
                      <a:endParaRPr lang="en-US" dirty="0"/>
                    </a:p>
                  </a:txBody>
                  <a:tcPr/>
                </a:tc>
                <a:tc>
                  <a:txBody>
                    <a:bodyPr/>
                    <a:lstStyle/>
                    <a:p>
                      <a:r>
                        <a:rPr lang="en-US" dirty="0" smtClean="0"/>
                        <a:t>Country of Origin</a:t>
                      </a:r>
                      <a:endParaRPr lang="en-US" dirty="0"/>
                    </a:p>
                  </a:txBody>
                  <a:tcPr/>
                </a:tc>
                <a:tc>
                  <a:txBody>
                    <a:bodyPr/>
                    <a:lstStyle/>
                    <a:p>
                      <a:r>
                        <a:rPr lang="en-US" dirty="0" smtClean="0"/>
                        <a:t>Trimester specific Ref ranges recommended</a:t>
                      </a:r>
                      <a:endParaRPr lang="en-US" dirty="0"/>
                    </a:p>
                  </a:txBody>
                  <a:tcPr/>
                </a:tc>
              </a:tr>
              <a:tr h="1118075">
                <a:tc>
                  <a:txBody>
                    <a:bodyPr/>
                    <a:lstStyle/>
                    <a:p>
                      <a:r>
                        <a:rPr lang="en-US" dirty="0" smtClean="0"/>
                        <a:t>ITS Guidelines</a:t>
                      </a:r>
                      <a:endParaRPr lang="en-US" dirty="0"/>
                    </a:p>
                  </a:txBody>
                  <a:tcPr/>
                </a:tc>
                <a:tc>
                  <a:txBody>
                    <a:bodyPr/>
                    <a:lstStyle/>
                    <a:p>
                      <a:r>
                        <a:rPr lang="en-US" dirty="0" smtClean="0"/>
                        <a:t>India</a:t>
                      </a:r>
                      <a:endParaRPr lang="en-US" dirty="0"/>
                    </a:p>
                  </a:txBody>
                  <a:tcPr/>
                </a:tc>
                <a:tc>
                  <a:txBody>
                    <a:bodyPr/>
                    <a:lstStyle/>
                    <a:p>
                      <a:r>
                        <a:rPr lang="en-US" dirty="0" smtClean="0"/>
                        <a:t>1</a:t>
                      </a:r>
                      <a:r>
                        <a:rPr lang="en-US" baseline="30000" dirty="0" smtClean="0"/>
                        <a:t>st</a:t>
                      </a:r>
                      <a:r>
                        <a:rPr lang="en-US" baseline="0" dirty="0" smtClean="0"/>
                        <a:t> : 2.5 </a:t>
                      </a:r>
                      <a:r>
                        <a:rPr lang="en-US" baseline="0" dirty="0" err="1" smtClean="0"/>
                        <a:t>mIU</a:t>
                      </a:r>
                      <a:r>
                        <a:rPr lang="en-US" baseline="0" dirty="0" smtClean="0"/>
                        <a:t>/L</a:t>
                      </a:r>
                    </a:p>
                    <a:p>
                      <a:r>
                        <a:rPr lang="en-US" baseline="0" dirty="0" smtClean="0"/>
                        <a:t>2</a:t>
                      </a:r>
                      <a:r>
                        <a:rPr lang="en-US" baseline="30000" dirty="0" smtClean="0"/>
                        <a:t>nd</a:t>
                      </a:r>
                      <a:r>
                        <a:rPr lang="en-US" baseline="0" dirty="0" smtClean="0"/>
                        <a:t>  : 3.0mIU/L</a:t>
                      </a:r>
                    </a:p>
                    <a:p>
                      <a:r>
                        <a:rPr lang="en-US" baseline="0" dirty="0" smtClean="0"/>
                        <a:t>3</a:t>
                      </a:r>
                      <a:r>
                        <a:rPr lang="en-US" baseline="30000" dirty="0" smtClean="0"/>
                        <a:t>rd</a:t>
                      </a:r>
                      <a:r>
                        <a:rPr lang="en-US" baseline="0" dirty="0" smtClean="0"/>
                        <a:t> : 3.0 </a:t>
                      </a:r>
                      <a:r>
                        <a:rPr lang="en-US" baseline="0" dirty="0" err="1" smtClean="0"/>
                        <a:t>mIU</a:t>
                      </a:r>
                      <a:r>
                        <a:rPr lang="en-US" baseline="0" dirty="0" smtClean="0"/>
                        <a:t>/L</a:t>
                      </a:r>
                    </a:p>
                    <a:p>
                      <a:endParaRPr lang="en-US" dirty="0"/>
                    </a:p>
                  </a:txBody>
                  <a:tcPr/>
                </a:tc>
              </a:tr>
              <a:tr h="860058">
                <a:tc>
                  <a:txBody>
                    <a:bodyPr/>
                    <a:lstStyle/>
                    <a:p>
                      <a:r>
                        <a:rPr lang="en-US" dirty="0" smtClean="0"/>
                        <a:t>ETA Guidelines</a:t>
                      </a:r>
                      <a:endParaRPr lang="en-US" dirty="0"/>
                    </a:p>
                  </a:txBody>
                  <a:tcPr/>
                </a:tc>
                <a:tc>
                  <a:txBody>
                    <a:bodyPr/>
                    <a:lstStyle/>
                    <a:p>
                      <a:r>
                        <a:rPr lang="en-US" dirty="0" smtClean="0"/>
                        <a:t>European</a:t>
                      </a:r>
                      <a:endParaRPr lang="en-US" dirty="0"/>
                    </a:p>
                  </a:txBody>
                  <a:tcPr/>
                </a:tc>
                <a:tc>
                  <a:txBody>
                    <a:bodyPr/>
                    <a:lstStyle/>
                    <a:p>
                      <a:r>
                        <a:rPr lang="en-US" dirty="0" smtClean="0"/>
                        <a:t>1</a:t>
                      </a:r>
                      <a:r>
                        <a:rPr lang="en-US" baseline="30000" dirty="0" smtClean="0"/>
                        <a:t>st</a:t>
                      </a:r>
                      <a:r>
                        <a:rPr lang="en-US" baseline="0" dirty="0" smtClean="0"/>
                        <a:t> : 2.5 </a:t>
                      </a:r>
                      <a:r>
                        <a:rPr lang="en-US" baseline="0" dirty="0" err="1" smtClean="0"/>
                        <a:t>mIU</a:t>
                      </a:r>
                      <a:r>
                        <a:rPr lang="en-US" baseline="0" dirty="0" smtClean="0"/>
                        <a:t>/L</a:t>
                      </a:r>
                    </a:p>
                    <a:p>
                      <a:r>
                        <a:rPr lang="en-US" baseline="0" dirty="0" smtClean="0"/>
                        <a:t>2</a:t>
                      </a:r>
                      <a:r>
                        <a:rPr lang="en-US" baseline="30000" dirty="0" smtClean="0"/>
                        <a:t>nd</a:t>
                      </a:r>
                      <a:r>
                        <a:rPr lang="en-US" baseline="0" dirty="0" smtClean="0"/>
                        <a:t>  : 3.0mIU/L</a:t>
                      </a:r>
                    </a:p>
                    <a:p>
                      <a:r>
                        <a:rPr lang="en-US" baseline="0" dirty="0" smtClean="0"/>
                        <a:t>3</a:t>
                      </a:r>
                      <a:r>
                        <a:rPr lang="en-US" baseline="30000" dirty="0" smtClean="0"/>
                        <a:t>rd</a:t>
                      </a:r>
                      <a:r>
                        <a:rPr lang="en-US" baseline="0" dirty="0" smtClean="0"/>
                        <a:t> : 3.0 </a:t>
                      </a:r>
                      <a:r>
                        <a:rPr lang="en-US" baseline="0" dirty="0" err="1" smtClean="0"/>
                        <a:t>mIU</a:t>
                      </a:r>
                      <a:r>
                        <a:rPr lang="en-US" baseline="0" dirty="0" smtClean="0"/>
                        <a:t>/L</a:t>
                      </a:r>
                      <a:endParaRPr lang="en-US" dirty="0"/>
                    </a:p>
                  </a:txBody>
                  <a:tcPr/>
                </a:tc>
              </a:tr>
              <a:tr h="1676139">
                <a:tc>
                  <a:txBody>
                    <a:bodyPr/>
                    <a:lstStyle/>
                    <a:p>
                      <a:r>
                        <a:rPr lang="en-US" dirty="0" smtClean="0"/>
                        <a:t>ATA Guidelines</a:t>
                      </a:r>
                      <a:endParaRPr lang="en-US" dirty="0"/>
                    </a:p>
                  </a:txBody>
                  <a:tcPr/>
                </a:tc>
                <a:tc>
                  <a:txBody>
                    <a:bodyPr/>
                    <a:lstStyle/>
                    <a:p>
                      <a:r>
                        <a:rPr lang="en-US" dirty="0" smtClean="0"/>
                        <a:t>Am</a:t>
                      </a:r>
                      <a:r>
                        <a:rPr lang="en-US" baseline="0" dirty="0" smtClean="0"/>
                        <a:t>erican</a:t>
                      </a:r>
                      <a:endParaRPr lang="en-US" dirty="0"/>
                    </a:p>
                  </a:txBody>
                  <a:tcPr/>
                </a:tc>
                <a:tc>
                  <a:txBody>
                    <a:bodyPr/>
                    <a:lstStyle/>
                    <a:p>
                      <a:pPr marL="285750" indent="-285750">
                        <a:buFont typeface="Arial" panose="020B0604020202020204" pitchFamily="34" charset="0"/>
                        <a:buChar char="•"/>
                      </a:pPr>
                      <a:r>
                        <a:rPr lang="en-US" sz="1600" b="1" dirty="0" smtClean="0"/>
                        <a:t>Use</a:t>
                      </a:r>
                      <a:r>
                        <a:rPr lang="en-US" sz="1600" b="1" baseline="0" dirty="0" smtClean="0"/>
                        <a:t> locally derived Ref ranges from a specified Pregnant population</a:t>
                      </a:r>
                    </a:p>
                    <a:p>
                      <a:pPr marL="285750" indent="-285750">
                        <a:buFont typeface="Arial" panose="020B0604020202020204" pitchFamily="34" charset="0"/>
                        <a:buChar char="•"/>
                      </a:pPr>
                      <a:r>
                        <a:rPr lang="en-US" sz="1600" b="1" baseline="0" dirty="0" smtClean="0"/>
                        <a:t>If not available use locally derived ref ranges from a similar population from another country</a:t>
                      </a:r>
                    </a:p>
                    <a:p>
                      <a:pPr marL="285750" indent="-285750">
                        <a:buFont typeface="Arial" panose="020B0604020202020204" pitchFamily="34" charset="0"/>
                        <a:buChar char="•"/>
                      </a:pPr>
                      <a:r>
                        <a:rPr lang="en-US" sz="1600" b="1" baseline="0" dirty="0" smtClean="0"/>
                        <a:t>If the above is also not available use and upper TSH ref limit of 4 .0 </a:t>
                      </a:r>
                      <a:r>
                        <a:rPr lang="en-US" sz="1600" b="1" baseline="0" dirty="0" err="1" smtClean="0"/>
                        <a:t>mIU</a:t>
                      </a:r>
                      <a:r>
                        <a:rPr lang="en-US" sz="1600" b="1" baseline="0" dirty="0" smtClean="0"/>
                        <a:t>/L </a:t>
                      </a:r>
                      <a:endParaRPr lang="en-US" b="1" dirty="0"/>
                    </a:p>
                  </a:txBody>
                  <a:tcPr/>
                </a:tc>
              </a:tr>
            </a:tbl>
          </a:graphicData>
        </a:graphic>
      </p:graphicFrame>
    </p:spTree>
    <p:extLst>
      <p:ext uri="{BB962C8B-B14F-4D97-AF65-F5344CB8AC3E}">
        <p14:creationId xmlns="" xmlns:p14="http://schemas.microsoft.com/office/powerpoint/2010/main" val="201232914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Affecting</a:t>
            </a:r>
            <a:endParaRPr lang="en-IN" dirty="0"/>
          </a:p>
        </p:txBody>
      </p:sp>
      <p:sp>
        <p:nvSpPr>
          <p:cNvPr id="3" name="Content Placeholder 2"/>
          <p:cNvSpPr>
            <a:spLocks noGrp="1"/>
          </p:cNvSpPr>
          <p:nvPr>
            <p:ph idx="1"/>
          </p:nvPr>
        </p:nvSpPr>
        <p:spPr/>
        <p:txBody>
          <a:bodyPr>
            <a:normAutofit lnSpcReduction="10000"/>
          </a:bodyPr>
          <a:lstStyle/>
          <a:p>
            <a:r>
              <a:rPr lang="en-US" dirty="0" smtClean="0"/>
              <a:t>Age</a:t>
            </a:r>
          </a:p>
          <a:p>
            <a:r>
              <a:rPr lang="en-US" dirty="0" smtClean="0"/>
              <a:t>Weight</a:t>
            </a:r>
          </a:p>
          <a:p>
            <a:r>
              <a:rPr lang="en-US" dirty="0" smtClean="0"/>
              <a:t>Lean body mass</a:t>
            </a:r>
          </a:p>
          <a:p>
            <a:r>
              <a:rPr lang="en-US" dirty="0" smtClean="0"/>
              <a:t>TSH/Free T4</a:t>
            </a:r>
          </a:p>
          <a:p>
            <a:r>
              <a:rPr lang="en-US" dirty="0" smtClean="0"/>
              <a:t>Pregnancy/OCP: increase 30 %</a:t>
            </a:r>
          </a:p>
          <a:p>
            <a:r>
              <a:rPr lang="en-US" dirty="0" smtClean="0"/>
              <a:t>Etiology of hypothyroidism</a:t>
            </a:r>
          </a:p>
          <a:p>
            <a:pPr>
              <a:buNone/>
            </a:pPr>
            <a:r>
              <a:rPr lang="en-US" dirty="0" smtClean="0"/>
              <a:t>Total </a:t>
            </a:r>
            <a:r>
              <a:rPr lang="en-US" dirty="0" err="1" smtClean="0"/>
              <a:t>thyroidectomy</a:t>
            </a:r>
            <a:r>
              <a:rPr lang="en-US" dirty="0" smtClean="0"/>
              <a:t> (2 – 2.5 mcg/kg/day) &gt; AITD (1.6 – 1.7 mcg/kg/day)</a:t>
            </a:r>
          </a:p>
          <a:p>
            <a:endParaRPr 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3" y="1381342"/>
            <a:ext cx="8839200" cy="1718829"/>
          </a:xfrm>
        </p:spPr>
        <p:txBody>
          <a:bodyPr>
            <a:noAutofit/>
          </a:bodyPr>
          <a:lstStyle/>
          <a:p>
            <a:pPr marL="342900" indent="-342900" algn="just">
              <a:buFont typeface="Arial" panose="020B0604020202020204" pitchFamily="34" charset="0"/>
              <a:buChar char="•"/>
            </a:pPr>
            <a:r>
              <a:rPr lang="en-US" dirty="0"/>
              <a:t>Initial studies of pregnant women in the United States (U.S.) and Europe first led to recommendations for a TSH upper reference limit of </a:t>
            </a:r>
            <a:r>
              <a:rPr lang="en-US" dirty="0">
                <a:solidFill>
                  <a:srgbClr val="FF0000"/>
                </a:solidFill>
              </a:rPr>
              <a:t>2.5 </a:t>
            </a:r>
            <a:r>
              <a:rPr lang="en-US" dirty="0" err="1">
                <a:solidFill>
                  <a:srgbClr val="FF0000"/>
                </a:solidFill>
              </a:rPr>
              <a:t>mU</a:t>
            </a:r>
            <a:r>
              <a:rPr lang="en-US" dirty="0">
                <a:solidFill>
                  <a:srgbClr val="FF0000"/>
                </a:solidFill>
              </a:rPr>
              <a:t>/L in the first trimester, and 3.0 </a:t>
            </a:r>
            <a:r>
              <a:rPr lang="en-US" dirty="0" err="1">
                <a:solidFill>
                  <a:srgbClr val="FF0000"/>
                </a:solidFill>
              </a:rPr>
              <a:t>mU</a:t>
            </a:r>
            <a:r>
              <a:rPr lang="en-US" dirty="0">
                <a:solidFill>
                  <a:srgbClr val="FF0000"/>
                </a:solidFill>
              </a:rPr>
              <a:t>/L in the 2nd and 3rd trimesters .</a:t>
            </a:r>
          </a:p>
          <a:p>
            <a:pPr marL="342900" indent="-342900" algn="just">
              <a:buFont typeface="Arial" panose="020B0604020202020204" pitchFamily="34" charset="0"/>
              <a:buChar char="•"/>
            </a:pPr>
            <a:r>
              <a:rPr lang="en-US" dirty="0" smtClean="0"/>
              <a:t>More </a:t>
            </a:r>
            <a:r>
              <a:rPr lang="en-US" dirty="0"/>
              <a:t>recent studies in pregnant women </a:t>
            </a:r>
            <a:r>
              <a:rPr lang="en-US" dirty="0">
                <a:solidFill>
                  <a:srgbClr val="FF0000"/>
                </a:solidFill>
              </a:rPr>
              <a:t>in Asia, India, and the Netherlands</a:t>
            </a:r>
            <a:r>
              <a:rPr lang="en-US" dirty="0"/>
              <a:t>, have demonstrated only a modest reduction in the upper reference limit.</a:t>
            </a:r>
          </a:p>
        </p:txBody>
      </p:sp>
      <p:sp>
        <p:nvSpPr>
          <p:cNvPr id="5" name="Rounded Rectangle 4"/>
          <p:cNvSpPr/>
          <p:nvPr/>
        </p:nvSpPr>
        <p:spPr>
          <a:xfrm>
            <a:off x="914400" y="4267200"/>
            <a:ext cx="3048000" cy="18288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solidFill>
                  <a:prstClr val="black"/>
                </a:solidFill>
              </a:rPr>
              <a:t>2011 ATA: </a:t>
            </a:r>
          </a:p>
          <a:p>
            <a:pPr algn="ctr"/>
            <a:r>
              <a:rPr lang="en-US" sz="2400" dirty="0">
                <a:solidFill>
                  <a:prstClr val="black"/>
                </a:solidFill>
              </a:rPr>
              <a:t>6 Pregnancy studies with around 5500 subjects</a:t>
            </a:r>
          </a:p>
        </p:txBody>
      </p:sp>
      <p:sp>
        <p:nvSpPr>
          <p:cNvPr id="6" name="Rounded Rectangle 5"/>
          <p:cNvSpPr/>
          <p:nvPr/>
        </p:nvSpPr>
        <p:spPr>
          <a:xfrm>
            <a:off x="5105400" y="4267200"/>
            <a:ext cx="3352800" cy="1828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a:solidFill>
                  <a:prstClr val="black"/>
                </a:solidFill>
              </a:rPr>
              <a:t>2017 ATA:</a:t>
            </a:r>
          </a:p>
          <a:p>
            <a:pPr algn="ctr"/>
            <a:r>
              <a:rPr lang="en-US" sz="2400" dirty="0">
                <a:solidFill>
                  <a:prstClr val="black"/>
                </a:solidFill>
              </a:rPr>
              <a:t>Much Larger Cohorts, combines analysis of over 60,000 Subjects</a:t>
            </a:r>
          </a:p>
        </p:txBody>
      </p:sp>
      <p:sp>
        <p:nvSpPr>
          <p:cNvPr id="7" name="Title 4"/>
          <p:cNvSpPr txBox="1">
            <a:spLocks/>
          </p:cNvSpPr>
          <p:nvPr/>
        </p:nvSpPr>
        <p:spPr>
          <a:xfrm>
            <a:off x="533400" y="228600"/>
            <a:ext cx="8229600" cy="677862"/>
          </a:xfrm>
          <a:prstGeom prst="rect">
            <a:avLst/>
          </a:prstGeom>
        </p:spPr>
        <p:style>
          <a:lnRef idx="2">
            <a:schemeClr val="dk1"/>
          </a:lnRef>
          <a:fillRef idx="1">
            <a:schemeClr val="lt1"/>
          </a:fillRef>
          <a:effectRef idx="0">
            <a:schemeClr val="dk1"/>
          </a:effectRef>
          <a:fontRef idx="minor">
            <a:schemeClr val="dk1"/>
          </a:fontRef>
        </p:style>
        <p:txBody>
          <a:bodyPr bIns="91440" anchor="b" anchorCtr="0">
            <a:noAutofit/>
          </a:bodyPr>
          <a:lstStyle>
            <a:lvl1pPr algn="l" rtl="0" eaLnBrk="1" latinLnBrk="0" hangingPunct="1">
              <a:spcBef>
                <a:spcPct val="0"/>
              </a:spcBef>
              <a:buNone/>
              <a:defRPr kumimoji="0" sz="4000" kern="1200"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2800" smtClean="0">
                <a:solidFill>
                  <a:prstClr val="black"/>
                </a:solidFill>
                <a:latin typeface="Times" pitchFamily="18" charset="0"/>
              </a:rPr>
              <a:t>Upper limit of TSH in Pregnancy</a:t>
            </a:r>
            <a:endParaRPr lang="en-US" sz="2800" dirty="0">
              <a:solidFill>
                <a:prstClr val="black"/>
              </a:solidFill>
              <a:latin typeface="Times" pitchFamily="18" charset="0"/>
            </a:endParaRPr>
          </a:p>
        </p:txBody>
      </p:sp>
    </p:spTree>
    <p:extLst>
      <p:ext uri="{BB962C8B-B14F-4D97-AF65-F5344CB8AC3E}">
        <p14:creationId xmlns="" xmlns:p14="http://schemas.microsoft.com/office/powerpoint/2010/main" val="285938013"/>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TSH</a:t>
            </a:r>
            <a:endParaRPr lang="en-IN" dirty="0"/>
          </a:p>
        </p:txBody>
      </p:sp>
      <p:sp>
        <p:nvSpPr>
          <p:cNvPr id="3" name="Content Placeholder 2"/>
          <p:cNvSpPr>
            <a:spLocks noGrp="1"/>
          </p:cNvSpPr>
          <p:nvPr>
            <p:ph idx="1"/>
          </p:nvPr>
        </p:nvSpPr>
        <p:spPr/>
        <p:txBody>
          <a:bodyPr/>
          <a:lstStyle/>
          <a:p>
            <a:r>
              <a:rPr lang="en-US" dirty="0" smtClean="0"/>
              <a:t>TSH &lt; 2.5 </a:t>
            </a:r>
            <a:r>
              <a:rPr lang="en-US" dirty="0" err="1" smtClean="0"/>
              <a:t>mU</a:t>
            </a:r>
            <a:r>
              <a:rPr lang="en-US" dirty="0" smtClean="0"/>
              <a:t>/L</a:t>
            </a:r>
            <a:endParaRPr lang="en-IN"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Hyperthyroidism in Pregnancy</a:t>
            </a:r>
            <a:endParaRPr lang="en-IN" dirty="0"/>
          </a:p>
        </p:txBody>
      </p:sp>
      <p:sp>
        <p:nvSpPr>
          <p:cNvPr id="3" name="Subtitle 2"/>
          <p:cNvSpPr>
            <a:spLocks noGrp="1"/>
          </p:cNvSpPr>
          <p:nvPr>
            <p:ph type="subTitle" idx="1"/>
          </p:nvPr>
        </p:nvSpPr>
        <p:spPr/>
        <p:txBody>
          <a:bodyPr/>
          <a:lstStyle/>
          <a:p>
            <a:endParaRPr lang="en-IN"/>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28600" y="228600"/>
            <a:ext cx="8686800" cy="609600"/>
          </a:xfrm>
        </p:spPr>
        <p:style>
          <a:lnRef idx="2">
            <a:schemeClr val="accent1">
              <a:shade val="50000"/>
            </a:schemeClr>
          </a:lnRef>
          <a:fillRef idx="1">
            <a:schemeClr val="accent1"/>
          </a:fillRef>
          <a:effectRef idx="0">
            <a:schemeClr val="accent1"/>
          </a:effectRef>
          <a:fontRef idx="minor">
            <a:schemeClr val="lt1"/>
          </a:fontRef>
        </p:style>
        <p:txBody>
          <a:bodyPr bIns="91440" anchor="b" anchorCtr="0">
            <a:normAutofit fontScale="90000"/>
          </a:bodyPr>
          <a:lstStyle/>
          <a:p>
            <a:pPr algn="ctr"/>
            <a:r>
              <a:rPr lang="en-US" altLang="en-US" sz="3200" dirty="0">
                <a:solidFill>
                  <a:schemeClr val="lt1"/>
                </a:solidFill>
                <a:latin typeface="+mn-lt"/>
                <a:ea typeface="+mn-ea"/>
                <a:cs typeface="+mn-cs"/>
              </a:rPr>
              <a:t>Effect of Pregnancy on Graves’ Disease</a:t>
            </a:r>
          </a:p>
        </p:txBody>
      </p:sp>
      <p:graphicFrame>
        <p:nvGraphicFramePr>
          <p:cNvPr id="10" name="Content Placeholder 9"/>
          <p:cNvGraphicFramePr>
            <a:graphicFrameLocks noGrp="1"/>
          </p:cNvGraphicFramePr>
          <p:nvPr>
            <p:ph idx="4294967295"/>
            <p:extLst>
              <p:ext uri="{D42A27DB-BD31-4B8C-83A1-F6EECF244321}">
                <p14:modId xmlns="" xmlns:p14="http://schemas.microsoft.com/office/powerpoint/2010/main" val="877080866"/>
              </p:ext>
            </p:extLst>
          </p:nvPr>
        </p:nvGraphicFramePr>
        <p:xfrm>
          <a:off x="0" y="1600200"/>
          <a:ext cx="91440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extLst>
              <p:ext uri="{D42A27DB-BD31-4B8C-83A1-F6EECF244321}">
                <p14:modId xmlns="" xmlns:p14="http://schemas.microsoft.com/office/powerpoint/2010/main" val="2781477427"/>
              </p:ext>
            </p:extLst>
          </p:nvPr>
        </p:nvGraphicFramePr>
        <p:xfrm>
          <a:off x="7883" y="4953000"/>
          <a:ext cx="9136117" cy="1905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Date Placeholder 1"/>
          <p:cNvSpPr>
            <a:spLocks noGrp="1"/>
          </p:cNvSpPr>
          <p:nvPr>
            <p:ph type="dt" sz="half" idx="10"/>
          </p:nvPr>
        </p:nvSpPr>
        <p:spPr/>
        <p:txBody>
          <a:bodyPr/>
          <a:lstStyle/>
          <a:p>
            <a:fld id="{89D65C0D-FC43-415A-9B62-0535E729842C}" type="datetime1">
              <a:rPr lang="en-US" smtClean="0"/>
              <a:pPr/>
              <a:t>2/13/2019</a:t>
            </a:fld>
            <a:endParaRPr lang="en-US"/>
          </a:p>
        </p:txBody>
      </p:sp>
    </p:spTree>
    <p:extLst>
      <p:ext uri="{BB962C8B-B14F-4D97-AF65-F5344CB8AC3E}">
        <p14:creationId xmlns="" xmlns:p14="http://schemas.microsoft.com/office/powerpoint/2010/main" val="14959017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a:t>
            </a:r>
            <a:endParaRPr lang="en-IN" dirty="0"/>
          </a:p>
        </p:txBody>
      </p:sp>
      <p:sp>
        <p:nvSpPr>
          <p:cNvPr id="3" name="Content Placeholder 2"/>
          <p:cNvSpPr>
            <a:spLocks noGrp="1"/>
          </p:cNvSpPr>
          <p:nvPr>
            <p:ph idx="1"/>
          </p:nvPr>
        </p:nvSpPr>
        <p:spPr/>
        <p:txBody>
          <a:bodyPr>
            <a:normAutofit/>
          </a:bodyPr>
          <a:lstStyle/>
          <a:p>
            <a:r>
              <a:rPr lang="en-US" dirty="0" smtClean="0"/>
              <a:t>24/F</a:t>
            </a:r>
          </a:p>
          <a:p>
            <a:r>
              <a:rPr lang="en-US" dirty="0" smtClean="0"/>
              <a:t>8 weeks of gestation</a:t>
            </a:r>
          </a:p>
          <a:p>
            <a:r>
              <a:rPr lang="en-US" dirty="0" smtClean="0"/>
              <a:t>Asymptomatic</a:t>
            </a:r>
          </a:p>
          <a:p>
            <a:pPr>
              <a:buNone/>
            </a:pPr>
            <a:endParaRPr lang="en-US" dirty="0" smtClean="0"/>
          </a:p>
          <a:p>
            <a:r>
              <a:rPr lang="en-US" dirty="0" smtClean="0"/>
              <a:t>TSH: 0.01 (normal: 0.1 – 2.5)</a:t>
            </a:r>
          </a:p>
          <a:p>
            <a:r>
              <a:rPr lang="en-US" dirty="0" smtClean="0"/>
              <a:t>Free T4: normal</a:t>
            </a:r>
          </a:p>
          <a:p>
            <a:r>
              <a:rPr lang="en-US" dirty="0" smtClean="0"/>
              <a:t>Free T3: normal</a:t>
            </a:r>
          </a:p>
          <a:p>
            <a:endParaRPr lang="en-US" dirty="0" smtClean="0"/>
          </a:p>
          <a:p>
            <a:endParaRPr lang="en-US" dirty="0" smtClean="0"/>
          </a:p>
          <a:p>
            <a:endParaRPr lang="en-IN"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a:t>
            </a:r>
            <a:endParaRPr lang="en-IN" dirty="0"/>
          </a:p>
        </p:txBody>
      </p:sp>
      <p:sp>
        <p:nvSpPr>
          <p:cNvPr id="3" name="Content Placeholder 2"/>
          <p:cNvSpPr>
            <a:spLocks noGrp="1"/>
          </p:cNvSpPr>
          <p:nvPr>
            <p:ph idx="1"/>
          </p:nvPr>
        </p:nvSpPr>
        <p:spPr/>
        <p:txBody>
          <a:bodyPr/>
          <a:lstStyle/>
          <a:p>
            <a:r>
              <a:rPr lang="en-US" dirty="0" smtClean="0"/>
              <a:t>Rx: </a:t>
            </a:r>
            <a:r>
              <a:rPr lang="en-US" dirty="0" err="1" smtClean="0"/>
              <a:t>Antithyroid</a:t>
            </a:r>
            <a:r>
              <a:rPr lang="en-US" dirty="0" smtClean="0"/>
              <a:t> drugs</a:t>
            </a:r>
          </a:p>
          <a:p>
            <a:endParaRPr lang="en-US" dirty="0" smtClean="0"/>
          </a:p>
          <a:p>
            <a:r>
              <a:rPr lang="en-US" dirty="0" smtClean="0"/>
              <a:t>Tc99 Thyroid scan</a:t>
            </a:r>
          </a:p>
          <a:p>
            <a:endParaRPr lang="en-US" dirty="0" smtClean="0"/>
          </a:p>
          <a:p>
            <a:r>
              <a:rPr lang="en-US" dirty="0" smtClean="0"/>
              <a:t>TSH receptor Antibody</a:t>
            </a:r>
          </a:p>
          <a:p>
            <a:endParaRPr lang="en-US" dirty="0" smtClean="0"/>
          </a:p>
          <a:p>
            <a:r>
              <a:rPr lang="en-US" dirty="0" smtClean="0"/>
              <a:t>USG Thyroid</a:t>
            </a:r>
            <a:endParaRPr lang="en-IN"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a:t>
            </a:r>
            <a:endParaRPr lang="en-IN" dirty="0"/>
          </a:p>
        </p:txBody>
      </p:sp>
      <p:sp>
        <p:nvSpPr>
          <p:cNvPr id="3" name="Content Placeholder 2"/>
          <p:cNvSpPr>
            <a:spLocks noGrp="1"/>
          </p:cNvSpPr>
          <p:nvPr>
            <p:ph idx="1"/>
          </p:nvPr>
        </p:nvSpPr>
        <p:spPr/>
        <p:txBody>
          <a:bodyPr/>
          <a:lstStyle/>
          <a:p>
            <a:r>
              <a:rPr lang="en-US" dirty="0" smtClean="0"/>
              <a:t>Rx: </a:t>
            </a:r>
            <a:r>
              <a:rPr lang="en-US" dirty="0" err="1" smtClean="0"/>
              <a:t>Antithyroid</a:t>
            </a:r>
            <a:r>
              <a:rPr lang="en-US" dirty="0" smtClean="0"/>
              <a:t> drugs</a:t>
            </a:r>
          </a:p>
          <a:p>
            <a:endParaRPr lang="en-US" dirty="0" smtClean="0"/>
          </a:p>
          <a:p>
            <a:r>
              <a:rPr lang="en-US" dirty="0" smtClean="0"/>
              <a:t>Tc99 Thyroid scan</a:t>
            </a:r>
          </a:p>
          <a:p>
            <a:endParaRPr lang="en-US" dirty="0" smtClean="0"/>
          </a:p>
          <a:p>
            <a:r>
              <a:rPr lang="en-US" b="1" dirty="0" smtClean="0">
                <a:solidFill>
                  <a:schemeClr val="accent6">
                    <a:lumMod val="75000"/>
                  </a:schemeClr>
                </a:solidFill>
              </a:rPr>
              <a:t>TSH receptor Antibody</a:t>
            </a:r>
          </a:p>
          <a:p>
            <a:endParaRPr lang="en-US" dirty="0" smtClean="0"/>
          </a:p>
          <a:p>
            <a:r>
              <a:rPr lang="en-US" dirty="0" smtClean="0"/>
              <a:t>USG Thyroid</a:t>
            </a:r>
            <a:endParaRPr lang="en-IN"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a:t>
            </a:r>
            <a:endParaRPr lang="en-IN" dirty="0"/>
          </a:p>
        </p:txBody>
      </p:sp>
      <p:sp>
        <p:nvSpPr>
          <p:cNvPr id="3" name="Content Placeholder 2"/>
          <p:cNvSpPr>
            <a:spLocks noGrp="1"/>
          </p:cNvSpPr>
          <p:nvPr>
            <p:ph idx="1"/>
          </p:nvPr>
        </p:nvSpPr>
        <p:spPr/>
        <p:txBody>
          <a:bodyPr/>
          <a:lstStyle/>
          <a:p>
            <a:r>
              <a:rPr lang="en-US" dirty="0" smtClean="0"/>
              <a:t>Rx: </a:t>
            </a:r>
            <a:r>
              <a:rPr lang="en-US" dirty="0" err="1" smtClean="0"/>
              <a:t>Antithyroid</a:t>
            </a:r>
            <a:r>
              <a:rPr lang="en-US" dirty="0" smtClean="0"/>
              <a:t> drugs</a:t>
            </a:r>
          </a:p>
          <a:p>
            <a:endParaRPr lang="en-US" dirty="0" smtClean="0"/>
          </a:p>
          <a:p>
            <a:r>
              <a:rPr lang="en-US" dirty="0" smtClean="0"/>
              <a:t>Tc99 Thyroid scan</a:t>
            </a:r>
          </a:p>
          <a:p>
            <a:endParaRPr lang="en-US" dirty="0" smtClean="0"/>
          </a:p>
          <a:p>
            <a:r>
              <a:rPr lang="en-US" b="1" dirty="0" smtClean="0">
                <a:solidFill>
                  <a:schemeClr val="accent6">
                    <a:lumMod val="75000"/>
                  </a:schemeClr>
                </a:solidFill>
              </a:rPr>
              <a:t>TSH receptor Antibody: Negative</a:t>
            </a:r>
          </a:p>
          <a:p>
            <a:endParaRPr lang="en-US" dirty="0" smtClean="0"/>
          </a:p>
          <a:p>
            <a:r>
              <a:rPr lang="en-US" dirty="0" smtClean="0"/>
              <a:t>USG Thyroid</a:t>
            </a:r>
            <a:endParaRPr lang="en-IN"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a:t>
            </a:r>
            <a:endParaRPr lang="en-IN" dirty="0"/>
          </a:p>
        </p:txBody>
      </p:sp>
      <p:sp>
        <p:nvSpPr>
          <p:cNvPr id="3" name="Content Placeholder 2"/>
          <p:cNvSpPr>
            <a:spLocks noGrp="1"/>
          </p:cNvSpPr>
          <p:nvPr>
            <p:ph idx="1"/>
          </p:nvPr>
        </p:nvSpPr>
        <p:spPr/>
        <p:txBody>
          <a:bodyPr>
            <a:normAutofit lnSpcReduction="10000"/>
          </a:bodyPr>
          <a:lstStyle/>
          <a:p>
            <a:r>
              <a:rPr lang="en-US" dirty="0" smtClean="0"/>
              <a:t>Wait &amp; watch</a:t>
            </a:r>
          </a:p>
          <a:p>
            <a:endParaRPr lang="en-US" dirty="0" smtClean="0"/>
          </a:p>
          <a:p>
            <a:pPr>
              <a:buNone/>
            </a:pPr>
            <a:r>
              <a:rPr lang="en-US" dirty="0" smtClean="0"/>
              <a:t>Reason: </a:t>
            </a:r>
          </a:p>
          <a:p>
            <a:r>
              <a:rPr lang="en-US" dirty="0" smtClean="0"/>
              <a:t>Diagnosis: Gestational </a:t>
            </a:r>
            <a:r>
              <a:rPr lang="en-US" dirty="0" err="1" smtClean="0"/>
              <a:t>thyrotoxicosis</a:t>
            </a:r>
            <a:r>
              <a:rPr lang="en-US" dirty="0" smtClean="0"/>
              <a:t> due to </a:t>
            </a:r>
            <a:r>
              <a:rPr lang="en-US" dirty="0" err="1" smtClean="0"/>
              <a:t>hCG</a:t>
            </a:r>
            <a:r>
              <a:rPr lang="en-US" dirty="0" smtClean="0"/>
              <a:t> (not Grave’s disease)</a:t>
            </a:r>
          </a:p>
          <a:p>
            <a:endParaRPr lang="en-US" dirty="0" smtClean="0"/>
          </a:p>
          <a:p>
            <a:r>
              <a:rPr lang="en-US" dirty="0" smtClean="0"/>
              <a:t>Common in the 1</a:t>
            </a:r>
            <a:r>
              <a:rPr lang="en-US" baseline="30000" dirty="0" smtClean="0"/>
              <a:t>st</a:t>
            </a:r>
            <a:r>
              <a:rPr lang="en-US" dirty="0" smtClean="0"/>
              <a:t> trimester</a:t>
            </a:r>
          </a:p>
          <a:p>
            <a:r>
              <a:rPr lang="en-US" dirty="0" smtClean="0"/>
              <a:t>Recover by 12-16 weeks of gestation</a:t>
            </a:r>
          </a:p>
          <a:p>
            <a:endParaRPr lang="en-US" dirty="0" smtClean="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 up: 20 weeks</a:t>
            </a:r>
            <a:endParaRPr lang="en-IN" dirty="0"/>
          </a:p>
        </p:txBody>
      </p:sp>
      <p:sp>
        <p:nvSpPr>
          <p:cNvPr id="3" name="Content Placeholder 2"/>
          <p:cNvSpPr>
            <a:spLocks noGrp="1"/>
          </p:cNvSpPr>
          <p:nvPr>
            <p:ph idx="1"/>
          </p:nvPr>
        </p:nvSpPr>
        <p:spPr/>
        <p:txBody>
          <a:bodyPr/>
          <a:lstStyle/>
          <a:p>
            <a:r>
              <a:rPr lang="en-US" dirty="0" smtClean="0"/>
              <a:t>TSH: 0.01</a:t>
            </a:r>
          </a:p>
          <a:p>
            <a:r>
              <a:rPr lang="en-US" dirty="0" smtClean="0"/>
              <a:t>Free T4: Normal</a:t>
            </a:r>
          </a:p>
          <a:p>
            <a:r>
              <a:rPr lang="en-US" dirty="0" smtClean="0"/>
              <a:t>Free T3: Normal</a:t>
            </a:r>
            <a:endParaRPr lang="en-IN"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Congenital hypothyroidism</a:t>
            </a:r>
            <a:endParaRPr lang="en-IN" dirty="0"/>
          </a:p>
        </p:txBody>
      </p:sp>
      <p:sp>
        <p:nvSpPr>
          <p:cNvPr id="3" name="Content Placeholder 2"/>
          <p:cNvSpPr>
            <a:spLocks noGrp="1"/>
          </p:cNvSpPr>
          <p:nvPr>
            <p:ph idx="1"/>
          </p:nvPr>
        </p:nvSpPr>
        <p:spPr/>
        <p:txBody>
          <a:bodyPr/>
          <a:lstStyle/>
          <a:p>
            <a:r>
              <a:rPr lang="en-US" dirty="0" smtClean="0"/>
              <a:t>Neonate: 10 – 15 mcg/kg/day</a:t>
            </a:r>
          </a:p>
          <a:p>
            <a:r>
              <a:rPr lang="en-US" dirty="0" smtClean="0"/>
              <a:t>&lt; 1 year: 6 – 10 mcg/kg/day</a:t>
            </a:r>
          </a:p>
          <a:p>
            <a:r>
              <a:rPr lang="en-US" dirty="0" smtClean="0"/>
              <a:t>1-3 years: 4 – 6 mcg/kg/day</a:t>
            </a:r>
          </a:p>
          <a:p>
            <a:r>
              <a:rPr lang="en-US" dirty="0" smtClean="0"/>
              <a:t>3-10 years: 3 – 5 mcg/kg/day</a:t>
            </a:r>
          </a:p>
          <a:p>
            <a:r>
              <a:rPr lang="en-US" dirty="0" smtClean="0"/>
              <a:t>10-18 years: 2 – 4 mcg/kg/day</a:t>
            </a:r>
          </a:p>
          <a:p>
            <a:r>
              <a:rPr lang="en-US" dirty="0" smtClean="0"/>
              <a:t>Adults: 1.6 – 1.7 mcg/kg/day </a:t>
            </a:r>
            <a:endParaRPr lang="en-IN"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t>
            </a:r>
            <a:endParaRPr lang="en-IN" dirty="0"/>
          </a:p>
        </p:txBody>
      </p:sp>
      <p:sp>
        <p:nvSpPr>
          <p:cNvPr id="3" name="Content Placeholder 2"/>
          <p:cNvSpPr>
            <a:spLocks noGrp="1"/>
          </p:cNvSpPr>
          <p:nvPr>
            <p:ph idx="1"/>
          </p:nvPr>
        </p:nvSpPr>
        <p:spPr/>
        <p:txBody>
          <a:bodyPr/>
          <a:lstStyle/>
          <a:p>
            <a:r>
              <a:rPr lang="en-US" dirty="0" smtClean="0"/>
              <a:t>USG: Twin pregnancy </a:t>
            </a:r>
          </a:p>
          <a:p>
            <a:endParaRPr lang="en-US" dirty="0" smtClean="0"/>
          </a:p>
          <a:p>
            <a:r>
              <a:rPr lang="en-US" dirty="0" smtClean="0"/>
              <a:t>Twin pregnancy: high </a:t>
            </a:r>
            <a:r>
              <a:rPr lang="en-US" dirty="0" err="1" smtClean="0"/>
              <a:t>hCG</a:t>
            </a:r>
            <a:endParaRPr lang="en-US" dirty="0" smtClean="0"/>
          </a:p>
          <a:p>
            <a:endParaRPr lang="en-US" dirty="0" smtClean="0"/>
          </a:p>
          <a:p>
            <a:r>
              <a:rPr lang="en-US" dirty="0" smtClean="0"/>
              <a:t>Wait &amp; watch: </a:t>
            </a:r>
            <a:r>
              <a:rPr lang="en-US" dirty="0" err="1" smtClean="0"/>
              <a:t>bcz</a:t>
            </a:r>
            <a:r>
              <a:rPr lang="en-US" dirty="0" smtClean="0"/>
              <a:t> Free T4 is normal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a:t>
            </a:r>
            <a:endParaRPr lang="en-IN" dirty="0"/>
          </a:p>
        </p:txBody>
      </p:sp>
      <p:sp>
        <p:nvSpPr>
          <p:cNvPr id="3" name="Content Placeholder 2"/>
          <p:cNvSpPr>
            <a:spLocks noGrp="1"/>
          </p:cNvSpPr>
          <p:nvPr>
            <p:ph idx="1"/>
          </p:nvPr>
        </p:nvSpPr>
        <p:spPr>
          <a:xfrm>
            <a:off x="457200" y="1600200"/>
            <a:ext cx="8229600" cy="4800600"/>
          </a:xfrm>
        </p:spPr>
        <p:txBody>
          <a:bodyPr>
            <a:normAutofit fontScale="92500" lnSpcReduction="10000"/>
          </a:bodyPr>
          <a:lstStyle/>
          <a:p>
            <a:r>
              <a:rPr lang="en-US" dirty="0" smtClean="0"/>
              <a:t>24/F</a:t>
            </a:r>
          </a:p>
          <a:p>
            <a:r>
              <a:rPr lang="en-US" dirty="0" smtClean="0"/>
              <a:t>8 weeks of gestation</a:t>
            </a:r>
          </a:p>
          <a:p>
            <a:r>
              <a:rPr lang="en-US" dirty="0" smtClean="0"/>
              <a:t>Asymptomatic</a:t>
            </a:r>
          </a:p>
          <a:p>
            <a:pPr>
              <a:buNone/>
            </a:pPr>
            <a:endParaRPr lang="en-US" dirty="0" smtClean="0"/>
          </a:p>
          <a:p>
            <a:r>
              <a:rPr lang="en-US" dirty="0" smtClean="0"/>
              <a:t>TSH: &lt; 0.01 (normal: 0.1 – 2.5)</a:t>
            </a:r>
          </a:p>
          <a:p>
            <a:r>
              <a:rPr lang="en-US" dirty="0" smtClean="0"/>
              <a:t>Free T4: High</a:t>
            </a:r>
          </a:p>
          <a:p>
            <a:r>
              <a:rPr lang="en-US" dirty="0" smtClean="0"/>
              <a:t>Free T3: High</a:t>
            </a:r>
          </a:p>
          <a:p>
            <a:endParaRPr lang="en-US" dirty="0" smtClean="0"/>
          </a:p>
          <a:p>
            <a:r>
              <a:rPr lang="en-US" dirty="0" smtClean="0"/>
              <a:t>TSH R </a:t>
            </a:r>
            <a:r>
              <a:rPr lang="en-US" dirty="0" err="1" smtClean="0"/>
              <a:t>Ab</a:t>
            </a:r>
            <a:r>
              <a:rPr lang="en-US" dirty="0" smtClean="0"/>
              <a:t>: Positive</a:t>
            </a:r>
          </a:p>
          <a:p>
            <a:endParaRPr lang="en-US" dirty="0" smtClean="0"/>
          </a:p>
          <a:p>
            <a:endParaRPr lang="en-US" dirty="0" smtClean="0"/>
          </a:p>
          <a:p>
            <a:endParaRPr lang="en-IN"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a:t>
            </a:r>
            <a:endParaRPr lang="en-IN"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Rx: </a:t>
            </a:r>
          </a:p>
          <a:p>
            <a:r>
              <a:rPr lang="en-US" dirty="0" smtClean="0"/>
              <a:t>1</a:t>
            </a:r>
            <a:r>
              <a:rPr lang="en-US" baseline="30000" dirty="0" smtClean="0"/>
              <a:t>st</a:t>
            </a:r>
            <a:r>
              <a:rPr lang="en-US" dirty="0" smtClean="0"/>
              <a:t> Trimester – PTU</a:t>
            </a:r>
          </a:p>
          <a:p>
            <a:r>
              <a:rPr lang="en-US" dirty="0" smtClean="0"/>
              <a:t>2</a:t>
            </a:r>
            <a:r>
              <a:rPr lang="en-US" baseline="30000" dirty="0" smtClean="0"/>
              <a:t>nd</a:t>
            </a:r>
            <a:r>
              <a:rPr lang="en-US" dirty="0" smtClean="0"/>
              <a:t> Trimester – CMZ/MMZ</a:t>
            </a:r>
          </a:p>
          <a:p>
            <a:endParaRPr lang="en-US" dirty="0" smtClean="0"/>
          </a:p>
          <a:p>
            <a:r>
              <a:rPr lang="en-US" dirty="0" smtClean="0"/>
              <a:t>Monitor Free T4, TSH every 4 weekly</a:t>
            </a:r>
          </a:p>
          <a:p>
            <a:endParaRPr lang="en-US" dirty="0" smtClean="0"/>
          </a:p>
          <a:p>
            <a:pPr>
              <a:buNone/>
            </a:pPr>
            <a:r>
              <a:rPr lang="en-US" dirty="0" smtClean="0"/>
              <a:t>Target </a:t>
            </a:r>
          </a:p>
          <a:p>
            <a:r>
              <a:rPr lang="en-US" dirty="0" smtClean="0"/>
              <a:t>TSH: Normal</a:t>
            </a:r>
          </a:p>
          <a:p>
            <a:r>
              <a:rPr lang="en-US" dirty="0" smtClean="0"/>
              <a:t>Free T4: High Normal (</a:t>
            </a:r>
            <a:r>
              <a:rPr lang="en-US" dirty="0" err="1" smtClean="0"/>
              <a:t>upto</a:t>
            </a:r>
            <a:r>
              <a:rPr lang="en-US" dirty="0" smtClean="0"/>
              <a:t> 20 % higher than ULN)</a:t>
            </a:r>
          </a:p>
          <a:p>
            <a:endParaRPr lang="en-US" dirty="0" smtClean="0"/>
          </a:p>
          <a:p>
            <a:endParaRPr lang="en-US" dirty="0" smtClean="0"/>
          </a:p>
          <a:p>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28600" y="228600"/>
            <a:ext cx="8686800" cy="609600"/>
          </a:xfrm>
        </p:spPr>
        <p:style>
          <a:lnRef idx="2">
            <a:schemeClr val="accent1">
              <a:shade val="50000"/>
            </a:schemeClr>
          </a:lnRef>
          <a:fillRef idx="1">
            <a:schemeClr val="accent1"/>
          </a:fillRef>
          <a:effectRef idx="0">
            <a:schemeClr val="accent1"/>
          </a:effectRef>
          <a:fontRef idx="minor">
            <a:schemeClr val="lt1"/>
          </a:fontRef>
        </p:style>
        <p:txBody>
          <a:bodyPr bIns="91440" anchor="b" anchorCtr="0">
            <a:normAutofit fontScale="90000"/>
          </a:bodyPr>
          <a:lstStyle/>
          <a:p>
            <a:pPr algn="ctr"/>
            <a:r>
              <a:rPr lang="en-US" altLang="en-US" sz="3200" dirty="0">
                <a:solidFill>
                  <a:schemeClr val="lt1"/>
                </a:solidFill>
                <a:latin typeface="+mn-lt"/>
                <a:ea typeface="+mn-ea"/>
                <a:cs typeface="+mn-cs"/>
              </a:rPr>
              <a:t>Effect of Pregnancy on Graves’ Disease</a:t>
            </a:r>
          </a:p>
        </p:txBody>
      </p:sp>
      <p:graphicFrame>
        <p:nvGraphicFramePr>
          <p:cNvPr id="10" name="Content Placeholder 9"/>
          <p:cNvGraphicFramePr>
            <a:graphicFrameLocks noGrp="1"/>
          </p:cNvGraphicFramePr>
          <p:nvPr>
            <p:ph idx="4294967295"/>
            <p:extLst>
              <p:ext uri="{D42A27DB-BD31-4B8C-83A1-F6EECF244321}">
                <p14:modId xmlns="" xmlns:p14="http://schemas.microsoft.com/office/powerpoint/2010/main" val="877080866"/>
              </p:ext>
            </p:extLst>
          </p:nvPr>
        </p:nvGraphicFramePr>
        <p:xfrm>
          <a:off x="0" y="1600200"/>
          <a:ext cx="91440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extLst>
              <p:ext uri="{D42A27DB-BD31-4B8C-83A1-F6EECF244321}">
                <p14:modId xmlns="" xmlns:p14="http://schemas.microsoft.com/office/powerpoint/2010/main" val="2781477427"/>
              </p:ext>
            </p:extLst>
          </p:nvPr>
        </p:nvGraphicFramePr>
        <p:xfrm>
          <a:off x="7883" y="4953000"/>
          <a:ext cx="9136117" cy="1905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Date Placeholder 1"/>
          <p:cNvSpPr>
            <a:spLocks noGrp="1"/>
          </p:cNvSpPr>
          <p:nvPr>
            <p:ph type="dt" sz="half" idx="10"/>
          </p:nvPr>
        </p:nvSpPr>
        <p:spPr/>
        <p:txBody>
          <a:bodyPr/>
          <a:lstStyle/>
          <a:p>
            <a:fld id="{89D65C0D-FC43-415A-9B62-0535E729842C}" type="datetime1">
              <a:rPr lang="en-US" smtClean="0"/>
              <a:pPr/>
              <a:t>2/13/2019</a:t>
            </a:fld>
            <a:endParaRPr lang="en-US"/>
          </a:p>
        </p:txBody>
      </p:sp>
    </p:spTree>
    <p:extLst>
      <p:ext uri="{BB962C8B-B14F-4D97-AF65-F5344CB8AC3E}">
        <p14:creationId xmlns="" xmlns:p14="http://schemas.microsoft.com/office/powerpoint/2010/main" val="149590174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533400"/>
          </a:xfrm>
        </p:spPr>
        <p:txBody>
          <a:bodyPr>
            <a:noAutofit/>
          </a:bodyPr>
          <a:lstStyle/>
          <a:p>
            <a:r>
              <a:rPr lang="en-US" sz="2800" dirty="0"/>
              <a:t>Treatment Algorithm For Grave’s Disease</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4294967295"/>
          </p:nvPr>
        </p:nvSpPr>
        <p:spPr>
          <a:xfrm>
            <a:off x="3124200" y="6356351"/>
            <a:ext cx="2895600" cy="365125"/>
          </a:xfrm>
          <a:prstGeom prst="rect">
            <a:avLst/>
          </a:prstGeom>
        </p:spPr>
        <p:txBody>
          <a:bodyPr/>
          <a:lstStyle/>
          <a:p>
            <a:endParaRPr lang="en-GB"/>
          </a:p>
        </p:txBody>
      </p:sp>
      <p:sp>
        <p:nvSpPr>
          <p:cNvPr id="5" name="Slide Number Placeholder 4"/>
          <p:cNvSpPr>
            <a:spLocks noGrp="1"/>
          </p:cNvSpPr>
          <p:nvPr>
            <p:ph type="sldNum" sz="quarter" idx="4294967295"/>
          </p:nvPr>
        </p:nvSpPr>
        <p:spPr>
          <a:xfrm>
            <a:off x="6553200" y="6356351"/>
            <a:ext cx="2133600" cy="365125"/>
          </a:xfrm>
          <a:prstGeom prst="rect">
            <a:avLst/>
          </a:prstGeom>
        </p:spPr>
        <p:txBody>
          <a:bodyPr/>
          <a:lstStyle/>
          <a:p>
            <a:fld id="{AEC8C700-668B-436D-83FE-27DE4A765F02}" type="slidenum">
              <a:rPr lang="en-GB" smtClean="0"/>
              <a:pPr/>
              <a:t>54</a:t>
            </a:fld>
            <a:endParaRPr lang="en-GB"/>
          </a:p>
        </p:txBody>
      </p:sp>
      <p:pic>
        <p:nvPicPr>
          <p:cNvPr id="44034" name="Picture 2"/>
          <p:cNvPicPr>
            <a:picLocks noChangeAspect="1" noChangeArrowheads="1"/>
          </p:cNvPicPr>
          <p:nvPr/>
        </p:nvPicPr>
        <p:blipFill>
          <a:blip r:embed="rId2" cstate="print"/>
          <a:srcRect/>
          <a:stretch>
            <a:fillRect/>
          </a:stretch>
        </p:blipFill>
        <p:spPr bwMode="auto">
          <a:xfrm>
            <a:off x="0" y="1219200"/>
            <a:ext cx="9144000" cy="5638800"/>
          </a:xfrm>
          <a:prstGeom prst="rect">
            <a:avLst/>
          </a:prstGeom>
          <a:noFill/>
          <a:ln w="9525">
            <a:noFill/>
            <a:miter lim="800000"/>
            <a:headEnd/>
            <a:tailEnd/>
          </a:ln>
          <a:effectLst/>
        </p:spPr>
      </p:pic>
    </p:spTree>
    <p:extLst>
      <p:ext uri="{BB962C8B-B14F-4D97-AF65-F5344CB8AC3E}">
        <p14:creationId xmlns="" xmlns:p14="http://schemas.microsoft.com/office/powerpoint/2010/main" val="355530694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Recurrent </a:t>
            </a:r>
            <a:r>
              <a:rPr lang="en-US" dirty="0" err="1" smtClean="0"/>
              <a:t>Miscarraige</a:t>
            </a:r>
            <a:r>
              <a:rPr lang="en-US" dirty="0" smtClean="0"/>
              <a:t> &amp; </a:t>
            </a:r>
            <a:br>
              <a:rPr lang="en-US" dirty="0" smtClean="0"/>
            </a:br>
            <a:r>
              <a:rPr lang="en-US" dirty="0" smtClean="0"/>
              <a:t>Thyroid Antibodies</a:t>
            </a:r>
            <a:endParaRPr lang="en-IN" dirty="0"/>
          </a:p>
        </p:txBody>
      </p:sp>
      <p:sp>
        <p:nvSpPr>
          <p:cNvPr id="3" name="Subtitle 2"/>
          <p:cNvSpPr>
            <a:spLocks noGrp="1"/>
          </p:cNvSpPr>
          <p:nvPr>
            <p:ph type="subTitle" idx="1"/>
          </p:nvPr>
        </p:nvSpPr>
        <p:spPr/>
        <p:txBody>
          <a:bodyPr/>
          <a:lstStyle/>
          <a:p>
            <a:endParaRPr lang="en-IN"/>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ATA Guidelines 2017</a:t>
            </a:r>
            <a:endParaRPr lang="en-IN" dirty="0"/>
          </a:p>
        </p:txBody>
      </p:sp>
      <p:sp>
        <p:nvSpPr>
          <p:cNvPr id="3" name="Content Placeholder 2"/>
          <p:cNvSpPr>
            <a:spLocks noGrp="1"/>
          </p:cNvSpPr>
          <p:nvPr>
            <p:ph idx="1"/>
          </p:nvPr>
        </p:nvSpPr>
        <p:spPr/>
        <p:txBody>
          <a:bodyPr/>
          <a:lstStyle/>
          <a:p>
            <a:pPr>
              <a:buNone/>
            </a:pPr>
            <a:r>
              <a:rPr lang="en-US" dirty="0" err="1" smtClean="0"/>
              <a:t>Euthyroid</a:t>
            </a:r>
            <a:r>
              <a:rPr lang="en-US" dirty="0" smtClean="0"/>
              <a:t>, Anti TPO </a:t>
            </a:r>
            <a:r>
              <a:rPr lang="en-US" dirty="0" err="1" smtClean="0"/>
              <a:t>Ab</a:t>
            </a:r>
            <a:r>
              <a:rPr lang="en-US" dirty="0" smtClean="0"/>
              <a:t> +</a:t>
            </a:r>
          </a:p>
          <a:p>
            <a:r>
              <a:rPr lang="en-US" dirty="0" smtClean="0"/>
              <a:t>Pregnancy loss</a:t>
            </a:r>
          </a:p>
          <a:p>
            <a:r>
              <a:rPr lang="en-US" dirty="0" smtClean="0"/>
              <a:t>Preterm </a:t>
            </a:r>
            <a:r>
              <a:rPr lang="en-US" dirty="0" err="1" smtClean="0"/>
              <a:t>labour</a:t>
            </a:r>
            <a:endParaRPr lang="en-US" dirty="0" smtClean="0"/>
          </a:p>
          <a:p>
            <a:pPr>
              <a:buNone/>
            </a:pPr>
            <a:endParaRPr lang="en-US" dirty="0" smtClean="0"/>
          </a:p>
          <a:p>
            <a:r>
              <a:rPr lang="en-US" dirty="0" smtClean="0"/>
              <a:t>Rx with T4 (25-50 mcg/day) </a:t>
            </a:r>
            <a:r>
              <a:rPr lang="en-US" b="1" dirty="0" smtClean="0"/>
              <a:t>may be considered</a:t>
            </a:r>
            <a:r>
              <a:rPr lang="en-US" dirty="0" smtClean="0"/>
              <a:t> (in view of potential benefits compared to minimal risk)</a:t>
            </a:r>
            <a:endParaRPr lang="en-IN"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Sick </a:t>
            </a:r>
            <a:r>
              <a:rPr lang="en-US" dirty="0" err="1" smtClean="0"/>
              <a:t>Euthyroid</a:t>
            </a:r>
            <a:r>
              <a:rPr lang="en-US" dirty="0" smtClean="0"/>
              <a:t> Syndrome: </a:t>
            </a:r>
            <a:br>
              <a:rPr lang="en-US" dirty="0" smtClean="0"/>
            </a:br>
            <a:r>
              <a:rPr lang="en-US" dirty="0" smtClean="0"/>
              <a:t>When to Treat ?</a:t>
            </a:r>
            <a:endParaRPr lang="en-IN" dirty="0"/>
          </a:p>
        </p:txBody>
      </p:sp>
      <p:sp>
        <p:nvSpPr>
          <p:cNvPr id="3" name="Subtitle 2"/>
          <p:cNvSpPr>
            <a:spLocks noGrp="1"/>
          </p:cNvSpPr>
          <p:nvPr>
            <p:ph type="subTitle" idx="1"/>
          </p:nvPr>
        </p:nvSpPr>
        <p:spPr/>
        <p:txBody>
          <a:bodyPr/>
          <a:lstStyle/>
          <a:p>
            <a:endParaRPr lang="en-IN"/>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a:t>
            </a:r>
            <a:endParaRPr lang="en-IN" dirty="0"/>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r>
              <a:rPr lang="en-US" dirty="0" smtClean="0"/>
              <a:t>60/M</a:t>
            </a:r>
          </a:p>
          <a:p>
            <a:r>
              <a:rPr lang="en-US" dirty="0" smtClean="0"/>
              <a:t>Septic shock, ICU</a:t>
            </a:r>
          </a:p>
          <a:p>
            <a:endParaRPr lang="en-US" dirty="0" smtClean="0"/>
          </a:p>
          <a:p>
            <a:r>
              <a:rPr lang="en-US" dirty="0" smtClean="0"/>
              <a:t>TSH: 0.6 (normal: 0.4 – 4)</a:t>
            </a:r>
          </a:p>
          <a:p>
            <a:r>
              <a:rPr lang="en-US" dirty="0" smtClean="0"/>
              <a:t>T4: 4.6 mcg/dl (normal: 4.5 – 12.5)</a:t>
            </a:r>
          </a:p>
          <a:p>
            <a:r>
              <a:rPr lang="en-US" b="1" dirty="0" smtClean="0"/>
              <a:t>T3: 50 </a:t>
            </a:r>
            <a:r>
              <a:rPr lang="en-US" b="1" dirty="0" err="1" smtClean="0"/>
              <a:t>ng</a:t>
            </a:r>
            <a:r>
              <a:rPr lang="en-US" b="1" dirty="0" smtClean="0"/>
              <a:t>/dl (normal: 75 – 200)</a:t>
            </a:r>
          </a:p>
          <a:p>
            <a:endParaRPr lang="en-US" dirty="0" smtClean="0"/>
          </a:p>
          <a:p>
            <a:r>
              <a:rPr lang="en-US" dirty="0" smtClean="0"/>
              <a:t>Diagnosis: Sick </a:t>
            </a:r>
            <a:r>
              <a:rPr lang="en-US" dirty="0" err="1" smtClean="0"/>
              <a:t>euthyroid</a:t>
            </a:r>
            <a:r>
              <a:rPr lang="en-US" dirty="0" smtClean="0"/>
              <a:t> syndrome</a:t>
            </a:r>
          </a:p>
          <a:p>
            <a:r>
              <a:rPr lang="en-US" dirty="0" smtClean="0"/>
              <a:t>Treat with T4??</a:t>
            </a:r>
          </a:p>
          <a:p>
            <a:endParaRPr lang="en-US" dirty="0" smtClean="0"/>
          </a:p>
          <a:p>
            <a:endParaRPr lang="en-IN" dirty="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treat or not ?</a:t>
            </a:r>
            <a:endParaRPr lang="en-IN" dirty="0"/>
          </a:p>
        </p:txBody>
      </p:sp>
      <p:sp>
        <p:nvSpPr>
          <p:cNvPr id="3" name="Content Placeholder 2"/>
          <p:cNvSpPr>
            <a:spLocks noGrp="1"/>
          </p:cNvSpPr>
          <p:nvPr>
            <p:ph idx="1"/>
          </p:nvPr>
        </p:nvSpPr>
        <p:spPr/>
        <p:txBody>
          <a:bodyPr>
            <a:normAutofit fontScale="92500" lnSpcReduction="10000"/>
          </a:bodyPr>
          <a:lstStyle/>
          <a:p>
            <a:r>
              <a:rPr lang="en-US" dirty="0" smtClean="0"/>
              <a:t>No prospective studies</a:t>
            </a:r>
          </a:p>
          <a:p>
            <a:endParaRPr lang="en-US" dirty="0" smtClean="0"/>
          </a:p>
          <a:p>
            <a:r>
              <a:rPr lang="en-US" dirty="0" smtClean="0"/>
              <a:t>No evidence of benefit/harm of Rx with TH</a:t>
            </a:r>
          </a:p>
          <a:p>
            <a:endParaRPr lang="en-US" dirty="0" smtClean="0"/>
          </a:p>
          <a:p>
            <a:r>
              <a:rPr lang="en-US" dirty="0" smtClean="0"/>
              <a:t>Some experts </a:t>
            </a:r>
            <a:r>
              <a:rPr lang="en-US" b="1" dirty="0" smtClean="0">
                <a:solidFill>
                  <a:schemeClr val="accent6">
                    <a:lumMod val="75000"/>
                  </a:schemeClr>
                </a:solidFill>
              </a:rPr>
              <a:t>recommend Rx</a:t>
            </a:r>
            <a:r>
              <a:rPr lang="en-US" dirty="0" smtClean="0"/>
              <a:t>, especially in those with </a:t>
            </a:r>
            <a:r>
              <a:rPr lang="en-US" b="1" dirty="0" smtClean="0">
                <a:solidFill>
                  <a:schemeClr val="accent6">
                    <a:lumMod val="75000"/>
                  </a:schemeClr>
                </a:solidFill>
              </a:rPr>
              <a:t>low Free T4 / high TSH</a:t>
            </a:r>
          </a:p>
          <a:p>
            <a:endParaRPr lang="en-US" dirty="0" smtClean="0"/>
          </a:p>
          <a:p>
            <a:r>
              <a:rPr lang="en-US" dirty="0" smtClean="0"/>
              <a:t>Some expert recommend wait &amp; watch &amp; repeat TFT after recovery from illness </a:t>
            </a:r>
            <a:endParaRPr lang="en-IN"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Affecting</a:t>
            </a:r>
            <a:endParaRPr lang="en-IN" dirty="0"/>
          </a:p>
        </p:txBody>
      </p:sp>
      <p:sp>
        <p:nvSpPr>
          <p:cNvPr id="3" name="Content Placeholder 2"/>
          <p:cNvSpPr>
            <a:spLocks noGrp="1"/>
          </p:cNvSpPr>
          <p:nvPr>
            <p:ph idx="1"/>
          </p:nvPr>
        </p:nvSpPr>
        <p:spPr/>
        <p:txBody>
          <a:bodyPr>
            <a:normAutofit lnSpcReduction="10000"/>
          </a:bodyPr>
          <a:lstStyle/>
          <a:p>
            <a:r>
              <a:rPr lang="en-US" dirty="0" smtClean="0"/>
              <a:t>Age</a:t>
            </a:r>
          </a:p>
          <a:p>
            <a:r>
              <a:rPr lang="en-US" dirty="0" smtClean="0"/>
              <a:t>Weight</a:t>
            </a:r>
          </a:p>
          <a:p>
            <a:r>
              <a:rPr lang="en-US" dirty="0" smtClean="0"/>
              <a:t>Lean body mass</a:t>
            </a:r>
          </a:p>
          <a:p>
            <a:r>
              <a:rPr lang="en-US" dirty="0" smtClean="0"/>
              <a:t>TSH/Free T4</a:t>
            </a:r>
          </a:p>
          <a:p>
            <a:r>
              <a:rPr lang="en-US" dirty="0" smtClean="0"/>
              <a:t>Pregnancy/OCP: increase 30 %</a:t>
            </a:r>
          </a:p>
          <a:p>
            <a:r>
              <a:rPr lang="en-US" dirty="0" smtClean="0"/>
              <a:t>Etiology of hypothyroidism</a:t>
            </a:r>
          </a:p>
          <a:p>
            <a:pPr>
              <a:buNone/>
            </a:pPr>
            <a:r>
              <a:rPr lang="en-US" dirty="0" smtClean="0"/>
              <a:t>Total </a:t>
            </a:r>
            <a:r>
              <a:rPr lang="en-US" dirty="0" err="1" smtClean="0"/>
              <a:t>thyroidectomy</a:t>
            </a:r>
            <a:r>
              <a:rPr lang="en-US" dirty="0" smtClean="0"/>
              <a:t> (2 – 2.5 mcg/kg/day) &gt; AITD (1.6 – 1.7 mcg/kg/day)</a:t>
            </a:r>
          </a:p>
          <a:p>
            <a:endParaRPr lang="en-US"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Importance of </a:t>
            </a:r>
            <a:br>
              <a:rPr lang="en-US" dirty="0" smtClean="0"/>
            </a:br>
            <a:r>
              <a:rPr lang="en-US" dirty="0" smtClean="0"/>
              <a:t>T4</a:t>
            </a:r>
            <a:endParaRPr lang="en-IN"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a:t>
            </a:r>
            <a:endParaRPr lang="en-IN" dirty="0"/>
          </a:p>
        </p:txBody>
      </p:sp>
      <p:sp>
        <p:nvSpPr>
          <p:cNvPr id="3" name="Content Placeholder 2"/>
          <p:cNvSpPr>
            <a:spLocks noGrp="1"/>
          </p:cNvSpPr>
          <p:nvPr>
            <p:ph idx="1"/>
          </p:nvPr>
        </p:nvSpPr>
        <p:spPr/>
        <p:txBody>
          <a:bodyPr>
            <a:normAutofit/>
          </a:bodyPr>
          <a:lstStyle/>
          <a:p>
            <a:r>
              <a:rPr lang="en-US" dirty="0" smtClean="0"/>
              <a:t>26/F, 1.5 years postpartum</a:t>
            </a:r>
          </a:p>
          <a:p>
            <a:r>
              <a:rPr lang="en-US" dirty="0" smtClean="0"/>
              <a:t>Weakness, weight loss (62 -&gt; 56)</a:t>
            </a:r>
          </a:p>
          <a:p>
            <a:endParaRPr lang="en-US" dirty="0" smtClean="0"/>
          </a:p>
          <a:p>
            <a:r>
              <a:rPr lang="en-US" dirty="0" smtClean="0"/>
              <a:t>TSH: 6.5 </a:t>
            </a:r>
            <a:r>
              <a:rPr lang="en-US" dirty="0" err="1" smtClean="0"/>
              <a:t>mIU</a:t>
            </a:r>
            <a:r>
              <a:rPr lang="en-US" dirty="0" smtClean="0"/>
              <a:t>/L (normal: 0.4 – 4)</a:t>
            </a:r>
          </a:p>
          <a:p>
            <a:r>
              <a:rPr lang="en-US" dirty="0" smtClean="0"/>
              <a:t>Free T4: 0.6 (normal: 0.8 – 1.8)</a:t>
            </a:r>
          </a:p>
          <a:p>
            <a:endParaRPr lang="en-US" dirty="0" smtClean="0"/>
          </a:p>
          <a:p>
            <a:r>
              <a:rPr lang="en-US" dirty="0" smtClean="0"/>
              <a:t>T.LT4 (25 mcg)/day</a:t>
            </a:r>
          </a:p>
          <a:p>
            <a:endParaRPr lang="en-US" dirty="0" smtClean="0"/>
          </a:p>
          <a:p>
            <a:endParaRPr lang="en-IN" dirty="0"/>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Months Later</a:t>
            </a:r>
            <a:endParaRPr lang="en-IN" dirty="0"/>
          </a:p>
        </p:txBody>
      </p:sp>
      <p:sp>
        <p:nvSpPr>
          <p:cNvPr id="3" name="Content Placeholder 2"/>
          <p:cNvSpPr>
            <a:spLocks noGrp="1"/>
          </p:cNvSpPr>
          <p:nvPr>
            <p:ph idx="1"/>
          </p:nvPr>
        </p:nvSpPr>
        <p:spPr/>
        <p:txBody>
          <a:bodyPr>
            <a:normAutofit/>
          </a:bodyPr>
          <a:lstStyle/>
          <a:p>
            <a:r>
              <a:rPr lang="en-US" dirty="0" smtClean="0"/>
              <a:t>TSH: 7.5 </a:t>
            </a:r>
            <a:r>
              <a:rPr lang="en-US" dirty="0" err="1" smtClean="0"/>
              <a:t>mIU</a:t>
            </a:r>
            <a:r>
              <a:rPr lang="en-US" dirty="0" smtClean="0"/>
              <a:t>/L</a:t>
            </a:r>
          </a:p>
          <a:p>
            <a:r>
              <a:rPr lang="en-US" dirty="0" smtClean="0"/>
              <a:t>Weight loss (56 -&gt; 52)</a:t>
            </a:r>
          </a:p>
          <a:p>
            <a:endParaRPr lang="en-US" dirty="0" smtClean="0"/>
          </a:p>
          <a:p>
            <a:r>
              <a:rPr lang="en-US" dirty="0" smtClean="0"/>
              <a:t>T.LT4 (50 mcg/day)</a:t>
            </a:r>
          </a:p>
          <a:p>
            <a:endParaRPr lang="en-IN"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err="1" smtClean="0"/>
              <a:t>Cortisol</a:t>
            </a:r>
            <a:r>
              <a:rPr lang="en-US" dirty="0" smtClean="0"/>
              <a:t>: 0.6 mcg/dl (normal: 5 - 25)</a:t>
            </a:r>
          </a:p>
          <a:p>
            <a:r>
              <a:rPr lang="en-US" dirty="0" smtClean="0"/>
              <a:t>MRI (pituitary): Empty </a:t>
            </a:r>
            <a:r>
              <a:rPr lang="en-US" dirty="0" err="1" smtClean="0"/>
              <a:t>sella</a:t>
            </a:r>
            <a:endParaRPr lang="en-US" dirty="0" smtClean="0"/>
          </a:p>
          <a:p>
            <a:endParaRPr lang="en-US" dirty="0" smtClean="0"/>
          </a:p>
          <a:p>
            <a:r>
              <a:rPr lang="en-US" dirty="0" err="1" smtClean="0"/>
              <a:t>Tab.Wysolon</a:t>
            </a:r>
            <a:r>
              <a:rPr lang="en-US" dirty="0" smtClean="0"/>
              <a:t> (2.5 mg) / day</a:t>
            </a:r>
          </a:p>
          <a:p>
            <a:endParaRPr lang="en-US" dirty="0" smtClean="0"/>
          </a:p>
          <a:p>
            <a:pPr>
              <a:buNone/>
            </a:pPr>
            <a:r>
              <a:rPr lang="en-US" dirty="0" smtClean="0"/>
              <a:t>3 months later,</a:t>
            </a:r>
          </a:p>
          <a:p>
            <a:r>
              <a:rPr lang="en-US" dirty="0" smtClean="0"/>
              <a:t>Weight: 52 - &gt; 57</a:t>
            </a:r>
          </a:p>
          <a:p>
            <a:pPr>
              <a:buNone/>
            </a:pPr>
            <a:endParaRPr lang="en-US" dirty="0" smtClean="0"/>
          </a:p>
          <a:p>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a:t>
            </a:r>
            <a:endParaRPr lang="en-IN" dirty="0"/>
          </a:p>
        </p:txBody>
      </p:sp>
      <p:sp>
        <p:nvSpPr>
          <p:cNvPr id="3" name="Content Placeholder 2"/>
          <p:cNvSpPr>
            <a:spLocks noGrp="1"/>
          </p:cNvSpPr>
          <p:nvPr>
            <p:ph idx="1"/>
          </p:nvPr>
        </p:nvSpPr>
        <p:spPr/>
        <p:txBody>
          <a:bodyPr>
            <a:normAutofit fontScale="92500" lnSpcReduction="20000"/>
          </a:bodyPr>
          <a:lstStyle/>
          <a:p>
            <a:r>
              <a:rPr lang="en-US" dirty="0" smtClean="0"/>
              <a:t>24/F</a:t>
            </a:r>
          </a:p>
          <a:p>
            <a:r>
              <a:rPr lang="en-US" dirty="0" smtClean="0"/>
              <a:t>Symptoms of hypothyroidism</a:t>
            </a:r>
          </a:p>
          <a:p>
            <a:endParaRPr lang="en-US" dirty="0" smtClean="0"/>
          </a:p>
          <a:p>
            <a:r>
              <a:rPr lang="en-US" dirty="0" smtClean="0"/>
              <a:t>TSH: 0.5 </a:t>
            </a:r>
            <a:r>
              <a:rPr lang="en-US" dirty="0" err="1" smtClean="0"/>
              <a:t>mIU</a:t>
            </a:r>
            <a:r>
              <a:rPr lang="en-US" dirty="0" smtClean="0"/>
              <a:t>/L (normal: 0.4 – 4)</a:t>
            </a:r>
          </a:p>
          <a:p>
            <a:endParaRPr lang="en-US" dirty="0" smtClean="0"/>
          </a:p>
          <a:p>
            <a:r>
              <a:rPr lang="en-US" dirty="0" smtClean="0"/>
              <a:t>What next ?</a:t>
            </a:r>
          </a:p>
          <a:p>
            <a:endParaRPr lang="en-US" dirty="0" smtClean="0"/>
          </a:p>
          <a:p>
            <a:r>
              <a:rPr lang="en-US" dirty="0" smtClean="0"/>
              <a:t>Free T4: 0.6 mcg/dl (normal: 0.8 – 1.8)</a:t>
            </a:r>
          </a:p>
          <a:p>
            <a:r>
              <a:rPr lang="en-US" dirty="0" smtClean="0"/>
              <a:t>Diagnosis: central hypothyroidism</a:t>
            </a:r>
          </a:p>
          <a:p>
            <a:endParaRPr lang="en-US" dirty="0" smtClean="0"/>
          </a:p>
          <a:p>
            <a:endParaRPr lang="en-IN"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90800"/>
            <a:ext cx="8229600" cy="1143000"/>
          </a:xfrm>
        </p:spPr>
        <p:txBody>
          <a:bodyPr rtlCol="0">
            <a:normAutofit fontScale="90000"/>
          </a:bodyPr>
          <a:lstStyle/>
          <a:p>
            <a:pPr fontAlgn="auto">
              <a:spcAft>
                <a:spcPts val="0"/>
              </a:spcAft>
              <a:defRPr/>
            </a:pPr>
            <a:r>
              <a:rPr lang="en-US" dirty="0" smtClean="0"/>
              <a:t>Dietary and Environmental  </a:t>
            </a:r>
            <a:r>
              <a:rPr lang="en-US" dirty="0" err="1" smtClean="0"/>
              <a:t>Goitrogens</a:t>
            </a:r>
            <a:r>
              <a:rPr lang="en-US" dirty="0" smtClean="0"/>
              <a:t>/Thyroid Disruptors</a:t>
            </a:r>
            <a:endParaRPr lang="en-IN" dirty="0"/>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pPr>
              <a:buNone/>
            </a:pPr>
            <a:r>
              <a:rPr lang="en-US" dirty="0" smtClean="0"/>
              <a:t>Interferes with</a:t>
            </a:r>
          </a:p>
          <a:p>
            <a:r>
              <a:rPr lang="en-US" dirty="0" smtClean="0"/>
              <a:t>Iodide transporter</a:t>
            </a:r>
          </a:p>
          <a:p>
            <a:r>
              <a:rPr lang="en-US" dirty="0" smtClean="0"/>
              <a:t>TH synthesis</a:t>
            </a:r>
          </a:p>
          <a:p>
            <a:r>
              <a:rPr lang="en-US" dirty="0" smtClean="0"/>
              <a:t>TH secretion</a:t>
            </a:r>
          </a:p>
          <a:p>
            <a:r>
              <a:rPr lang="en-US" dirty="0" smtClean="0"/>
              <a:t>TH action</a:t>
            </a:r>
          </a:p>
          <a:p>
            <a:endParaRPr lang="en-US" dirty="0" smtClean="0"/>
          </a:p>
          <a:p>
            <a:endParaRPr lang="en-IN" dirty="0"/>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33400" y="304800"/>
          <a:ext cx="7848600" cy="6278880"/>
        </p:xfrm>
        <a:graphic>
          <a:graphicData uri="http://schemas.openxmlformats.org/drawingml/2006/table">
            <a:tbl>
              <a:tblPr firstRow="1" bandRow="1">
                <a:tableStyleId>{5C22544A-7EE6-4342-B048-85BDC9FD1C3A}</a:tableStyleId>
              </a:tblPr>
              <a:tblGrid>
                <a:gridCol w="2590800"/>
                <a:gridCol w="5257800"/>
              </a:tblGrid>
              <a:tr h="370840">
                <a:tc>
                  <a:txBody>
                    <a:bodyPr/>
                    <a:lstStyle/>
                    <a:p>
                      <a:pPr algn="l"/>
                      <a:r>
                        <a:rPr lang="en-US" sz="2800" b="0" dirty="0" err="1" smtClean="0">
                          <a:solidFill>
                            <a:schemeClr val="tx1"/>
                          </a:solidFill>
                        </a:rPr>
                        <a:t>Thiocynate</a:t>
                      </a:r>
                      <a:endParaRPr lang="en-IN" sz="2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2800" b="0" dirty="0" err="1" smtClean="0">
                          <a:solidFill>
                            <a:schemeClr val="tx1"/>
                          </a:solidFill>
                        </a:rPr>
                        <a:t>Casava</a:t>
                      </a:r>
                      <a:r>
                        <a:rPr lang="en-US" sz="2800" b="0" dirty="0" smtClean="0">
                          <a:solidFill>
                            <a:schemeClr val="tx1"/>
                          </a:solidFill>
                        </a:rPr>
                        <a:t>, cabbage, cauliflower, smoking</a:t>
                      </a:r>
                      <a:endParaRPr lang="en-IN" sz="2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l"/>
                      <a:r>
                        <a:rPr lang="en-US" sz="2800" b="0" dirty="0" err="1" smtClean="0">
                          <a:solidFill>
                            <a:schemeClr val="tx1"/>
                          </a:solidFill>
                        </a:rPr>
                        <a:t>Perchlorate</a:t>
                      </a:r>
                      <a:endParaRPr lang="en-IN" sz="2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2800" b="0" dirty="0" smtClean="0">
                          <a:solidFill>
                            <a:schemeClr val="tx1"/>
                          </a:solidFill>
                        </a:rPr>
                        <a:t>Fireworks,</a:t>
                      </a:r>
                      <a:r>
                        <a:rPr lang="en-US" sz="2800" b="0" baseline="0" dirty="0" smtClean="0">
                          <a:solidFill>
                            <a:schemeClr val="tx1"/>
                          </a:solidFill>
                        </a:rPr>
                        <a:t> f</a:t>
                      </a:r>
                      <a:r>
                        <a:rPr lang="en-US" sz="2800" b="0" dirty="0" smtClean="0">
                          <a:solidFill>
                            <a:schemeClr val="tx1"/>
                          </a:solidFill>
                        </a:rPr>
                        <a:t>ertilizers, wheat,</a:t>
                      </a:r>
                      <a:r>
                        <a:rPr lang="en-US" sz="2800" b="0" baseline="0" dirty="0" smtClean="0">
                          <a:solidFill>
                            <a:schemeClr val="tx1"/>
                          </a:solidFill>
                        </a:rPr>
                        <a:t> wine, beer, multivitamins, cow’s milk</a:t>
                      </a:r>
                      <a:endParaRPr lang="en-IN" sz="2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l"/>
                      <a:r>
                        <a:rPr lang="en-US" sz="2800" b="0" dirty="0" smtClean="0">
                          <a:solidFill>
                            <a:schemeClr val="tx1"/>
                          </a:solidFill>
                        </a:rPr>
                        <a:t>Nitrate</a:t>
                      </a:r>
                      <a:endParaRPr lang="en-IN" sz="2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2800" b="0" dirty="0" smtClean="0">
                          <a:solidFill>
                            <a:schemeClr val="tx1"/>
                          </a:solidFill>
                        </a:rPr>
                        <a:t>Fertilizer,</a:t>
                      </a:r>
                      <a:r>
                        <a:rPr lang="en-IN" sz="2800" b="0" baseline="0" dirty="0" smtClean="0">
                          <a:solidFill>
                            <a:schemeClr val="tx1"/>
                          </a:solidFill>
                        </a:rPr>
                        <a:t> preservative</a:t>
                      </a:r>
                      <a:endParaRPr lang="en-US" sz="28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l"/>
                      <a:r>
                        <a:rPr lang="en-US" sz="2800" b="0" dirty="0" smtClean="0">
                          <a:solidFill>
                            <a:schemeClr val="tx1"/>
                          </a:solidFill>
                        </a:rPr>
                        <a:t>Polychlorinated</a:t>
                      </a:r>
                      <a:r>
                        <a:rPr lang="en-US" sz="2800" b="0" baseline="0" dirty="0" smtClean="0">
                          <a:solidFill>
                            <a:schemeClr val="tx1"/>
                          </a:solidFill>
                        </a:rPr>
                        <a:t> </a:t>
                      </a:r>
                      <a:r>
                        <a:rPr lang="en-US" sz="2800" b="0" baseline="0" dirty="0" err="1" smtClean="0">
                          <a:solidFill>
                            <a:schemeClr val="tx1"/>
                          </a:solidFill>
                        </a:rPr>
                        <a:t>bisphenol</a:t>
                      </a:r>
                      <a:endParaRPr lang="en-IN" sz="2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2800" b="0" dirty="0" smtClean="0">
                          <a:solidFill>
                            <a:schemeClr val="tx1"/>
                          </a:solidFill>
                        </a:rPr>
                        <a:t>Electrical equipment</a:t>
                      </a:r>
                      <a:endParaRPr lang="en-IN" sz="2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l"/>
                      <a:r>
                        <a:rPr lang="en-US" sz="2800" b="0" dirty="0" err="1" smtClean="0">
                          <a:solidFill>
                            <a:schemeClr val="tx1"/>
                          </a:solidFill>
                        </a:rPr>
                        <a:t>Bisphenol</a:t>
                      </a:r>
                      <a:r>
                        <a:rPr lang="en-US" sz="2800" b="0" dirty="0" smtClean="0">
                          <a:solidFill>
                            <a:schemeClr val="tx1"/>
                          </a:solidFill>
                        </a:rPr>
                        <a:t> A</a:t>
                      </a:r>
                      <a:endParaRPr lang="en-IN" sz="2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2800" b="0" dirty="0" smtClean="0">
                          <a:solidFill>
                            <a:schemeClr val="tx1"/>
                          </a:solidFill>
                        </a:rPr>
                        <a:t>Food containers, water bottles</a:t>
                      </a:r>
                      <a:endParaRPr lang="en-IN" sz="2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l"/>
                      <a:r>
                        <a:rPr lang="en-US" sz="2800" b="0" dirty="0" err="1" smtClean="0">
                          <a:solidFill>
                            <a:schemeClr val="tx1"/>
                          </a:solidFill>
                        </a:rPr>
                        <a:t>Triclosan</a:t>
                      </a:r>
                      <a:endParaRPr lang="en-IN" sz="2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2800" b="0" dirty="0" smtClean="0">
                          <a:solidFill>
                            <a:schemeClr val="tx1"/>
                          </a:solidFill>
                        </a:rPr>
                        <a:t>Soap, toothpaste,</a:t>
                      </a:r>
                      <a:r>
                        <a:rPr lang="en-US" sz="2800" b="0" baseline="0" dirty="0" smtClean="0">
                          <a:solidFill>
                            <a:schemeClr val="tx1"/>
                          </a:solidFill>
                        </a:rPr>
                        <a:t> plastic, fabric, </a:t>
                      </a:r>
                      <a:endParaRPr lang="en-IN" sz="2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l"/>
                      <a:r>
                        <a:rPr lang="en-US" sz="2800" b="0" dirty="0" err="1" smtClean="0">
                          <a:solidFill>
                            <a:schemeClr val="tx1"/>
                          </a:solidFill>
                        </a:rPr>
                        <a:t>Isoflavons</a:t>
                      </a:r>
                      <a:endParaRPr lang="en-IN" sz="2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2800" b="0" dirty="0" smtClean="0">
                          <a:solidFill>
                            <a:schemeClr val="tx1"/>
                          </a:solidFill>
                        </a:rPr>
                        <a:t>Soy products, peas, beans, nuts, coffee,</a:t>
                      </a:r>
                      <a:r>
                        <a:rPr lang="en-US" sz="2800" b="0" baseline="0" dirty="0" smtClean="0">
                          <a:solidFill>
                            <a:schemeClr val="tx1"/>
                          </a:solidFill>
                        </a:rPr>
                        <a:t> tea</a:t>
                      </a:r>
                      <a:endParaRPr lang="en-IN" sz="2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l"/>
                      <a:r>
                        <a:rPr lang="en-US" sz="2800" b="0" dirty="0" smtClean="0">
                          <a:solidFill>
                            <a:schemeClr val="tx1"/>
                          </a:solidFill>
                        </a:rPr>
                        <a:t>Styrene</a:t>
                      </a:r>
                      <a:endParaRPr lang="en-IN" sz="2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2800" b="0" dirty="0" smtClean="0">
                          <a:solidFill>
                            <a:schemeClr val="tx1"/>
                          </a:solidFill>
                        </a:rPr>
                        <a:t>Plastic, rubber, resins, building</a:t>
                      </a:r>
                      <a:r>
                        <a:rPr lang="en-US" sz="2800" b="0" baseline="0" dirty="0" smtClean="0">
                          <a:solidFill>
                            <a:schemeClr val="tx1"/>
                          </a:solidFill>
                        </a:rPr>
                        <a:t> materials, automobile exhausts</a:t>
                      </a:r>
                      <a:endParaRPr lang="en-IN" sz="2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685800" y="0"/>
            <a:ext cx="8001000" cy="6858000"/>
          </a:xfrm>
          <a:prstGeom prst="rect">
            <a:avLst/>
          </a:prstGeom>
          <a:noFill/>
          <a:ln w="9525">
            <a:noFill/>
            <a:miter lim="800000"/>
            <a:headEnd/>
            <a:tailEnd/>
          </a:ln>
        </p:spPr>
      </p:pic>
      <p:sp>
        <p:nvSpPr>
          <p:cNvPr id="2" name="Rectangle 1"/>
          <p:cNvSpPr/>
          <p:nvPr/>
        </p:nvSpPr>
        <p:spPr>
          <a:xfrm rot="20845778">
            <a:off x="2298700" y="2713038"/>
            <a:ext cx="5092700" cy="92392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eaLnBrk="1" fontAlgn="auto" hangingPunct="1">
              <a:spcBef>
                <a:spcPts val="0"/>
              </a:spcBef>
              <a:spcAft>
                <a:spcPts val="0"/>
              </a:spcAft>
              <a:defRPr/>
            </a:pPr>
            <a:r>
              <a:rPr lang="en-US" sz="5400" dirty="0">
                <a:ln w="0"/>
                <a:solidFill>
                  <a:srgbClr val="FF0000"/>
                </a:solidFill>
                <a:effectLst>
                  <a:outerShdw blurRad="38100" dist="19050" dir="2700000" algn="tl" rotWithShape="0">
                    <a:schemeClr val="dk1">
                      <a:alpha val="40000"/>
                    </a:schemeClr>
                  </a:outerShdw>
                </a:effectLst>
              </a:rPr>
              <a:t>Myth or Realty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endParaRPr lang="en-IN" smtClean="0"/>
          </a:p>
        </p:txBody>
      </p:sp>
      <p:sp>
        <p:nvSpPr>
          <p:cNvPr id="7171" name="Content Placeholder 2"/>
          <p:cNvSpPr>
            <a:spLocks noGrp="1"/>
          </p:cNvSpPr>
          <p:nvPr>
            <p:ph idx="1"/>
          </p:nvPr>
        </p:nvSpPr>
        <p:spPr/>
        <p:txBody>
          <a:bodyPr/>
          <a:lstStyle/>
          <a:p>
            <a:pPr marL="0" indent="0" algn="ctr">
              <a:lnSpc>
                <a:spcPct val="150000"/>
              </a:lnSpc>
              <a:buFont typeface="Arial" pitchFamily="34" charset="0"/>
              <a:buNone/>
            </a:pPr>
            <a:endParaRPr lang="en-US" sz="2800" dirty="0" smtClean="0"/>
          </a:p>
          <a:p>
            <a:pPr marL="0" indent="0" algn="ctr">
              <a:lnSpc>
                <a:spcPct val="150000"/>
              </a:lnSpc>
              <a:buFont typeface="Arial" pitchFamily="34" charset="0"/>
              <a:buNone/>
            </a:pPr>
            <a:r>
              <a:rPr lang="en-US" sz="2800" dirty="0" smtClean="0"/>
              <a:t>Most </a:t>
            </a:r>
            <a:r>
              <a:rPr lang="en-US" sz="2800" dirty="0" err="1" smtClean="0"/>
              <a:t>goitrogens</a:t>
            </a:r>
            <a:r>
              <a:rPr lang="en-US" sz="2800" dirty="0" smtClean="0"/>
              <a:t> are likely to be clinically relevant only if dietary iodine supply is limited and/or </a:t>
            </a:r>
            <a:r>
              <a:rPr lang="en-US" sz="2800" dirty="0" err="1" smtClean="0"/>
              <a:t>goitrogen</a:t>
            </a:r>
            <a:r>
              <a:rPr lang="en-US" sz="2800" dirty="0" smtClean="0"/>
              <a:t> intake is high and prolonged</a:t>
            </a:r>
            <a:endParaRPr lang="en-IN" sz="2800" dirty="0" smtClean="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IN" dirty="0"/>
          </a:p>
        </p:txBody>
      </p:sp>
      <p:sp>
        <p:nvSpPr>
          <p:cNvPr id="3" name="Content Placeholder 2"/>
          <p:cNvSpPr>
            <a:spLocks noGrp="1"/>
          </p:cNvSpPr>
          <p:nvPr>
            <p:ph idx="1"/>
          </p:nvPr>
        </p:nvSpPr>
        <p:spPr/>
        <p:txBody>
          <a:bodyPr>
            <a:normAutofit/>
          </a:bodyPr>
          <a:lstStyle/>
          <a:p>
            <a:r>
              <a:rPr lang="en-US" dirty="0" smtClean="0"/>
              <a:t>34/F</a:t>
            </a:r>
          </a:p>
          <a:p>
            <a:r>
              <a:rPr lang="en-US" dirty="0" smtClean="0"/>
              <a:t>Weight gain (78 -&gt; 86), </a:t>
            </a:r>
            <a:r>
              <a:rPr lang="en-US" dirty="0" err="1" smtClean="0"/>
              <a:t>bodyache</a:t>
            </a:r>
            <a:endParaRPr lang="en-US" dirty="0" smtClean="0"/>
          </a:p>
          <a:p>
            <a:endParaRPr lang="en-US" dirty="0" smtClean="0"/>
          </a:p>
          <a:p>
            <a:r>
              <a:rPr lang="en-US" dirty="0" smtClean="0"/>
              <a:t>Total </a:t>
            </a:r>
            <a:r>
              <a:rPr lang="en-US" dirty="0" err="1" smtClean="0"/>
              <a:t>Thyroidectomy</a:t>
            </a:r>
            <a:r>
              <a:rPr lang="en-US" dirty="0" smtClean="0"/>
              <a:t> 6 months back</a:t>
            </a:r>
          </a:p>
          <a:p>
            <a:endParaRPr lang="en-US" dirty="0" smtClean="0"/>
          </a:p>
          <a:p>
            <a:r>
              <a:rPr lang="en-US" dirty="0" smtClean="0"/>
              <a:t>TSH:  &gt; 150 </a:t>
            </a:r>
            <a:r>
              <a:rPr lang="en-US" dirty="0" err="1" smtClean="0"/>
              <a:t>mIU</a:t>
            </a:r>
            <a:r>
              <a:rPr lang="en-US" dirty="0" smtClean="0"/>
              <a:t>/l</a:t>
            </a:r>
          </a:p>
          <a:p>
            <a:r>
              <a:rPr lang="en-US" dirty="0" smtClean="0"/>
              <a:t>Free T4: low</a:t>
            </a:r>
            <a:endParaRPr lang="en-IN"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a:t>
            </a:r>
            <a:endParaRPr lang="en-IN" dirty="0"/>
          </a:p>
        </p:txBody>
      </p:sp>
      <p:sp>
        <p:nvSpPr>
          <p:cNvPr id="3" name="Content Placeholder 2"/>
          <p:cNvSpPr>
            <a:spLocks noGrp="1"/>
          </p:cNvSpPr>
          <p:nvPr>
            <p:ph idx="1"/>
          </p:nvPr>
        </p:nvSpPr>
        <p:spPr/>
        <p:txBody>
          <a:bodyPr>
            <a:normAutofit fontScale="92500" lnSpcReduction="10000"/>
          </a:bodyPr>
          <a:lstStyle/>
          <a:p>
            <a:r>
              <a:rPr lang="en-US" dirty="0" smtClean="0"/>
              <a:t>60 yrs/F,</a:t>
            </a:r>
          </a:p>
          <a:p>
            <a:r>
              <a:rPr lang="en-IN" dirty="0" smtClean="0"/>
              <a:t>Altered </a:t>
            </a:r>
            <a:r>
              <a:rPr lang="en-IN" dirty="0" err="1" smtClean="0"/>
              <a:t>sensorium</a:t>
            </a:r>
            <a:r>
              <a:rPr lang="en-IN" dirty="0" smtClean="0"/>
              <a:t>: 2 days</a:t>
            </a:r>
          </a:p>
          <a:p>
            <a:r>
              <a:rPr lang="en-US" b="1" dirty="0" smtClean="0">
                <a:solidFill>
                  <a:schemeClr val="accent6">
                    <a:lumMod val="75000"/>
                  </a:schemeClr>
                </a:solidFill>
              </a:rPr>
              <a:t>Hypoglycemia</a:t>
            </a:r>
            <a:r>
              <a:rPr lang="en-US" dirty="0" smtClean="0"/>
              <a:t>, but no improvement even after correction</a:t>
            </a:r>
          </a:p>
          <a:p>
            <a:endParaRPr lang="en-US" dirty="0" smtClean="0"/>
          </a:p>
          <a:p>
            <a:r>
              <a:rPr lang="en-US" dirty="0" smtClean="0"/>
              <a:t>K/c/o: Hypothyroidism: 10-12 years</a:t>
            </a:r>
          </a:p>
          <a:p>
            <a:r>
              <a:rPr lang="en-US" dirty="0" smtClean="0"/>
              <a:t>Stopped Rx: 1 year</a:t>
            </a:r>
          </a:p>
          <a:p>
            <a:endParaRPr lang="en-US" dirty="0" smtClean="0"/>
          </a:p>
          <a:p>
            <a:r>
              <a:rPr lang="en-US" dirty="0" smtClean="0"/>
              <a:t>P: 60/min, </a:t>
            </a:r>
            <a:r>
              <a:rPr lang="en-US" b="1" dirty="0" smtClean="0">
                <a:solidFill>
                  <a:schemeClr val="accent6">
                    <a:lumMod val="75000"/>
                  </a:schemeClr>
                </a:solidFill>
              </a:rPr>
              <a:t>BP: 80/40 mm Hg</a:t>
            </a:r>
            <a:endParaRPr lang="en-IN" b="1" dirty="0" smtClean="0">
              <a:solidFill>
                <a:schemeClr val="accent6">
                  <a:lumMod val="75000"/>
                </a:schemeClr>
              </a:solidFill>
            </a:endParaRP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Biochemistry</a:t>
            </a:r>
            <a:endParaRPr lang="en-IN" dirty="0"/>
          </a:p>
        </p:txBody>
      </p:sp>
      <p:graphicFrame>
        <p:nvGraphicFramePr>
          <p:cNvPr id="4" name="Table 3"/>
          <p:cNvGraphicFramePr>
            <a:graphicFrameLocks noGrp="1"/>
          </p:cNvGraphicFramePr>
          <p:nvPr/>
        </p:nvGraphicFramePr>
        <p:xfrm>
          <a:off x="762000" y="1600200"/>
          <a:ext cx="7924800" cy="2804160"/>
        </p:xfrm>
        <a:graphic>
          <a:graphicData uri="http://schemas.openxmlformats.org/drawingml/2006/table">
            <a:tbl>
              <a:tblPr firstRow="1" bandRow="1">
                <a:tableStyleId>{5C22544A-7EE6-4342-B048-85BDC9FD1C3A}</a:tableStyleId>
              </a:tblPr>
              <a:tblGrid>
                <a:gridCol w="2209800"/>
                <a:gridCol w="2362200"/>
                <a:gridCol w="3352800"/>
              </a:tblGrid>
              <a:tr h="494665">
                <a:tc>
                  <a:txBody>
                    <a:bodyPr/>
                    <a:lstStyle/>
                    <a:p>
                      <a:pPr algn="ctr"/>
                      <a:endParaRPr lang="en-IN" sz="4000" b="1" dirty="0">
                        <a:solidFill>
                          <a:schemeClr val="accent6">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IN" sz="4000" b="1" dirty="0">
                        <a:solidFill>
                          <a:schemeClr val="accent6">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4000" b="0" dirty="0" smtClean="0">
                          <a:solidFill>
                            <a:schemeClr val="tx1"/>
                          </a:solidFill>
                        </a:rPr>
                        <a:t>Normal range</a:t>
                      </a:r>
                      <a:endParaRPr lang="en-IN" sz="4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4665">
                <a:tc>
                  <a:txBody>
                    <a:bodyPr/>
                    <a:lstStyle/>
                    <a:p>
                      <a:pPr algn="ctr"/>
                      <a:r>
                        <a:rPr lang="en-US" sz="4000" b="1" dirty="0" smtClean="0">
                          <a:solidFill>
                            <a:schemeClr val="accent6">
                              <a:lumMod val="75000"/>
                            </a:schemeClr>
                          </a:solidFill>
                        </a:rPr>
                        <a:t>TSH</a:t>
                      </a:r>
                      <a:endParaRPr lang="en-IN" sz="4000" b="1" dirty="0">
                        <a:solidFill>
                          <a:schemeClr val="accent6">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4000" b="1" dirty="0" smtClean="0">
                          <a:solidFill>
                            <a:schemeClr val="accent6">
                              <a:lumMod val="75000"/>
                            </a:schemeClr>
                          </a:solidFill>
                        </a:rPr>
                        <a:t>0.08</a:t>
                      </a:r>
                      <a:endParaRPr lang="en-IN" sz="4000" b="1" dirty="0">
                        <a:solidFill>
                          <a:schemeClr val="accent6">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4000" b="0" dirty="0" smtClean="0">
                          <a:solidFill>
                            <a:schemeClr val="tx1"/>
                          </a:solidFill>
                        </a:rPr>
                        <a:t>0.4</a:t>
                      </a:r>
                      <a:r>
                        <a:rPr lang="en-US" sz="4000" b="0" baseline="0" dirty="0" smtClean="0">
                          <a:solidFill>
                            <a:schemeClr val="tx1"/>
                          </a:solidFill>
                        </a:rPr>
                        <a:t> – </a:t>
                      </a:r>
                      <a:r>
                        <a:rPr lang="en-US" sz="4000" b="0" dirty="0" smtClean="0">
                          <a:solidFill>
                            <a:schemeClr val="tx1"/>
                          </a:solidFill>
                        </a:rPr>
                        <a:t>4</a:t>
                      </a:r>
                      <a:endParaRPr lang="en-IN" sz="4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4665">
                <a:tc>
                  <a:txBody>
                    <a:bodyPr/>
                    <a:lstStyle/>
                    <a:p>
                      <a:pPr algn="ctr"/>
                      <a:r>
                        <a:rPr lang="en-US" sz="4000" b="1" dirty="0" smtClean="0">
                          <a:solidFill>
                            <a:schemeClr val="tx1"/>
                          </a:solidFill>
                        </a:rPr>
                        <a:t>T4</a:t>
                      </a:r>
                      <a:endParaRPr lang="en-IN" sz="4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4000" b="1" dirty="0" smtClean="0">
                          <a:solidFill>
                            <a:schemeClr val="tx1"/>
                          </a:solidFill>
                        </a:rPr>
                        <a:t>0.4</a:t>
                      </a:r>
                      <a:endParaRPr lang="en-IN" sz="4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4000" b="0" dirty="0" smtClean="0">
                          <a:solidFill>
                            <a:schemeClr val="tx1"/>
                          </a:solidFill>
                        </a:rPr>
                        <a:t>4.5</a:t>
                      </a:r>
                      <a:r>
                        <a:rPr lang="en-US" sz="4000" b="0" baseline="0" dirty="0" smtClean="0">
                          <a:solidFill>
                            <a:schemeClr val="tx1"/>
                          </a:solidFill>
                        </a:rPr>
                        <a:t> – 1</a:t>
                      </a:r>
                      <a:r>
                        <a:rPr lang="en-US" sz="4000" b="0" dirty="0" smtClean="0">
                          <a:solidFill>
                            <a:schemeClr val="tx1"/>
                          </a:solidFill>
                        </a:rPr>
                        <a:t>2.5</a:t>
                      </a:r>
                      <a:endParaRPr lang="en-IN" sz="4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4665">
                <a:tc>
                  <a:txBody>
                    <a:bodyPr/>
                    <a:lstStyle/>
                    <a:p>
                      <a:pPr algn="ctr"/>
                      <a:r>
                        <a:rPr lang="en-US" sz="4000" b="1" dirty="0" smtClean="0">
                          <a:solidFill>
                            <a:schemeClr val="accent6">
                              <a:lumMod val="75000"/>
                            </a:schemeClr>
                          </a:solidFill>
                        </a:rPr>
                        <a:t>Na</a:t>
                      </a:r>
                      <a:endParaRPr lang="en-IN" sz="4000" b="1" dirty="0">
                        <a:solidFill>
                          <a:schemeClr val="accent6">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4000" b="1" dirty="0" smtClean="0">
                          <a:solidFill>
                            <a:schemeClr val="accent6">
                              <a:lumMod val="75000"/>
                            </a:schemeClr>
                          </a:solidFill>
                        </a:rPr>
                        <a:t>130</a:t>
                      </a:r>
                      <a:endParaRPr lang="en-IN" sz="4000" b="1" dirty="0">
                        <a:solidFill>
                          <a:schemeClr val="accent6">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4000" b="0" dirty="0" smtClean="0">
                          <a:solidFill>
                            <a:schemeClr val="tx1"/>
                          </a:solidFill>
                        </a:rPr>
                        <a:t>135</a:t>
                      </a:r>
                      <a:r>
                        <a:rPr lang="en-US" sz="4000" b="0" baseline="0" dirty="0" smtClean="0">
                          <a:solidFill>
                            <a:schemeClr val="tx1"/>
                          </a:solidFill>
                        </a:rPr>
                        <a:t> – </a:t>
                      </a:r>
                      <a:r>
                        <a:rPr lang="en-US" sz="4000" b="0" dirty="0" smtClean="0">
                          <a:solidFill>
                            <a:schemeClr val="tx1"/>
                          </a:solidFill>
                        </a:rPr>
                        <a:t>145</a:t>
                      </a:r>
                      <a:endParaRPr lang="en-IN" sz="4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TextBox 5"/>
          <p:cNvSpPr txBox="1"/>
          <p:nvPr/>
        </p:nvSpPr>
        <p:spPr>
          <a:xfrm>
            <a:off x="762000" y="4953000"/>
            <a:ext cx="8001000" cy="1200329"/>
          </a:xfrm>
          <a:prstGeom prst="rect">
            <a:avLst/>
          </a:prstGeom>
          <a:noFill/>
          <a:ln w="19050">
            <a:solidFill>
              <a:schemeClr val="tx1"/>
            </a:solidFill>
          </a:ln>
        </p:spPr>
        <p:txBody>
          <a:bodyPr wrap="square" rtlCol="0">
            <a:spAutoFit/>
          </a:bodyPr>
          <a:lstStyle/>
          <a:p>
            <a:pPr algn="ctr"/>
            <a:r>
              <a:rPr lang="en-US" sz="3600" dirty="0" smtClean="0"/>
              <a:t>Rx: </a:t>
            </a:r>
            <a:r>
              <a:rPr lang="en-US" sz="3600" dirty="0" err="1" smtClean="0"/>
              <a:t>Thyroxine</a:t>
            </a:r>
            <a:r>
              <a:rPr lang="en-US" sz="3600" dirty="0" smtClean="0"/>
              <a:t> 50 mcg/day &amp; </a:t>
            </a:r>
          </a:p>
          <a:p>
            <a:pPr algn="ctr"/>
            <a:r>
              <a:rPr lang="en-US" sz="3600" dirty="0" smtClean="0"/>
              <a:t>referred to us</a:t>
            </a:r>
            <a:endParaRPr lang="en-IN" sz="3600" dirty="0"/>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Provisional  Diagnosis</a:t>
            </a:r>
            <a:endParaRPr lang="en-IN" dirty="0"/>
          </a:p>
        </p:txBody>
      </p:sp>
      <p:sp>
        <p:nvSpPr>
          <p:cNvPr id="3" name="Content Placeholder 2"/>
          <p:cNvSpPr>
            <a:spLocks noGrp="1"/>
          </p:cNvSpPr>
          <p:nvPr>
            <p:ph idx="1"/>
          </p:nvPr>
        </p:nvSpPr>
        <p:spPr/>
        <p:txBody>
          <a:bodyPr>
            <a:normAutofit lnSpcReduction="10000"/>
          </a:bodyPr>
          <a:lstStyle/>
          <a:p>
            <a:pPr marL="514350" indent="-514350"/>
            <a:r>
              <a:rPr lang="en-US" dirty="0" err="1" smtClean="0"/>
              <a:t>Myxoedema</a:t>
            </a:r>
            <a:r>
              <a:rPr lang="en-US" dirty="0" smtClean="0"/>
              <a:t> crisis with </a:t>
            </a:r>
            <a:r>
              <a:rPr lang="en-US" dirty="0" err="1" smtClean="0"/>
              <a:t>panhypopituitarism</a:t>
            </a:r>
            <a:endParaRPr lang="en-US" dirty="0" smtClean="0"/>
          </a:p>
          <a:p>
            <a:pPr marL="514350" indent="-514350">
              <a:buNone/>
            </a:pPr>
            <a:r>
              <a:rPr lang="en-US" dirty="0" smtClean="0"/>
              <a:t>      (TSH + ACTH deficiency)</a:t>
            </a:r>
          </a:p>
          <a:p>
            <a:pPr marL="514350" indent="-514350">
              <a:buFont typeface="+mj-lt"/>
              <a:buAutoNum type="arabicParenR"/>
            </a:pPr>
            <a:endParaRPr lang="en-US" dirty="0" smtClean="0"/>
          </a:p>
          <a:p>
            <a:pPr marL="514350" indent="-514350">
              <a:buNone/>
            </a:pPr>
            <a:r>
              <a:rPr lang="en-US" dirty="0" smtClean="0"/>
              <a:t>Pituitary Profile: </a:t>
            </a:r>
          </a:p>
          <a:p>
            <a:pPr marL="514350" indent="-514350"/>
            <a:r>
              <a:rPr lang="en-US" dirty="0" smtClean="0"/>
              <a:t>ACTH, </a:t>
            </a:r>
            <a:r>
              <a:rPr lang="en-US" dirty="0" err="1" smtClean="0"/>
              <a:t>Cortisol</a:t>
            </a:r>
            <a:r>
              <a:rPr lang="en-US" dirty="0" smtClean="0"/>
              <a:t>, FSH, </a:t>
            </a:r>
            <a:r>
              <a:rPr lang="en-US" dirty="0" err="1" smtClean="0"/>
              <a:t>Prolactin</a:t>
            </a:r>
            <a:endParaRPr lang="en-US" dirty="0" smtClean="0"/>
          </a:p>
          <a:p>
            <a:pPr marL="514350" indent="-514350"/>
            <a:endParaRPr lang="en-US" dirty="0" smtClean="0"/>
          </a:p>
          <a:p>
            <a:pPr marL="514350" indent="-514350"/>
            <a:r>
              <a:rPr lang="en-US" dirty="0" smtClean="0"/>
              <a:t>Inj. Hydrocortisone 100 mg </a:t>
            </a:r>
            <a:r>
              <a:rPr lang="en-US" dirty="0" err="1" smtClean="0"/>
              <a:t>i.v</a:t>
            </a:r>
            <a:r>
              <a:rPr lang="en-US" dirty="0" smtClean="0"/>
              <a:t>. stat and then 8 hourly started</a:t>
            </a:r>
            <a:endParaRPr lang="en-IN"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Pituitary Profile</a:t>
            </a:r>
            <a:endParaRPr lang="en-IN" dirty="0"/>
          </a:p>
        </p:txBody>
      </p:sp>
      <p:graphicFrame>
        <p:nvGraphicFramePr>
          <p:cNvPr id="4" name="Table 3"/>
          <p:cNvGraphicFramePr>
            <a:graphicFrameLocks noGrp="1"/>
          </p:cNvGraphicFramePr>
          <p:nvPr/>
        </p:nvGraphicFramePr>
        <p:xfrm>
          <a:off x="228600" y="1752600"/>
          <a:ext cx="8610600" cy="3505200"/>
        </p:xfrm>
        <a:graphic>
          <a:graphicData uri="http://schemas.openxmlformats.org/drawingml/2006/table">
            <a:tbl>
              <a:tblPr firstRow="1" bandRow="1">
                <a:tableStyleId>{5C22544A-7EE6-4342-B048-85BDC9FD1C3A}</a:tableStyleId>
              </a:tblPr>
              <a:tblGrid>
                <a:gridCol w="2870200"/>
                <a:gridCol w="2616200"/>
                <a:gridCol w="3124200"/>
              </a:tblGrid>
              <a:tr h="494665">
                <a:tc>
                  <a:txBody>
                    <a:bodyPr/>
                    <a:lstStyle/>
                    <a:p>
                      <a:pPr algn="ctr"/>
                      <a:endParaRPr lang="en-IN" sz="4000" b="1" dirty="0">
                        <a:solidFill>
                          <a:schemeClr val="accent6">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IN" sz="4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4000" b="0" dirty="0" smtClean="0">
                          <a:solidFill>
                            <a:schemeClr val="tx1"/>
                          </a:solidFill>
                        </a:rPr>
                        <a:t>Normal range</a:t>
                      </a:r>
                      <a:endParaRPr lang="en-IN" sz="4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4665">
                <a:tc>
                  <a:txBody>
                    <a:bodyPr/>
                    <a:lstStyle/>
                    <a:p>
                      <a:pPr algn="ctr"/>
                      <a:r>
                        <a:rPr lang="en-US" sz="4000" b="1" dirty="0" smtClean="0">
                          <a:solidFill>
                            <a:schemeClr val="accent6">
                              <a:lumMod val="75000"/>
                            </a:schemeClr>
                          </a:solidFill>
                        </a:rPr>
                        <a:t>ACTH</a:t>
                      </a:r>
                      <a:endParaRPr lang="en-IN" sz="4000" b="1" dirty="0">
                        <a:solidFill>
                          <a:schemeClr val="accent6">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4000" b="1" dirty="0" smtClean="0">
                          <a:solidFill>
                            <a:schemeClr val="accent6">
                              <a:lumMod val="75000"/>
                            </a:schemeClr>
                          </a:solidFill>
                        </a:rPr>
                        <a:t>6</a:t>
                      </a:r>
                      <a:endParaRPr lang="en-IN" sz="4000" b="1" dirty="0">
                        <a:solidFill>
                          <a:schemeClr val="accent6">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4000" b="0" dirty="0" smtClean="0">
                          <a:solidFill>
                            <a:schemeClr val="tx1"/>
                          </a:solidFill>
                        </a:rPr>
                        <a:t>18-46</a:t>
                      </a:r>
                      <a:endParaRPr lang="en-IN" sz="4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4665">
                <a:tc>
                  <a:txBody>
                    <a:bodyPr/>
                    <a:lstStyle/>
                    <a:p>
                      <a:pPr algn="ctr"/>
                      <a:r>
                        <a:rPr lang="en-US" sz="4000" b="1" dirty="0" err="1" smtClean="0">
                          <a:solidFill>
                            <a:schemeClr val="accent6">
                              <a:lumMod val="75000"/>
                            </a:schemeClr>
                          </a:solidFill>
                        </a:rPr>
                        <a:t>S.Cortisol</a:t>
                      </a:r>
                      <a:endParaRPr lang="en-IN" sz="4000" b="1" dirty="0">
                        <a:solidFill>
                          <a:schemeClr val="accent6">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4000" b="1" dirty="0" smtClean="0">
                          <a:solidFill>
                            <a:schemeClr val="accent6">
                              <a:lumMod val="75000"/>
                            </a:schemeClr>
                          </a:solidFill>
                        </a:rPr>
                        <a:t>0.8</a:t>
                      </a:r>
                      <a:endParaRPr lang="en-IN" sz="4000" b="1" dirty="0">
                        <a:solidFill>
                          <a:schemeClr val="accent6">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4000" b="0" dirty="0" smtClean="0">
                          <a:solidFill>
                            <a:schemeClr val="tx1"/>
                          </a:solidFill>
                        </a:rPr>
                        <a:t>5-25</a:t>
                      </a:r>
                      <a:endParaRPr lang="en-IN" sz="4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4665">
                <a:tc>
                  <a:txBody>
                    <a:bodyPr/>
                    <a:lstStyle/>
                    <a:p>
                      <a:pPr algn="ctr"/>
                      <a:r>
                        <a:rPr lang="en-US" sz="4000" b="1" dirty="0" smtClean="0">
                          <a:solidFill>
                            <a:schemeClr val="accent6">
                              <a:lumMod val="75000"/>
                            </a:schemeClr>
                          </a:solidFill>
                        </a:rPr>
                        <a:t>FSH</a:t>
                      </a:r>
                      <a:endParaRPr lang="en-IN" sz="4000" b="1" dirty="0">
                        <a:solidFill>
                          <a:schemeClr val="accent6">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4000" b="1" dirty="0" smtClean="0">
                          <a:solidFill>
                            <a:schemeClr val="accent6">
                              <a:lumMod val="75000"/>
                            </a:schemeClr>
                          </a:solidFill>
                        </a:rPr>
                        <a:t>NDT</a:t>
                      </a:r>
                      <a:endParaRPr lang="en-IN" sz="4000" b="1" dirty="0">
                        <a:solidFill>
                          <a:schemeClr val="accent6">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4000" b="0" dirty="0" smtClean="0">
                          <a:solidFill>
                            <a:schemeClr val="tx1"/>
                          </a:solidFill>
                        </a:rPr>
                        <a:t>&gt;</a:t>
                      </a:r>
                      <a:r>
                        <a:rPr lang="en-US" sz="4000" b="0" baseline="0" dirty="0" smtClean="0">
                          <a:solidFill>
                            <a:schemeClr val="tx1"/>
                          </a:solidFill>
                        </a:rPr>
                        <a:t> </a:t>
                      </a:r>
                      <a:r>
                        <a:rPr lang="en-US" sz="4000" b="0" dirty="0" smtClean="0">
                          <a:solidFill>
                            <a:schemeClr val="tx1"/>
                          </a:solidFill>
                        </a:rPr>
                        <a:t>10</a:t>
                      </a:r>
                      <a:endParaRPr lang="en-IN" sz="4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4665">
                <a:tc>
                  <a:txBody>
                    <a:bodyPr/>
                    <a:lstStyle/>
                    <a:p>
                      <a:pPr algn="ctr"/>
                      <a:r>
                        <a:rPr lang="en-US" sz="4000" b="1" dirty="0" err="1" smtClean="0">
                          <a:solidFill>
                            <a:schemeClr val="accent6">
                              <a:lumMod val="75000"/>
                            </a:schemeClr>
                          </a:solidFill>
                        </a:rPr>
                        <a:t>Prolactin</a:t>
                      </a:r>
                      <a:endParaRPr lang="en-IN" sz="4000" b="1" dirty="0">
                        <a:solidFill>
                          <a:schemeClr val="accent6">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4000" b="1" dirty="0" smtClean="0">
                          <a:solidFill>
                            <a:schemeClr val="accent6">
                              <a:lumMod val="75000"/>
                            </a:schemeClr>
                          </a:solidFill>
                        </a:rPr>
                        <a:t>0.2</a:t>
                      </a:r>
                      <a:endParaRPr lang="en-IN" sz="4000" b="1" dirty="0">
                        <a:solidFill>
                          <a:schemeClr val="accent6">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4000" b="0" dirty="0" smtClean="0">
                          <a:solidFill>
                            <a:schemeClr val="tx1"/>
                          </a:solidFill>
                        </a:rPr>
                        <a:t>5-20</a:t>
                      </a:r>
                      <a:endParaRPr lang="en-IN" sz="4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TextBox 5"/>
          <p:cNvSpPr txBox="1"/>
          <p:nvPr/>
        </p:nvSpPr>
        <p:spPr>
          <a:xfrm>
            <a:off x="228600" y="5602069"/>
            <a:ext cx="3318088" cy="646331"/>
          </a:xfrm>
          <a:prstGeom prst="rect">
            <a:avLst/>
          </a:prstGeom>
          <a:noFill/>
          <a:ln w="19050">
            <a:solidFill>
              <a:schemeClr val="tx1"/>
            </a:solidFill>
          </a:ln>
        </p:spPr>
        <p:txBody>
          <a:bodyPr wrap="none" rtlCol="0">
            <a:spAutoFit/>
          </a:bodyPr>
          <a:lstStyle/>
          <a:p>
            <a:r>
              <a:rPr lang="en-US" sz="3600" dirty="0" smtClean="0"/>
              <a:t>MRI: Empty </a:t>
            </a:r>
            <a:r>
              <a:rPr lang="en-US" sz="3600" dirty="0" err="1" smtClean="0"/>
              <a:t>sella</a:t>
            </a:r>
            <a:endParaRPr lang="en-IN" sz="3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Diagnosis</a:t>
            </a:r>
            <a:endParaRPr lang="en-IN" dirty="0"/>
          </a:p>
        </p:txBody>
      </p:sp>
      <p:sp>
        <p:nvSpPr>
          <p:cNvPr id="3" name="Content Placeholder 2"/>
          <p:cNvSpPr>
            <a:spLocks noGrp="1"/>
          </p:cNvSpPr>
          <p:nvPr>
            <p:ph idx="1"/>
          </p:nvPr>
        </p:nvSpPr>
        <p:spPr/>
        <p:txBody>
          <a:bodyPr/>
          <a:lstStyle/>
          <a:p>
            <a:r>
              <a:rPr lang="en-US" dirty="0" smtClean="0"/>
              <a:t>TSH deficiency</a:t>
            </a:r>
          </a:p>
          <a:p>
            <a:r>
              <a:rPr lang="en-US" dirty="0" smtClean="0"/>
              <a:t>ACTH deficiency</a:t>
            </a:r>
          </a:p>
          <a:p>
            <a:r>
              <a:rPr lang="en-US" dirty="0" smtClean="0"/>
              <a:t>FSH/LH deficiency</a:t>
            </a:r>
          </a:p>
          <a:p>
            <a:r>
              <a:rPr lang="en-US" dirty="0" err="1" smtClean="0"/>
              <a:t>Prolactin</a:t>
            </a:r>
            <a:r>
              <a:rPr lang="en-US" dirty="0" smtClean="0"/>
              <a:t> deficiency</a:t>
            </a:r>
          </a:p>
          <a:p>
            <a:endParaRPr lang="en-US" dirty="0" smtClean="0"/>
          </a:p>
          <a:p>
            <a:endParaRPr lang="en-US" dirty="0" smtClean="0"/>
          </a:p>
          <a:p>
            <a:r>
              <a:rPr lang="en-US" b="1" dirty="0" err="1" smtClean="0">
                <a:solidFill>
                  <a:schemeClr val="accent6">
                    <a:lumMod val="75000"/>
                  </a:schemeClr>
                </a:solidFill>
              </a:rPr>
              <a:t>Myxoedema</a:t>
            </a:r>
            <a:r>
              <a:rPr lang="en-US" b="1" dirty="0" smtClean="0">
                <a:solidFill>
                  <a:schemeClr val="accent6">
                    <a:lumMod val="75000"/>
                  </a:schemeClr>
                </a:solidFill>
              </a:rPr>
              <a:t> crisis + </a:t>
            </a:r>
            <a:r>
              <a:rPr lang="en-US" b="1" dirty="0" err="1" smtClean="0">
                <a:solidFill>
                  <a:schemeClr val="accent6">
                    <a:lumMod val="75000"/>
                  </a:schemeClr>
                </a:solidFill>
              </a:rPr>
              <a:t>Pahypopituitarism</a:t>
            </a:r>
            <a:endParaRPr lang="en-US" b="1" dirty="0" smtClean="0">
              <a:solidFill>
                <a:schemeClr val="accent6">
                  <a:lumMod val="75000"/>
                </a:schemeClr>
              </a:solidFill>
            </a:endParaRPr>
          </a:p>
          <a:p>
            <a:endParaRPr lang="en-IN" dirty="0"/>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Issues</a:t>
            </a:r>
            <a:endParaRPr lang="en-IN" dirty="0"/>
          </a:p>
        </p:txBody>
      </p:sp>
      <p:sp>
        <p:nvSpPr>
          <p:cNvPr id="3" name="Content Placeholder 2"/>
          <p:cNvSpPr>
            <a:spLocks noGrp="1"/>
          </p:cNvSpPr>
          <p:nvPr>
            <p:ph idx="1"/>
          </p:nvPr>
        </p:nvSpPr>
        <p:spPr/>
        <p:txBody>
          <a:bodyPr/>
          <a:lstStyle/>
          <a:p>
            <a:r>
              <a:rPr lang="en-US" dirty="0" smtClean="0"/>
              <a:t>T4 &amp; T3 (</a:t>
            </a:r>
            <a:r>
              <a:rPr lang="en-US" dirty="0" err="1" smtClean="0"/>
              <a:t>i.v</a:t>
            </a:r>
            <a:r>
              <a:rPr lang="en-US" dirty="0" smtClean="0"/>
              <a:t>.): Not available</a:t>
            </a:r>
          </a:p>
          <a:p>
            <a:endParaRPr lang="en-US" dirty="0" smtClean="0"/>
          </a:p>
          <a:p>
            <a:r>
              <a:rPr lang="en-US" dirty="0" smtClean="0"/>
              <a:t>T4 (oral): Only option </a:t>
            </a:r>
          </a:p>
          <a:p>
            <a:endParaRPr lang="en-US" dirty="0" smtClean="0"/>
          </a:p>
          <a:p>
            <a:r>
              <a:rPr lang="en-US" dirty="0" smtClean="0"/>
              <a:t>T4: Dose ?</a:t>
            </a:r>
          </a:p>
          <a:p>
            <a:endParaRPr lang="en-IN"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IN" dirty="0"/>
          </a:p>
        </p:txBody>
      </p:sp>
      <p:sp>
        <p:nvSpPr>
          <p:cNvPr id="3" name="Content Placeholder 2"/>
          <p:cNvSpPr>
            <a:spLocks noGrp="1"/>
          </p:cNvSpPr>
          <p:nvPr>
            <p:ph idx="1"/>
          </p:nvPr>
        </p:nvSpPr>
        <p:spPr/>
        <p:txBody>
          <a:bodyPr/>
          <a:lstStyle/>
          <a:p>
            <a:r>
              <a:rPr lang="en-US" dirty="0" err="1" smtClean="0"/>
              <a:t>Tab.Thyroxine</a:t>
            </a:r>
            <a:r>
              <a:rPr lang="en-US" dirty="0" smtClean="0"/>
              <a:t> (400 mcg) stat through RT</a:t>
            </a:r>
          </a:p>
          <a:p>
            <a:endParaRPr lang="en-US" dirty="0" smtClean="0"/>
          </a:p>
          <a:p>
            <a:r>
              <a:rPr lang="en-US" dirty="0" smtClean="0"/>
              <a:t>No RT feeds for next 4 hours to improve absorption</a:t>
            </a:r>
            <a:endParaRPr lang="en-IN" dirty="0"/>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IN" dirty="0"/>
          </a:p>
        </p:txBody>
      </p:sp>
      <p:graphicFrame>
        <p:nvGraphicFramePr>
          <p:cNvPr id="4" name="Table 3"/>
          <p:cNvGraphicFramePr>
            <a:graphicFrameLocks noGrp="1"/>
          </p:cNvGraphicFramePr>
          <p:nvPr/>
        </p:nvGraphicFramePr>
        <p:xfrm>
          <a:off x="685800" y="1981200"/>
          <a:ext cx="7467599" cy="3790950"/>
        </p:xfrm>
        <a:graphic>
          <a:graphicData uri="http://schemas.openxmlformats.org/drawingml/2006/table">
            <a:tbl>
              <a:tblPr firstRow="1" bandRow="1">
                <a:tableStyleId>{5C22544A-7EE6-4342-B048-85BDC9FD1C3A}</a:tableStyleId>
              </a:tblPr>
              <a:tblGrid>
                <a:gridCol w="990600"/>
                <a:gridCol w="3200400"/>
                <a:gridCol w="3276599"/>
              </a:tblGrid>
              <a:tr h="494665">
                <a:tc>
                  <a:txBody>
                    <a:bodyPr/>
                    <a:lstStyle/>
                    <a:p>
                      <a:pPr algn="ctr"/>
                      <a:r>
                        <a:rPr lang="en-US" sz="2400" dirty="0" smtClean="0">
                          <a:solidFill>
                            <a:schemeClr val="tx1"/>
                          </a:solidFill>
                        </a:rPr>
                        <a:t>Day</a:t>
                      </a:r>
                      <a:endParaRPr lang="en-I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err="1" smtClean="0">
                          <a:solidFill>
                            <a:schemeClr val="tx1"/>
                          </a:solidFill>
                        </a:rPr>
                        <a:t>Tab.Thyroxine</a:t>
                      </a:r>
                      <a:r>
                        <a:rPr lang="en-US" sz="2400" dirty="0" smtClean="0">
                          <a:solidFill>
                            <a:schemeClr val="tx1"/>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solidFill>
                        </a:rPr>
                        <a:t>Free T4 </a:t>
                      </a:r>
                    </a:p>
                    <a:p>
                      <a:pPr algn="ctr"/>
                      <a:r>
                        <a:rPr lang="en-US" sz="2400" dirty="0" smtClean="0">
                          <a:solidFill>
                            <a:schemeClr val="tx1"/>
                          </a:solidFill>
                        </a:rPr>
                        <a:t>(normal range: 0.8-1.8)</a:t>
                      </a:r>
                      <a:endParaRPr lang="en-I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4665">
                <a:tc>
                  <a:txBody>
                    <a:bodyPr/>
                    <a:lstStyle/>
                    <a:p>
                      <a:pPr algn="ctr"/>
                      <a:r>
                        <a:rPr lang="en-US" sz="2400" dirty="0" smtClean="0">
                          <a:solidFill>
                            <a:schemeClr val="tx1"/>
                          </a:solidFill>
                        </a:rPr>
                        <a:t>1</a:t>
                      </a:r>
                      <a:endParaRPr lang="en-I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solidFill>
                        </a:rPr>
                        <a:t>400 mcg</a:t>
                      </a:r>
                      <a:endParaRPr lang="en-I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solidFill>
                        </a:rPr>
                        <a:t>0.4</a:t>
                      </a:r>
                      <a:endParaRPr lang="en-I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4665">
                <a:tc>
                  <a:txBody>
                    <a:bodyPr/>
                    <a:lstStyle/>
                    <a:p>
                      <a:pPr algn="ctr"/>
                      <a:r>
                        <a:rPr lang="en-US" sz="2400" dirty="0" smtClean="0">
                          <a:solidFill>
                            <a:schemeClr val="tx1"/>
                          </a:solidFill>
                        </a:rPr>
                        <a:t>2</a:t>
                      </a:r>
                      <a:endParaRPr lang="en-I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solidFill>
                        </a:rPr>
                        <a:t>300 mcg</a:t>
                      </a:r>
                      <a:endParaRPr lang="en-I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solidFill>
                        </a:rPr>
                        <a:t>0.7</a:t>
                      </a:r>
                      <a:endParaRPr lang="en-I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4665">
                <a:tc>
                  <a:txBody>
                    <a:bodyPr/>
                    <a:lstStyle/>
                    <a:p>
                      <a:pPr algn="ctr"/>
                      <a:r>
                        <a:rPr lang="en-US" sz="2400" dirty="0" smtClean="0">
                          <a:solidFill>
                            <a:schemeClr val="tx1"/>
                          </a:solidFill>
                        </a:rPr>
                        <a:t>3</a:t>
                      </a:r>
                      <a:endParaRPr lang="en-I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solidFill>
                        </a:rPr>
                        <a:t>250 mcg</a:t>
                      </a:r>
                      <a:endParaRPr lang="en-I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solidFill>
                        </a:rPr>
                        <a:t>0.9</a:t>
                      </a:r>
                      <a:endParaRPr lang="en-I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4665">
                <a:tc>
                  <a:txBody>
                    <a:bodyPr/>
                    <a:lstStyle/>
                    <a:p>
                      <a:pPr algn="ctr"/>
                      <a:r>
                        <a:rPr lang="en-US" sz="2400" dirty="0" smtClean="0">
                          <a:solidFill>
                            <a:schemeClr val="tx1"/>
                          </a:solidFill>
                        </a:rPr>
                        <a:t>4</a:t>
                      </a:r>
                      <a:endParaRPr lang="en-I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solidFill>
                        </a:rPr>
                        <a:t>150 mcg</a:t>
                      </a:r>
                      <a:endParaRPr lang="en-I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solidFill>
                        </a:rPr>
                        <a:t>1.0</a:t>
                      </a:r>
                      <a:endParaRPr lang="en-I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4665">
                <a:tc>
                  <a:txBody>
                    <a:bodyPr/>
                    <a:lstStyle/>
                    <a:p>
                      <a:pPr algn="ctr"/>
                      <a:r>
                        <a:rPr lang="en-US" sz="2400" dirty="0" smtClean="0">
                          <a:solidFill>
                            <a:schemeClr val="tx1"/>
                          </a:solidFill>
                        </a:rPr>
                        <a:t>5</a:t>
                      </a:r>
                      <a:endParaRPr lang="en-I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solidFill>
                        </a:rPr>
                        <a:t>150 mcg</a:t>
                      </a:r>
                      <a:endParaRPr lang="en-I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solidFill>
                        </a:rPr>
                        <a:t>1.2</a:t>
                      </a:r>
                      <a:endParaRPr lang="en-I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4665">
                <a:tc>
                  <a:txBody>
                    <a:bodyPr/>
                    <a:lstStyle/>
                    <a:p>
                      <a:pPr algn="ctr"/>
                      <a:r>
                        <a:rPr lang="en-US" sz="2400" dirty="0" smtClean="0">
                          <a:solidFill>
                            <a:schemeClr val="tx1"/>
                          </a:solidFill>
                        </a:rPr>
                        <a:t>6</a:t>
                      </a:r>
                      <a:endParaRPr lang="en-I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solidFill>
                        </a:rPr>
                        <a:t>100 mcg</a:t>
                      </a:r>
                      <a:endParaRPr lang="en-I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solidFill>
                        </a:rPr>
                        <a:t>1.2</a:t>
                      </a:r>
                      <a:endParaRPr lang="en-I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None/>
            </a:pPr>
            <a:r>
              <a:rPr lang="en-US" dirty="0" smtClean="0"/>
              <a:t>Discharged:</a:t>
            </a:r>
          </a:p>
          <a:p>
            <a:pPr>
              <a:buNone/>
            </a:pPr>
            <a:endParaRPr lang="en-US" dirty="0" smtClean="0"/>
          </a:p>
          <a:p>
            <a:r>
              <a:rPr lang="en-US" dirty="0" smtClean="0"/>
              <a:t>Tab. </a:t>
            </a:r>
            <a:r>
              <a:rPr lang="en-US" dirty="0" err="1" smtClean="0"/>
              <a:t>Thyroxine</a:t>
            </a:r>
            <a:r>
              <a:rPr lang="en-US" dirty="0" smtClean="0"/>
              <a:t> 100 mcg 1-0-0</a:t>
            </a:r>
          </a:p>
          <a:p>
            <a:endParaRPr lang="en-US" dirty="0" smtClean="0"/>
          </a:p>
          <a:p>
            <a:r>
              <a:rPr lang="en-US" dirty="0" smtClean="0"/>
              <a:t>Tab. </a:t>
            </a:r>
            <a:r>
              <a:rPr lang="en-US" dirty="0" err="1" smtClean="0"/>
              <a:t>Prednisolone</a:t>
            </a:r>
            <a:r>
              <a:rPr lang="en-US" dirty="0" smtClean="0"/>
              <a:t> 2.5 mg 1-0-0 with stress cover</a:t>
            </a:r>
            <a:endParaRPr lang="en-IN" dirty="0"/>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362200" y="1750008"/>
            <a:ext cx="6781800" cy="51270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2533"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0"/>
            <a:ext cx="6096000" cy="2628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399C0504-07B9-4E10-AFD5-877E5D9C6EBC}" type="datetime1">
              <a:rPr lang="en-US" smtClean="0"/>
              <a:pPr/>
              <a:t>2/13/2019</a:t>
            </a:fld>
            <a:endParaRPr lang="en-US"/>
          </a:p>
        </p:txBody>
      </p:sp>
    </p:spTree>
    <p:extLst>
      <p:ext uri="{BB962C8B-B14F-4D97-AF65-F5344CB8AC3E}">
        <p14:creationId xmlns="" xmlns:p14="http://schemas.microsoft.com/office/powerpoint/2010/main" val="32336842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IN" dirty="0"/>
          </a:p>
        </p:txBody>
      </p:sp>
      <p:sp>
        <p:nvSpPr>
          <p:cNvPr id="3" name="Content Placeholder 2"/>
          <p:cNvSpPr>
            <a:spLocks noGrp="1"/>
          </p:cNvSpPr>
          <p:nvPr>
            <p:ph idx="1"/>
          </p:nvPr>
        </p:nvSpPr>
        <p:spPr/>
        <p:txBody>
          <a:bodyPr/>
          <a:lstStyle/>
          <a:p>
            <a:r>
              <a:rPr lang="en-US" dirty="0" smtClean="0"/>
              <a:t>24/F</a:t>
            </a:r>
          </a:p>
          <a:p>
            <a:r>
              <a:rPr lang="en-US" dirty="0" smtClean="0"/>
              <a:t>Mood changes, </a:t>
            </a:r>
            <a:r>
              <a:rPr lang="en-US" dirty="0" err="1" smtClean="0"/>
              <a:t>bodyache</a:t>
            </a:r>
            <a:endParaRPr lang="en-US" dirty="0" smtClean="0"/>
          </a:p>
          <a:p>
            <a:endParaRPr lang="en-US" dirty="0" smtClean="0"/>
          </a:p>
          <a:p>
            <a:r>
              <a:rPr lang="en-US" dirty="0" smtClean="0"/>
              <a:t>Wt: 54 kg</a:t>
            </a:r>
          </a:p>
          <a:p>
            <a:endParaRPr lang="en-US" dirty="0" smtClean="0"/>
          </a:p>
          <a:p>
            <a:r>
              <a:rPr lang="en-US" dirty="0" smtClean="0"/>
              <a:t>TSH: 12 </a:t>
            </a:r>
            <a:r>
              <a:rPr lang="en-US" dirty="0" err="1" smtClean="0"/>
              <a:t>mIU</a:t>
            </a:r>
            <a:r>
              <a:rPr lang="en-US" dirty="0" smtClean="0"/>
              <a:t>/l</a:t>
            </a:r>
          </a:p>
          <a:p>
            <a:r>
              <a:rPr lang="en-US" dirty="0" smtClean="0"/>
              <a:t>Free T4: Normal</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Dosage</a:t>
            </a:r>
            <a:endParaRPr lang="en-IN" dirty="0"/>
          </a:p>
        </p:txBody>
      </p:sp>
      <p:sp>
        <p:nvSpPr>
          <p:cNvPr id="3" name="Content Placeholder 2"/>
          <p:cNvSpPr>
            <a:spLocks noGrp="1"/>
          </p:cNvSpPr>
          <p:nvPr>
            <p:ph idx="1"/>
          </p:nvPr>
        </p:nvSpPr>
        <p:spPr/>
        <p:txBody>
          <a:bodyPr>
            <a:normAutofit/>
          </a:bodyPr>
          <a:lstStyle/>
          <a:p>
            <a:r>
              <a:rPr lang="en-US" dirty="0" smtClean="0"/>
              <a:t>Starting dose: 25 – 100 mcg/day</a:t>
            </a:r>
          </a:p>
          <a:p>
            <a:endParaRPr lang="en-US" dirty="0" smtClean="0"/>
          </a:p>
          <a:p>
            <a:r>
              <a:rPr lang="en-US" dirty="0" smtClean="0"/>
              <a:t>Repeat TSH after 6 weeks</a:t>
            </a:r>
          </a:p>
          <a:p>
            <a:pPr>
              <a:buNone/>
            </a:pPr>
            <a:endParaRPr lang="en-US" dirty="0" smtClean="0"/>
          </a:p>
          <a:p>
            <a:r>
              <a:rPr lang="en-US" dirty="0" smtClean="0"/>
              <a:t>Dose adjustments: 12.5 – 25 mcg/day</a:t>
            </a:r>
          </a:p>
          <a:p>
            <a:pPr>
              <a:buNone/>
            </a:pPr>
            <a:endParaRPr lang="en-US" dirty="0" smtClean="0"/>
          </a:p>
          <a:p>
            <a:r>
              <a:rPr lang="en-US" dirty="0" smtClean="0"/>
              <a:t>Cardiac disease: start low, go slow</a:t>
            </a:r>
            <a:endParaRPr lang="en-IN"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2329</TotalTime>
  <Words>2707</Words>
  <Application>Microsoft Office PowerPoint</Application>
  <PresentationFormat>On-screen Show (4:3)</PresentationFormat>
  <Paragraphs>575</Paragraphs>
  <Slides>79</Slides>
  <Notes>6</Notes>
  <HiddenSlides>22</HiddenSlides>
  <MMClips>0</MMClips>
  <ScaleCrop>false</ScaleCrop>
  <HeadingPairs>
    <vt:vector size="4" baseType="variant">
      <vt:variant>
        <vt:lpstr>Theme</vt:lpstr>
      </vt:variant>
      <vt:variant>
        <vt:i4>1</vt:i4>
      </vt:variant>
      <vt:variant>
        <vt:lpstr>Slide Titles</vt:lpstr>
      </vt:variant>
      <vt:variant>
        <vt:i4>79</vt:i4>
      </vt:variant>
    </vt:vector>
  </HeadingPairs>
  <TitlesOfParts>
    <vt:vector size="80" baseType="lpstr">
      <vt:lpstr>Office Theme</vt:lpstr>
      <vt:lpstr>Thyroid Disorders:  Management Issues</vt:lpstr>
      <vt:lpstr>Management Issues</vt:lpstr>
      <vt:lpstr>T4 Dose Titration</vt:lpstr>
      <vt:lpstr>Factors Affecting</vt:lpstr>
      <vt:lpstr>Congenital hypothyroidism</vt:lpstr>
      <vt:lpstr>Factors Affecting</vt:lpstr>
      <vt:lpstr>Examples</vt:lpstr>
      <vt:lpstr>Example</vt:lpstr>
      <vt:lpstr>Dosage</vt:lpstr>
      <vt:lpstr>Target TSH</vt:lpstr>
      <vt:lpstr>Slide 11</vt:lpstr>
      <vt:lpstr>Slide 12</vt:lpstr>
      <vt:lpstr>Slide 13</vt:lpstr>
      <vt:lpstr>Unusually High T4 requirement</vt:lpstr>
      <vt:lpstr>Case</vt:lpstr>
      <vt:lpstr>What could be the reason?</vt:lpstr>
      <vt:lpstr>What could be the reason ?</vt:lpstr>
      <vt:lpstr>Previous Case</vt:lpstr>
      <vt:lpstr>Treatment Dilemmas: To Treat or not ?</vt:lpstr>
      <vt:lpstr>Subclinical &amp; Overt Hypothyroidism</vt:lpstr>
      <vt:lpstr>Subclinical Hypothyroidism When to treat ?</vt:lpstr>
      <vt:lpstr>Case 1</vt:lpstr>
      <vt:lpstr>Case 2</vt:lpstr>
      <vt:lpstr>Case 3</vt:lpstr>
      <vt:lpstr>Which patient requires treatment ?</vt:lpstr>
      <vt:lpstr>What about Case 2</vt:lpstr>
      <vt:lpstr>Answer</vt:lpstr>
      <vt:lpstr>What about Case 3 ?</vt:lpstr>
      <vt:lpstr>Answer</vt:lpstr>
      <vt:lpstr>Learning Points</vt:lpstr>
      <vt:lpstr>Thyroid Disorders in pregnancy</vt:lpstr>
      <vt:lpstr>Slide 32</vt:lpstr>
      <vt:lpstr>Slide 33</vt:lpstr>
      <vt:lpstr>Slide 34</vt:lpstr>
      <vt:lpstr>Hypothyroidism: Screening Women In Pregnancy  Universal Screening: If not  feasible</vt:lpstr>
      <vt:lpstr>Why Do We Need to Treat Thyroid Disorders in Pregnancy ?</vt:lpstr>
      <vt:lpstr>Challenge: Complications of Hypothyroidism in Pregnancy</vt:lpstr>
      <vt:lpstr>ATA Guidelines 2017</vt:lpstr>
      <vt:lpstr> Recommendations from Guidelines on Upper TSH limit during pregnancy</vt:lpstr>
      <vt:lpstr>Slide 40</vt:lpstr>
      <vt:lpstr>Target TSH</vt:lpstr>
      <vt:lpstr>Hyperthyroidism in Pregnancy</vt:lpstr>
      <vt:lpstr>Effect of Pregnancy on Graves’ Disease</vt:lpstr>
      <vt:lpstr>Case</vt:lpstr>
      <vt:lpstr>Management ?</vt:lpstr>
      <vt:lpstr>Management ?</vt:lpstr>
      <vt:lpstr>Management ?</vt:lpstr>
      <vt:lpstr>Management ?</vt:lpstr>
      <vt:lpstr>Follow up: 20 weeks</vt:lpstr>
      <vt:lpstr>Why ?</vt:lpstr>
      <vt:lpstr>Case</vt:lpstr>
      <vt:lpstr>Management ?</vt:lpstr>
      <vt:lpstr>Effect of Pregnancy on Graves’ Disease</vt:lpstr>
      <vt:lpstr>Treatment Algorithm For Grave’s Disease</vt:lpstr>
      <vt:lpstr>Recurrent Miscarraige &amp;  Thyroid Antibodies</vt:lpstr>
      <vt:lpstr>ATA Guidelines 2017</vt:lpstr>
      <vt:lpstr>Sick Euthyroid Syndrome:  When to Treat ?</vt:lpstr>
      <vt:lpstr>Case</vt:lpstr>
      <vt:lpstr>To treat or not ?</vt:lpstr>
      <vt:lpstr>Importance of  T4</vt:lpstr>
      <vt:lpstr>Case</vt:lpstr>
      <vt:lpstr>2 Months Later</vt:lpstr>
      <vt:lpstr>Slide 63</vt:lpstr>
      <vt:lpstr>Case</vt:lpstr>
      <vt:lpstr>Dietary and Environmental  Goitrogens/Thyroid Disruptors</vt:lpstr>
      <vt:lpstr>Slide 66</vt:lpstr>
      <vt:lpstr>Slide 67</vt:lpstr>
      <vt:lpstr>Slide 68</vt:lpstr>
      <vt:lpstr>Slide 69</vt:lpstr>
      <vt:lpstr>Case 1</vt:lpstr>
      <vt:lpstr>Biochemistry</vt:lpstr>
      <vt:lpstr>Provisional  Diagnosis</vt:lpstr>
      <vt:lpstr>Pituitary Profile</vt:lpstr>
      <vt:lpstr>Final Diagnosis</vt:lpstr>
      <vt:lpstr>Management: Issues</vt:lpstr>
      <vt:lpstr>Management</vt:lpstr>
      <vt:lpstr>Management</vt:lpstr>
      <vt:lpstr>Slide 78</vt:lpstr>
      <vt:lpstr>Slide 79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Thyroid:  Understanding basic things</dc:title>
  <dc:creator>Acer</dc:creator>
  <cp:lastModifiedBy>Acer</cp:lastModifiedBy>
  <cp:revision>163</cp:revision>
  <dcterms:created xsi:type="dcterms:W3CDTF">2006-08-16T00:00:00Z</dcterms:created>
  <dcterms:modified xsi:type="dcterms:W3CDTF">2019-02-13T06:00:47Z</dcterms:modified>
</cp:coreProperties>
</file>