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1" r:id="rId2"/>
    <p:sldId id="370" r:id="rId3"/>
    <p:sldId id="358" r:id="rId4"/>
    <p:sldId id="378" r:id="rId5"/>
    <p:sldId id="359" r:id="rId6"/>
    <p:sldId id="360" r:id="rId7"/>
    <p:sldId id="379" r:id="rId8"/>
    <p:sldId id="380" r:id="rId9"/>
    <p:sldId id="366" r:id="rId10"/>
    <p:sldId id="368" r:id="rId11"/>
    <p:sldId id="369" r:id="rId12"/>
    <p:sldId id="371" r:id="rId13"/>
    <p:sldId id="374" r:id="rId14"/>
    <p:sldId id="373" r:id="rId15"/>
    <p:sldId id="375" r:id="rId16"/>
    <p:sldId id="377" r:id="rId17"/>
    <p:sldId id="382" r:id="rId18"/>
    <p:sldId id="383" r:id="rId19"/>
    <p:sldId id="385" r:id="rId20"/>
    <p:sldId id="386" r:id="rId21"/>
    <p:sldId id="384" r:id="rId22"/>
    <p:sldId id="387" r:id="rId23"/>
    <p:sldId id="315" r:id="rId24"/>
  </p:sldIdLst>
  <p:sldSz cx="100584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thew, Amal PH/IN" initials="AM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1" autoAdjust="0"/>
    <p:restoredTop sz="99487" autoAdjust="0"/>
  </p:normalViewPr>
  <p:slideViewPr>
    <p:cSldViewPr>
      <p:cViewPr>
        <p:scale>
          <a:sx n="50" d="100"/>
          <a:sy n="50" d="100"/>
        </p:scale>
        <p:origin x="-1008" y="-72"/>
      </p:cViewPr>
      <p:guideLst>
        <p:guide orient="horz" pos="2160"/>
        <p:guide pos="3168"/>
      </p:guideLst>
    </p:cSldViewPr>
  </p:slideViewPr>
  <p:outlineViewPr>
    <p:cViewPr>
      <p:scale>
        <a:sx n="33" d="100"/>
        <a:sy n="33" d="100"/>
      </p:scale>
      <p:origin x="0" y="155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1AEAF-E6AC-4485-9F28-C06C7BADA1E2}" type="datetimeFigureOut">
              <a:rPr lang="en-US" smtClean="0"/>
              <a:pPr/>
              <a:t>8/24/2017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685800"/>
            <a:ext cx="5029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9258E-4714-42C7-B479-79E01049F9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411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dirty="0" smtClean="0">
              <a:latin typeface="Times" panose="02020603050405020304" pitchFamily="18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CDBA12E-C342-4DE0-A4BA-42F91771231B}" type="slidenum">
              <a:rPr lang="fr-FR" altLang="en-US" sz="1300" i="0" smtClean="0">
                <a:solidFill>
                  <a:prstClr val="black"/>
                </a:solidFill>
                <a:latin typeface="Times" panose="02020603050405020304" pitchFamily="18" charset="0"/>
              </a:rPr>
              <a:pPr/>
              <a:t>7</a:t>
            </a:fld>
            <a:endParaRPr lang="fr-FR" altLang="en-US" sz="1300" i="0" dirty="0" smtClean="0">
              <a:solidFill>
                <a:prstClr val="black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202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dirty="0" smtClean="0">
              <a:latin typeface="Times" panose="02020603050405020304" pitchFamily="18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600" i="1">
                <a:solidFill>
                  <a:srgbClr val="1F60A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CDBA12E-C342-4DE0-A4BA-42F91771231B}" type="slidenum">
              <a:rPr lang="fr-FR" altLang="en-US" sz="1300" i="0" smtClean="0">
                <a:solidFill>
                  <a:prstClr val="black"/>
                </a:solidFill>
                <a:latin typeface="Times" panose="02020603050405020304" pitchFamily="18" charset="0"/>
              </a:rPr>
              <a:pPr/>
              <a:t>8</a:t>
            </a:fld>
            <a:endParaRPr lang="fr-FR" altLang="en-US" sz="1300" i="0" dirty="0" smtClean="0">
              <a:solidFill>
                <a:prstClr val="black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202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4400" y="685800"/>
            <a:ext cx="5029200" cy="342900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Times" panose="02020603050405020304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85">
              <a:defRPr sz="1500" i="1"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02756" indent="-270291" defTabSz="914485">
              <a:defRPr sz="1500" i="1"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81164" indent="-216233" defTabSz="914485">
              <a:defRPr sz="1500" i="1"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13629" indent="-216233" defTabSz="914485">
              <a:defRPr sz="1500" i="1"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46095" indent="-216233" defTabSz="914485">
              <a:defRPr sz="1500" i="1"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 i="1"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 i="1"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 i="1"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 sz="1500" i="1">
                <a:solidFill>
                  <a:srgbClr val="1F60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2A5363-1967-414E-B0D0-3646F57D2F0C}" type="slidenum">
              <a:rPr lang="en-US" altLang="en-US" sz="1200" i="0">
                <a:solidFill>
                  <a:srgbClr val="000000"/>
                </a:solidFill>
                <a:latin typeface="Times" panose="02020603050405020304" pitchFamily="18" charset="0"/>
              </a:rPr>
              <a:pPr/>
              <a:t>9</a:t>
            </a:fld>
            <a:endParaRPr lang="en-US" altLang="en-US" sz="1200" i="0" dirty="0">
              <a:solidFill>
                <a:srgbClr val="000000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131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130426"/>
            <a:ext cx="854964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3886200"/>
            <a:ext cx="704088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0017-3DAC-4D5D-A12A-A026D2C6EB08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3688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674AF-4E5E-48EC-BD18-9F261C50404B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그림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751" y="1057386"/>
            <a:ext cx="655449" cy="619014"/>
          </a:xfrm>
          <a:prstGeom prst="rect">
            <a:avLst/>
          </a:prstGeom>
        </p:spPr>
      </p:pic>
      <p:cxnSp>
        <p:nvCxnSpPr>
          <p:cNvPr id="8" name="직선 연결선 3"/>
          <p:cNvCxnSpPr/>
          <p:nvPr userDrawn="1"/>
        </p:nvCxnSpPr>
        <p:spPr>
          <a:xfrm>
            <a:off x="-42439" y="1242266"/>
            <a:ext cx="9252480" cy="3600"/>
          </a:xfrm>
          <a:prstGeom prst="line">
            <a:avLst/>
          </a:prstGeom>
          <a:ln w="3175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56918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274639"/>
            <a:ext cx="226314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274639"/>
            <a:ext cx="662178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865D3-A6CA-489A-A054-65CCD433E381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8084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10820" y="1196753"/>
            <a:ext cx="9291700" cy="492941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502920" y="6356353"/>
            <a:ext cx="2346960" cy="365125"/>
          </a:xfrm>
          <a:prstGeom prst="rect">
            <a:avLst/>
          </a:prstGeom>
        </p:spPr>
        <p:txBody>
          <a:bodyPr/>
          <a:lstStyle/>
          <a:p>
            <a:fld id="{79398D32-E9E4-4A54-AE7C-1F4F42DC39C7}" type="datetime1">
              <a:rPr lang="en-US" altLang="ko-KR" smtClean="0"/>
              <a:pPr/>
              <a:t>8/24/2017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436620" y="6356353"/>
            <a:ext cx="318516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208520" y="6356353"/>
            <a:ext cx="2346960" cy="365125"/>
          </a:xfrm>
          <a:prstGeom prst="rect">
            <a:avLst/>
          </a:prstGeom>
        </p:spPr>
        <p:txBody>
          <a:bodyPr/>
          <a:lstStyle/>
          <a:p>
            <a:fld id="{DB253AB8-D559-4264-99EB-8123F528B9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36098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" y="1371600"/>
            <a:ext cx="9555480" cy="4191000"/>
          </a:xfrm>
          <a:prstGeom prst="rect">
            <a:avLst/>
          </a:prstGeom>
        </p:spPr>
        <p:txBody>
          <a:bodyPr/>
          <a:lstStyle>
            <a:lvl2pPr>
              <a:defRPr sz="1867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51460" y="5672253"/>
            <a:ext cx="4714875" cy="533400"/>
          </a:xfrm>
          <a:prstGeom prst="rect">
            <a:avLst/>
          </a:prstGeom>
        </p:spPr>
        <p:txBody>
          <a:bodyPr tIns="0" rIns="0" bIns="0" anchor="b"/>
          <a:lstStyle>
            <a:lvl1pPr marL="0" indent="0">
              <a:spcAft>
                <a:spcPts val="0"/>
              </a:spcAft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092065" y="5672253"/>
            <a:ext cx="4714875" cy="533400"/>
          </a:xfrm>
          <a:prstGeom prst="rect">
            <a:avLst/>
          </a:prstGeom>
        </p:spPr>
        <p:txBody>
          <a:bodyPr tIns="0" rIns="0" bIns="0" anchor="b"/>
          <a:lstStyle>
            <a:lvl1pPr marL="0" indent="0" algn="r">
              <a:spcAft>
                <a:spcPts val="0"/>
              </a:spcAft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0474109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51460" y="5672253"/>
            <a:ext cx="4714875" cy="533400"/>
          </a:xfrm>
          <a:prstGeom prst="rect">
            <a:avLst/>
          </a:prstGeom>
        </p:spPr>
        <p:txBody>
          <a:bodyPr tIns="0" rIns="0" bIns="0" anchor="b"/>
          <a:lstStyle>
            <a:lvl1pPr marL="0" indent="0">
              <a:spcAft>
                <a:spcPts val="0"/>
              </a:spcAft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092065" y="5672253"/>
            <a:ext cx="4714875" cy="533400"/>
          </a:xfrm>
          <a:prstGeom prst="rect">
            <a:avLst/>
          </a:prstGeom>
        </p:spPr>
        <p:txBody>
          <a:bodyPr tIns="0" rIns="0" bIns="0" anchor="b"/>
          <a:lstStyle>
            <a:lvl1pPr marL="0" indent="0" algn="r">
              <a:spcAft>
                <a:spcPts val="0"/>
              </a:spcAft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7197278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F0F6-4F06-4BCE-ACD1-D1217EFAD01B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1440" y="6492875"/>
            <a:ext cx="2346960" cy="365125"/>
          </a:xfrm>
        </p:spPr>
        <p:txBody>
          <a:bodyPr/>
          <a:lstStyle/>
          <a:p>
            <a:fld id="{7B7C835B-A0C6-40BA-B908-2F8ECBDC263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그림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751" y="1066800"/>
            <a:ext cx="655449" cy="619014"/>
          </a:xfrm>
          <a:prstGeom prst="rect">
            <a:avLst/>
          </a:prstGeom>
        </p:spPr>
      </p:pic>
      <p:cxnSp>
        <p:nvCxnSpPr>
          <p:cNvPr id="8" name="직선 연결선 3"/>
          <p:cNvCxnSpPr/>
          <p:nvPr userDrawn="1"/>
        </p:nvCxnSpPr>
        <p:spPr>
          <a:xfrm>
            <a:off x="-42439" y="1251680"/>
            <a:ext cx="9252480" cy="3600"/>
          </a:xfrm>
          <a:prstGeom prst="line">
            <a:avLst/>
          </a:prstGeom>
          <a:ln w="3175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5271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406901"/>
            <a:ext cx="854964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2906713"/>
            <a:ext cx="854964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90F75-AA7E-4A14-B3C3-D5B1A5A69D79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81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600201"/>
            <a:ext cx="44424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600201"/>
            <a:ext cx="44424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1D93E-F155-4E00-94AA-8310DCC98CC4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그림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751" y="1057386"/>
            <a:ext cx="655449" cy="619014"/>
          </a:xfrm>
          <a:prstGeom prst="rect">
            <a:avLst/>
          </a:prstGeom>
        </p:spPr>
      </p:pic>
      <p:cxnSp>
        <p:nvCxnSpPr>
          <p:cNvPr id="9" name="직선 연결선 3"/>
          <p:cNvCxnSpPr/>
          <p:nvPr userDrawn="1"/>
        </p:nvCxnSpPr>
        <p:spPr>
          <a:xfrm>
            <a:off x="-42439" y="1242266"/>
            <a:ext cx="9252480" cy="3600"/>
          </a:xfrm>
          <a:prstGeom prst="line">
            <a:avLst/>
          </a:prstGeom>
          <a:ln w="3175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2413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535113"/>
            <a:ext cx="444420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174875"/>
            <a:ext cx="444420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535113"/>
            <a:ext cx="444595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174875"/>
            <a:ext cx="444595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6995-702A-4F8B-8A2B-A23787007A56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그림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751" y="1057386"/>
            <a:ext cx="655449" cy="619014"/>
          </a:xfrm>
          <a:prstGeom prst="rect">
            <a:avLst/>
          </a:prstGeom>
        </p:spPr>
      </p:pic>
      <p:cxnSp>
        <p:nvCxnSpPr>
          <p:cNvPr id="11" name="직선 연결선 3"/>
          <p:cNvCxnSpPr/>
          <p:nvPr userDrawn="1"/>
        </p:nvCxnSpPr>
        <p:spPr>
          <a:xfrm>
            <a:off x="-42439" y="1242266"/>
            <a:ext cx="9252480" cy="3600"/>
          </a:xfrm>
          <a:prstGeom prst="line">
            <a:avLst/>
          </a:prstGeom>
          <a:ln w="3175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492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90565-2E93-4062-985A-4184E3764EB2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그림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751" y="1057386"/>
            <a:ext cx="655449" cy="619014"/>
          </a:xfrm>
          <a:prstGeom prst="rect">
            <a:avLst/>
          </a:prstGeom>
        </p:spPr>
      </p:pic>
      <p:cxnSp>
        <p:nvCxnSpPr>
          <p:cNvPr id="7" name="직선 연결선 3"/>
          <p:cNvCxnSpPr/>
          <p:nvPr userDrawn="1"/>
        </p:nvCxnSpPr>
        <p:spPr>
          <a:xfrm>
            <a:off x="-42439" y="1242266"/>
            <a:ext cx="9252480" cy="3600"/>
          </a:xfrm>
          <a:prstGeom prst="line">
            <a:avLst/>
          </a:prstGeom>
          <a:ln w="3175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2534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6C7ED-65C1-4111-8686-709458BB21CF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71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273050"/>
            <a:ext cx="330914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273051"/>
            <a:ext cx="5622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435101"/>
            <a:ext cx="330914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515F3-D062-43AC-9A76-8643FEA1FD7E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7948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4800600"/>
            <a:ext cx="603504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12775"/>
            <a:ext cx="603504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367338"/>
            <a:ext cx="603504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64E4A-8629-4C2B-B61D-4A68EFDF5BA7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5348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274638"/>
            <a:ext cx="90525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600201"/>
            <a:ext cx="90525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6356351"/>
            <a:ext cx="23469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1AC3E-60FF-40C9-AED3-8E43FCAFAA56}" type="datetime1">
              <a:rPr lang="en-US" smtClean="0"/>
              <a:pPr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6356351"/>
            <a:ext cx="3185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6356351"/>
            <a:ext cx="23469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C835B-A0C6-40BA-B908-2F8ECBDC26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Minus 10"/>
          <p:cNvSpPr/>
          <p:nvPr userDrawn="1"/>
        </p:nvSpPr>
        <p:spPr>
          <a:xfrm>
            <a:off x="-1807698" y="-304800"/>
            <a:ext cx="13639799" cy="662354"/>
          </a:xfrm>
          <a:prstGeom prst="mathMin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Minus 11"/>
          <p:cNvSpPr/>
          <p:nvPr userDrawn="1"/>
        </p:nvSpPr>
        <p:spPr>
          <a:xfrm>
            <a:off x="-1905000" y="6477000"/>
            <a:ext cx="13771098" cy="662354"/>
          </a:xfrm>
          <a:prstGeom prst="mathMin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791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2" r:id="rId12"/>
    <p:sldLayoutId id="2147483697" r:id="rId13"/>
    <p:sldLayoutId id="2147483698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4800" b="1" spc="-70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srgbClr val="78371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Real World Evidence </a:t>
            </a:r>
            <a:r>
              <a:rPr lang="en-US" sz="4800" b="1" spc="-7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srgbClr val="78371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sz="4800" b="1" spc="-7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srgbClr val="78371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4800" b="1" spc="-7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srgbClr val="78371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with </a:t>
            </a:r>
            <a:r>
              <a:rPr lang="en-US" sz="4800" b="1" spc="-70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srgbClr val="78371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Gemigliptin</a:t>
            </a:r>
            <a:endParaRPr lang="en-US" sz="4000" b="1" spc="-70" dirty="0">
              <a:ln>
                <a:solidFill>
                  <a:srgbClr val="5B9BD5">
                    <a:alpha val="0"/>
                  </a:srgbClr>
                </a:solidFill>
              </a:ln>
              <a:solidFill>
                <a:srgbClr val="E9740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2606" y="4880450"/>
            <a:ext cx="7040880" cy="1752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Dr </a:t>
            </a:r>
            <a:r>
              <a:rPr lang="en-US" b="1" dirty="0" err="1" smtClean="0">
                <a:solidFill>
                  <a:schemeClr val="tx1"/>
                </a:solidFill>
              </a:rPr>
              <a:t>Hiren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Patt</a:t>
            </a:r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D.M. (Endocrinology)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4905471"/>
            <a:ext cx="1558713" cy="1619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06" y="228600"/>
            <a:ext cx="1558713" cy="1619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665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next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GLP-1 RA: Not affording</a:t>
            </a:r>
          </a:p>
          <a:p>
            <a:endParaRPr lang="en-US" dirty="0" smtClean="0"/>
          </a:p>
          <a:p>
            <a:r>
              <a:rPr lang="en-US" dirty="0" smtClean="0"/>
              <a:t>SGLT2i: h/o genital infection</a:t>
            </a:r>
          </a:p>
          <a:p>
            <a:endParaRPr lang="en-US" dirty="0" smtClean="0"/>
          </a:p>
          <a:p>
            <a:r>
              <a:rPr lang="en-US" dirty="0" smtClean="0"/>
              <a:t>SU: risk of hypo</a:t>
            </a:r>
          </a:p>
          <a:p>
            <a:endParaRPr lang="en-US" dirty="0" smtClean="0"/>
          </a:p>
          <a:p>
            <a:r>
              <a:rPr lang="en-US" dirty="0" smtClean="0"/>
              <a:t>DPP4i: ideal choice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Gemigliptin</a:t>
            </a:r>
            <a:r>
              <a:rPr lang="en-US" dirty="0" smtClean="0"/>
              <a:t> 50 mg/day + </a:t>
            </a:r>
            <a:r>
              <a:rPr lang="en-US" dirty="0" err="1" smtClean="0"/>
              <a:t>Metformin</a:t>
            </a:r>
            <a:r>
              <a:rPr lang="en-US" dirty="0" smtClean="0"/>
              <a:t> 1.5 gm/day</a:t>
            </a:r>
          </a:p>
          <a:p>
            <a:endParaRPr lang="en-US" dirty="0" smtClean="0"/>
          </a:p>
          <a:p>
            <a:r>
              <a:rPr lang="en-US" dirty="0" smtClean="0"/>
              <a:t>After 20 days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After 3 months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3505200"/>
          <a:ext cx="6705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FBS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116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PPBS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154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52600" y="5181600"/>
          <a:ext cx="67056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6.6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56/M, Bank Manager</a:t>
            </a:r>
          </a:p>
          <a:p>
            <a:endParaRPr lang="en-US" dirty="0" smtClean="0"/>
          </a:p>
          <a:p>
            <a:r>
              <a:rPr lang="en-US" dirty="0" smtClean="0"/>
              <a:t>DM: 10 yrs,</a:t>
            </a:r>
          </a:p>
          <a:p>
            <a:r>
              <a:rPr lang="en-US" dirty="0" err="1" smtClean="0"/>
              <a:t>Metformin</a:t>
            </a:r>
            <a:r>
              <a:rPr lang="en-US" dirty="0" smtClean="0"/>
              <a:t> 2 gm/day + </a:t>
            </a:r>
            <a:r>
              <a:rPr lang="en-US" dirty="0" err="1" smtClean="0"/>
              <a:t>Glimiperide</a:t>
            </a:r>
            <a:r>
              <a:rPr lang="en-US" dirty="0" smtClean="0"/>
              <a:t> 2 mg/day</a:t>
            </a:r>
          </a:p>
          <a:p>
            <a:endParaRPr lang="en-US" dirty="0" smtClean="0"/>
          </a:p>
          <a:p>
            <a:r>
              <a:rPr lang="en-US" dirty="0" smtClean="0"/>
              <a:t>H/o: toe amputation</a:t>
            </a:r>
          </a:p>
          <a:p>
            <a:endParaRPr lang="en-US" dirty="0" smtClean="0"/>
          </a:p>
          <a:p>
            <a:r>
              <a:rPr lang="en-US" dirty="0" smtClean="0"/>
              <a:t>BMI: 32 kg/m2</a:t>
            </a:r>
          </a:p>
          <a:p>
            <a:r>
              <a:rPr lang="en-US" dirty="0" smtClean="0"/>
              <a:t>AN +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2590800"/>
          <a:ext cx="6705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FBS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110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PPBS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Creat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0.6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LDL –</a:t>
                      </a:r>
                      <a:r>
                        <a:rPr lang="en-IN" sz="2400" b="0" baseline="0" dirty="0" smtClean="0">
                          <a:solidFill>
                            <a:schemeClr val="tx1"/>
                          </a:solidFill>
                        </a:rPr>
                        <a:t> C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next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GLP-1 RA: Not affording</a:t>
            </a:r>
          </a:p>
          <a:p>
            <a:endParaRPr lang="en-US" dirty="0" smtClean="0"/>
          </a:p>
          <a:p>
            <a:r>
              <a:rPr lang="en-US" dirty="0" smtClean="0"/>
              <a:t>SGLT2i: h/o toe amputation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SU: risk of hypo</a:t>
            </a:r>
          </a:p>
          <a:p>
            <a:endParaRPr lang="en-US" dirty="0" smtClean="0"/>
          </a:p>
          <a:p>
            <a:r>
              <a:rPr lang="en-US" dirty="0" smtClean="0"/>
              <a:t>DPP4i or AGI: ideal choice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Gemigliptin</a:t>
            </a:r>
            <a:r>
              <a:rPr lang="en-US" dirty="0" smtClean="0"/>
              <a:t> 50 mg/day added</a:t>
            </a:r>
          </a:p>
          <a:p>
            <a:r>
              <a:rPr lang="en-US" dirty="0" smtClean="0"/>
              <a:t>LSM advised</a:t>
            </a:r>
          </a:p>
          <a:p>
            <a:endParaRPr lang="en-US" dirty="0" smtClean="0"/>
          </a:p>
          <a:p>
            <a:r>
              <a:rPr lang="en-US" dirty="0" smtClean="0"/>
              <a:t>After 20 days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After 3 months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3962400"/>
          <a:ext cx="6705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FBS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104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PPBS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158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76400" y="5791200"/>
          <a:ext cx="67056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6.3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3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67 yrs/M</a:t>
            </a:r>
          </a:p>
          <a:p>
            <a:endParaRPr lang="en-US" dirty="0" smtClean="0"/>
          </a:p>
          <a:p>
            <a:r>
              <a:rPr lang="en-US" dirty="0" smtClean="0"/>
              <a:t>DM: 15 yrs, </a:t>
            </a:r>
          </a:p>
          <a:p>
            <a:r>
              <a:rPr lang="en-US" dirty="0" smtClean="0"/>
              <a:t>CKD: 2 yr,</a:t>
            </a:r>
          </a:p>
          <a:p>
            <a:r>
              <a:rPr lang="en-US" dirty="0" err="1" smtClean="0"/>
              <a:t>Metformin</a:t>
            </a:r>
            <a:r>
              <a:rPr lang="en-US" dirty="0" smtClean="0"/>
              <a:t> 1 gm/day + </a:t>
            </a:r>
            <a:r>
              <a:rPr lang="en-US" dirty="0" err="1" smtClean="0"/>
              <a:t>Glipizide</a:t>
            </a:r>
            <a:r>
              <a:rPr lang="en-US" dirty="0" smtClean="0"/>
              <a:t> 2.5 mg 1-0-1</a:t>
            </a:r>
          </a:p>
          <a:p>
            <a:endParaRPr lang="en-US" dirty="0" smtClean="0"/>
          </a:p>
          <a:p>
            <a:r>
              <a:rPr lang="en-US" dirty="0" smtClean="0"/>
              <a:t>Recurrent night time Hypoglycemia: 3 months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2590800"/>
          <a:ext cx="67056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FBS</a:t>
                      </a:r>
                      <a:endParaRPr lang="en-IN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IN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PPBS</a:t>
                      </a:r>
                      <a:endParaRPr lang="en-IN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168</a:t>
                      </a:r>
                      <a:endParaRPr lang="en-IN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endParaRPr lang="en-IN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5.4</a:t>
                      </a:r>
                      <a:endParaRPr lang="en-IN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err="1" smtClean="0">
                          <a:solidFill>
                            <a:schemeClr val="tx1"/>
                          </a:solidFill>
                        </a:rPr>
                        <a:t>eGFR</a:t>
                      </a:r>
                      <a:endParaRPr lang="en-IN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IN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Glipizide</a:t>
            </a:r>
            <a:r>
              <a:rPr lang="en-US" dirty="0" smtClean="0"/>
              <a:t>: stopped</a:t>
            </a:r>
          </a:p>
          <a:p>
            <a:endParaRPr lang="en-US" dirty="0" smtClean="0"/>
          </a:p>
          <a:p>
            <a:r>
              <a:rPr lang="en-US" dirty="0" smtClean="0"/>
              <a:t>After 10 days: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3581400"/>
          <a:ext cx="67056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FBS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PPBS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210</a:t>
                      </a:r>
                      <a:endParaRPr lang="en-IN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next 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SU: risk of hypo</a:t>
            </a:r>
          </a:p>
          <a:p>
            <a:endParaRPr lang="en-US" dirty="0" smtClean="0"/>
          </a:p>
          <a:p>
            <a:r>
              <a:rPr lang="en-US" dirty="0" err="1" smtClean="0"/>
              <a:t>Metformin</a:t>
            </a:r>
            <a:r>
              <a:rPr lang="en-US" dirty="0" smtClean="0"/>
              <a:t>: CKD (</a:t>
            </a:r>
            <a:r>
              <a:rPr lang="en-US" dirty="0" err="1" smtClean="0"/>
              <a:t>eGFR</a:t>
            </a:r>
            <a:r>
              <a:rPr lang="en-US" dirty="0" smtClean="0"/>
              <a:t> &lt; 45)</a:t>
            </a:r>
          </a:p>
          <a:p>
            <a:endParaRPr lang="en-US" dirty="0" smtClean="0"/>
          </a:p>
          <a:p>
            <a:r>
              <a:rPr lang="en-US" dirty="0" smtClean="0"/>
              <a:t>SGLT2i: CKD (</a:t>
            </a:r>
            <a:r>
              <a:rPr lang="en-US" dirty="0" err="1" smtClean="0"/>
              <a:t>eGFR</a:t>
            </a:r>
            <a:r>
              <a:rPr lang="en-US" dirty="0" smtClean="0"/>
              <a:t> &lt; 45)</a:t>
            </a:r>
          </a:p>
          <a:p>
            <a:endParaRPr lang="en-US" dirty="0" smtClean="0"/>
          </a:p>
          <a:p>
            <a:r>
              <a:rPr lang="en-US" dirty="0" smtClean="0"/>
              <a:t>Short acting Insulin </a:t>
            </a:r>
            <a:r>
              <a:rPr lang="en-US" dirty="0" err="1" smtClean="0"/>
              <a:t>analoges</a:t>
            </a:r>
            <a:r>
              <a:rPr lang="en-US" dirty="0" smtClean="0"/>
              <a:t>: Not willing for Insulin</a:t>
            </a:r>
          </a:p>
          <a:p>
            <a:endParaRPr lang="en-US" dirty="0" smtClean="0"/>
          </a:p>
          <a:p>
            <a:r>
              <a:rPr lang="en-US" dirty="0" smtClean="0"/>
              <a:t>DPP4i or AGI: Option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Gemigliptin</a:t>
            </a:r>
            <a:r>
              <a:rPr lang="en-US" dirty="0" smtClean="0"/>
              <a:t>: 50 mg/day</a:t>
            </a:r>
          </a:p>
          <a:p>
            <a:endParaRPr lang="en-US" dirty="0" smtClean="0"/>
          </a:p>
          <a:p>
            <a:r>
              <a:rPr lang="en-US" dirty="0" smtClean="0"/>
              <a:t>After 20 days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3581400"/>
          <a:ext cx="6705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FBS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PPBS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136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9052560" cy="1143000"/>
          </a:xfrm>
        </p:spPr>
        <p:txBody>
          <a:bodyPr>
            <a:noAutofit/>
          </a:bodyPr>
          <a:lstStyle/>
          <a:p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 you</a:t>
            </a:r>
            <a:endParaRPr lang="en-US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337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48 years/F, IT Professional</a:t>
            </a:r>
          </a:p>
          <a:p>
            <a:endParaRPr lang="en-US" dirty="0" smtClean="0"/>
          </a:p>
          <a:p>
            <a:r>
              <a:rPr lang="en-US" dirty="0" smtClean="0"/>
              <a:t>DM – </a:t>
            </a:r>
            <a:r>
              <a:rPr lang="en-IN" dirty="0" smtClean="0"/>
              <a:t>3 yrs, </a:t>
            </a:r>
          </a:p>
          <a:p>
            <a:endParaRPr lang="en-US" dirty="0" smtClean="0"/>
          </a:p>
          <a:p>
            <a:r>
              <a:rPr lang="en-US" dirty="0" err="1" smtClean="0"/>
              <a:t>Generalised</a:t>
            </a:r>
            <a:r>
              <a:rPr lang="en-US" dirty="0" smtClean="0"/>
              <a:t>  weakness</a:t>
            </a:r>
          </a:p>
          <a:p>
            <a:r>
              <a:rPr lang="en-US" dirty="0" smtClean="0"/>
              <a:t>Osmotic symptoms</a:t>
            </a:r>
          </a:p>
          <a:p>
            <a:r>
              <a:rPr lang="en-US" dirty="0" smtClean="0"/>
              <a:t>Tingling in the extremities</a:t>
            </a:r>
          </a:p>
          <a:p>
            <a:endParaRPr lang="en-IN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Rx: </a:t>
            </a:r>
            <a:r>
              <a:rPr lang="en-US" dirty="0" err="1" smtClean="0"/>
              <a:t>Metfomin</a:t>
            </a:r>
            <a:r>
              <a:rPr lang="en-US" dirty="0" smtClean="0"/>
              <a:t> + SGLT2i (2 yrs back)</a:t>
            </a:r>
          </a:p>
          <a:p>
            <a:r>
              <a:rPr lang="en-US" dirty="0" smtClean="0"/>
              <a:t>Genital infection, Stopped taking allopathic Rx</a:t>
            </a:r>
          </a:p>
          <a:p>
            <a:endParaRPr lang="en-IN" dirty="0" smtClean="0"/>
          </a:p>
          <a:p>
            <a:r>
              <a:rPr lang="en-US" dirty="0" smtClean="0"/>
              <a:t>Tried alternative Rx/Yoga/home remedies</a:t>
            </a:r>
          </a:p>
          <a:p>
            <a:endParaRPr lang="en-US" dirty="0" smtClean="0"/>
          </a:p>
          <a:p>
            <a:r>
              <a:rPr lang="en-US" dirty="0" smtClean="0"/>
              <a:t>Sugars – never uncontrolled</a:t>
            </a:r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F/h/o: DM</a:t>
            </a:r>
          </a:p>
          <a:p>
            <a:endParaRPr lang="en-US" dirty="0" smtClean="0"/>
          </a:p>
          <a:p>
            <a:r>
              <a:rPr lang="en-US" dirty="0" smtClean="0"/>
              <a:t>BMI: 28 kg/m2</a:t>
            </a:r>
          </a:p>
          <a:p>
            <a:r>
              <a:rPr lang="en-US" dirty="0" smtClean="0"/>
              <a:t>AN +</a:t>
            </a:r>
          </a:p>
          <a:p>
            <a:r>
              <a:rPr lang="en-US" dirty="0" smtClean="0"/>
              <a:t>BP: 130/70 mm Hg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Diagnosis: Uncontrolled Type 2 DM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C835B-A0C6-40BA-B908-2F8ECBDC263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2590800"/>
          <a:ext cx="6705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33528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FBS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180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PPBS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280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HbA1c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9.5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Creat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0.7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LDL –</a:t>
                      </a:r>
                      <a:r>
                        <a:rPr lang="en-IN" sz="2400" b="0" baseline="0" dirty="0" smtClean="0">
                          <a:solidFill>
                            <a:schemeClr val="tx1"/>
                          </a:solidFill>
                        </a:rPr>
                        <a:t> C</a:t>
                      </a: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IN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502920" y="274638"/>
            <a:ext cx="9052560" cy="868362"/>
          </a:xfrm>
        </p:spPr>
        <p:txBody>
          <a:bodyPr>
            <a:noAutofit/>
          </a:bodyPr>
          <a:lstStyle/>
          <a:p>
            <a:r>
              <a:rPr lang="en-US" altLang="en-US" sz="2400" dirty="0" smtClean="0"/>
              <a:t>ADA/EASD Joint Position Statement: </a:t>
            </a:r>
            <a:br>
              <a:rPr lang="en-US" altLang="en-US" sz="2400" dirty="0" smtClean="0"/>
            </a:br>
            <a:r>
              <a:rPr lang="en-US" altLang="en-US" sz="2400" dirty="0" smtClean="0"/>
              <a:t>Patient and disease factors that influence glycemic targets</a:t>
            </a:r>
            <a:endParaRPr lang="en-GB" altLang="en-US" sz="24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32905" y="6096000"/>
            <a:ext cx="4714875" cy="5334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5208075" y="6172200"/>
            <a:ext cx="4714875" cy="533400"/>
          </a:xfrm>
        </p:spPr>
        <p:txBody>
          <a:bodyPr/>
          <a:lstStyle/>
          <a:p>
            <a:r>
              <a:rPr lang="fr-FR" dirty="0"/>
              <a:t>Inzucchi SE, et al. Diabetes Care </a:t>
            </a:r>
            <a:r>
              <a:rPr lang="fr-FR" dirty="0" smtClean="0"/>
              <a:t>2015;38:140–9</a:t>
            </a:r>
            <a:endParaRPr lang="fr-FR" dirty="0"/>
          </a:p>
        </p:txBody>
      </p:sp>
      <p:sp>
        <p:nvSpPr>
          <p:cNvPr id="75" name="Right Bracket 74"/>
          <p:cNvSpPr/>
          <p:nvPr/>
        </p:nvSpPr>
        <p:spPr bwMode="auto">
          <a:xfrm>
            <a:off x="9312756" y="2377291"/>
            <a:ext cx="120492" cy="2130208"/>
          </a:xfrm>
          <a:prstGeom prst="rightBracket">
            <a:avLst>
              <a:gd name="adj" fmla="val 0"/>
            </a:avLst>
          </a:prstGeom>
          <a:ln w="19050" cap="sq" cmpd="sng">
            <a:solidFill>
              <a:schemeClr val="tx1"/>
            </a:solidFill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67" dirty="0">
              <a:solidFill>
                <a:srgbClr val="5F5F5F"/>
              </a:solidFill>
            </a:endParaRPr>
          </a:p>
        </p:txBody>
      </p:sp>
      <p:sp>
        <p:nvSpPr>
          <p:cNvPr id="77" name="Right Bracket 76"/>
          <p:cNvSpPr/>
          <p:nvPr/>
        </p:nvSpPr>
        <p:spPr bwMode="auto">
          <a:xfrm>
            <a:off x="9312756" y="4786641"/>
            <a:ext cx="120492" cy="699676"/>
          </a:xfrm>
          <a:prstGeom prst="rightBracket">
            <a:avLst>
              <a:gd name="adj" fmla="val 0"/>
            </a:avLst>
          </a:prstGeom>
          <a:ln w="19050" cap="sq" cmpd="sng">
            <a:solidFill>
              <a:schemeClr val="tx1"/>
            </a:solidFill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67" dirty="0">
              <a:solidFill>
                <a:srgbClr val="5F5F5F"/>
              </a:solidFill>
            </a:endParaRPr>
          </a:p>
        </p:txBody>
      </p:sp>
      <p:sp>
        <p:nvSpPr>
          <p:cNvPr id="107" name="Text Box 188"/>
          <p:cNvSpPr txBox="1">
            <a:spLocks noChangeArrowheads="1"/>
          </p:cNvSpPr>
          <p:nvPr/>
        </p:nvSpPr>
        <p:spPr bwMode="auto">
          <a:xfrm>
            <a:off x="7432515" y="1869435"/>
            <a:ext cx="138032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333" b="1" dirty="0">
                <a:solidFill>
                  <a:srgbClr val="5F5F5F"/>
                </a:solidFill>
                <a:latin typeface="Arial"/>
              </a:rPr>
              <a:t>Less stringent</a:t>
            </a:r>
          </a:p>
        </p:txBody>
      </p:sp>
      <p:sp>
        <p:nvSpPr>
          <p:cNvPr id="108" name="Text Box 188"/>
          <p:cNvSpPr txBox="1">
            <a:spLocks noChangeArrowheads="1"/>
          </p:cNvSpPr>
          <p:nvPr/>
        </p:nvSpPr>
        <p:spPr bwMode="auto">
          <a:xfrm>
            <a:off x="3081756" y="1869435"/>
            <a:ext cx="138032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333" b="1" dirty="0">
                <a:solidFill>
                  <a:srgbClr val="5F5F5F"/>
                </a:solidFill>
                <a:latin typeface="Arial"/>
              </a:rPr>
              <a:t>More stringent</a:t>
            </a:r>
          </a:p>
        </p:txBody>
      </p:sp>
      <p:sp>
        <p:nvSpPr>
          <p:cNvPr id="81" name="Left Arrow 80"/>
          <p:cNvSpPr/>
          <p:nvPr/>
        </p:nvSpPr>
        <p:spPr bwMode="auto">
          <a:xfrm>
            <a:off x="4535311" y="1966305"/>
            <a:ext cx="1145707" cy="103716"/>
          </a:xfrm>
          <a:prstGeom prst="leftArrow">
            <a:avLst>
              <a:gd name="adj1" fmla="val 50000"/>
              <a:gd name="adj2" fmla="val 147960"/>
            </a:avLst>
          </a:prstGeom>
          <a:gradFill flip="none" rotWithShape="1">
            <a:gsLst>
              <a:gs pos="29000">
                <a:schemeClr val="tx1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5F5F5F"/>
              </a:solidFill>
            </a:endParaRPr>
          </a:p>
        </p:txBody>
      </p:sp>
      <p:sp>
        <p:nvSpPr>
          <p:cNvPr id="110" name="Left Arrow 109"/>
          <p:cNvSpPr/>
          <p:nvPr/>
        </p:nvSpPr>
        <p:spPr bwMode="auto">
          <a:xfrm rot="10800000">
            <a:off x="6260499" y="1966305"/>
            <a:ext cx="1145707" cy="103716"/>
          </a:xfrm>
          <a:prstGeom prst="leftArrow">
            <a:avLst>
              <a:gd name="adj1" fmla="val 50000"/>
              <a:gd name="adj2" fmla="val 147960"/>
            </a:avLst>
          </a:prstGeom>
          <a:gradFill flip="none" rotWithShape="1">
            <a:gsLst>
              <a:gs pos="29000">
                <a:schemeClr val="tx1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5F5F5F"/>
              </a:solidFill>
            </a:endParaRPr>
          </a:p>
        </p:txBody>
      </p:sp>
      <p:sp>
        <p:nvSpPr>
          <p:cNvPr id="51" name="Text Box 188"/>
          <p:cNvSpPr txBox="1">
            <a:spLocks noChangeArrowheads="1"/>
          </p:cNvSpPr>
          <p:nvPr/>
        </p:nvSpPr>
        <p:spPr bwMode="auto">
          <a:xfrm>
            <a:off x="7432515" y="2365996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High</a:t>
            </a:r>
          </a:p>
        </p:txBody>
      </p:sp>
      <p:sp>
        <p:nvSpPr>
          <p:cNvPr id="98" name="Text Box 188"/>
          <p:cNvSpPr txBox="1">
            <a:spLocks noChangeArrowheads="1"/>
          </p:cNvSpPr>
          <p:nvPr/>
        </p:nvSpPr>
        <p:spPr bwMode="auto">
          <a:xfrm>
            <a:off x="3081756" y="2365996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Low</a:t>
            </a:r>
          </a:p>
        </p:txBody>
      </p:sp>
      <p:sp>
        <p:nvSpPr>
          <p:cNvPr id="5" name="Right Triangle 4"/>
          <p:cNvSpPr/>
          <p:nvPr/>
        </p:nvSpPr>
        <p:spPr>
          <a:xfrm rot="16200000">
            <a:off x="5848072" y="1064533"/>
            <a:ext cx="200409" cy="282592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112" name="Text Box 188"/>
          <p:cNvSpPr txBox="1">
            <a:spLocks noChangeArrowheads="1"/>
          </p:cNvSpPr>
          <p:nvPr/>
        </p:nvSpPr>
        <p:spPr bwMode="auto">
          <a:xfrm>
            <a:off x="-552828" y="2181330"/>
            <a:ext cx="31931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5F5F5F"/>
                </a:solidFill>
                <a:latin typeface="Arial"/>
              </a:rPr>
              <a:t>Risks potentially associated </a:t>
            </a:r>
            <a:br>
              <a:rPr lang="en-GB" sz="1200" dirty="0">
                <a:solidFill>
                  <a:srgbClr val="5F5F5F"/>
                </a:solidFill>
                <a:latin typeface="Arial"/>
              </a:rPr>
            </a:br>
            <a:r>
              <a:rPr lang="en-GB" sz="1200" dirty="0">
                <a:solidFill>
                  <a:srgbClr val="5F5F5F"/>
                </a:solidFill>
                <a:latin typeface="Arial"/>
              </a:rPr>
              <a:t>with hypoglycemia and other</a:t>
            </a:r>
            <a:br>
              <a:rPr lang="en-GB" sz="1200" dirty="0">
                <a:solidFill>
                  <a:srgbClr val="5F5F5F"/>
                </a:solidFill>
                <a:latin typeface="Arial"/>
              </a:rPr>
            </a:br>
            <a:r>
              <a:rPr lang="en-GB" sz="1200" dirty="0">
                <a:solidFill>
                  <a:srgbClr val="5F5F5F"/>
                </a:solidFill>
                <a:latin typeface="Arial"/>
              </a:rPr>
              <a:t>drug adverse effects</a:t>
            </a:r>
          </a:p>
        </p:txBody>
      </p:sp>
      <p:sp>
        <p:nvSpPr>
          <p:cNvPr id="92" name="Text Box 188"/>
          <p:cNvSpPr txBox="1">
            <a:spLocks noChangeArrowheads="1"/>
          </p:cNvSpPr>
          <p:nvPr/>
        </p:nvSpPr>
        <p:spPr bwMode="auto">
          <a:xfrm>
            <a:off x="7432515" y="2840146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Long-standing</a:t>
            </a:r>
          </a:p>
        </p:txBody>
      </p:sp>
      <p:sp>
        <p:nvSpPr>
          <p:cNvPr id="99" name="Text Box 188"/>
          <p:cNvSpPr txBox="1">
            <a:spLocks noChangeArrowheads="1"/>
          </p:cNvSpPr>
          <p:nvPr/>
        </p:nvSpPr>
        <p:spPr bwMode="auto">
          <a:xfrm>
            <a:off x="3081756" y="2840147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Newly diagnosed</a:t>
            </a:r>
          </a:p>
        </p:txBody>
      </p:sp>
      <p:sp>
        <p:nvSpPr>
          <p:cNvPr id="22" name="Right Triangle 21"/>
          <p:cNvSpPr/>
          <p:nvPr/>
        </p:nvSpPr>
        <p:spPr>
          <a:xfrm rot="16200000">
            <a:off x="5848072" y="1553138"/>
            <a:ext cx="200409" cy="282592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113" name="Text Box 188"/>
          <p:cNvSpPr txBox="1">
            <a:spLocks noChangeArrowheads="1"/>
          </p:cNvSpPr>
          <p:nvPr/>
        </p:nvSpPr>
        <p:spPr bwMode="auto">
          <a:xfrm>
            <a:off x="1260000" y="2840147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Disease duration</a:t>
            </a:r>
          </a:p>
        </p:txBody>
      </p:sp>
      <p:sp>
        <p:nvSpPr>
          <p:cNvPr id="93" name="Text Box 188"/>
          <p:cNvSpPr txBox="1">
            <a:spLocks noChangeArrowheads="1"/>
          </p:cNvSpPr>
          <p:nvPr/>
        </p:nvSpPr>
        <p:spPr bwMode="auto">
          <a:xfrm>
            <a:off x="7432515" y="3332714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Short</a:t>
            </a:r>
          </a:p>
        </p:txBody>
      </p:sp>
      <p:sp>
        <p:nvSpPr>
          <p:cNvPr id="100" name="Text Box 188"/>
          <p:cNvSpPr txBox="1">
            <a:spLocks noChangeArrowheads="1"/>
          </p:cNvSpPr>
          <p:nvPr/>
        </p:nvSpPr>
        <p:spPr bwMode="auto">
          <a:xfrm>
            <a:off x="3081756" y="3332714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Long</a:t>
            </a:r>
          </a:p>
        </p:txBody>
      </p:sp>
      <p:sp>
        <p:nvSpPr>
          <p:cNvPr id="23" name="Right Triangle 22"/>
          <p:cNvSpPr/>
          <p:nvPr/>
        </p:nvSpPr>
        <p:spPr>
          <a:xfrm rot="16200000">
            <a:off x="5848072" y="2024467"/>
            <a:ext cx="200409" cy="2825928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114" name="Text Box 188"/>
          <p:cNvSpPr txBox="1">
            <a:spLocks noChangeArrowheads="1"/>
          </p:cNvSpPr>
          <p:nvPr/>
        </p:nvSpPr>
        <p:spPr bwMode="auto">
          <a:xfrm>
            <a:off x="-6170" y="3332714"/>
            <a:ext cx="26464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Life expectancy</a:t>
            </a:r>
          </a:p>
        </p:txBody>
      </p:sp>
      <p:sp>
        <p:nvSpPr>
          <p:cNvPr id="94" name="Text Box 188"/>
          <p:cNvSpPr txBox="1">
            <a:spLocks noChangeArrowheads="1"/>
          </p:cNvSpPr>
          <p:nvPr/>
        </p:nvSpPr>
        <p:spPr bwMode="auto">
          <a:xfrm>
            <a:off x="7432515" y="3823138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Severe</a:t>
            </a:r>
          </a:p>
        </p:txBody>
      </p:sp>
      <p:sp>
        <p:nvSpPr>
          <p:cNvPr id="101" name="Text Box 188"/>
          <p:cNvSpPr txBox="1">
            <a:spLocks noChangeArrowheads="1"/>
          </p:cNvSpPr>
          <p:nvPr/>
        </p:nvSpPr>
        <p:spPr bwMode="auto">
          <a:xfrm>
            <a:off x="3081756" y="3823138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Absent</a:t>
            </a:r>
          </a:p>
        </p:txBody>
      </p:sp>
      <p:sp>
        <p:nvSpPr>
          <p:cNvPr id="24" name="Right Triangle 23"/>
          <p:cNvSpPr/>
          <p:nvPr/>
        </p:nvSpPr>
        <p:spPr>
          <a:xfrm rot="16200000">
            <a:off x="5848072" y="2508881"/>
            <a:ext cx="200409" cy="2825928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105" name="Text Box 188"/>
          <p:cNvSpPr txBox="1">
            <a:spLocks noChangeArrowheads="1"/>
          </p:cNvSpPr>
          <p:nvPr/>
        </p:nvSpPr>
        <p:spPr bwMode="auto">
          <a:xfrm>
            <a:off x="5451975" y="3609899"/>
            <a:ext cx="10370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Few / mild</a:t>
            </a:r>
          </a:p>
        </p:txBody>
      </p:sp>
      <p:sp>
        <p:nvSpPr>
          <p:cNvPr id="115" name="Text Box 188"/>
          <p:cNvSpPr txBox="1">
            <a:spLocks noChangeArrowheads="1"/>
          </p:cNvSpPr>
          <p:nvPr/>
        </p:nvSpPr>
        <p:spPr bwMode="auto">
          <a:xfrm>
            <a:off x="-141977" y="3823138"/>
            <a:ext cx="278229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Important comorbidities</a:t>
            </a:r>
          </a:p>
        </p:txBody>
      </p:sp>
      <p:sp>
        <p:nvSpPr>
          <p:cNvPr id="95" name="Text Box 188"/>
          <p:cNvSpPr txBox="1">
            <a:spLocks noChangeArrowheads="1"/>
          </p:cNvSpPr>
          <p:nvPr/>
        </p:nvSpPr>
        <p:spPr bwMode="auto">
          <a:xfrm>
            <a:off x="7432515" y="4308317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Severe</a:t>
            </a:r>
          </a:p>
        </p:txBody>
      </p:sp>
      <p:sp>
        <p:nvSpPr>
          <p:cNvPr id="102" name="Text Box 188"/>
          <p:cNvSpPr txBox="1">
            <a:spLocks noChangeArrowheads="1"/>
          </p:cNvSpPr>
          <p:nvPr/>
        </p:nvSpPr>
        <p:spPr bwMode="auto">
          <a:xfrm>
            <a:off x="3081756" y="4308317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Absent</a:t>
            </a:r>
          </a:p>
        </p:txBody>
      </p:sp>
      <p:sp>
        <p:nvSpPr>
          <p:cNvPr id="25" name="Right Triangle 24"/>
          <p:cNvSpPr/>
          <p:nvPr/>
        </p:nvSpPr>
        <p:spPr>
          <a:xfrm rot="16200000">
            <a:off x="5848073" y="2994330"/>
            <a:ext cx="200409" cy="2825928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106" name="Text Box 188"/>
          <p:cNvSpPr txBox="1">
            <a:spLocks noChangeArrowheads="1"/>
          </p:cNvSpPr>
          <p:nvPr/>
        </p:nvSpPr>
        <p:spPr bwMode="auto">
          <a:xfrm>
            <a:off x="5451975" y="4097652"/>
            <a:ext cx="10370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Few / mild</a:t>
            </a:r>
          </a:p>
        </p:txBody>
      </p:sp>
      <p:sp>
        <p:nvSpPr>
          <p:cNvPr id="116" name="Text Box 188"/>
          <p:cNvSpPr txBox="1">
            <a:spLocks noChangeArrowheads="1"/>
          </p:cNvSpPr>
          <p:nvPr/>
        </p:nvSpPr>
        <p:spPr bwMode="auto">
          <a:xfrm>
            <a:off x="-101087" y="4308318"/>
            <a:ext cx="27414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Established vascular complications</a:t>
            </a:r>
          </a:p>
        </p:txBody>
      </p:sp>
      <p:sp>
        <p:nvSpPr>
          <p:cNvPr id="96" name="Text Box 188"/>
          <p:cNvSpPr txBox="1">
            <a:spLocks noChangeArrowheads="1"/>
          </p:cNvSpPr>
          <p:nvPr/>
        </p:nvSpPr>
        <p:spPr bwMode="auto">
          <a:xfrm>
            <a:off x="7432514" y="4590936"/>
            <a:ext cx="24068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5F5F5F"/>
                </a:solidFill>
                <a:latin typeface="Arial"/>
              </a:rPr>
              <a:t>Less motivated, </a:t>
            </a:r>
            <a:br>
              <a:rPr lang="en-GB" sz="1200" dirty="0">
                <a:solidFill>
                  <a:srgbClr val="5F5F5F"/>
                </a:solidFill>
                <a:latin typeface="Arial"/>
              </a:rPr>
            </a:br>
            <a:r>
              <a:rPr lang="en-GB" sz="1200" dirty="0">
                <a:solidFill>
                  <a:srgbClr val="5F5F5F"/>
                </a:solidFill>
                <a:latin typeface="Arial"/>
              </a:rPr>
              <a:t>non-adherent, </a:t>
            </a:r>
            <a:br>
              <a:rPr lang="en-GB" sz="1200" dirty="0">
                <a:solidFill>
                  <a:srgbClr val="5F5F5F"/>
                </a:solidFill>
                <a:latin typeface="Arial"/>
              </a:rPr>
            </a:br>
            <a:r>
              <a:rPr lang="en-GB" sz="1200" dirty="0">
                <a:solidFill>
                  <a:srgbClr val="5F5F5F"/>
                </a:solidFill>
                <a:latin typeface="Arial"/>
              </a:rPr>
              <a:t>poor self-care capacities</a:t>
            </a:r>
          </a:p>
        </p:txBody>
      </p:sp>
      <p:sp>
        <p:nvSpPr>
          <p:cNvPr id="103" name="Text Box 188"/>
          <p:cNvSpPr txBox="1">
            <a:spLocks noChangeArrowheads="1"/>
          </p:cNvSpPr>
          <p:nvPr/>
        </p:nvSpPr>
        <p:spPr bwMode="auto">
          <a:xfrm>
            <a:off x="2055230" y="4590936"/>
            <a:ext cx="24068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5F5F5F"/>
                </a:solidFill>
                <a:latin typeface="Arial"/>
              </a:rPr>
              <a:t>Highly motivated, </a:t>
            </a:r>
            <a:br>
              <a:rPr lang="en-GB" sz="1200" dirty="0">
                <a:solidFill>
                  <a:srgbClr val="5F5F5F"/>
                </a:solidFill>
                <a:latin typeface="Arial"/>
              </a:rPr>
            </a:br>
            <a:r>
              <a:rPr lang="en-GB" sz="1200" dirty="0">
                <a:solidFill>
                  <a:srgbClr val="5F5F5F"/>
                </a:solidFill>
                <a:latin typeface="Arial"/>
              </a:rPr>
              <a:t>adherent, excellent </a:t>
            </a:r>
            <a:br>
              <a:rPr lang="en-GB" sz="1200" dirty="0">
                <a:solidFill>
                  <a:srgbClr val="5F5F5F"/>
                </a:solidFill>
                <a:latin typeface="Arial"/>
              </a:rPr>
            </a:br>
            <a:r>
              <a:rPr lang="en-GB" sz="1200" dirty="0">
                <a:solidFill>
                  <a:srgbClr val="5F5F5F"/>
                </a:solidFill>
                <a:latin typeface="Arial"/>
              </a:rPr>
              <a:t>self-care capacities</a:t>
            </a:r>
          </a:p>
        </p:txBody>
      </p:sp>
      <p:sp>
        <p:nvSpPr>
          <p:cNvPr id="26" name="Right Triangle 25"/>
          <p:cNvSpPr/>
          <p:nvPr/>
        </p:nvSpPr>
        <p:spPr>
          <a:xfrm rot="16200000">
            <a:off x="5848073" y="3480685"/>
            <a:ext cx="200409" cy="2825928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117" name="Text Box 188"/>
          <p:cNvSpPr txBox="1">
            <a:spLocks noChangeArrowheads="1"/>
          </p:cNvSpPr>
          <p:nvPr/>
        </p:nvSpPr>
        <p:spPr bwMode="auto">
          <a:xfrm>
            <a:off x="233474" y="4683269"/>
            <a:ext cx="24068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5F5F5F"/>
                </a:solidFill>
                <a:latin typeface="Arial"/>
              </a:rPr>
              <a:t>Patient attitude and </a:t>
            </a:r>
            <a:br>
              <a:rPr lang="en-GB" sz="1200" dirty="0">
                <a:solidFill>
                  <a:srgbClr val="5F5F5F"/>
                </a:solidFill>
                <a:latin typeface="Arial"/>
              </a:rPr>
            </a:br>
            <a:r>
              <a:rPr lang="en-GB" sz="1200" dirty="0">
                <a:solidFill>
                  <a:srgbClr val="5F5F5F"/>
                </a:solidFill>
                <a:latin typeface="Arial"/>
              </a:rPr>
              <a:t>expected treatment efforts</a:t>
            </a:r>
          </a:p>
        </p:txBody>
      </p:sp>
      <p:sp>
        <p:nvSpPr>
          <p:cNvPr id="97" name="Text Box 188"/>
          <p:cNvSpPr txBox="1">
            <a:spLocks noChangeArrowheads="1"/>
          </p:cNvSpPr>
          <p:nvPr/>
        </p:nvSpPr>
        <p:spPr bwMode="auto">
          <a:xfrm>
            <a:off x="7432515" y="5287004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Limited</a:t>
            </a:r>
          </a:p>
        </p:txBody>
      </p:sp>
      <p:sp>
        <p:nvSpPr>
          <p:cNvPr id="104" name="Text Box 188"/>
          <p:cNvSpPr txBox="1">
            <a:spLocks noChangeArrowheads="1"/>
          </p:cNvSpPr>
          <p:nvPr/>
        </p:nvSpPr>
        <p:spPr bwMode="auto">
          <a:xfrm>
            <a:off x="3081756" y="5287004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Readily available</a:t>
            </a:r>
          </a:p>
        </p:txBody>
      </p:sp>
      <p:sp>
        <p:nvSpPr>
          <p:cNvPr id="27" name="Right Triangle 26"/>
          <p:cNvSpPr/>
          <p:nvPr/>
        </p:nvSpPr>
        <p:spPr>
          <a:xfrm rot="16200000">
            <a:off x="5848073" y="3973149"/>
            <a:ext cx="200409" cy="2825928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118" name="Text Box 188"/>
          <p:cNvSpPr txBox="1">
            <a:spLocks noChangeArrowheads="1"/>
          </p:cNvSpPr>
          <p:nvPr/>
        </p:nvSpPr>
        <p:spPr bwMode="auto">
          <a:xfrm>
            <a:off x="1260000" y="5194671"/>
            <a:ext cx="13803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Resources and support system</a:t>
            </a:r>
          </a:p>
        </p:txBody>
      </p:sp>
      <p:sp>
        <p:nvSpPr>
          <p:cNvPr id="109" name="Text Box 188"/>
          <p:cNvSpPr txBox="1">
            <a:spLocks noChangeArrowheads="1"/>
          </p:cNvSpPr>
          <p:nvPr/>
        </p:nvSpPr>
        <p:spPr bwMode="auto">
          <a:xfrm>
            <a:off x="5499113" y="1766876"/>
            <a:ext cx="942779" cy="50257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333" b="1" dirty="0">
                <a:solidFill>
                  <a:srgbClr val="5F5F5F"/>
                </a:solidFill>
                <a:latin typeface="Arial"/>
              </a:rPr>
              <a:t>HbA1c 7% </a:t>
            </a:r>
          </a:p>
        </p:txBody>
      </p:sp>
      <p:sp>
        <p:nvSpPr>
          <p:cNvPr id="138" name="Text Box 188"/>
          <p:cNvSpPr txBox="1">
            <a:spLocks noChangeArrowheads="1"/>
          </p:cNvSpPr>
          <p:nvPr/>
        </p:nvSpPr>
        <p:spPr bwMode="auto">
          <a:xfrm>
            <a:off x="1043747" y="1270192"/>
            <a:ext cx="7947852" cy="3181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467" b="1" dirty="0">
                <a:solidFill>
                  <a:srgbClr val="5F5F5F"/>
                </a:solidFill>
                <a:latin typeface="Arial"/>
              </a:rPr>
              <a:t>Approach to the management of hyperglycemia</a:t>
            </a:r>
          </a:p>
        </p:txBody>
      </p:sp>
      <p:sp>
        <p:nvSpPr>
          <p:cNvPr id="141" name="Text Box 188"/>
          <p:cNvSpPr txBox="1">
            <a:spLocks noChangeArrowheads="1"/>
          </p:cNvSpPr>
          <p:nvPr/>
        </p:nvSpPr>
        <p:spPr bwMode="auto">
          <a:xfrm>
            <a:off x="-141977" y="1869435"/>
            <a:ext cx="2782299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333" b="1" dirty="0">
                <a:solidFill>
                  <a:srgbClr val="5F5F5F"/>
                </a:solidFill>
                <a:latin typeface="Arial"/>
              </a:rPr>
              <a:t>Patient / disease features</a:t>
            </a:r>
          </a:p>
        </p:txBody>
      </p:sp>
      <p:sp>
        <p:nvSpPr>
          <p:cNvPr id="142" name="Text Box 188"/>
          <p:cNvSpPr txBox="1">
            <a:spLocks noChangeArrowheads="1"/>
          </p:cNvSpPr>
          <p:nvPr/>
        </p:nvSpPr>
        <p:spPr bwMode="auto">
          <a:xfrm rot="5400000">
            <a:off x="9113313" y="4905645"/>
            <a:ext cx="10243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Potentially modifiable</a:t>
            </a:r>
          </a:p>
        </p:txBody>
      </p:sp>
      <p:sp>
        <p:nvSpPr>
          <p:cNvPr id="143" name="Text Box 188"/>
          <p:cNvSpPr txBox="1">
            <a:spLocks noChangeArrowheads="1"/>
          </p:cNvSpPr>
          <p:nvPr/>
        </p:nvSpPr>
        <p:spPr bwMode="auto">
          <a:xfrm rot="5400000">
            <a:off x="8496168" y="3302830"/>
            <a:ext cx="21280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Usually not modifiable</a:t>
            </a:r>
          </a:p>
        </p:txBody>
      </p:sp>
      <p:sp>
        <p:nvSpPr>
          <p:cNvPr id="54" name="Oval 53"/>
          <p:cNvSpPr/>
          <p:nvPr/>
        </p:nvSpPr>
        <p:spPr>
          <a:xfrm>
            <a:off x="5257800" y="1600200"/>
            <a:ext cx="1295400" cy="7620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582053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502920" y="274638"/>
            <a:ext cx="9052560" cy="868362"/>
          </a:xfrm>
        </p:spPr>
        <p:txBody>
          <a:bodyPr>
            <a:noAutofit/>
          </a:bodyPr>
          <a:lstStyle/>
          <a:p>
            <a:r>
              <a:rPr lang="en-US" altLang="en-US" sz="2400" dirty="0" smtClean="0"/>
              <a:t>ADA/EASD Joint Position Statement: </a:t>
            </a:r>
            <a:br>
              <a:rPr lang="en-US" altLang="en-US" sz="2400" dirty="0" smtClean="0"/>
            </a:br>
            <a:r>
              <a:rPr lang="en-US" altLang="en-US" sz="2400" dirty="0" smtClean="0"/>
              <a:t>Patient and disease factors that influence glycemic targets</a:t>
            </a:r>
            <a:endParaRPr lang="en-GB" altLang="en-US" sz="24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32905" y="6096000"/>
            <a:ext cx="4714875" cy="5334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5208075" y="6172200"/>
            <a:ext cx="4714875" cy="533400"/>
          </a:xfrm>
        </p:spPr>
        <p:txBody>
          <a:bodyPr/>
          <a:lstStyle/>
          <a:p>
            <a:r>
              <a:rPr lang="fr-FR" dirty="0"/>
              <a:t>Inzucchi SE, et al. Diabetes Care </a:t>
            </a:r>
            <a:r>
              <a:rPr lang="fr-FR" dirty="0" smtClean="0"/>
              <a:t>2015;38:140–9</a:t>
            </a:r>
            <a:endParaRPr lang="fr-FR" dirty="0"/>
          </a:p>
        </p:txBody>
      </p:sp>
      <p:sp>
        <p:nvSpPr>
          <p:cNvPr id="75" name="Right Bracket 74"/>
          <p:cNvSpPr/>
          <p:nvPr/>
        </p:nvSpPr>
        <p:spPr bwMode="auto">
          <a:xfrm>
            <a:off x="9312756" y="2377291"/>
            <a:ext cx="120492" cy="2130208"/>
          </a:xfrm>
          <a:prstGeom prst="rightBracket">
            <a:avLst>
              <a:gd name="adj" fmla="val 0"/>
            </a:avLst>
          </a:prstGeom>
          <a:ln w="19050" cap="sq" cmpd="sng">
            <a:solidFill>
              <a:schemeClr val="tx1"/>
            </a:solidFill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67" dirty="0">
              <a:solidFill>
                <a:srgbClr val="5F5F5F"/>
              </a:solidFill>
            </a:endParaRPr>
          </a:p>
        </p:txBody>
      </p:sp>
      <p:sp>
        <p:nvSpPr>
          <p:cNvPr id="77" name="Right Bracket 76"/>
          <p:cNvSpPr/>
          <p:nvPr/>
        </p:nvSpPr>
        <p:spPr bwMode="auto">
          <a:xfrm>
            <a:off x="9312756" y="4786641"/>
            <a:ext cx="120492" cy="699676"/>
          </a:xfrm>
          <a:prstGeom prst="rightBracket">
            <a:avLst>
              <a:gd name="adj" fmla="val 0"/>
            </a:avLst>
          </a:prstGeom>
          <a:ln w="19050" cap="sq" cmpd="sng">
            <a:solidFill>
              <a:schemeClr val="tx1"/>
            </a:solidFill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67" dirty="0">
              <a:solidFill>
                <a:srgbClr val="5F5F5F"/>
              </a:solidFill>
            </a:endParaRPr>
          </a:p>
        </p:txBody>
      </p:sp>
      <p:sp>
        <p:nvSpPr>
          <p:cNvPr id="107" name="Text Box 188"/>
          <p:cNvSpPr txBox="1">
            <a:spLocks noChangeArrowheads="1"/>
          </p:cNvSpPr>
          <p:nvPr/>
        </p:nvSpPr>
        <p:spPr bwMode="auto">
          <a:xfrm>
            <a:off x="7432515" y="1869435"/>
            <a:ext cx="138032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333" b="1" dirty="0">
                <a:solidFill>
                  <a:srgbClr val="5F5F5F"/>
                </a:solidFill>
                <a:latin typeface="Arial"/>
              </a:rPr>
              <a:t>Less stringent</a:t>
            </a:r>
          </a:p>
        </p:txBody>
      </p:sp>
      <p:sp>
        <p:nvSpPr>
          <p:cNvPr id="108" name="Text Box 188"/>
          <p:cNvSpPr txBox="1">
            <a:spLocks noChangeArrowheads="1"/>
          </p:cNvSpPr>
          <p:nvPr/>
        </p:nvSpPr>
        <p:spPr bwMode="auto">
          <a:xfrm>
            <a:off x="3081756" y="1869435"/>
            <a:ext cx="138032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333" b="1" dirty="0">
                <a:solidFill>
                  <a:srgbClr val="5F5F5F"/>
                </a:solidFill>
                <a:latin typeface="Arial"/>
              </a:rPr>
              <a:t>More stringent</a:t>
            </a:r>
          </a:p>
        </p:txBody>
      </p:sp>
      <p:sp>
        <p:nvSpPr>
          <p:cNvPr id="81" name="Left Arrow 80"/>
          <p:cNvSpPr/>
          <p:nvPr/>
        </p:nvSpPr>
        <p:spPr bwMode="auto">
          <a:xfrm>
            <a:off x="4535311" y="1966305"/>
            <a:ext cx="1145707" cy="103716"/>
          </a:xfrm>
          <a:prstGeom prst="leftArrow">
            <a:avLst>
              <a:gd name="adj1" fmla="val 50000"/>
              <a:gd name="adj2" fmla="val 147960"/>
            </a:avLst>
          </a:prstGeom>
          <a:gradFill flip="none" rotWithShape="1">
            <a:gsLst>
              <a:gs pos="29000">
                <a:schemeClr val="tx1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5F5F5F"/>
              </a:solidFill>
            </a:endParaRPr>
          </a:p>
        </p:txBody>
      </p:sp>
      <p:sp>
        <p:nvSpPr>
          <p:cNvPr id="110" name="Left Arrow 109"/>
          <p:cNvSpPr/>
          <p:nvPr/>
        </p:nvSpPr>
        <p:spPr bwMode="auto">
          <a:xfrm rot="10800000">
            <a:off x="6260499" y="1966305"/>
            <a:ext cx="1145707" cy="103716"/>
          </a:xfrm>
          <a:prstGeom prst="leftArrow">
            <a:avLst>
              <a:gd name="adj1" fmla="val 50000"/>
              <a:gd name="adj2" fmla="val 147960"/>
            </a:avLst>
          </a:prstGeom>
          <a:gradFill flip="none" rotWithShape="1">
            <a:gsLst>
              <a:gs pos="29000">
                <a:schemeClr val="tx1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5F5F5F"/>
              </a:solidFill>
            </a:endParaRPr>
          </a:p>
        </p:txBody>
      </p:sp>
      <p:sp>
        <p:nvSpPr>
          <p:cNvPr id="51" name="Text Box 188"/>
          <p:cNvSpPr txBox="1">
            <a:spLocks noChangeArrowheads="1"/>
          </p:cNvSpPr>
          <p:nvPr/>
        </p:nvSpPr>
        <p:spPr bwMode="auto">
          <a:xfrm>
            <a:off x="7432515" y="2365996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High</a:t>
            </a:r>
          </a:p>
        </p:txBody>
      </p:sp>
      <p:sp>
        <p:nvSpPr>
          <p:cNvPr id="98" name="Text Box 188"/>
          <p:cNvSpPr txBox="1">
            <a:spLocks noChangeArrowheads="1"/>
          </p:cNvSpPr>
          <p:nvPr/>
        </p:nvSpPr>
        <p:spPr bwMode="auto">
          <a:xfrm>
            <a:off x="3081756" y="2365996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Low</a:t>
            </a:r>
          </a:p>
        </p:txBody>
      </p:sp>
      <p:sp>
        <p:nvSpPr>
          <p:cNvPr id="5" name="Right Triangle 4"/>
          <p:cNvSpPr/>
          <p:nvPr/>
        </p:nvSpPr>
        <p:spPr>
          <a:xfrm rot="16200000">
            <a:off x="5848072" y="1064533"/>
            <a:ext cx="200409" cy="2825928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112" name="Text Box 188"/>
          <p:cNvSpPr txBox="1">
            <a:spLocks noChangeArrowheads="1"/>
          </p:cNvSpPr>
          <p:nvPr/>
        </p:nvSpPr>
        <p:spPr bwMode="auto">
          <a:xfrm>
            <a:off x="-552828" y="2181330"/>
            <a:ext cx="31931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5F5F5F"/>
                </a:solidFill>
                <a:latin typeface="Arial"/>
              </a:rPr>
              <a:t>Risks potentially associated </a:t>
            </a:r>
            <a:br>
              <a:rPr lang="en-GB" sz="1200" dirty="0">
                <a:solidFill>
                  <a:srgbClr val="5F5F5F"/>
                </a:solidFill>
                <a:latin typeface="Arial"/>
              </a:rPr>
            </a:br>
            <a:r>
              <a:rPr lang="en-GB" sz="1200" dirty="0">
                <a:solidFill>
                  <a:srgbClr val="5F5F5F"/>
                </a:solidFill>
                <a:latin typeface="Arial"/>
              </a:rPr>
              <a:t>with hypoglycemia and other</a:t>
            </a:r>
            <a:br>
              <a:rPr lang="en-GB" sz="1200" dirty="0">
                <a:solidFill>
                  <a:srgbClr val="5F5F5F"/>
                </a:solidFill>
                <a:latin typeface="Arial"/>
              </a:rPr>
            </a:br>
            <a:r>
              <a:rPr lang="en-GB" sz="1200" dirty="0">
                <a:solidFill>
                  <a:srgbClr val="5F5F5F"/>
                </a:solidFill>
                <a:latin typeface="Arial"/>
              </a:rPr>
              <a:t>drug adverse effects</a:t>
            </a:r>
          </a:p>
        </p:txBody>
      </p:sp>
      <p:sp>
        <p:nvSpPr>
          <p:cNvPr id="92" name="Text Box 188"/>
          <p:cNvSpPr txBox="1">
            <a:spLocks noChangeArrowheads="1"/>
          </p:cNvSpPr>
          <p:nvPr/>
        </p:nvSpPr>
        <p:spPr bwMode="auto">
          <a:xfrm>
            <a:off x="7432515" y="2840146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Long-standing</a:t>
            </a:r>
          </a:p>
        </p:txBody>
      </p:sp>
      <p:sp>
        <p:nvSpPr>
          <p:cNvPr id="99" name="Text Box 188"/>
          <p:cNvSpPr txBox="1">
            <a:spLocks noChangeArrowheads="1"/>
          </p:cNvSpPr>
          <p:nvPr/>
        </p:nvSpPr>
        <p:spPr bwMode="auto">
          <a:xfrm>
            <a:off x="3081756" y="2840147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Newly diagnosed</a:t>
            </a:r>
          </a:p>
        </p:txBody>
      </p:sp>
      <p:sp>
        <p:nvSpPr>
          <p:cNvPr id="22" name="Right Triangle 21"/>
          <p:cNvSpPr/>
          <p:nvPr/>
        </p:nvSpPr>
        <p:spPr>
          <a:xfrm rot="16200000">
            <a:off x="5848072" y="1553138"/>
            <a:ext cx="200409" cy="282592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113" name="Text Box 188"/>
          <p:cNvSpPr txBox="1">
            <a:spLocks noChangeArrowheads="1"/>
          </p:cNvSpPr>
          <p:nvPr/>
        </p:nvSpPr>
        <p:spPr bwMode="auto">
          <a:xfrm>
            <a:off x="1260000" y="2840147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Disease duration</a:t>
            </a:r>
          </a:p>
        </p:txBody>
      </p:sp>
      <p:sp>
        <p:nvSpPr>
          <p:cNvPr id="93" name="Text Box 188"/>
          <p:cNvSpPr txBox="1">
            <a:spLocks noChangeArrowheads="1"/>
          </p:cNvSpPr>
          <p:nvPr/>
        </p:nvSpPr>
        <p:spPr bwMode="auto">
          <a:xfrm>
            <a:off x="7432515" y="3332714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Short</a:t>
            </a:r>
          </a:p>
        </p:txBody>
      </p:sp>
      <p:sp>
        <p:nvSpPr>
          <p:cNvPr id="100" name="Text Box 188"/>
          <p:cNvSpPr txBox="1">
            <a:spLocks noChangeArrowheads="1"/>
          </p:cNvSpPr>
          <p:nvPr/>
        </p:nvSpPr>
        <p:spPr bwMode="auto">
          <a:xfrm>
            <a:off x="3081756" y="3332714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Long</a:t>
            </a:r>
          </a:p>
        </p:txBody>
      </p:sp>
      <p:sp>
        <p:nvSpPr>
          <p:cNvPr id="23" name="Right Triangle 22"/>
          <p:cNvSpPr/>
          <p:nvPr/>
        </p:nvSpPr>
        <p:spPr>
          <a:xfrm rot="16200000">
            <a:off x="5848072" y="2024467"/>
            <a:ext cx="200409" cy="2825928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114" name="Text Box 188"/>
          <p:cNvSpPr txBox="1">
            <a:spLocks noChangeArrowheads="1"/>
          </p:cNvSpPr>
          <p:nvPr/>
        </p:nvSpPr>
        <p:spPr bwMode="auto">
          <a:xfrm>
            <a:off x="-6170" y="3332714"/>
            <a:ext cx="26464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Life expectancy</a:t>
            </a:r>
          </a:p>
        </p:txBody>
      </p:sp>
      <p:sp>
        <p:nvSpPr>
          <p:cNvPr id="94" name="Text Box 188"/>
          <p:cNvSpPr txBox="1">
            <a:spLocks noChangeArrowheads="1"/>
          </p:cNvSpPr>
          <p:nvPr/>
        </p:nvSpPr>
        <p:spPr bwMode="auto">
          <a:xfrm>
            <a:off x="7432515" y="3823138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Severe</a:t>
            </a:r>
          </a:p>
        </p:txBody>
      </p:sp>
      <p:sp>
        <p:nvSpPr>
          <p:cNvPr id="101" name="Text Box 188"/>
          <p:cNvSpPr txBox="1">
            <a:spLocks noChangeArrowheads="1"/>
          </p:cNvSpPr>
          <p:nvPr/>
        </p:nvSpPr>
        <p:spPr bwMode="auto">
          <a:xfrm>
            <a:off x="3081756" y="3823138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Absent</a:t>
            </a:r>
          </a:p>
        </p:txBody>
      </p:sp>
      <p:sp>
        <p:nvSpPr>
          <p:cNvPr id="24" name="Right Triangle 23"/>
          <p:cNvSpPr/>
          <p:nvPr/>
        </p:nvSpPr>
        <p:spPr>
          <a:xfrm rot="16200000">
            <a:off x="5848072" y="2508881"/>
            <a:ext cx="200409" cy="2825928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105" name="Text Box 188"/>
          <p:cNvSpPr txBox="1">
            <a:spLocks noChangeArrowheads="1"/>
          </p:cNvSpPr>
          <p:nvPr/>
        </p:nvSpPr>
        <p:spPr bwMode="auto">
          <a:xfrm>
            <a:off x="5451975" y="3609899"/>
            <a:ext cx="10370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Few / mild</a:t>
            </a:r>
          </a:p>
        </p:txBody>
      </p:sp>
      <p:sp>
        <p:nvSpPr>
          <p:cNvPr id="115" name="Text Box 188"/>
          <p:cNvSpPr txBox="1">
            <a:spLocks noChangeArrowheads="1"/>
          </p:cNvSpPr>
          <p:nvPr/>
        </p:nvSpPr>
        <p:spPr bwMode="auto">
          <a:xfrm>
            <a:off x="-141977" y="3823138"/>
            <a:ext cx="278229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Important comorbidities</a:t>
            </a:r>
          </a:p>
        </p:txBody>
      </p:sp>
      <p:sp>
        <p:nvSpPr>
          <p:cNvPr id="95" name="Text Box 188"/>
          <p:cNvSpPr txBox="1">
            <a:spLocks noChangeArrowheads="1"/>
          </p:cNvSpPr>
          <p:nvPr/>
        </p:nvSpPr>
        <p:spPr bwMode="auto">
          <a:xfrm>
            <a:off x="7432515" y="4308317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Severe</a:t>
            </a:r>
          </a:p>
        </p:txBody>
      </p:sp>
      <p:sp>
        <p:nvSpPr>
          <p:cNvPr id="102" name="Text Box 188"/>
          <p:cNvSpPr txBox="1">
            <a:spLocks noChangeArrowheads="1"/>
          </p:cNvSpPr>
          <p:nvPr/>
        </p:nvSpPr>
        <p:spPr bwMode="auto">
          <a:xfrm>
            <a:off x="3081756" y="4308317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Absent</a:t>
            </a:r>
          </a:p>
        </p:txBody>
      </p:sp>
      <p:sp>
        <p:nvSpPr>
          <p:cNvPr id="25" name="Right Triangle 24"/>
          <p:cNvSpPr/>
          <p:nvPr/>
        </p:nvSpPr>
        <p:spPr>
          <a:xfrm rot="16200000">
            <a:off x="5848073" y="2994330"/>
            <a:ext cx="200409" cy="2825928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106" name="Text Box 188"/>
          <p:cNvSpPr txBox="1">
            <a:spLocks noChangeArrowheads="1"/>
          </p:cNvSpPr>
          <p:nvPr/>
        </p:nvSpPr>
        <p:spPr bwMode="auto">
          <a:xfrm>
            <a:off x="5451975" y="4097652"/>
            <a:ext cx="10370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Few / mild</a:t>
            </a:r>
          </a:p>
        </p:txBody>
      </p:sp>
      <p:sp>
        <p:nvSpPr>
          <p:cNvPr id="116" name="Text Box 188"/>
          <p:cNvSpPr txBox="1">
            <a:spLocks noChangeArrowheads="1"/>
          </p:cNvSpPr>
          <p:nvPr/>
        </p:nvSpPr>
        <p:spPr bwMode="auto">
          <a:xfrm>
            <a:off x="-101087" y="4308318"/>
            <a:ext cx="27414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Established vascular complications</a:t>
            </a:r>
          </a:p>
        </p:txBody>
      </p:sp>
      <p:sp>
        <p:nvSpPr>
          <p:cNvPr id="96" name="Text Box 188"/>
          <p:cNvSpPr txBox="1">
            <a:spLocks noChangeArrowheads="1"/>
          </p:cNvSpPr>
          <p:nvPr/>
        </p:nvSpPr>
        <p:spPr bwMode="auto">
          <a:xfrm>
            <a:off x="7432514" y="4590936"/>
            <a:ext cx="24068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5F5F5F"/>
                </a:solidFill>
                <a:latin typeface="Arial"/>
              </a:rPr>
              <a:t>Less motivated, </a:t>
            </a:r>
            <a:br>
              <a:rPr lang="en-GB" sz="1200" dirty="0">
                <a:solidFill>
                  <a:srgbClr val="5F5F5F"/>
                </a:solidFill>
                <a:latin typeface="Arial"/>
              </a:rPr>
            </a:br>
            <a:r>
              <a:rPr lang="en-GB" sz="1200" dirty="0">
                <a:solidFill>
                  <a:srgbClr val="5F5F5F"/>
                </a:solidFill>
                <a:latin typeface="Arial"/>
              </a:rPr>
              <a:t>non-adherent, </a:t>
            </a:r>
            <a:br>
              <a:rPr lang="en-GB" sz="1200" dirty="0">
                <a:solidFill>
                  <a:srgbClr val="5F5F5F"/>
                </a:solidFill>
                <a:latin typeface="Arial"/>
              </a:rPr>
            </a:br>
            <a:r>
              <a:rPr lang="en-GB" sz="1200" dirty="0">
                <a:solidFill>
                  <a:srgbClr val="5F5F5F"/>
                </a:solidFill>
                <a:latin typeface="Arial"/>
              </a:rPr>
              <a:t>poor self-care capacities</a:t>
            </a:r>
          </a:p>
        </p:txBody>
      </p:sp>
      <p:sp>
        <p:nvSpPr>
          <p:cNvPr id="103" name="Text Box 188"/>
          <p:cNvSpPr txBox="1">
            <a:spLocks noChangeArrowheads="1"/>
          </p:cNvSpPr>
          <p:nvPr/>
        </p:nvSpPr>
        <p:spPr bwMode="auto">
          <a:xfrm>
            <a:off x="2055230" y="4590936"/>
            <a:ext cx="24068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5F5F5F"/>
                </a:solidFill>
                <a:latin typeface="Arial"/>
              </a:rPr>
              <a:t>Highly motivated, </a:t>
            </a:r>
            <a:br>
              <a:rPr lang="en-GB" sz="1200" dirty="0">
                <a:solidFill>
                  <a:srgbClr val="5F5F5F"/>
                </a:solidFill>
                <a:latin typeface="Arial"/>
              </a:rPr>
            </a:br>
            <a:r>
              <a:rPr lang="en-GB" sz="1200" dirty="0">
                <a:solidFill>
                  <a:srgbClr val="5F5F5F"/>
                </a:solidFill>
                <a:latin typeface="Arial"/>
              </a:rPr>
              <a:t>adherent, excellent </a:t>
            </a:r>
            <a:br>
              <a:rPr lang="en-GB" sz="1200" dirty="0">
                <a:solidFill>
                  <a:srgbClr val="5F5F5F"/>
                </a:solidFill>
                <a:latin typeface="Arial"/>
              </a:rPr>
            </a:br>
            <a:r>
              <a:rPr lang="en-GB" sz="1200" dirty="0">
                <a:solidFill>
                  <a:srgbClr val="5F5F5F"/>
                </a:solidFill>
                <a:latin typeface="Arial"/>
              </a:rPr>
              <a:t>self-care capacities</a:t>
            </a:r>
          </a:p>
        </p:txBody>
      </p:sp>
      <p:sp>
        <p:nvSpPr>
          <p:cNvPr id="26" name="Right Triangle 25"/>
          <p:cNvSpPr/>
          <p:nvPr/>
        </p:nvSpPr>
        <p:spPr>
          <a:xfrm rot="16200000">
            <a:off x="5848073" y="3480685"/>
            <a:ext cx="200409" cy="2825928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117" name="Text Box 188"/>
          <p:cNvSpPr txBox="1">
            <a:spLocks noChangeArrowheads="1"/>
          </p:cNvSpPr>
          <p:nvPr/>
        </p:nvSpPr>
        <p:spPr bwMode="auto">
          <a:xfrm>
            <a:off x="233474" y="4683269"/>
            <a:ext cx="24068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5F5F5F"/>
                </a:solidFill>
                <a:latin typeface="Arial"/>
              </a:rPr>
              <a:t>Patient attitude and </a:t>
            </a:r>
            <a:br>
              <a:rPr lang="en-GB" sz="1200" dirty="0">
                <a:solidFill>
                  <a:srgbClr val="5F5F5F"/>
                </a:solidFill>
                <a:latin typeface="Arial"/>
              </a:rPr>
            </a:br>
            <a:r>
              <a:rPr lang="en-GB" sz="1200" dirty="0">
                <a:solidFill>
                  <a:srgbClr val="5F5F5F"/>
                </a:solidFill>
                <a:latin typeface="Arial"/>
              </a:rPr>
              <a:t>expected treatment efforts</a:t>
            </a:r>
          </a:p>
        </p:txBody>
      </p:sp>
      <p:sp>
        <p:nvSpPr>
          <p:cNvPr id="97" name="Text Box 188"/>
          <p:cNvSpPr txBox="1">
            <a:spLocks noChangeArrowheads="1"/>
          </p:cNvSpPr>
          <p:nvPr/>
        </p:nvSpPr>
        <p:spPr bwMode="auto">
          <a:xfrm>
            <a:off x="7432515" y="5287004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Limited</a:t>
            </a:r>
          </a:p>
        </p:txBody>
      </p:sp>
      <p:sp>
        <p:nvSpPr>
          <p:cNvPr id="104" name="Text Box 188"/>
          <p:cNvSpPr txBox="1">
            <a:spLocks noChangeArrowheads="1"/>
          </p:cNvSpPr>
          <p:nvPr/>
        </p:nvSpPr>
        <p:spPr bwMode="auto">
          <a:xfrm>
            <a:off x="3081756" y="5287004"/>
            <a:ext cx="13803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Readily available</a:t>
            </a:r>
          </a:p>
        </p:txBody>
      </p:sp>
      <p:sp>
        <p:nvSpPr>
          <p:cNvPr id="27" name="Right Triangle 26"/>
          <p:cNvSpPr/>
          <p:nvPr/>
        </p:nvSpPr>
        <p:spPr>
          <a:xfrm rot="16200000">
            <a:off x="5848073" y="3973149"/>
            <a:ext cx="200409" cy="2825928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sz="1200" dirty="0">
              <a:solidFill>
                <a:srgbClr val="FFFFFF"/>
              </a:solidFill>
            </a:endParaRPr>
          </a:p>
        </p:txBody>
      </p:sp>
      <p:sp>
        <p:nvSpPr>
          <p:cNvPr id="118" name="Text Box 188"/>
          <p:cNvSpPr txBox="1">
            <a:spLocks noChangeArrowheads="1"/>
          </p:cNvSpPr>
          <p:nvPr/>
        </p:nvSpPr>
        <p:spPr bwMode="auto">
          <a:xfrm>
            <a:off x="1260000" y="5194671"/>
            <a:ext cx="13803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Resources and support system</a:t>
            </a:r>
          </a:p>
        </p:txBody>
      </p:sp>
      <p:sp>
        <p:nvSpPr>
          <p:cNvPr id="109" name="Text Box 188"/>
          <p:cNvSpPr txBox="1">
            <a:spLocks noChangeArrowheads="1"/>
          </p:cNvSpPr>
          <p:nvPr/>
        </p:nvSpPr>
        <p:spPr bwMode="auto">
          <a:xfrm>
            <a:off x="5499113" y="1766876"/>
            <a:ext cx="942779" cy="50257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333" b="1" dirty="0">
                <a:solidFill>
                  <a:srgbClr val="5F5F5F"/>
                </a:solidFill>
                <a:latin typeface="Arial"/>
              </a:rPr>
              <a:t>HbA1c 7% </a:t>
            </a:r>
          </a:p>
        </p:txBody>
      </p:sp>
      <p:sp>
        <p:nvSpPr>
          <p:cNvPr id="138" name="Text Box 188"/>
          <p:cNvSpPr txBox="1">
            <a:spLocks noChangeArrowheads="1"/>
          </p:cNvSpPr>
          <p:nvPr/>
        </p:nvSpPr>
        <p:spPr bwMode="auto">
          <a:xfrm>
            <a:off x="1043747" y="1270192"/>
            <a:ext cx="7947852" cy="31810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GB" sz="1467" b="1" dirty="0">
                <a:solidFill>
                  <a:srgbClr val="5F5F5F"/>
                </a:solidFill>
                <a:latin typeface="Arial"/>
              </a:rPr>
              <a:t>Approach to the management of hyperglycemia</a:t>
            </a:r>
          </a:p>
        </p:txBody>
      </p:sp>
      <p:sp>
        <p:nvSpPr>
          <p:cNvPr id="141" name="Text Box 188"/>
          <p:cNvSpPr txBox="1">
            <a:spLocks noChangeArrowheads="1"/>
          </p:cNvSpPr>
          <p:nvPr/>
        </p:nvSpPr>
        <p:spPr bwMode="auto">
          <a:xfrm>
            <a:off x="-141977" y="1869435"/>
            <a:ext cx="2782299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333" b="1" dirty="0">
                <a:solidFill>
                  <a:srgbClr val="5F5F5F"/>
                </a:solidFill>
                <a:latin typeface="Arial"/>
              </a:rPr>
              <a:t>Patient / disease features</a:t>
            </a:r>
          </a:p>
        </p:txBody>
      </p:sp>
      <p:sp>
        <p:nvSpPr>
          <p:cNvPr id="142" name="Text Box 188"/>
          <p:cNvSpPr txBox="1">
            <a:spLocks noChangeArrowheads="1"/>
          </p:cNvSpPr>
          <p:nvPr/>
        </p:nvSpPr>
        <p:spPr bwMode="auto">
          <a:xfrm rot="5400000">
            <a:off x="9113313" y="4905645"/>
            <a:ext cx="10243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Potentially modifiable</a:t>
            </a:r>
          </a:p>
        </p:txBody>
      </p:sp>
      <p:sp>
        <p:nvSpPr>
          <p:cNvPr id="143" name="Text Box 188"/>
          <p:cNvSpPr txBox="1">
            <a:spLocks noChangeArrowheads="1"/>
          </p:cNvSpPr>
          <p:nvPr/>
        </p:nvSpPr>
        <p:spPr bwMode="auto">
          <a:xfrm rot="5400000">
            <a:off x="8496168" y="3302830"/>
            <a:ext cx="21280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de-DE" sz="1200" dirty="0">
                <a:solidFill>
                  <a:srgbClr val="5F5F5F"/>
                </a:solidFill>
                <a:latin typeface="Arial"/>
              </a:rPr>
              <a:t>Usually not modifiable</a:t>
            </a:r>
          </a:p>
        </p:txBody>
      </p:sp>
      <p:sp>
        <p:nvSpPr>
          <p:cNvPr id="54" name="Oval 53"/>
          <p:cNvSpPr/>
          <p:nvPr/>
        </p:nvSpPr>
        <p:spPr>
          <a:xfrm>
            <a:off x="2895600" y="1600200"/>
            <a:ext cx="1752600" cy="76200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582053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 preferRelativeResize="0"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914400"/>
            <a:ext cx="8839200" cy="5334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39642" y="304800"/>
            <a:ext cx="447075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defTabSz="71118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dirty="0">
                <a:solidFill>
                  <a:srgbClr val="4A65AA"/>
                </a:solidFill>
              </a:rPr>
              <a:t>AACE/ACE algorithm</a:t>
            </a:r>
            <a:r>
              <a:rPr lang="en-GB" sz="2400" baseline="30000" dirty="0">
                <a:solidFill>
                  <a:srgbClr val="4A65AA"/>
                </a:solidFill>
              </a:rPr>
              <a:t>1</a:t>
            </a:r>
          </a:p>
        </p:txBody>
      </p:sp>
    </p:spTree>
    <p:extLst>
      <p:ext uri="{BB962C8B-B14F-4D97-AF65-F5344CB8AC3E}">
        <p14:creationId xmlns="" xmlns:p14="http://schemas.microsoft.com/office/powerpoint/2010/main" val="362041555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</TotalTime>
  <Words>501</Words>
  <Application>Microsoft Office PowerPoint</Application>
  <PresentationFormat>Custom</PresentationFormat>
  <Paragraphs>242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Real World Evidence  with Gemigliptin</vt:lpstr>
      <vt:lpstr>Case 1</vt:lpstr>
      <vt:lpstr>Slide 3</vt:lpstr>
      <vt:lpstr>Slide 4</vt:lpstr>
      <vt:lpstr>Slide 5</vt:lpstr>
      <vt:lpstr>Investigations</vt:lpstr>
      <vt:lpstr>ADA/EASD Joint Position Statement:  Patient and disease factors that influence glycemic targets</vt:lpstr>
      <vt:lpstr>ADA/EASD Joint Position Statement:  Patient and disease factors that influence glycemic targets</vt:lpstr>
      <vt:lpstr>Slide 9</vt:lpstr>
      <vt:lpstr>What next ?</vt:lpstr>
      <vt:lpstr>Slide 11</vt:lpstr>
      <vt:lpstr>Case 2</vt:lpstr>
      <vt:lpstr>Slide 13</vt:lpstr>
      <vt:lpstr>Investigations</vt:lpstr>
      <vt:lpstr>What next ?</vt:lpstr>
      <vt:lpstr>Slide 16</vt:lpstr>
      <vt:lpstr>Case 3</vt:lpstr>
      <vt:lpstr>Slide 18</vt:lpstr>
      <vt:lpstr>Investigations</vt:lpstr>
      <vt:lpstr>Slide 20</vt:lpstr>
      <vt:lpstr>What next ?</vt:lpstr>
      <vt:lpstr>Slide 22</vt:lpstr>
      <vt:lpstr>Thank you</vt:lpstr>
    </vt:vector>
  </TitlesOfParts>
  <Company>sanofi-aventis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Patil, DrKetaki PH/IN</dc:creator>
  <cp:lastModifiedBy>Acer</cp:lastModifiedBy>
  <cp:revision>77</cp:revision>
  <dcterms:created xsi:type="dcterms:W3CDTF">2016-12-30T09:33:55Z</dcterms:created>
  <dcterms:modified xsi:type="dcterms:W3CDTF">2017-08-24T12:42:47Z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2007010114</vt:i4>
  </property>
  <property fmtid="{D5CDD505-2E9C-101B-9397-08002B2CF9AE}" pid="3" name="_NewReviewCycle">
    <vt:lpwstr/>
  </property>
  <property fmtid="{D5CDD505-2E9C-101B-9397-08002B2CF9AE}" pid="4" name="_EmailSubject">
    <vt:lpwstr>Slide Deck for OPTI-MEET  Meeting  at Ahmedabad on 24th August 2017</vt:lpwstr>
  </property>
  <property fmtid="{D5CDD505-2E9C-101B-9397-08002B2CF9AE}" pid="5" name="_AuthorEmail">
    <vt:lpwstr>Alkesh.Nayak@sanofi.com</vt:lpwstr>
  </property>
  <property fmtid="{D5CDD505-2E9C-101B-9397-08002B2CF9AE}" pid="6" name="_AuthorEmailDisplayName">
    <vt:lpwstr>Nayak, Alkesh /IN</vt:lpwstr>
  </property>
</Properties>
</file>