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0" r:id="rId2"/>
    <p:sldId id="309" r:id="rId3"/>
    <p:sldId id="286" r:id="rId4"/>
    <p:sldId id="271" r:id="rId5"/>
    <p:sldId id="264" r:id="rId6"/>
    <p:sldId id="267" r:id="rId7"/>
    <p:sldId id="269" r:id="rId8"/>
    <p:sldId id="305" r:id="rId9"/>
    <p:sldId id="306" r:id="rId10"/>
    <p:sldId id="270" r:id="rId11"/>
    <p:sldId id="266" r:id="rId12"/>
    <p:sldId id="265" r:id="rId13"/>
    <p:sldId id="276" r:id="rId14"/>
    <p:sldId id="277" r:id="rId15"/>
    <p:sldId id="278" r:id="rId16"/>
    <p:sldId id="279" r:id="rId17"/>
    <p:sldId id="280" r:id="rId18"/>
    <p:sldId id="284" r:id="rId19"/>
    <p:sldId id="274" r:id="rId20"/>
    <p:sldId id="281" r:id="rId21"/>
    <p:sldId id="282" r:id="rId22"/>
    <p:sldId id="285" r:id="rId23"/>
    <p:sldId id="292" r:id="rId24"/>
    <p:sldId id="289" r:id="rId25"/>
    <p:sldId id="299" r:id="rId26"/>
    <p:sldId id="301" r:id="rId27"/>
    <p:sldId id="288" r:id="rId28"/>
    <p:sldId id="302" r:id="rId29"/>
    <p:sldId id="261" r:id="rId30"/>
    <p:sldId id="303" r:id="rId31"/>
    <p:sldId id="272" r:id="rId32"/>
    <p:sldId id="260" r:id="rId33"/>
    <p:sldId id="30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2" autoAdjust="0"/>
    <p:restoredTop sz="94660"/>
  </p:normalViewPr>
  <p:slideViewPr>
    <p:cSldViewPr>
      <p:cViewPr>
        <p:scale>
          <a:sx n="40" d="100"/>
          <a:sy n="40" d="100"/>
        </p:scale>
        <p:origin x="-1260"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3FD7282-BEE5-4742-BF66-9F9DAF0FD734}" type="datetimeFigureOut">
              <a:rPr lang="en-US"/>
              <a:pPr>
                <a:defRPr/>
              </a:pPr>
              <a:t>9/27/2017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EAAE664-6558-467E-BA15-900AEABC4B1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C360B9-8D58-4E1E-ACEB-47C47C1CED8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A4D040-F2AB-4B0E-BD55-411B713A750B}"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0965EF-16B6-4879-B2D7-2A94A153361F}"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0E6A78-BA30-4A47-BDDE-8DCE3C24332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8FD343-6FE7-4E3E-9894-053BF3212838}"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83EE57-6764-4E70-BC53-80795D208519}"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9712A0-DFF5-41FE-9E0C-EE34ADA39666}"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27813B-6173-4089-B3D7-58990DA36B7A}"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F786F4-3A6F-49A6-BD45-A9A578F63251}"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E2BE54-0CCB-4C99-BBA5-37C27443CF6A}"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D2EC1D-E64D-4D76-9FAC-1A459A03F6B5}"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1F102E-120A-4AFF-A6F4-4DD02EC5D462}"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459A5C-4767-452C-B4F4-0FDE9A9BE22A}"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LASGB = Laparoscopic adjustable silicone gastric banding</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E1E409-6D60-4DEC-A888-35300330D781}"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LASGB = Laparoscopic adjustable silicone gastric banding</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82DFB9-D89A-4318-A6C8-84B60279E2B8}"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LASGB = Laparoscopic adjustable silicone gastric banding</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C231C2-64DB-4BEB-9FB2-22FF8078CBDA}"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5F3ED0-B1EE-4D63-B340-1D17BFC70E9A}"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5A17FF-B857-4E2A-A7D7-E751F104D2FB}"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C76246-08CB-4607-8D7C-46BB525A89BB}"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9899AE-802B-4A73-B950-00015DA01166}"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20F4EE-B9D4-4A0E-8572-68CA00CC8706}"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4A2845-4F60-423E-B302-B97A1C24AC9E}"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951689-6625-4E9A-9B3E-F388365839D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5151AC-251B-4B94-819E-4491610117DF}"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CA9225-55F7-42DC-AF3F-48E6287ABEC2}"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7D3C6-ED29-4154-8718-0735C7C3C22A}"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Adapted from Kushner RF, Roth JL. Assessment of the obese patient. Endocrinol Metab Clin North Am 2003;32:924</a:t>
            </a:r>
          </a:p>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7FC9DA-9B24-437F-8552-D99A4B230BCB}"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EB3DA4-7F9E-4773-BBB6-2836A08B02E4}"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4B85BA-0564-4C5B-93DF-8BA1898F673F}"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B6D039-CB34-4CF5-BB31-BBBA00A59D81}" type="slidenum">
              <a:rPr lang="en-US" smtClean="0"/>
              <a:pPr fontAlgn="base">
                <a:spcBef>
                  <a:spcPct val="0"/>
                </a:spcBef>
                <a:spcAft>
                  <a:spcPct val="0"/>
                </a:spcAft>
                <a:defRPr/>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E332FC8-97D4-423E-B95F-A0B8D21F84B0}"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B37F0A-8893-41FF-8A03-ACC652327A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EE135-AF68-45D3-AFF3-2EFEC17CF0FA}"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5BA182-66E6-4B2A-BCD1-ED6D35EE64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128075-E1DE-4401-9A52-CE5BFCFB956D}"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E52C9D-5D2D-4631-8CCE-49DDD99D8C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146E3F-F596-41FC-BBEA-1AFBACDCD2D8}"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473E87-4744-4FE1-876C-22D95CD2CD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3CD406-2136-4663-B83F-9380D249212A}" type="datetime1">
              <a:rPr lang="en-US"/>
              <a:pPr>
                <a:defRPr/>
              </a:pPr>
              <a:t>9/27/2017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1F7737-608C-489C-80F1-29884D6610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D5AFF2-A9C2-411F-BE8D-EE8CCB5CB757}" type="datetime1">
              <a:rPr lang="en-US"/>
              <a:pPr>
                <a:defRPr/>
              </a:pPr>
              <a:t>9/27/2017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03B7F2-55C7-4F83-84EC-F3F53DF714D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AD5E92-B882-485C-8B24-D340D2BC8E97}" type="datetime1">
              <a:rPr lang="en-US"/>
              <a:pPr>
                <a:defRPr/>
              </a:pPr>
              <a:t>9/27/2017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BFA34B6-6EB8-40EC-A460-1E3974411E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8FF617-3DFA-4658-8963-09358B8F2F3E}" type="datetime1">
              <a:rPr lang="en-US"/>
              <a:pPr>
                <a:defRPr/>
              </a:pPr>
              <a:t>9/27/2017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462740B-6C32-48DF-B973-D7AA2E0CD2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8D1F2D-063B-45CF-8104-8E25A4705B0E}" type="datetime1">
              <a:rPr lang="en-US"/>
              <a:pPr>
                <a:defRPr/>
              </a:pPr>
              <a:t>9/27/2017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5AF4D57-4376-40B5-8937-A4F8E8EAA9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6923DB-4DE6-4A26-B0AD-684A95A4E76E}" type="datetime1">
              <a:rPr lang="en-US"/>
              <a:pPr>
                <a:defRPr/>
              </a:pPr>
              <a:t>9/27/2017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03688D-181D-4E14-87FF-14D97E872F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864B9-C52E-49E9-9CB8-F790EE0C83BA}" type="datetime1">
              <a:rPr lang="en-US"/>
              <a:pPr>
                <a:defRPr/>
              </a:pPr>
              <a:t>9/27/2017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10CE8D-1B10-4DFD-82A7-53F16A787E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67842"/>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E1C3E82-BD24-4D9C-BF5A-045CCBB1C519}" type="datetime1">
              <a:rPr lang="en-US"/>
              <a:pPr>
                <a:defRPr/>
              </a:pPr>
              <a:t>9/27/2017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099074-C9DF-4657-AF88-52861FA311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Obesity &amp; Management</a:t>
            </a:r>
            <a:endParaRPr lang="en-IN" dirty="0"/>
          </a:p>
        </p:txBody>
      </p:sp>
      <p:sp>
        <p:nvSpPr>
          <p:cNvPr id="4" name="Date Placeholder 3"/>
          <p:cNvSpPr>
            <a:spLocks noGrp="1"/>
          </p:cNvSpPr>
          <p:nvPr>
            <p:ph type="dt" sz="half" idx="10"/>
          </p:nvPr>
        </p:nvSpPr>
        <p:spPr/>
        <p:txBody>
          <a:bodyPr/>
          <a:lstStyle/>
          <a:p>
            <a:pPr>
              <a:defRPr/>
            </a:pPr>
            <a:fld id="{5E332FC8-97D4-423E-B95F-A0B8D21F84B0}" type="datetime1">
              <a:rPr lang="en-US" smtClean="0"/>
              <a:pPr>
                <a:defRPr/>
              </a:pPr>
              <a:t>9/27/2017</a:t>
            </a:fld>
            <a:endParaRPr lang="en-US"/>
          </a:p>
        </p:txBody>
      </p:sp>
      <p:sp>
        <p:nvSpPr>
          <p:cNvPr id="5" name="Slide Number Placeholder 4"/>
          <p:cNvSpPr>
            <a:spLocks noGrp="1"/>
          </p:cNvSpPr>
          <p:nvPr>
            <p:ph type="sldNum" sz="quarter" idx="12"/>
          </p:nvPr>
        </p:nvSpPr>
        <p:spPr/>
        <p:txBody>
          <a:bodyPr/>
          <a:lstStyle/>
          <a:p>
            <a:pPr>
              <a:defRPr/>
            </a:pPr>
            <a:fld id="{73B37F0A-8893-41FF-8A03-ACC652327A05}" type="slidenum">
              <a:rPr lang="en-US" smtClean="0"/>
              <a:pPr>
                <a:defRPr/>
              </a:pPr>
              <a:t>1</a:t>
            </a:fld>
            <a:endParaRPr lang="en-US"/>
          </a:p>
        </p:txBody>
      </p:sp>
      <p:sp>
        <p:nvSpPr>
          <p:cNvPr id="6" name="TextBox 5"/>
          <p:cNvSpPr txBox="1"/>
          <p:nvPr/>
        </p:nvSpPr>
        <p:spPr>
          <a:xfrm>
            <a:off x="4572000" y="3962400"/>
            <a:ext cx="3838942"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Dr </a:t>
            </a:r>
            <a:r>
              <a:rPr lang="en-US" sz="2800" dirty="0" err="1" smtClean="0">
                <a:latin typeface="Times New Roman" pitchFamily="18" charset="0"/>
                <a:cs typeface="Times New Roman" pitchFamily="18" charset="0"/>
              </a:rPr>
              <a:t>Hiren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Patt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D.M. (Endocrinologist)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A3B3BD6C-95FC-4FFF-994A-8ECF5F779FC3}" type="slidenum">
              <a:rPr lang="en-US"/>
              <a:pPr>
                <a:defRPr/>
              </a:pPr>
              <a:t>10</a:t>
            </a:fld>
            <a:endParaRPr lang="en-US"/>
          </a:p>
        </p:txBody>
      </p:sp>
      <p:sp>
        <p:nvSpPr>
          <p:cNvPr id="10244" name="Title 6"/>
          <p:cNvSpPr>
            <a:spLocks noGrp="1"/>
          </p:cNvSpPr>
          <p:nvPr>
            <p:ph type="title"/>
          </p:nvPr>
        </p:nvSpPr>
        <p:spPr>
          <a:xfrm>
            <a:off x="457200" y="2743200"/>
            <a:ext cx="8229600" cy="1143000"/>
          </a:xfrm>
        </p:spPr>
        <p:txBody>
          <a:bodyPr/>
          <a:lstStyle/>
          <a:p>
            <a:pPr eaLnBrk="1" hangingPunct="1"/>
            <a:r>
              <a:rPr lang="en-US" smtClean="0">
                <a:latin typeface="Arial" charset="0"/>
                <a:cs typeface="Arial" charset="0"/>
              </a:rPr>
              <a:t>Is there any cure for Obesity?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F8176DFF-C1D7-4775-8835-8FA04451B220}" type="slidenum">
              <a:rPr lang="en-US"/>
              <a:pPr>
                <a:defRPr/>
              </a:pPr>
              <a:t>11</a:t>
            </a:fld>
            <a:endParaRPr lang="en-US"/>
          </a:p>
        </p:txBody>
      </p:sp>
      <p:pic>
        <p:nvPicPr>
          <p:cNvPr id="9217" name="Picture 1"/>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990600" y="640015"/>
            <a:ext cx="7162800" cy="5379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pPr algn="l" eaLnBrk="1" hangingPunct="1"/>
            <a:r>
              <a:rPr lang="en-US" sz="3200" smtClean="0">
                <a:latin typeface="Arial" charset="0"/>
                <a:cs typeface="Arial" charset="0"/>
              </a:rPr>
              <a:t>LIFESTYLE MANAGEMENT</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7DC15DB5-A403-4567-8F0C-E63FB32DA26A}" type="slidenum">
              <a:rPr lang="en-US"/>
              <a:pPr>
                <a:defRPr/>
              </a:pPr>
              <a:t>12</a:t>
            </a:fld>
            <a:endParaRPr lang="en-US"/>
          </a:p>
        </p:txBody>
      </p:sp>
      <p:sp>
        <p:nvSpPr>
          <p:cNvPr id="12294" name="Rectangle 5"/>
          <p:cNvSpPr>
            <a:spLocks noChangeArrowheads="1"/>
          </p:cNvSpPr>
          <p:nvPr/>
        </p:nvSpPr>
        <p:spPr bwMode="auto">
          <a:xfrm>
            <a:off x="533400" y="1295400"/>
            <a:ext cx="7848600" cy="4154488"/>
          </a:xfrm>
          <a:prstGeom prst="rect">
            <a:avLst/>
          </a:prstGeom>
          <a:noFill/>
          <a:ln w="9525">
            <a:noFill/>
            <a:miter lim="800000"/>
            <a:headEnd/>
            <a:tailEnd/>
          </a:ln>
        </p:spPr>
        <p:txBody>
          <a:bodyPr>
            <a:spAutoFit/>
          </a:bodyPr>
          <a:lstStyle/>
          <a:p>
            <a:pPr>
              <a:lnSpc>
                <a:spcPct val="150000"/>
              </a:lnSpc>
            </a:pPr>
            <a:endParaRPr lang="en-US" sz="2200" dirty="0">
              <a:cs typeface="Arial" charset="0"/>
            </a:endParaRPr>
          </a:p>
          <a:p>
            <a:pPr>
              <a:lnSpc>
                <a:spcPct val="150000"/>
              </a:lnSpc>
              <a:buFont typeface="Courier New" pitchFamily="49" charset="0"/>
              <a:buChar char="o"/>
            </a:pPr>
            <a:r>
              <a:rPr lang="en-US" sz="2200" dirty="0">
                <a:solidFill>
                  <a:srgbClr val="FFFF00"/>
                </a:solidFill>
                <a:cs typeface="Arial" charset="0"/>
              </a:rPr>
              <a:t> Diet therapy</a:t>
            </a:r>
          </a:p>
          <a:p>
            <a:pPr>
              <a:lnSpc>
                <a:spcPct val="150000"/>
              </a:lnSpc>
              <a:buFont typeface="Courier New" pitchFamily="49" charset="0"/>
              <a:buChar char="o"/>
            </a:pPr>
            <a:r>
              <a:rPr lang="en-US" sz="2200" dirty="0">
                <a:solidFill>
                  <a:srgbClr val="FFFF00"/>
                </a:solidFill>
                <a:cs typeface="Arial" charset="0"/>
              </a:rPr>
              <a:t> Physical Activity therapy</a:t>
            </a:r>
          </a:p>
          <a:p>
            <a:pPr>
              <a:lnSpc>
                <a:spcPct val="150000"/>
              </a:lnSpc>
              <a:buFont typeface="Courier New" pitchFamily="49" charset="0"/>
              <a:buChar char="o"/>
            </a:pPr>
            <a:r>
              <a:rPr lang="en-US" sz="2200" dirty="0">
                <a:solidFill>
                  <a:srgbClr val="FFFF00"/>
                </a:solidFill>
                <a:cs typeface="Arial" charset="0"/>
              </a:rPr>
              <a:t> Behavioral change</a:t>
            </a:r>
          </a:p>
          <a:p>
            <a:pPr>
              <a:lnSpc>
                <a:spcPct val="150000"/>
              </a:lnSpc>
            </a:pPr>
            <a:endParaRPr lang="en-US" sz="2200" dirty="0">
              <a:cs typeface="Arial" charset="0"/>
            </a:endParaRPr>
          </a:p>
          <a:p>
            <a:pPr>
              <a:lnSpc>
                <a:spcPct val="150000"/>
              </a:lnSpc>
              <a:buFont typeface="Courier New" pitchFamily="49" charset="0"/>
              <a:buChar char="o"/>
            </a:pPr>
            <a:endParaRPr lang="en-US" sz="2200" dirty="0">
              <a:cs typeface="Arial" charset="0"/>
            </a:endParaRPr>
          </a:p>
          <a:p>
            <a:pPr algn="ctr">
              <a:lnSpc>
                <a:spcPct val="150000"/>
              </a:lnSpc>
            </a:pPr>
            <a:r>
              <a:rPr lang="en-US" sz="2200" dirty="0">
                <a:cs typeface="Arial" charset="0"/>
              </a:rPr>
              <a:t>Results in a modest (typically 3–5 kg) weight loss compared with no treatment or usual care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pPr algn="l" eaLnBrk="1" hangingPunct="1"/>
            <a:r>
              <a:rPr lang="en-US" sz="3200" smtClean="0">
                <a:latin typeface="Arial" charset="0"/>
                <a:cs typeface="Arial" charset="0"/>
              </a:rPr>
              <a:t>Diet Therapy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1DD7F461-5C3D-4D28-A561-7909388D6230}" type="slidenum">
              <a:rPr lang="en-US"/>
              <a:pPr>
                <a:defRPr/>
              </a:pPr>
              <a:t>13</a:t>
            </a:fld>
            <a:endParaRPr lang="en-US"/>
          </a:p>
        </p:txBody>
      </p:sp>
      <p:sp>
        <p:nvSpPr>
          <p:cNvPr id="13318" name="Rectangle 5"/>
          <p:cNvSpPr>
            <a:spLocks noChangeArrowheads="1"/>
          </p:cNvSpPr>
          <p:nvPr/>
        </p:nvSpPr>
        <p:spPr bwMode="auto">
          <a:xfrm>
            <a:off x="533400" y="1600200"/>
            <a:ext cx="7924800" cy="3924300"/>
          </a:xfrm>
          <a:prstGeom prst="rect">
            <a:avLst/>
          </a:prstGeom>
          <a:noFill/>
          <a:ln w="9525">
            <a:noFill/>
            <a:miter lim="800000"/>
            <a:headEnd/>
            <a:tailEnd/>
          </a:ln>
        </p:spPr>
        <p:txBody>
          <a:bodyPr>
            <a:spAutoFit/>
          </a:bodyPr>
          <a:lstStyle/>
          <a:p>
            <a:pPr>
              <a:lnSpc>
                <a:spcPct val="150000"/>
              </a:lnSpc>
            </a:pPr>
            <a:r>
              <a:rPr lang="en-US" sz="2200">
                <a:cs typeface="Arial" charset="0"/>
              </a:rPr>
              <a:t>Reduce overall consumption of calories</a:t>
            </a:r>
          </a:p>
          <a:p>
            <a:pPr lvl="1">
              <a:lnSpc>
                <a:spcPct val="150000"/>
              </a:lnSpc>
              <a:buFont typeface="Arial" charset="0"/>
              <a:buChar char="•"/>
            </a:pPr>
            <a:r>
              <a:rPr lang="en-US" sz="2200">
                <a:cs typeface="Arial" charset="0"/>
              </a:rPr>
              <a:t>Smaller portion sizes</a:t>
            </a:r>
          </a:p>
          <a:p>
            <a:pPr lvl="1">
              <a:lnSpc>
                <a:spcPct val="150000"/>
              </a:lnSpc>
              <a:buFont typeface="Arial" charset="0"/>
              <a:buChar char="•"/>
            </a:pPr>
            <a:r>
              <a:rPr lang="en-US" sz="2200">
                <a:cs typeface="Arial" charset="0"/>
              </a:rPr>
              <a:t>Eating more fruits and vegetables</a:t>
            </a:r>
          </a:p>
          <a:p>
            <a:pPr lvl="1">
              <a:lnSpc>
                <a:spcPct val="150000"/>
              </a:lnSpc>
              <a:buFont typeface="Arial" charset="0"/>
              <a:buChar char="•"/>
            </a:pPr>
            <a:r>
              <a:rPr lang="en-US" sz="2200">
                <a:cs typeface="Arial" charset="0"/>
              </a:rPr>
              <a:t>Consuming more whole grain cereals</a:t>
            </a:r>
          </a:p>
          <a:p>
            <a:pPr lvl="1">
              <a:lnSpc>
                <a:spcPct val="150000"/>
              </a:lnSpc>
              <a:buFont typeface="Arial" charset="0"/>
              <a:buChar char="•"/>
            </a:pPr>
            <a:r>
              <a:rPr lang="en-US" sz="2200">
                <a:cs typeface="Arial" charset="0"/>
              </a:rPr>
              <a:t>Selecting leaner cuts of meat and skimmed dairy products</a:t>
            </a:r>
          </a:p>
          <a:p>
            <a:pPr lvl="1">
              <a:lnSpc>
                <a:spcPct val="150000"/>
              </a:lnSpc>
              <a:buFont typeface="Arial" charset="0"/>
              <a:buChar char="•"/>
            </a:pPr>
            <a:r>
              <a:rPr lang="en-US" sz="2200">
                <a:cs typeface="Arial" charset="0"/>
              </a:rPr>
              <a:t>Reducing fried foods and other added fats and oils</a:t>
            </a:r>
          </a:p>
          <a:p>
            <a:pPr lvl="1">
              <a:lnSpc>
                <a:spcPct val="150000"/>
              </a:lnSpc>
              <a:buFont typeface="Arial" charset="0"/>
              <a:buChar char="•"/>
            </a:pPr>
            <a:r>
              <a:rPr lang="en-US" sz="2200">
                <a:cs typeface="Arial" charset="0"/>
              </a:rPr>
              <a:t>Drinking water instead of caloric beverages</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pPr algn="l" eaLnBrk="1" hangingPunct="1"/>
            <a:r>
              <a:rPr lang="en-US" sz="3200" smtClean="0">
                <a:latin typeface="Arial" charset="0"/>
                <a:cs typeface="Arial" charset="0"/>
              </a:rPr>
              <a:t>Diet Therapy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EB3243E3-A1CE-43CF-93F8-4C163C9F7C21}" type="slidenum">
              <a:rPr lang="en-US"/>
              <a:pPr>
                <a:defRPr/>
              </a:pPr>
              <a:t>14</a:t>
            </a:fld>
            <a:endParaRPr lang="en-US"/>
          </a:p>
        </p:txBody>
      </p:sp>
      <p:sp>
        <p:nvSpPr>
          <p:cNvPr id="15366" name="Rectangle 4"/>
          <p:cNvSpPr>
            <a:spLocks noChangeArrowheads="1"/>
          </p:cNvSpPr>
          <p:nvPr/>
        </p:nvSpPr>
        <p:spPr bwMode="auto">
          <a:xfrm>
            <a:off x="457200" y="1143000"/>
            <a:ext cx="8229600" cy="4673074"/>
          </a:xfrm>
          <a:prstGeom prst="rect">
            <a:avLst/>
          </a:prstGeom>
          <a:noFill/>
          <a:ln w="9525">
            <a:noFill/>
            <a:miter lim="800000"/>
            <a:headEnd/>
            <a:tailEnd/>
          </a:ln>
        </p:spPr>
        <p:txBody>
          <a:bodyPr>
            <a:spAutoFit/>
          </a:bodyPr>
          <a:lstStyle/>
          <a:p>
            <a:pPr lvl="1"/>
            <a:endParaRPr lang="en-US" dirty="0">
              <a:latin typeface="Calibri" pitchFamily="34" charset="0"/>
            </a:endParaRPr>
          </a:p>
          <a:p>
            <a:pPr>
              <a:lnSpc>
                <a:spcPct val="150000"/>
              </a:lnSpc>
            </a:pPr>
            <a:r>
              <a:rPr lang="en-US" sz="2200" dirty="0">
                <a:solidFill>
                  <a:schemeClr val="accent2"/>
                </a:solidFill>
                <a:cs typeface="Arial" charset="0"/>
              </a:rPr>
              <a:t>Low-carbohydrate diets:</a:t>
            </a:r>
          </a:p>
          <a:p>
            <a:pPr>
              <a:lnSpc>
                <a:spcPct val="200000"/>
              </a:lnSpc>
            </a:pPr>
            <a:r>
              <a:rPr lang="en-US" sz="2000" dirty="0">
                <a:cs typeface="Arial" charset="0"/>
              </a:rPr>
              <a:t>Institute of Medicine 	 ►45% to 65% calories from carbohydrates</a:t>
            </a:r>
          </a:p>
          <a:p>
            <a:pPr>
              <a:lnSpc>
                <a:spcPct val="200000"/>
              </a:lnSpc>
            </a:pPr>
            <a:r>
              <a:rPr lang="en-US" sz="2000" dirty="0">
                <a:cs typeface="Arial" charset="0"/>
              </a:rPr>
              <a:t>Lower-carbohydrate diets    ► 40% to 46%</a:t>
            </a:r>
          </a:p>
          <a:p>
            <a:pPr>
              <a:lnSpc>
                <a:spcPct val="200000"/>
              </a:lnSpc>
            </a:pPr>
            <a:r>
              <a:rPr lang="en-US" sz="2000" dirty="0">
                <a:cs typeface="Arial" charset="0"/>
              </a:rPr>
              <a:t>Atkins diet 		 ► 5% to 15% carbohydrate</a:t>
            </a:r>
          </a:p>
          <a:p>
            <a:pPr>
              <a:lnSpc>
                <a:spcPct val="200000"/>
              </a:lnSpc>
            </a:pPr>
            <a:endParaRPr lang="en-US" dirty="0">
              <a:cs typeface="Arial" charset="0"/>
            </a:endParaRPr>
          </a:p>
          <a:p>
            <a:pPr algn="ctr">
              <a:lnSpc>
                <a:spcPct val="200000"/>
              </a:lnSpc>
            </a:pPr>
            <a:r>
              <a:rPr lang="en-US" dirty="0">
                <a:cs typeface="Arial" charset="0"/>
              </a:rPr>
              <a:t>	</a:t>
            </a:r>
            <a:r>
              <a:rPr lang="en-US" sz="2000" dirty="0" smtClean="0">
                <a:solidFill>
                  <a:srgbClr val="FFC000"/>
                </a:solidFill>
                <a:cs typeface="Arial" charset="0"/>
              </a:rPr>
              <a:t>.</a:t>
            </a:r>
            <a:endParaRPr lang="en-US" dirty="0">
              <a:solidFill>
                <a:srgbClr val="FFC000"/>
              </a:solidFill>
              <a:cs typeface="Arial" charset="0"/>
            </a:endParaRPr>
          </a:p>
          <a:p>
            <a:pPr>
              <a:lnSpc>
                <a:spcPct val="150000"/>
              </a:lnSpc>
            </a:pPr>
            <a:endParaRPr lang="en-US" dirty="0">
              <a:cs typeface="Arial" charset="0"/>
            </a:endParaRPr>
          </a:p>
          <a:p>
            <a:pPr>
              <a:lnSpc>
                <a:spcPct val="150000"/>
              </a:lnSpc>
            </a:pPr>
            <a:endParaRPr lang="en-US" dirty="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pPr algn="l" eaLnBrk="1" hangingPunct="1"/>
            <a:r>
              <a:rPr lang="en-US" sz="3200" smtClean="0">
                <a:latin typeface="Arial" charset="0"/>
                <a:cs typeface="Arial" charset="0"/>
              </a:rPr>
              <a:t>Diet Therapy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88ED26B9-6202-46A9-AE0B-C0D874F320C8}" type="slidenum">
              <a:rPr lang="en-US"/>
              <a:pPr>
                <a:defRPr/>
              </a:pPr>
              <a:t>15</a:t>
            </a:fld>
            <a:endParaRPr lang="en-US"/>
          </a:p>
        </p:txBody>
      </p:sp>
      <p:sp>
        <p:nvSpPr>
          <p:cNvPr id="16390" name="Rectangle 4"/>
          <p:cNvSpPr>
            <a:spLocks noChangeArrowheads="1"/>
          </p:cNvSpPr>
          <p:nvPr/>
        </p:nvSpPr>
        <p:spPr bwMode="auto">
          <a:xfrm>
            <a:off x="457200" y="1143000"/>
            <a:ext cx="8229600" cy="5200650"/>
          </a:xfrm>
          <a:prstGeom prst="rect">
            <a:avLst/>
          </a:prstGeom>
          <a:noFill/>
          <a:ln w="9525">
            <a:noFill/>
            <a:miter lim="800000"/>
            <a:headEnd/>
            <a:tailEnd/>
          </a:ln>
        </p:spPr>
        <p:txBody>
          <a:bodyPr>
            <a:spAutoFit/>
          </a:bodyPr>
          <a:lstStyle/>
          <a:p>
            <a:pPr lvl="1"/>
            <a:endParaRPr lang="en-US" sz="2000">
              <a:latin typeface="Calibri" pitchFamily="34" charset="0"/>
            </a:endParaRPr>
          </a:p>
          <a:p>
            <a:pPr>
              <a:lnSpc>
                <a:spcPct val="150000"/>
              </a:lnSpc>
            </a:pPr>
            <a:r>
              <a:rPr lang="en-US" sz="2400">
                <a:solidFill>
                  <a:schemeClr val="accent2"/>
                </a:solidFill>
                <a:cs typeface="Arial" charset="0"/>
              </a:rPr>
              <a:t>Meal Replacements:</a:t>
            </a:r>
          </a:p>
          <a:p>
            <a:pPr>
              <a:lnSpc>
                <a:spcPct val="150000"/>
              </a:lnSpc>
            </a:pPr>
            <a:endParaRPr lang="en-US" sz="2400">
              <a:solidFill>
                <a:schemeClr val="accent2"/>
              </a:solidFill>
              <a:cs typeface="Arial" charset="0"/>
            </a:endParaRPr>
          </a:p>
          <a:p>
            <a:pPr>
              <a:lnSpc>
                <a:spcPct val="150000"/>
              </a:lnSpc>
              <a:buFont typeface="Courier New" pitchFamily="49" charset="0"/>
              <a:buChar char="o"/>
            </a:pPr>
            <a:r>
              <a:rPr lang="en-US" sz="2000">
                <a:cs typeface="Arial" charset="0"/>
              </a:rPr>
              <a:t>Shakes, Meal bars, or  Selected frozen meals.</a:t>
            </a:r>
          </a:p>
          <a:p>
            <a:pPr>
              <a:lnSpc>
                <a:spcPct val="150000"/>
              </a:lnSpc>
              <a:buFont typeface="Courier New" pitchFamily="49" charset="0"/>
              <a:buChar char="o"/>
            </a:pPr>
            <a:r>
              <a:rPr lang="en-US" sz="2000">
                <a:cs typeface="Arial" charset="0"/>
              </a:rPr>
              <a:t>Provides 200 - 400 calories</a:t>
            </a:r>
          </a:p>
          <a:p>
            <a:pPr>
              <a:lnSpc>
                <a:spcPct val="150000"/>
              </a:lnSpc>
              <a:buFont typeface="Courier New" pitchFamily="49" charset="0"/>
              <a:buChar char="o"/>
            </a:pPr>
            <a:r>
              <a:rPr lang="en-US" sz="2000">
                <a:cs typeface="Arial" charset="0"/>
              </a:rPr>
              <a:t>Helps to reduce calories from the total day and provide a nutritionally balance meal when combined with a side of vegetables and fruits (provides adequate fiber and antioxidants).</a:t>
            </a:r>
          </a:p>
          <a:p>
            <a:pPr>
              <a:lnSpc>
                <a:spcPct val="150000"/>
              </a:lnSpc>
              <a:buFont typeface="Courier New" pitchFamily="49" charset="0"/>
              <a:buChar char="o"/>
            </a:pPr>
            <a:r>
              <a:rPr lang="en-US" sz="2000">
                <a:cs typeface="Arial" charset="0"/>
              </a:rPr>
              <a:t>Convenient and Reasonably Priced.</a:t>
            </a:r>
          </a:p>
          <a:p>
            <a:pPr>
              <a:lnSpc>
                <a:spcPct val="150000"/>
              </a:lnSpc>
              <a:buFont typeface="Courier New" pitchFamily="49" charset="0"/>
              <a:buChar char="o"/>
            </a:pPr>
            <a:r>
              <a:rPr lang="en-US" sz="2000">
                <a:cs typeface="Arial" charset="0"/>
              </a:rPr>
              <a:t>Effective and healthy option for busy people who make poor food choices.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pPr algn="l" eaLnBrk="1" hangingPunct="1"/>
            <a:r>
              <a:rPr lang="en-US" sz="3200" smtClean="0">
                <a:latin typeface="Arial" charset="0"/>
                <a:cs typeface="Arial" charset="0"/>
              </a:rPr>
              <a:t>Diet Therapy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2245CC8A-FF5F-4896-8B02-E2B46DA90389}" type="slidenum">
              <a:rPr lang="en-US"/>
              <a:pPr>
                <a:defRPr/>
              </a:pPr>
              <a:t>16</a:t>
            </a:fld>
            <a:endParaRPr lang="en-US"/>
          </a:p>
        </p:txBody>
      </p:sp>
      <p:sp>
        <p:nvSpPr>
          <p:cNvPr id="17414" name="Rectangle 4"/>
          <p:cNvSpPr>
            <a:spLocks noChangeArrowheads="1"/>
          </p:cNvSpPr>
          <p:nvPr/>
        </p:nvSpPr>
        <p:spPr bwMode="auto">
          <a:xfrm>
            <a:off x="457200" y="1143000"/>
            <a:ext cx="8229600" cy="4616450"/>
          </a:xfrm>
          <a:prstGeom prst="rect">
            <a:avLst/>
          </a:prstGeom>
          <a:noFill/>
          <a:ln w="9525">
            <a:noFill/>
            <a:miter lim="800000"/>
            <a:headEnd/>
            <a:tailEnd/>
          </a:ln>
        </p:spPr>
        <p:txBody>
          <a:bodyPr>
            <a:spAutoFit/>
          </a:bodyPr>
          <a:lstStyle/>
          <a:p>
            <a:pPr lvl="1"/>
            <a:endParaRPr lang="en-US">
              <a:latin typeface="Calibri" pitchFamily="34" charset="0"/>
            </a:endParaRPr>
          </a:p>
          <a:p>
            <a:pPr>
              <a:lnSpc>
                <a:spcPct val="150000"/>
              </a:lnSpc>
            </a:pPr>
            <a:r>
              <a:rPr lang="en-US" sz="2200">
                <a:solidFill>
                  <a:schemeClr val="accent2"/>
                </a:solidFill>
                <a:cs typeface="Arial" charset="0"/>
              </a:rPr>
              <a:t>Energy density:</a:t>
            </a:r>
          </a:p>
          <a:p>
            <a:pPr>
              <a:lnSpc>
                <a:spcPct val="150000"/>
              </a:lnSpc>
            </a:pPr>
            <a:r>
              <a:rPr lang="en-US">
                <a:cs typeface="Arial" charset="0"/>
              </a:rPr>
              <a:t>	Number of calories (energy) a food contains per unit of weight.</a:t>
            </a:r>
          </a:p>
          <a:p>
            <a:pPr>
              <a:lnSpc>
                <a:spcPct val="150000"/>
              </a:lnSpc>
            </a:pPr>
            <a:endParaRPr lang="en-US">
              <a:cs typeface="Arial" charset="0"/>
            </a:endParaRPr>
          </a:p>
          <a:p>
            <a:pPr>
              <a:lnSpc>
                <a:spcPct val="150000"/>
              </a:lnSpc>
              <a:buFont typeface="Courier New" pitchFamily="49" charset="0"/>
              <a:buChar char="o"/>
            </a:pPr>
            <a:r>
              <a:rPr lang="en-US">
                <a:cs typeface="Arial" charset="0"/>
              </a:rPr>
              <a:t>People tend to ingest a constant volume of food, regardless of caloric or macronutrient content.</a:t>
            </a:r>
          </a:p>
          <a:p>
            <a:pPr>
              <a:lnSpc>
                <a:spcPct val="150000"/>
              </a:lnSpc>
              <a:buFont typeface="Courier New" pitchFamily="49" charset="0"/>
              <a:buChar char="o"/>
            </a:pPr>
            <a:r>
              <a:rPr lang="en-US">
                <a:cs typeface="Arial" charset="0"/>
              </a:rPr>
              <a:t>Diets containing low energy dense foods control hunger and result in decreased caloric intake and weight loss.</a:t>
            </a:r>
          </a:p>
          <a:p>
            <a:pPr>
              <a:lnSpc>
                <a:spcPct val="150000"/>
              </a:lnSpc>
              <a:buFont typeface="Courier New" pitchFamily="49" charset="0"/>
              <a:buChar char="o"/>
            </a:pPr>
            <a:r>
              <a:rPr lang="en-US">
                <a:cs typeface="Arial" charset="0"/>
              </a:rPr>
              <a:t>Examples : soups, fruits, vegetables, oatmeal, and lean meats.</a:t>
            </a:r>
          </a:p>
          <a:p>
            <a:pPr>
              <a:lnSpc>
                <a:spcPct val="150000"/>
              </a:lnSpc>
              <a:buFont typeface="Courier New" pitchFamily="49" charset="0"/>
              <a:buChar char="o"/>
            </a:pPr>
            <a:r>
              <a:rPr lang="en-US">
                <a:cs typeface="Arial" charset="0"/>
              </a:rPr>
              <a:t>Dry foods and high-fat foods, such as pretzels, cheese, egg yolks, potato chips, and red meat, have a high energy density.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5"/>
          <p:cNvSpPr>
            <a:spLocks noGrp="1"/>
          </p:cNvSpPr>
          <p:nvPr>
            <p:ph type="title"/>
          </p:nvPr>
        </p:nvSpPr>
        <p:spPr>
          <a:xfrm>
            <a:off x="1219200" y="152400"/>
            <a:ext cx="2895600" cy="1143000"/>
          </a:xfrm>
        </p:spPr>
        <p:txBody>
          <a:bodyPr/>
          <a:lstStyle/>
          <a:p>
            <a:pPr algn="l" eaLnBrk="1" hangingPunct="1"/>
            <a:r>
              <a:rPr lang="en-US" sz="3200" smtClean="0">
                <a:latin typeface="Arial" charset="0"/>
                <a:cs typeface="Arial" charset="0"/>
              </a:rPr>
              <a:t>Diet Therapy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4D0A3C4B-7ABC-4CC6-948C-9F5D93C124E8}" type="slidenum">
              <a:rPr lang="en-US"/>
              <a:pPr>
                <a:defRPr/>
              </a:pPr>
              <a:t>17</a:t>
            </a:fld>
            <a:endParaRPr lang="en-US"/>
          </a:p>
        </p:txBody>
      </p:sp>
      <p:sp>
        <p:nvSpPr>
          <p:cNvPr id="18438" name="Rectangle 4"/>
          <p:cNvSpPr>
            <a:spLocks noChangeArrowheads="1"/>
          </p:cNvSpPr>
          <p:nvPr/>
        </p:nvSpPr>
        <p:spPr bwMode="auto">
          <a:xfrm>
            <a:off x="457200" y="1143000"/>
            <a:ext cx="8229600" cy="5478463"/>
          </a:xfrm>
          <a:prstGeom prst="rect">
            <a:avLst/>
          </a:prstGeom>
          <a:noFill/>
          <a:ln w="9525">
            <a:noFill/>
            <a:miter lim="800000"/>
            <a:headEnd/>
            <a:tailEnd/>
          </a:ln>
        </p:spPr>
        <p:txBody>
          <a:bodyPr>
            <a:spAutoFit/>
          </a:bodyPr>
          <a:lstStyle/>
          <a:p>
            <a:pPr lvl="1"/>
            <a:endParaRPr lang="en-US" sz="2000">
              <a:latin typeface="Calibri" pitchFamily="34" charset="0"/>
            </a:endParaRPr>
          </a:p>
          <a:p>
            <a:pPr>
              <a:lnSpc>
                <a:spcPct val="150000"/>
              </a:lnSpc>
            </a:pPr>
            <a:r>
              <a:rPr lang="en-US" sz="2800">
                <a:solidFill>
                  <a:schemeClr val="accent2"/>
                </a:solidFill>
                <a:cs typeface="Arial" charset="0"/>
              </a:rPr>
              <a:t>Very-low-calorie diets:</a:t>
            </a:r>
          </a:p>
          <a:p>
            <a:pPr>
              <a:lnSpc>
                <a:spcPct val="150000"/>
              </a:lnSpc>
            </a:pPr>
            <a:endParaRPr lang="en-US" sz="2800">
              <a:solidFill>
                <a:schemeClr val="accent2"/>
              </a:solidFill>
              <a:cs typeface="Arial" charset="0"/>
            </a:endParaRPr>
          </a:p>
          <a:p>
            <a:pPr>
              <a:lnSpc>
                <a:spcPct val="150000"/>
              </a:lnSpc>
              <a:buFont typeface="Courier New" pitchFamily="49" charset="0"/>
              <a:buChar char="o"/>
            </a:pPr>
            <a:r>
              <a:rPr lang="en-US" sz="2400">
                <a:cs typeface="Arial" charset="0"/>
              </a:rPr>
              <a:t>A form of more aggressive dietary therapy.</a:t>
            </a:r>
          </a:p>
          <a:p>
            <a:pPr>
              <a:lnSpc>
                <a:spcPct val="150000"/>
              </a:lnSpc>
              <a:buFont typeface="Courier New" pitchFamily="49" charset="0"/>
              <a:buChar char="o"/>
            </a:pPr>
            <a:r>
              <a:rPr lang="en-US" sz="2400">
                <a:cs typeface="Arial" charset="0"/>
              </a:rPr>
              <a:t>Promotes a rapid and significant (13–23 kg) short-term weight loss over a 3- to 6-month period.</a:t>
            </a:r>
          </a:p>
          <a:p>
            <a:pPr>
              <a:lnSpc>
                <a:spcPct val="150000"/>
              </a:lnSpc>
              <a:buFont typeface="Courier New" pitchFamily="49" charset="0"/>
              <a:buChar char="o"/>
            </a:pPr>
            <a:r>
              <a:rPr lang="en-US" sz="2400">
                <a:cs typeface="Arial" charset="0"/>
              </a:rPr>
              <a:t>These are usually prescribed by physicians specializing in obesity care because of the need for close metabolic monitoring.</a:t>
            </a:r>
          </a:p>
          <a:p>
            <a:pPr>
              <a:lnSpc>
                <a:spcPct val="150000"/>
              </a:lnSpc>
            </a:pPr>
            <a:endParaRPr lang="en-US" sz="200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5"/>
          <p:cNvSpPr>
            <a:spLocks noGrp="1"/>
          </p:cNvSpPr>
          <p:nvPr>
            <p:ph type="title"/>
          </p:nvPr>
        </p:nvSpPr>
        <p:spPr/>
        <p:txBody>
          <a:bodyPr/>
          <a:lstStyle/>
          <a:p>
            <a:pPr algn="l" eaLnBrk="1" hangingPunct="1"/>
            <a:r>
              <a:rPr lang="en-US" sz="3200" smtClean="0">
                <a:latin typeface="Arial" charset="0"/>
                <a:cs typeface="Arial" charset="0"/>
              </a:rPr>
              <a:t>Diet Therapy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087526D4-8895-4122-AFFA-591DE330259D}" type="slidenum">
              <a:rPr lang="en-US"/>
              <a:pPr>
                <a:defRPr/>
              </a:pPr>
              <a:t>18</a:t>
            </a:fld>
            <a:endParaRPr lang="en-US" dirty="0"/>
          </a:p>
        </p:txBody>
      </p:sp>
      <p:pic>
        <p:nvPicPr>
          <p:cNvPr id="18437" name="Picture 2"/>
          <p:cNvPicPr>
            <a:picLocks noChangeAspect="1" noChangeArrowheads="1"/>
          </p:cNvPicPr>
          <p:nvPr/>
        </p:nvPicPr>
        <p:blipFill>
          <a:blip r:embed="rId3" cstate="print"/>
          <a:srcRect/>
          <a:stretch>
            <a:fillRect/>
          </a:stretch>
        </p:blipFill>
        <p:spPr bwMode="auto">
          <a:xfrm>
            <a:off x="1752600" y="1447800"/>
            <a:ext cx="5715000" cy="3378200"/>
          </a:xfrm>
          <a:prstGeom prst="rect">
            <a:avLst/>
          </a:prstGeom>
          <a:noFill/>
          <a:ln w="9525">
            <a:noFill/>
            <a:miter lim="800000"/>
            <a:headEnd/>
            <a:tailEnd/>
          </a:ln>
        </p:spPr>
      </p:pic>
      <p:sp>
        <p:nvSpPr>
          <p:cNvPr id="18438" name="Rectangle 7"/>
          <p:cNvSpPr>
            <a:spLocks noChangeArrowheads="1"/>
          </p:cNvSpPr>
          <p:nvPr/>
        </p:nvSpPr>
        <p:spPr bwMode="auto">
          <a:xfrm>
            <a:off x="1066800" y="4876800"/>
            <a:ext cx="7162800" cy="1200150"/>
          </a:xfrm>
          <a:prstGeom prst="rect">
            <a:avLst/>
          </a:prstGeom>
          <a:noFill/>
          <a:ln w="9525">
            <a:noFill/>
            <a:miter lim="800000"/>
            <a:headEnd/>
            <a:tailEnd/>
          </a:ln>
        </p:spPr>
        <p:txBody>
          <a:bodyPr>
            <a:spAutoFit/>
          </a:bodyPr>
          <a:lstStyle/>
          <a:p>
            <a:pPr algn="ctr">
              <a:lnSpc>
                <a:spcPct val="150000"/>
              </a:lnSpc>
            </a:pPr>
            <a:r>
              <a:rPr lang="en-US" sz="1600">
                <a:cs typeface="Arial" charset="0"/>
              </a:rPr>
              <a:t>Concerns have been raised that diets focusing long term on eating mostly</a:t>
            </a:r>
          </a:p>
          <a:p>
            <a:pPr algn="ctr">
              <a:lnSpc>
                <a:spcPct val="150000"/>
              </a:lnSpc>
            </a:pPr>
            <a:r>
              <a:rPr lang="en-US" sz="1600">
                <a:cs typeface="Arial" charset="0"/>
              </a:rPr>
              <a:t>protein with small amounts of carbohydrate may increase the risk of</a:t>
            </a:r>
          </a:p>
          <a:p>
            <a:pPr algn="ctr">
              <a:lnSpc>
                <a:spcPct val="150000"/>
              </a:lnSpc>
            </a:pPr>
            <a:r>
              <a:rPr lang="en-US" sz="1600">
                <a:cs typeface="Arial" charset="0"/>
              </a:rPr>
              <a:t>osteoporosis and kidney stones????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algn="l" eaLnBrk="1" hangingPunct="1"/>
            <a:r>
              <a:rPr lang="en-US" sz="3200" smtClean="0">
                <a:latin typeface="Arial" charset="0"/>
                <a:cs typeface="Arial" charset="0"/>
              </a:rPr>
              <a:t>Physical Activity Therapy</a:t>
            </a:r>
            <a:endParaRPr lang="en-US" sz="3200" smtClean="0"/>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3CA4EA20-C6A2-4D2F-B748-0D0FF338E183}" type="slidenum">
              <a:rPr lang="en-US"/>
              <a:pPr>
                <a:defRPr/>
              </a:pPr>
              <a:t>19</a:t>
            </a:fld>
            <a:endParaRPr lang="en-US" dirty="0"/>
          </a:p>
        </p:txBody>
      </p:sp>
      <p:sp>
        <p:nvSpPr>
          <p:cNvPr id="20485" name="Rectangle 5"/>
          <p:cNvSpPr>
            <a:spLocks noChangeArrowheads="1"/>
          </p:cNvSpPr>
          <p:nvPr/>
        </p:nvSpPr>
        <p:spPr bwMode="auto">
          <a:xfrm>
            <a:off x="457200" y="1143000"/>
            <a:ext cx="8153400" cy="1338263"/>
          </a:xfrm>
          <a:prstGeom prst="rect">
            <a:avLst/>
          </a:prstGeom>
          <a:noFill/>
          <a:ln w="9525">
            <a:noFill/>
            <a:miter lim="800000"/>
            <a:headEnd/>
            <a:tailEnd/>
          </a:ln>
        </p:spPr>
        <p:txBody>
          <a:bodyPr>
            <a:spAutoFit/>
          </a:bodyPr>
          <a:lstStyle/>
          <a:p>
            <a:pPr>
              <a:lnSpc>
                <a:spcPct val="150000"/>
              </a:lnSpc>
            </a:pPr>
            <a:endParaRPr lang="en-US">
              <a:cs typeface="Arial" charset="0"/>
            </a:endParaRPr>
          </a:p>
          <a:p>
            <a:pPr>
              <a:lnSpc>
                <a:spcPct val="150000"/>
              </a:lnSpc>
            </a:pPr>
            <a:endParaRPr lang="en-US">
              <a:cs typeface="Arial" charset="0"/>
            </a:endParaRPr>
          </a:p>
          <a:p>
            <a:pPr>
              <a:lnSpc>
                <a:spcPct val="150000"/>
              </a:lnSpc>
            </a:pPr>
            <a:endParaRPr lang="en-US">
              <a:cs typeface="Arial" charset="0"/>
            </a:endParaRPr>
          </a:p>
        </p:txBody>
      </p:sp>
      <p:sp>
        <p:nvSpPr>
          <p:cNvPr id="21510" name="Rectangle 7"/>
          <p:cNvSpPr>
            <a:spLocks noChangeArrowheads="1"/>
          </p:cNvSpPr>
          <p:nvPr/>
        </p:nvSpPr>
        <p:spPr bwMode="auto">
          <a:xfrm>
            <a:off x="609600" y="1371600"/>
            <a:ext cx="4648200" cy="5122863"/>
          </a:xfrm>
          <a:prstGeom prst="rect">
            <a:avLst/>
          </a:prstGeom>
          <a:noFill/>
          <a:ln w="9525">
            <a:noFill/>
            <a:miter lim="800000"/>
            <a:headEnd/>
            <a:tailEnd/>
          </a:ln>
        </p:spPr>
        <p:txBody>
          <a:bodyPr>
            <a:spAutoFit/>
          </a:bodyPr>
          <a:lstStyle/>
          <a:p>
            <a:pPr>
              <a:lnSpc>
                <a:spcPct val="150000"/>
              </a:lnSpc>
            </a:pPr>
            <a:r>
              <a:rPr lang="en-US" sz="2000">
                <a:latin typeface="Calibri" pitchFamily="34" charset="0"/>
              </a:rPr>
              <a:t>Focusing on simple ways to add physical activity into the normal daily routine through leisure activities, travel, and domestic work should be suggested.</a:t>
            </a:r>
          </a:p>
          <a:p>
            <a:pPr>
              <a:lnSpc>
                <a:spcPct val="150000"/>
              </a:lnSpc>
            </a:pPr>
            <a:endParaRPr lang="en-US" sz="2000">
              <a:latin typeface="Calibri" pitchFamily="34" charset="0"/>
            </a:endParaRPr>
          </a:p>
          <a:p>
            <a:pPr>
              <a:lnSpc>
                <a:spcPct val="150000"/>
              </a:lnSpc>
            </a:pPr>
            <a:r>
              <a:rPr lang="en-US" sz="2000">
                <a:latin typeface="Calibri" pitchFamily="34" charset="0"/>
              </a:rPr>
              <a:t>Examples:</a:t>
            </a:r>
          </a:p>
          <a:p>
            <a:pPr lvl="1">
              <a:lnSpc>
                <a:spcPct val="150000"/>
              </a:lnSpc>
              <a:buFont typeface="Arial" charset="0"/>
              <a:buChar char="•"/>
            </a:pPr>
            <a:r>
              <a:rPr lang="en-US" sz="2000">
                <a:latin typeface="Calibri" pitchFamily="34" charset="0"/>
              </a:rPr>
              <a:t> Walking</a:t>
            </a:r>
          </a:p>
          <a:p>
            <a:pPr lvl="1">
              <a:lnSpc>
                <a:spcPct val="150000"/>
              </a:lnSpc>
              <a:buFont typeface="Arial" charset="0"/>
              <a:buChar char="•"/>
            </a:pPr>
            <a:r>
              <a:rPr lang="en-US" sz="2000">
                <a:latin typeface="Calibri" pitchFamily="34" charset="0"/>
              </a:rPr>
              <a:t> Using the stairs</a:t>
            </a:r>
          </a:p>
          <a:p>
            <a:pPr lvl="1">
              <a:lnSpc>
                <a:spcPct val="150000"/>
              </a:lnSpc>
              <a:buFont typeface="Arial" charset="0"/>
              <a:buChar char="•"/>
            </a:pPr>
            <a:r>
              <a:rPr lang="en-US" sz="2000">
                <a:latin typeface="Calibri" pitchFamily="34" charset="0"/>
              </a:rPr>
              <a:t> Doing home and yard work</a:t>
            </a:r>
          </a:p>
          <a:p>
            <a:pPr lvl="1">
              <a:lnSpc>
                <a:spcPct val="150000"/>
              </a:lnSpc>
              <a:buFont typeface="Arial" charset="0"/>
              <a:buChar char="•"/>
            </a:pPr>
            <a:r>
              <a:rPr lang="en-US" sz="2000">
                <a:latin typeface="Calibri" pitchFamily="34" charset="0"/>
              </a:rPr>
              <a:t> Engaging in sport activities</a:t>
            </a:r>
          </a:p>
          <a:p>
            <a:pPr>
              <a:lnSpc>
                <a:spcPct val="150000"/>
              </a:lnSpc>
            </a:pPr>
            <a:endParaRPr lang="en-US" sz="2000">
              <a:latin typeface="Calibri" pitchFamily="34" charset="0"/>
            </a:endParaRPr>
          </a:p>
        </p:txBody>
      </p:sp>
      <p:pic>
        <p:nvPicPr>
          <p:cNvPr id="21511" name="Picture 4" descr="http://www.dietsinreview.com/diet_column/wp-content/uploads/2008/12/physical-activity.jpg"/>
          <p:cNvPicPr>
            <a:picLocks noChangeAspect="1" noChangeArrowheads="1"/>
          </p:cNvPicPr>
          <p:nvPr/>
        </p:nvPicPr>
        <p:blipFill>
          <a:blip r:embed="rId3" cstate="print"/>
          <a:srcRect/>
          <a:stretch>
            <a:fillRect/>
          </a:stretch>
        </p:blipFill>
        <p:spPr bwMode="auto">
          <a:xfrm>
            <a:off x="5410200" y="685800"/>
            <a:ext cx="36004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74D6032F-2DD4-4F30-8F2F-3725C26C9E12}" type="slidenum">
              <a:rPr lang="en-US"/>
              <a:pPr>
                <a:defRPr/>
              </a:pPr>
              <a:t>2</a:t>
            </a:fld>
            <a:endParaRPr lang="en-US"/>
          </a:p>
        </p:txBody>
      </p:sp>
      <p:pic>
        <p:nvPicPr>
          <p:cNvPr id="2053" name="Picture 4" descr="http://www.funnytimes.com/archives/files/art/20050330.jpg"/>
          <p:cNvPicPr>
            <a:picLocks noChangeAspect="1" noChangeArrowheads="1"/>
          </p:cNvPicPr>
          <p:nvPr/>
        </p:nvPicPr>
        <p:blipFill>
          <a:blip r:embed="rId3" cstate="print"/>
          <a:srcRect/>
          <a:stretch>
            <a:fillRect/>
          </a:stretch>
        </p:blipFill>
        <p:spPr bwMode="auto">
          <a:xfrm>
            <a:off x="1295400" y="1157288"/>
            <a:ext cx="6553200" cy="5472112"/>
          </a:xfrm>
          <a:prstGeom prst="rect">
            <a:avLst/>
          </a:prstGeom>
          <a:noFill/>
          <a:ln w="9525">
            <a:noFill/>
            <a:miter lim="800000"/>
            <a:headEnd/>
            <a:tailEnd/>
          </a:ln>
        </p:spPr>
      </p:pic>
      <p:sp>
        <p:nvSpPr>
          <p:cNvPr id="7" name="TextBox 6"/>
          <p:cNvSpPr txBox="1">
            <a:spLocks noChangeArrowheads="1"/>
          </p:cNvSpPr>
          <p:nvPr/>
        </p:nvSpPr>
        <p:spPr bwMode="auto">
          <a:xfrm>
            <a:off x="1600200" y="0"/>
            <a:ext cx="5486400" cy="982663"/>
          </a:xfrm>
          <a:prstGeom prst="rect">
            <a:avLst/>
          </a:prstGeom>
          <a:noFill/>
          <a:ln w="9525">
            <a:noFill/>
            <a:miter lim="800000"/>
            <a:headEnd/>
            <a:tailEnd/>
          </a:ln>
        </p:spPr>
        <p:txBody>
          <a:bodyPr>
            <a:spAutoFit/>
          </a:bodyPr>
          <a:lstStyle/>
          <a:p>
            <a:pPr algn="ctr">
              <a:lnSpc>
                <a:spcPct val="150000"/>
              </a:lnSpc>
            </a:pPr>
            <a:r>
              <a:rPr lang="en-US" sz="4400" b="1">
                <a:solidFill>
                  <a:schemeClr val="accent2"/>
                </a:solidFill>
              </a:rPr>
              <a:t>OBESITY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pPr algn="l" eaLnBrk="1" hangingPunct="1"/>
            <a:r>
              <a:rPr lang="en-US" sz="3200" smtClean="0">
                <a:latin typeface="Arial" charset="0"/>
                <a:cs typeface="Arial" charset="0"/>
              </a:rPr>
              <a:t>Physical Activity Therapy</a:t>
            </a:r>
            <a:endParaRPr lang="en-US" sz="3200" smtClean="0"/>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D61A6A4C-6B93-46EE-A5F2-6F0179ADD8CA}" type="slidenum">
              <a:rPr lang="en-US"/>
              <a:pPr>
                <a:defRPr/>
              </a:pPr>
              <a:t>20</a:t>
            </a:fld>
            <a:endParaRPr lang="en-US"/>
          </a:p>
        </p:txBody>
      </p:sp>
      <p:sp>
        <p:nvSpPr>
          <p:cNvPr id="23557" name="Rectangle 5"/>
          <p:cNvSpPr>
            <a:spLocks noChangeArrowheads="1"/>
          </p:cNvSpPr>
          <p:nvPr/>
        </p:nvSpPr>
        <p:spPr bwMode="auto">
          <a:xfrm>
            <a:off x="457200" y="1143000"/>
            <a:ext cx="8153400" cy="2354263"/>
          </a:xfrm>
          <a:prstGeom prst="rect">
            <a:avLst/>
          </a:prstGeom>
          <a:noFill/>
          <a:ln w="9525">
            <a:noFill/>
            <a:miter lim="800000"/>
            <a:headEnd/>
            <a:tailEnd/>
          </a:ln>
        </p:spPr>
        <p:txBody>
          <a:bodyPr>
            <a:spAutoFit/>
          </a:bodyPr>
          <a:lstStyle/>
          <a:p>
            <a:pPr>
              <a:lnSpc>
                <a:spcPct val="150000"/>
              </a:lnSpc>
            </a:pPr>
            <a:endParaRPr lang="en-US" sz="2000">
              <a:cs typeface="Arial" charset="0"/>
            </a:endParaRPr>
          </a:p>
          <a:p>
            <a:pPr>
              <a:lnSpc>
                <a:spcPct val="150000"/>
              </a:lnSpc>
            </a:pPr>
            <a:r>
              <a:rPr lang="en-US" sz="2000">
                <a:cs typeface="Arial" charset="0"/>
              </a:rPr>
              <a:t>The </a:t>
            </a:r>
            <a:r>
              <a:rPr lang="en-US" sz="2000" u="sng">
                <a:solidFill>
                  <a:srgbClr val="002060"/>
                </a:solidFill>
                <a:cs typeface="Arial" charset="0"/>
              </a:rPr>
              <a:t>Dietary Guidelines for Americans 2005 </a:t>
            </a:r>
            <a:r>
              <a:rPr lang="en-US" sz="2000">
                <a:cs typeface="Arial" charset="0"/>
              </a:rPr>
              <a:t>found compelling evidence that  At least 60 to 90 minutes of daily moderate-intensity  physical activity  (420–630 min/wk) is needed to sustain weight loss.</a:t>
            </a:r>
          </a:p>
          <a:p>
            <a:pPr>
              <a:lnSpc>
                <a:spcPct val="150000"/>
              </a:lnSpc>
            </a:pPr>
            <a:endParaRPr lang="en-US">
              <a:cs typeface="Arial" charset="0"/>
            </a:endParaRPr>
          </a:p>
        </p:txBody>
      </p:sp>
      <p:pic>
        <p:nvPicPr>
          <p:cNvPr id="23558" name="Picture 2"/>
          <p:cNvPicPr>
            <a:picLocks noChangeAspect="1" noChangeArrowheads="1"/>
          </p:cNvPicPr>
          <p:nvPr/>
        </p:nvPicPr>
        <p:blipFill>
          <a:blip r:embed="rId3" cstate="print"/>
          <a:srcRect/>
          <a:stretch>
            <a:fillRect/>
          </a:stretch>
        </p:blipFill>
        <p:spPr bwMode="auto">
          <a:xfrm>
            <a:off x="2590800" y="3352800"/>
            <a:ext cx="42926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algn="l" eaLnBrk="1" hangingPunct="1"/>
            <a:r>
              <a:rPr lang="en-US" sz="3200" smtClean="0">
                <a:latin typeface="Arial" charset="0"/>
                <a:cs typeface="Arial" charset="0"/>
              </a:rPr>
              <a:t>Behavioral Therapy</a:t>
            </a:r>
            <a:endParaRPr lang="en-US" sz="3200" smtClean="0"/>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BB60D440-3BC3-4903-8E91-8CE11CD33867}" type="slidenum">
              <a:rPr lang="en-US"/>
              <a:pPr>
                <a:defRPr/>
              </a:pPr>
              <a:t>21</a:t>
            </a:fld>
            <a:endParaRPr lang="en-US"/>
          </a:p>
        </p:txBody>
      </p:sp>
      <p:sp>
        <p:nvSpPr>
          <p:cNvPr id="22533" name="Rectangle 5"/>
          <p:cNvSpPr>
            <a:spLocks noChangeArrowheads="1"/>
          </p:cNvSpPr>
          <p:nvPr/>
        </p:nvSpPr>
        <p:spPr bwMode="auto">
          <a:xfrm>
            <a:off x="457200" y="1143000"/>
            <a:ext cx="8153400" cy="923925"/>
          </a:xfrm>
          <a:prstGeom prst="rect">
            <a:avLst/>
          </a:prstGeom>
          <a:noFill/>
          <a:ln w="9525">
            <a:noFill/>
            <a:miter lim="800000"/>
            <a:headEnd/>
            <a:tailEnd/>
          </a:ln>
        </p:spPr>
        <p:txBody>
          <a:bodyPr>
            <a:spAutoFit/>
          </a:bodyPr>
          <a:lstStyle/>
          <a:p>
            <a:pPr>
              <a:lnSpc>
                <a:spcPct val="150000"/>
              </a:lnSpc>
            </a:pPr>
            <a:endParaRPr lang="en-US">
              <a:cs typeface="Arial" charset="0"/>
            </a:endParaRPr>
          </a:p>
          <a:p>
            <a:pPr>
              <a:lnSpc>
                <a:spcPct val="150000"/>
              </a:lnSpc>
            </a:pPr>
            <a:endParaRPr lang="en-US">
              <a:cs typeface="Arial" charset="0"/>
            </a:endParaRPr>
          </a:p>
        </p:txBody>
      </p:sp>
      <p:sp>
        <p:nvSpPr>
          <p:cNvPr id="24583" name="Rectangle 7"/>
          <p:cNvSpPr>
            <a:spLocks noChangeArrowheads="1"/>
          </p:cNvSpPr>
          <p:nvPr/>
        </p:nvSpPr>
        <p:spPr bwMode="auto">
          <a:xfrm>
            <a:off x="609600" y="1600200"/>
            <a:ext cx="7772400" cy="4708525"/>
          </a:xfrm>
          <a:prstGeom prst="rect">
            <a:avLst/>
          </a:prstGeom>
          <a:noFill/>
          <a:ln w="9525">
            <a:noFill/>
            <a:miter lim="800000"/>
            <a:headEnd/>
            <a:tailEnd/>
          </a:ln>
        </p:spPr>
        <p:txBody>
          <a:bodyPr>
            <a:spAutoFit/>
          </a:bodyPr>
          <a:lstStyle/>
          <a:p>
            <a:pPr>
              <a:lnSpc>
                <a:spcPct val="150000"/>
              </a:lnSpc>
              <a:buFont typeface="Courier New" pitchFamily="49" charset="0"/>
              <a:buChar char="o"/>
            </a:pPr>
            <a:r>
              <a:rPr lang="en-US" sz="2000">
                <a:cs typeface="Arial" charset="0"/>
              </a:rPr>
              <a:t>Motivational Interviewing </a:t>
            </a:r>
          </a:p>
          <a:p>
            <a:pPr>
              <a:lnSpc>
                <a:spcPct val="150000"/>
              </a:lnSpc>
              <a:buFont typeface="Courier New" pitchFamily="49" charset="0"/>
              <a:buChar char="o"/>
            </a:pPr>
            <a:r>
              <a:rPr lang="en-US" sz="2000">
                <a:cs typeface="Arial" charset="0"/>
              </a:rPr>
              <a:t>Cognitive behavioral therapy</a:t>
            </a:r>
          </a:p>
          <a:p>
            <a:pPr>
              <a:lnSpc>
                <a:spcPct val="150000"/>
              </a:lnSpc>
              <a:buFont typeface="Courier New" pitchFamily="49" charset="0"/>
              <a:buChar char="o"/>
            </a:pPr>
            <a:r>
              <a:rPr lang="en-US" sz="2000">
                <a:cs typeface="Arial" charset="0"/>
              </a:rPr>
              <a:t>Self Monitoring</a:t>
            </a:r>
          </a:p>
          <a:p>
            <a:pPr>
              <a:lnSpc>
                <a:spcPct val="150000"/>
              </a:lnSpc>
              <a:buFont typeface="Courier New" pitchFamily="49" charset="0"/>
              <a:buChar char="o"/>
            </a:pPr>
            <a:r>
              <a:rPr lang="en-US" sz="2000">
                <a:cs typeface="Arial" charset="0"/>
              </a:rPr>
              <a:t>Identifying internal triggers for eating</a:t>
            </a:r>
          </a:p>
          <a:p>
            <a:pPr>
              <a:lnSpc>
                <a:spcPct val="150000"/>
              </a:lnSpc>
              <a:buFont typeface="Courier New" pitchFamily="49" charset="0"/>
              <a:buChar char="o"/>
            </a:pPr>
            <a:r>
              <a:rPr lang="en-US" sz="2000">
                <a:cs typeface="Arial" charset="0"/>
              </a:rPr>
              <a:t>Creation of coping strategies</a:t>
            </a:r>
          </a:p>
          <a:p>
            <a:pPr>
              <a:lnSpc>
                <a:spcPct val="150000"/>
              </a:lnSpc>
              <a:buFont typeface="Courier New" pitchFamily="49" charset="0"/>
              <a:buChar char="o"/>
            </a:pPr>
            <a:r>
              <a:rPr lang="en-US" sz="2000">
                <a:cs typeface="Arial" charset="0"/>
              </a:rPr>
              <a:t>Prompts or reminders can help to build better habits</a:t>
            </a:r>
          </a:p>
          <a:p>
            <a:pPr>
              <a:lnSpc>
                <a:spcPct val="150000"/>
              </a:lnSpc>
              <a:buFont typeface="Courier New" pitchFamily="49" charset="0"/>
              <a:buChar char="o"/>
            </a:pPr>
            <a:r>
              <a:rPr lang="en-US" sz="2000">
                <a:cs typeface="Arial" charset="0"/>
              </a:rPr>
              <a:t>Stress management</a:t>
            </a:r>
          </a:p>
          <a:p>
            <a:pPr>
              <a:lnSpc>
                <a:spcPct val="150000"/>
              </a:lnSpc>
              <a:buFont typeface="Courier New" pitchFamily="49" charset="0"/>
              <a:buChar char="o"/>
            </a:pPr>
            <a:r>
              <a:rPr lang="en-US" sz="2000">
                <a:cs typeface="Arial" charset="0"/>
              </a:rPr>
              <a:t>Stimulus Control</a:t>
            </a:r>
          </a:p>
          <a:p>
            <a:pPr>
              <a:lnSpc>
                <a:spcPct val="150000"/>
              </a:lnSpc>
              <a:buFont typeface="Courier New" pitchFamily="49" charset="0"/>
              <a:buChar char="o"/>
            </a:pPr>
            <a:r>
              <a:rPr lang="en-US" sz="2000">
                <a:cs typeface="Arial" charset="0"/>
              </a:rPr>
              <a:t>Social Support</a:t>
            </a:r>
          </a:p>
          <a:p>
            <a:pPr>
              <a:lnSpc>
                <a:spcPct val="150000"/>
              </a:lnSpc>
              <a:buFont typeface="Courier New" pitchFamily="49" charset="0"/>
              <a:buChar char="o"/>
            </a:pPr>
            <a:r>
              <a:rPr lang="en-US" sz="2000">
                <a:cs typeface="Arial" charset="0"/>
              </a:rPr>
              <a:t>Problem Solving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 descr="ino-jini.jpg"/>
          <p:cNvPicPr>
            <a:picLocks noChangeAspect="1"/>
          </p:cNvPicPr>
          <p:nvPr/>
        </p:nvPicPr>
        <p:blipFill>
          <a:blip r:embed="rId3" cstate="print"/>
          <a:srcRect/>
          <a:stretch>
            <a:fillRect/>
          </a:stretch>
        </p:blipFill>
        <p:spPr bwMode="auto">
          <a:xfrm>
            <a:off x="6400800" y="6019800"/>
            <a:ext cx="1905000" cy="669925"/>
          </a:xfrm>
          <a:prstGeom prst="rect">
            <a:avLst/>
          </a:prstGeom>
          <a:noFill/>
          <a:ln w="9525">
            <a:noFill/>
            <a:miter lim="800000"/>
            <a:headEnd/>
            <a:tailEnd/>
          </a:ln>
        </p:spPr>
      </p:pic>
      <p:sp>
        <p:nvSpPr>
          <p:cNvPr id="23555" name="Title 4"/>
          <p:cNvSpPr>
            <a:spLocks noGrp="1"/>
          </p:cNvSpPr>
          <p:nvPr>
            <p:ph type="title"/>
          </p:nvPr>
        </p:nvSpPr>
        <p:spPr>
          <a:xfrm>
            <a:off x="457200" y="228600"/>
            <a:ext cx="8229600" cy="1143000"/>
          </a:xfrm>
        </p:spPr>
        <p:txBody>
          <a:bodyPr/>
          <a:lstStyle/>
          <a:p>
            <a:pPr algn="l" eaLnBrk="1" hangingPunct="1"/>
            <a:r>
              <a:rPr lang="en-US" sz="2400" smtClean="0">
                <a:latin typeface="Arial" charset="0"/>
                <a:cs typeface="Arial" charset="0"/>
              </a:rPr>
              <a:t>Examples of commonly used Behavioral modification Techniques</a:t>
            </a:r>
            <a:endParaRPr lang="en-US" sz="2400" smtClean="0"/>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063EF63B-A929-4100-8D4B-7A95600E2E34}" type="slidenum">
              <a:rPr lang="en-US"/>
              <a:pPr>
                <a:defRPr/>
              </a:pPr>
              <a:t>22</a:t>
            </a:fld>
            <a:endParaRPr lang="en-US"/>
          </a:p>
        </p:txBody>
      </p:sp>
      <p:sp>
        <p:nvSpPr>
          <p:cNvPr id="23558" name="Rectangle 5"/>
          <p:cNvSpPr>
            <a:spLocks noChangeArrowheads="1"/>
          </p:cNvSpPr>
          <p:nvPr/>
        </p:nvSpPr>
        <p:spPr bwMode="auto">
          <a:xfrm>
            <a:off x="457200" y="1143000"/>
            <a:ext cx="8153400" cy="923925"/>
          </a:xfrm>
          <a:prstGeom prst="rect">
            <a:avLst/>
          </a:prstGeom>
          <a:noFill/>
          <a:ln w="9525">
            <a:noFill/>
            <a:miter lim="800000"/>
            <a:headEnd/>
            <a:tailEnd/>
          </a:ln>
        </p:spPr>
        <p:txBody>
          <a:bodyPr>
            <a:spAutoFit/>
          </a:bodyPr>
          <a:lstStyle/>
          <a:p>
            <a:pPr>
              <a:lnSpc>
                <a:spcPct val="150000"/>
              </a:lnSpc>
            </a:pPr>
            <a:endParaRPr lang="en-US">
              <a:cs typeface="Arial" charset="0"/>
            </a:endParaRPr>
          </a:p>
          <a:p>
            <a:pPr>
              <a:lnSpc>
                <a:spcPct val="150000"/>
              </a:lnSpc>
            </a:pPr>
            <a:endParaRPr lang="en-US">
              <a:cs typeface="Arial" charset="0"/>
            </a:endParaRPr>
          </a:p>
        </p:txBody>
      </p:sp>
      <p:pic>
        <p:nvPicPr>
          <p:cNvPr id="23559" name="Picture 2"/>
          <p:cNvPicPr>
            <a:picLocks noChangeAspect="1" noChangeArrowheads="1"/>
          </p:cNvPicPr>
          <p:nvPr/>
        </p:nvPicPr>
        <p:blipFill>
          <a:blip r:embed="rId4" cstate="print"/>
          <a:srcRect/>
          <a:stretch>
            <a:fillRect/>
          </a:stretch>
        </p:blipFill>
        <p:spPr bwMode="auto">
          <a:xfrm>
            <a:off x="762000" y="1371600"/>
            <a:ext cx="7543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pPr algn="l" eaLnBrk="1" hangingPunct="1"/>
            <a:r>
              <a:rPr lang="en-US" sz="3200" smtClean="0">
                <a:latin typeface="Arial" charset="0"/>
                <a:cs typeface="Arial" charset="0"/>
              </a:rPr>
              <a:t>PHARMACOTHERAPY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2267152A-8D0D-4DA1-AB52-6D82C57DA826}" type="slidenum">
              <a:rPr lang="en-US"/>
              <a:pPr>
                <a:defRPr/>
              </a:pPr>
              <a:t>23</a:t>
            </a:fld>
            <a:endParaRPr lang="en-US"/>
          </a:p>
        </p:txBody>
      </p:sp>
      <p:sp>
        <p:nvSpPr>
          <p:cNvPr id="26630" name="Rectangle 5"/>
          <p:cNvSpPr>
            <a:spLocks noChangeArrowheads="1"/>
          </p:cNvSpPr>
          <p:nvPr/>
        </p:nvSpPr>
        <p:spPr bwMode="auto">
          <a:xfrm>
            <a:off x="533400" y="1371600"/>
            <a:ext cx="7848600" cy="4862513"/>
          </a:xfrm>
          <a:prstGeom prst="rect">
            <a:avLst/>
          </a:prstGeom>
          <a:noFill/>
          <a:ln w="9525">
            <a:noFill/>
            <a:miter lim="800000"/>
            <a:headEnd/>
            <a:tailEnd/>
          </a:ln>
        </p:spPr>
        <p:txBody>
          <a:bodyPr>
            <a:spAutoFit/>
          </a:bodyPr>
          <a:lstStyle/>
          <a:p>
            <a:endParaRPr lang="en-US" sz="2200"/>
          </a:p>
          <a:p>
            <a:pPr>
              <a:lnSpc>
                <a:spcPct val="150000"/>
              </a:lnSpc>
              <a:buFont typeface="Courier New" pitchFamily="49" charset="0"/>
              <a:buChar char="o"/>
            </a:pPr>
            <a:r>
              <a:rPr lang="en-US" sz="2200"/>
              <a:t> Centrally Acting Anorexiant Medications</a:t>
            </a:r>
          </a:p>
          <a:p>
            <a:pPr lvl="1">
              <a:lnSpc>
                <a:spcPct val="150000"/>
              </a:lnSpc>
              <a:buFont typeface="Courier New" pitchFamily="49" charset="0"/>
              <a:buChar char="o"/>
            </a:pPr>
            <a:r>
              <a:rPr lang="en-US"/>
              <a:t> Sibutramine, Phentermine</a:t>
            </a:r>
          </a:p>
          <a:p>
            <a:pPr>
              <a:lnSpc>
                <a:spcPct val="150000"/>
              </a:lnSpc>
              <a:buFont typeface="Courier New" pitchFamily="49" charset="0"/>
              <a:buChar char="o"/>
            </a:pPr>
            <a:r>
              <a:rPr lang="en-US" sz="2200"/>
              <a:t> Peripherally Acting Medication</a:t>
            </a:r>
          </a:p>
          <a:p>
            <a:pPr lvl="1">
              <a:lnSpc>
                <a:spcPct val="150000"/>
              </a:lnSpc>
              <a:buFont typeface="Courier New" pitchFamily="49" charset="0"/>
              <a:buChar char="o"/>
            </a:pPr>
            <a:r>
              <a:rPr lang="en-US"/>
              <a:t> Orlistat</a:t>
            </a:r>
          </a:p>
          <a:p>
            <a:pPr>
              <a:lnSpc>
                <a:spcPct val="150000"/>
              </a:lnSpc>
              <a:buFont typeface="Courier New" pitchFamily="49" charset="0"/>
              <a:buChar char="o"/>
            </a:pPr>
            <a:r>
              <a:rPr lang="en-US" sz="2200"/>
              <a:t>THE ENDOCANNABINOID SYSTEM</a:t>
            </a:r>
          </a:p>
          <a:p>
            <a:pPr lvl="1">
              <a:lnSpc>
                <a:spcPct val="150000"/>
              </a:lnSpc>
              <a:buFont typeface="Courier New" pitchFamily="49" charset="0"/>
              <a:buChar char="o"/>
            </a:pPr>
            <a:r>
              <a:rPr lang="en-US"/>
              <a:t> Rimonabant (Banned in many countries, due increased suicidal risks)</a:t>
            </a:r>
          </a:p>
          <a:p>
            <a:pPr>
              <a:lnSpc>
                <a:spcPct val="150000"/>
              </a:lnSpc>
            </a:pPr>
            <a:r>
              <a:rPr lang="en-US">
                <a:cs typeface="Arial" charset="0"/>
              </a:rPr>
              <a:t>	The effectiveness of antiobesity drugs is enhanced when they are prescribed with lifestyle modification because of the importance of a drug-behavior interaction.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pPr algn="l" eaLnBrk="1" hangingPunct="1"/>
            <a:r>
              <a:rPr lang="en-US" sz="3200" smtClean="0">
                <a:latin typeface="Arial" charset="0"/>
                <a:cs typeface="Arial" charset="0"/>
              </a:rPr>
              <a:t>SURGERY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FC05F932-E647-4DEC-B0F1-CA670EBDA091}" type="slidenum">
              <a:rPr lang="en-US"/>
              <a:pPr>
                <a:defRPr/>
              </a:pPr>
              <a:t>24</a:t>
            </a:fld>
            <a:endParaRPr lang="en-US"/>
          </a:p>
        </p:txBody>
      </p:sp>
      <p:sp>
        <p:nvSpPr>
          <p:cNvPr id="35846" name="Rectangle 5"/>
          <p:cNvSpPr>
            <a:spLocks noChangeArrowheads="1"/>
          </p:cNvSpPr>
          <p:nvPr/>
        </p:nvSpPr>
        <p:spPr bwMode="auto">
          <a:xfrm>
            <a:off x="609600" y="1371600"/>
            <a:ext cx="7848600" cy="4154488"/>
          </a:xfrm>
          <a:prstGeom prst="rect">
            <a:avLst/>
          </a:prstGeom>
          <a:noFill/>
          <a:ln w="9525">
            <a:noFill/>
            <a:miter lim="800000"/>
            <a:headEnd/>
            <a:tailEnd/>
          </a:ln>
        </p:spPr>
        <p:txBody>
          <a:bodyPr>
            <a:spAutoFit/>
          </a:bodyPr>
          <a:lstStyle/>
          <a:p>
            <a:pPr>
              <a:lnSpc>
                <a:spcPct val="150000"/>
              </a:lnSpc>
            </a:pPr>
            <a:r>
              <a:rPr lang="en-US" sz="2200"/>
              <a:t>For severe obesity (BMI 40 kg/m2) or for moderate obesity (BMI 35 kg/m2) with a serious medical condition.</a:t>
            </a:r>
          </a:p>
          <a:p>
            <a:pPr>
              <a:lnSpc>
                <a:spcPct val="150000"/>
              </a:lnSpc>
            </a:pPr>
            <a:endParaRPr lang="en-US" sz="2200"/>
          </a:p>
          <a:p>
            <a:pPr>
              <a:lnSpc>
                <a:spcPct val="150000"/>
              </a:lnSpc>
            </a:pPr>
            <a:r>
              <a:rPr lang="en-US" sz="2200"/>
              <a:t>Weight loss surgeries:</a:t>
            </a:r>
          </a:p>
          <a:p>
            <a:pPr lvl="1">
              <a:lnSpc>
                <a:spcPct val="150000"/>
              </a:lnSpc>
              <a:buFont typeface="Courier New" pitchFamily="49" charset="0"/>
              <a:buChar char="o"/>
            </a:pPr>
            <a:r>
              <a:rPr lang="en-US" sz="2200"/>
              <a:t>Restrictive:</a:t>
            </a:r>
          </a:p>
          <a:p>
            <a:pPr lvl="1">
              <a:lnSpc>
                <a:spcPct val="150000"/>
              </a:lnSpc>
            </a:pPr>
            <a:r>
              <a:rPr lang="en-US" sz="2200"/>
              <a:t>	Ex: </a:t>
            </a:r>
            <a:r>
              <a:rPr lang="en-US"/>
              <a:t>Vertical Banded Gastroplasty &amp; LASGB</a:t>
            </a:r>
          </a:p>
          <a:p>
            <a:pPr lvl="1">
              <a:lnSpc>
                <a:spcPct val="150000"/>
              </a:lnSpc>
              <a:buFont typeface="Courier New" pitchFamily="49" charset="0"/>
              <a:buChar char="o"/>
            </a:pPr>
            <a:r>
              <a:rPr lang="en-US" sz="2200"/>
              <a:t>Restrictive Malabsorptive:</a:t>
            </a:r>
          </a:p>
          <a:p>
            <a:pPr>
              <a:lnSpc>
                <a:spcPct val="150000"/>
              </a:lnSpc>
            </a:pPr>
            <a:r>
              <a:rPr lang="en-US" sz="2200"/>
              <a:t>	Ex: </a:t>
            </a:r>
            <a:r>
              <a:rPr lang="en-US"/>
              <a:t>Roux-en-Y gastric bypass (RYGB)</a:t>
            </a:r>
            <a:r>
              <a:rPr lang="en-US" b="1"/>
              <a:t> </a:t>
            </a:r>
            <a:r>
              <a:rPr lang="en-US"/>
              <a:t>&amp; Biliopancreatic diversion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pPr algn="l" eaLnBrk="1" hangingPunct="1"/>
            <a:r>
              <a:rPr lang="en-US" sz="3200" smtClean="0">
                <a:latin typeface="Arial" charset="0"/>
                <a:cs typeface="Arial" charset="0"/>
              </a:rPr>
              <a:t>SURGERY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0BF3B0CF-873F-42FA-859B-503FFF80257D}" type="slidenum">
              <a:rPr lang="en-US"/>
              <a:pPr>
                <a:defRPr/>
              </a:pPr>
              <a:t>25</a:t>
            </a:fld>
            <a:endParaRPr lang="en-US"/>
          </a:p>
        </p:txBody>
      </p:sp>
      <p:sp>
        <p:nvSpPr>
          <p:cNvPr id="37894" name="Rectangle 5"/>
          <p:cNvSpPr>
            <a:spLocks noChangeArrowheads="1"/>
          </p:cNvSpPr>
          <p:nvPr/>
        </p:nvSpPr>
        <p:spPr bwMode="auto">
          <a:xfrm>
            <a:off x="381000" y="1371600"/>
            <a:ext cx="8305800" cy="4754563"/>
          </a:xfrm>
          <a:prstGeom prst="rect">
            <a:avLst/>
          </a:prstGeom>
          <a:noFill/>
          <a:ln w="9525">
            <a:noFill/>
            <a:miter lim="800000"/>
            <a:headEnd/>
            <a:tailEnd/>
          </a:ln>
        </p:spPr>
        <p:txBody>
          <a:bodyPr>
            <a:spAutoFit/>
          </a:bodyPr>
          <a:lstStyle/>
          <a:p>
            <a:pPr>
              <a:lnSpc>
                <a:spcPct val="150000"/>
              </a:lnSpc>
            </a:pPr>
            <a:r>
              <a:rPr lang="en-US" sz="2200" b="1"/>
              <a:t>Laparoscopic adjustable silicone gastric banding (LASGB):</a:t>
            </a:r>
          </a:p>
          <a:p>
            <a:pPr>
              <a:lnSpc>
                <a:spcPct val="150000"/>
              </a:lnSpc>
            </a:pPr>
            <a:endParaRPr lang="en-US"/>
          </a:p>
          <a:p>
            <a:pPr>
              <a:lnSpc>
                <a:spcPct val="150000"/>
              </a:lnSpc>
              <a:buFont typeface="Arial" charset="0"/>
              <a:buChar char="•"/>
            </a:pPr>
            <a:r>
              <a:rPr lang="en-US"/>
              <a:t>LAP-BAND, the first banding device, </a:t>
            </a:r>
          </a:p>
          <a:p>
            <a:pPr>
              <a:lnSpc>
                <a:spcPct val="150000"/>
              </a:lnSpc>
            </a:pPr>
            <a:r>
              <a:rPr lang="en-US"/>
              <a:t>was approved in US in 2001.</a:t>
            </a:r>
          </a:p>
          <a:p>
            <a:pPr>
              <a:lnSpc>
                <a:spcPct val="150000"/>
              </a:lnSpc>
              <a:buFont typeface="Arial" charset="0"/>
              <a:buChar char="•"/>
            </a:pPr>
            <a:r>
              <a:rPr lang="en-US"/>
              <a:t>The diameter of this band is adjustable</a:t>
            </a:r>
          </a:p>
          <a:p>
            <a:pPr>
              <a:lnSpc>
                <a:spcPct val="150000"/>
              </a:lnSpc>
              <a:buFont typeface="Arial" charset="0"/>
              <a:buChar char="•"/>
            </a:pPr>
            <a:r>
              <a:rPr lang="en-US"/>
              <a:t>Injection or removal of saline into the </a:t>
            </a:r>
          </a:p>
          <a:p>
            <a:pPr>
              <a:lnSpc>
                <a:spcPct val="150000"/>
              </a:lnSpc>
            </a:pPr>
            <a:r>
              <a:rPr lang="en-US"/>
              <a:t>reservoir tightens or loosens the band’s </a:t>
            </a:r>
          </a:p>
          <a:p>
            <a:pPr>
              <a:lnSpc>
                <a:spcPct val="150000"/>
              </a:lnSpc>
            </a:pPr>
            <a:r>
              <a:rPr lang="en-US"/>
              <a:t>internal diameter, changing the size of </a:t>
            </a:r>
          </a:p>
          <a:p>
            <a:pPr>
              <a:lnSpc>
                <a:spcPct val="150000"/>
              </a:lnSpc>
            </a:pPr>
            <a:r>
              <a:rPr lang="en-US"/>
              <a:t>the gastric opening.</a:t>
            </a:r>
          </a:p>
          <a:p>
            <a:pPr>
              <a:lnSpc>
                <a:spcPct val="150000"/>
              </a:lnSpc>
              <a:buFont typeface="Arial" charset="0"/>
              <a:buChar char="•"/>
            </a:pPr>
            <a:r>
              <a:rPr lang="en-US"/>
              <a:t>No risk for developing micronutrient </a:t>
            </a:r>
          </a:p>
          <a:p>
            <a:pPr>
              <a:lnSpc>
                <a:spcPct val="150000"/>
              </a:lnSpc>
            </a:pPr>
            <a:r>
              <a:rPr lang="en-US"/>
              <a:t> deficiencies</a:t>
            </a:r>
          </a:p>
        </p:txBody>
      </p:sp>
      <p:pic>
        <p:nvPicPr>
          <p:cNvPr id="37895" name="Picture 2"/>
          <p:cNvPicPr>
            <a:picLocks noChangeAspect="1" noChangeArrowheads="1"/>
          </p:cNvPicPr>
          <p:nvPr/>
        </p:nvPicPr>
        <p:blipFill>
          <a:blip r:embed="rId3" cstate="print"/>
          <a:srcRect/>
          <a:stretch>
            <a:fillRect/>
          </a:stretch>
        </p:blipFill>
        <p:spPr bwMode="auto">
          <a:xfrm>
            <a:off x="4876800" y="20574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pPr algn="l" eaLnBrk="1" hangingPunct="1"/>
            <a:r>
              <a:rPr lang="en-US" sz="3200" smtClean="0">
                <a:latin typeface="Arial" charset="0"/>
                <a:cs typeface="Arial" charset="0"/>
              </a:rPr>
              <a:t>SURGERY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0FCDCB7F-DD61-4D1D-8087-5617AE3D7C94}" type="slidenum">
              <a:rPr lang="en-US"/>
              <a:pPr>
                <a:defRPr/>
              </a:pPr>
              <a:t>26</a:t>
            </a:fld>
            <a:endParaRPr lang="en-US"/>
          </a:p>
        </p:txBody>
      </p:sp>
      <p:sp>
        <p:nvSpPr>
          <p:cNvPr id="38918" name="Rectangle 5"/>
          <p:cNvSpPr>
            <a:spLocks noChangeArrowheads="1"/>
          </p:cNvSpPr>
          <p:nvPr/>
        </p:nvSpPr>
        <p:spPr bwMode="auto">
          <a:xfrm>
            <a:off x="609600" y="1447800"/>
            <a:ext cx="7848600" cy="3754438"/>
          </a:xfrm>
          <a:prstGeom prst="rect">
            <a:avLst/>
          </a:prstGeom>
          <a:noFill/>
          <a:ln w="9525">
            <a:noFill/>
            <a:miter lim="800000"/>
            <a:headEnd/>
            <a:tailEnd/>
          </a:ln>
        </p:spPr>
        <p:txBody>
          <a:bodyPr>
            <a:spAutoFit/>
          </a:bodyPr>
          <a:lstStyle/>
          <a:p>
            <a:r>
              <a:rPr lang="en-US" sz="2200" b="1"/>
              <a:t>Roux-en-Y gastric bypass (RYGB)</a:t>
            </a:r>
          </a:p>
          <a:p>
            <a:pPr>
              <a:lnSpc>
                <a:spcPct val="150000"/>
              </a:lnSpc>
            </a:pPr>
            <a:endParaRPr lang="en-US"/>
          </a:p>
          <a:p>
            <a:pPr>
              <a:lnSpc>
                <a:spcPct val="150000"/>
              </a:lnSpc>
              <a:buFont typeface="Arial" charset="0"/>
              <a:buChar char="•"/>
            </a:pPr>
            <a:r>
              <a:rPr lang="en-US"/>
              <a:t>‘‘Roux-en-Y’’ refers to Y-shaped section of small intestine created by the surgery; the Y is created at the point where the pancreobiliary conduit (afferent limb) and the Roux (efferent) limb are connected. ‘‘Bypass’’ refers to the exclusion or bypassing of the distal stomach, duodenum, and proximal jejunum.</a:t>
            </a:r>
          </a:p>
          <a:p>
            <a:pPr>
              <a:lnSpc>
                <a:spcPct val="150000"/>
              </a:lnSpc>
              <a:buFont typeface="Arial" charset="0"/>
              <a:buChar char="•"/>
            </a:pPr>
            <a:r>
              <a:rPr lang="en-US"/>
              <a:t>Most commonly performed.</a:t>
            </a:r>
          </a:p>
          <a:p>
            <a:pPr>
              <a:lnSpc>
                <a:spcPct val="150000"/>
              </a:lnSpc>
              <a:buFont typeface="Arial" charset="0"/>
              <a:buChar char="•"/>
            </a:pPr>
            <a:r>
              <a:rPr lang="en-US"/>
              <a:t>Performed with open incision or laparoscopically.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pPr algn="l" eaLnBrk="1" hangingPunct="1"/>
            <a:r>
              <a:rPr lang="en-US" sz="3200" smtClean="0">
                <a:latin typeface="Arial" charset="0"/>
                <a:cs typeface="Arial" charset="0"/>
              </a:rPr>
              <a:t>SURGERY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D4CA0B91-3219-4738-9AA2-3A4FDAE75E89}" type="slidenum">
              <a:rPr lang="en-US"/>
              <a:pPr>
                <a:defRPr/>
              </a:pPr>
              <a:t>27</a:t>
            </a:fld>
            <a:endParaRPr lang="en-US"/>
          </a:p>
        </p:txBody>
      </p:sp>
      <p:pic>
        <p:nvPicPr>
          <p:cNvPr id="39942" name="Picture 2"/>
          <p:cNvPicPr>
            <a:picLocks noChangeAspect="1" noChangeArrowheads="1"/>
          </p:cNvPicPr>
          <p:nvPr/>
        </p:nvPicPr>
        <p:blipFill>
          <a:blip r:embed="rId3" cstate="print"/>
          <a:srcRect/>
          <a:stretch>
            <a:fillRect/>
          </a:stretch>
        </p:blipFill>
        <p:spPr bwMode="auto">
          <a:xfrm>
            <a:off x="4800600" y="1143000"/>
            <a:ext cx="4143375" cy="4848225"/>
          </a:xfrm>
          <a:prstGeom prst="rect">
            <a:avLst/>
          </a:prstGeom>
          <a:noFill/>
          <a:ln w="9525">
            <a:noFill/>
            <a:miter lim="800000"/>
            <a:headEnd/>
            <a:tailEnd/>
          </a:ln>
        </p:spPr>
      </p:pic>
      <p:sp>
        <p:nvSpPr>
          <p:cNvPr id="39943" name="Rectangle 6"/>
          <p:cNvSpPr>
            <a:spLocks noChangeArrowheads="1"/>
          </p:cNvSpPr>
          <p:nvPr/>
        </p:nvSpPr>
        <p:spPr bwMode="auto">
          <a:xfrm>
            <a:off x="762000" y="1295400"/>
            <a:ext cx="3810000" cy="4246563"/>
          </a:xfrm>
          <a:prstGeom prst="rect">
            <a:avLst/>
          </a:prstGeom>
          <a:noFill/>
          <a:ln w="9525">
            <a:noFill/>
            <a:miter lim="800000"/>
            <a:headEnd/>
            <a:tailEnd/>
          </a:ln>
        </p:spPr>
        <p:txBody>
          <a:bodyPr>
            <a:spAutoFit/>
          </a:bodyPr>
          <a:lstStyle/>
          <a:p>
            <a:pPr>
              <a:lnSpc>
                <a:spcPct val="150000"/>
              </a:lnSpc>
              <a:buFont typeface="Arial" charset="0"/>
              <a:buChar char="•"/>
            </a:pPr>
            <a:r>
              <a:rPr lang="en-US"/>
              <a:t>Involves formation of a 10- to 30-mL proximal gastric pouch by either surgically separating or stapling the stomach across the fundus. Outflow from the pouch is created by performing a narrow (10 mm) gastrojejunostomy. The distal end of jejunum is then anastomosed 50 to 150 cm below the gastrojejunostomy.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pPr algn="l" eaLnBrk="1" hangingPunct="1"/>
            <a:r>
              <a:rPr lang="en-US" sz="3200" smtClean="0">
                <a:latin typeface="Arial" charset="0"/>
                <a:cs typeface="Arial" charset="0"/>
              </a:rPr>
              <a:t>SURGERY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B8B4190C-BDB3-4577-A748-C18AB0632441}" type="slidenum">
              <a:rPr lang="en-US"/>
              <a:pPr>
                <a:defRPr/>
              </a:pPr>
              <a:t>28</a:t>
            </a:fld>
            <a:endParaRPr lang="en-US"/>
          </a:p>
        </p:txBody>
      </p:sp>
      <p:pic>
        <p:nvPicPr>
          <p:cNvPr id="40966" name="Picture 2"/>
          <p:cNvPicPr>
            <a:picLocks noChangeAspect="1" noChangeArrowheads="1"/>
          </p:cNvPicPr>
          <p:nvPr/>
        </p:nvPicPr>
        <p:blipFill>
          <a:blip r:embed="rId3" cstate="print"/>
          <a:srcRect l="10315"/>
          <a:stretch>
            <a:fillRect/>
          </a:stretch>
        </p:blipFill>
        <p:spPr bwMode="auto">
          <a:xfrm>
            <a:off x="5181600" y="1219200"/>
            <a:ext cx="3892550" cy="4772025"/>
          </a:xfrm>
          <a:prstGeom prst="rect">
            <a:avLst/>
          </a:prstGeom>
          <a:noFill/>
          <a:ln w="9525">
            <a:noFill/>
            <a:miter lim="800000"/>
            <a:headEnd/>
            <a:tailEnd/>
          </a:ln>
        </p:spPr>
      </p:pic>
      <p:sp>
        <p:nvSpPr>
          <p:cNvPr id="40967" name="TextBox 8"/>
          <p:cNvSpPr txBox="1">
            <a:spLocks noChangeArrowheads="1"/>
          </p:cNvSpPr>
          <p:nvPr/>
        </p:nvSpPr>
        <p:spPr bwMode="auto">
          <a:xfrm>
            <a:off x="457200" y="1143000"/>
            <a:ext cx="4800600" cy="5568950"/>
          </a:xfrm>
          <a:prstGeom prst="rect">
            <a:avLst/>
          </a:prstGeom>
          <a:noFill/>
          <a:ln w="9525">
            <a:noFill/>
            <a:miter lim="800000"/>
            <a:headEnd/>
            <a:tailEnd/>
          </a:ln>
        </p:spPr>
        <p:txBody>
          <a:bodyPr>
            <a:spAutoFit/>
          </a:bodyPr>
          <a:lstStyle/>
          <a:p>
            <a:r>
              <a:rPr lang="en-US" sz="2200" b="1"/>
              <a:t>Biliopancreatic Diversion</a:t>
            </a:r>
          </a:p>
          <a:p>
            <a:pPr>
              <a:lnSpc>
                <a:spcPct val="150000"/>
              </a:lnSpc>
              <a:buFont typeface="Arial" charset="0"/>
              <a:buChar char="•"/>
            </a:pPr>
            <a:r>
              <a:rPr lang="en-US"/>
              <a:t>More complicated and less commonly performed.</a:t>
            </a:r>
          </a:p>
          <a:p>
            <a:pPr>
              <a:lnSpc>
                <a:spcPct val="150000"/>
              </a:lnSpc>
              <a:buFont typeface="Arial" charset="0"/>
              <a:buChar char="•"/>
            </a:pPr>
            <a:r>
              <a:rPr lang="en-US"/>
              <a:t>Involves a subtotal gastrectomy, leaving </a:t>
            </a:r>
          </a:p>
          <a:p>
            <a:pPr>
              <a:lnSpc>
                <a:spcPct val="150000"/>
              </a:lnSpc>
            </a:pPr>
            <a:r>
              <a:rPr lang="en-US"/>
              <a:t>a much larger gastric pouch</a:t>
            </a:r>
          </a:p>
          <a:p>
            <a:pPr>
              <a:lnSpc>
                <a:spcPct val="150000"/>
              </a:lnSpc>
              <a:buFont typeface="Arial" charset="0"/>
              <a:buChar char="•"/>
            </a:pPr>
            <a:r>
              <a:rPr lang="en-US"/>
              <a:t>Small bowel is divided 250 cm proximal </a:t>
            </a:r>
          </a:p>
          <a:p>
            <a:pPr>
              <a:lnSpc>
                <a:spcPct val="150000"/>
              </a:lnSpc>
            </a:pPr>
            <a:r>
              <a:rPr lang="en-US"/>
              <a:t>to the ileocecal valve and connected </a:t>
            </a:r>
          </a:p>
          <a:p>
            <a:pPr>
              <a:lnSpc>
                <a:spcPct val="150000"/>
              </a:lnSpc>
            </a:pPr>
            <a:r>
              <a:rPr lang="en-US"/>
              <a:t>directly to the gastric pouch, producing a gastroileostomy. </a:t>
            </a:r>
          </a:p>
          <a:p>
            <a:pPr>
              <a:lnSpc>
                <a:spcPct val="150000"/>
              </a:lnSpc>
              <a:buFont typeface="Arial" charset="0"/>
              <a:buChar char="•"/>
            </a:pPr>
            <a:r>
              <a:rPr lang="en-US"/>
              <a:t>The remaining proximal limb </a:t>
            </a:r>
          </a:p>
          <a:p>
            <a:pPr>
              <a:lnSpc>
                <a:spcPct val="150000"/>
              </a:lnSpc>
            </a:pPr>
            <a:r>
              <a:rPr lang="en-US"/>
              <a:t>(biliopancreatic conduit) is then</a:t>
            </a:r>
          </a:p>
          <a:p>
            <a:pPr>
              <a:lnSpc>
                <a:spcPct val="150000"/>
              </a:lnSpc>
            </a:pPr>
            <a:r>
              <a:rPr lang="en-US"/>
              <a:t> anastomosed to the side of the distal ileum 50 cm proximal to the ileocecal valve.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9E560DE2-F0B7-4250-8508-4E9BE8AC9EBC}" type="slidenum">
              <a:rPr lang="en-US"/>
              <a:pPr>
                <a:defRPr/>
              </a:pPr>
              <a:t>29</a:t>
            </a:fld>
            <a:endParaRPr lang="en-US"/>
          </a:p>
        </p:txBody>
      </p:sp>
      <p:sp>
        <p:nvSpPr>
          <p:cNvPr id="41989" name="Rectangle 4"/>
          <p:cNvSpPr>
            <a:spLocks noChangeArrowheads="1"/>
          </p:cNvSpPr>
          <p:nvPr/>
        </p:nvSpPr>
        <p:spPr bwMode="auto">
          <a:xfrm>
            <a:off x="457200" y="1246188"/>
            <a:ext cx="8001000" cy="4754562"/>
          </a:xfrm>
          <a:prstGeom prst="rect">
            <a:avLst/>
          </a:prstGeom>
          <a:noFill/>
          <a:ln w="9525">
            <a:noFill/>
            <a:miter lim="800000"/>
            <a:headEnd/>
            <a:tailEnd/>
          </a:ln>
        </p:spPr>
        <p:txBody>
          <a:bodyPr>
            <a:spAutoFit/>
          </a:bodyPr>
          <a:lstStyle/>
          <a:p>
            <a:pPr>
              <a:lnSpc>
                <a:spcPct val="150000"/>
              </a:lnSpc>
            </a:pPr>
            <a:r>
              <a:rPr lang="en-US" sz="2200" b="1"/>
              <a:t>Biliopancreatic diversion with duodenal switch:</a:t>
            </a:r>
          </a:p>
          <a:p>
            <a:pPr>
              <a:lnSpc>
                <a:spcPct val="150000"/>
              </a:lnSpc>
            </a:pPr>
            <a:endParaRPr lang="en-US"/>
          </a:p>
          <a:p>
            <a:pPr>
              <a:lnSpc>
                <a:spcPct val="150000"/>
              </a:lnSpc>
              <a:buFont typeface="Arial" charset="0"/>
              <a:buChar char="•"/>
            </a:pPr>
            <a:r>
              <a:rPr lang="en-US"/>
              <a:t>A variation of the biliopancreatic diversion, which preserves the first portion of the duodenum. </a:t>
            </a:r>
          </a:p>
          <a:p>
            <a:pPr>
              <a:lnSpc>
                <a:spcPct val="150000"/>
              </a:lnSpc>
              <a:buFont typeface="Arial" charset="0"/>
              <a:buChar char="•"/>
            </a:pPr>
            <a:r>
              <a:rPr lang="en-US"/>
              <a:t>A vertical subtotal gastrectomy is performed and the duodenum is divided just beyond the pylorus. </a:t>
            </a:r>
          </a:p>
          <a:p>
            <a:pPr>
              <a:lnSpc>
                <a:spcPct val="150000"/>
              </a:lnSpc>
              <a:buFont typeface="Arial" charset="0"/>
              <a:buChar char="•"/>
            </a:pPr>
            <a:r>
              <a:rPr lang="en-US"/>
              <a:t>The distal small bowel is connected to the short stump of the duodenum, producing a 75- to 100-cm ileal-duodenal common channel for absorption of nutrients. The other end of the duodenum is closed, and the remaining small bowel connected onto the enteral limb at about 75 to 100 cm from the ileocecal valve.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7"/>
          <p:cNvSpPr>
            <a:spLocks noGrp="1"/>
          </p:cNvSpPr>
          <p:nvPr>
            <p:ph type="title"/>
          </p:nvPr>
        </p:nvSpPr>
        <p:spPr/>
        <p:txBody>
          <a:bodyPr/>
          <a:lstStyle/>
          <a:p>
            <a:pPr algn="l"/>
            <a:r>
              <a:rPr lang="en-US" sz="3200" smtClean="0">
                <a:latin typeface="Arial" charset="0"/>
                <a:cs typeface="Arial" charset="0"/>
              </a:rPr>
              <a:t>Prevalence</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4D042009-8FC8-4533-B070-5C36E9F3C9CD}" type="slidenum">
              <a:rPr lang="en-US"/>
              <a:pPr>
                <a:defRPr/>
              </a:pPr>
              <a:t>3</a:t>
            </a:fld>
            <a:endParaRPr lang="en-US"/>
          </a:p>
        </p:txBody>
      </p:sp>
      <p:sp>
        <p:nvSpPr>
          <p:cNvPr id="3078" name="Rectangle 5"/>
          <p:cNvSpPr>
            <a:spLocks noChangeArrowheads="1"/>
          </p:cNvSpPr>
          <p:nvPr/>
        </p:nvSpPr>
        <p:spPr bwMode="auto">
          <a:xfrm>
            <a:off x="609600" y="1600200"/>
            <a:ext cx="7924800" cy="2862322"/>
          </a:xfrm>
          <a:prstGeom prst="rect">
            <a:avLst/>
          </a:prstGeom>
          <a:noFill/>
          <a:ln w="9525">
            <a:noFill/>
            <a:miter lim="800000"/>
            <a:headEnd/>
            <a:tailEnd/>
          </a:ln>
        </p:spPr>
        <p:txBody>
          <a:bodyPr>
            <a:spAutoFit/>
          </a:bodyPr>
          <a:lstStyle/>
          <a:p>
            <a:pPr>
              <a:lnSpc>
                <a:spcPct val="150000"/>
              </a:lnSpc>
              <a:buFont typeface="Wingdings" pitchFamily="2" charset="2"/>
              <a:buChar char="v"/>
            </a:pPr>
            <a:r>
              <a:rPr lang="en-US" sz="2000" dirty="0" smtClean="0"/>
              <a:t>WHO projected in </a:t>
            </a:r>
            <a:r>
              <a:rPr lang="en-US" sz="2000" dirty="0"/>
              <a:t>2015, approximately </a:t>
            </a:r>
            <a:r>
              <a:rPr lang="en-US" sz="2000" b="1" dirty="0"/>
              <a:t>2.3 billion </a:t>
            </a:r>
            <a:r>
              <a:rPr lang="en-US" sz="2000" dirty="0"/>
              <a:t>adults will be overweight and more than </a:t>
            </a:r>
            <a:r>
              <a:rPr lang="en-US" sz="2000" b="1" dirty="0"/>
              <a:t>700 million </a:t>
            </a:r>
            <a:r>
              <a:rPr lang="en-US" sz="2000" dirty="0" smtClean="0"/>
              <a:t>were </a:t>
            </a:r>
            <a:r>
              <a:rPr lang="en-US" sz="2000" dirty="0"/>
              <a:t>obese</a:t>
            </a:r>
            <a:r>
              <a:rPr lang="en-US" sz="2000" dirty="0" smtClean="0"/>
              <a:t>.</a:t>
            </a:r>
          </a:p>
          <a:p>
            <a:pPr>
              <a:lnSpc>
                <a:spcPct val="150000"/>
              </a:lnSpc>
              <a:buFont typeface="Wingdings" pitchFamily="2" charset="2"/>
              <a:buChar char="v"/>
            </a:pPr>
            <a:endParaRPr lang="en-US" sz="2000" dirty="0" smtClean="0"/>
          </a:p>
          <a:p>
            <a:pPr>
              <a:lnSpc>
                <a:spcPct val="150000"/>
              </a:lnSpc>
              <a:buFont typeface="Wingdings" pitchFamily="2" charset="2"/>
              <a:buChar char="v"/>
            </a:pPr>
            <a:r>
              <a:rPr lang="en-US" sz="2000" dirty="0" smtClean="0"/>
              <a:t>At least 20 million children under the age of 5 years were overweight globally</a:t>
            </a:r>
          </a:p>
          <a:p>
            <a:pPr>
              <a:lnSpc>
                <a:spcPct val="150000"/>
              </a:lnSpc>
              <a:buFont typeface="Wingdings" pitchFamily="2" charset="2"/>
              <a:buChar char="v"/>
            </a:pP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9E99FC87-11FD-463F-B51E-44C090C6D995}" type="slidenum">
              <a:rPr lang="en-US"/>
              <a:pPr>
                <a:defRPr/>
              </a:pPr>
              <a:t>30</a:t>
            </a:fld>
            <a:endParaRPr lang="en-US"/>
          </a:p>
        </p:txBody>
      </p:sp>
      <p:pic>
        <p:nvPicPr>
          <p:cNvPr id="40965" name="Picture 2"/>
          <p:cNvPicPr>
            <a:picLocks noChangeAspect="1" noChangeArrowheads="1"/>
          </p:cNvPicPr>
          <p:nvPr/>
        </p:nvPicPr>
        <p:blipFill>
          <a:blip r:embed="rId3" cstate="print"/>
          <a:srcRect l="3697"/>
          <a:stretch>
            <a:fillRect/>
          </a:stretch>
        </p:blipFill>
        <p:spPr bwMode="auto">
          <a:xfrm>
            <a:off x="1143000" y="1447800"/>
            <a:ext cx="6781800"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6"/>
          <p:cNvSpPr>
            <a:spLocks noGrp="1"/>
          </p:cNvSpPr>
          <p:nvPr>
            <p:ph type="title"/>
          </p:nvPr>
        </p:nvSpPr>
        <p:spPr/>
        <p:txBody>
          <a:bodyPr/>
          <a:lstStyle/>
          <a:p>
            <a:pPr algn="l" eaLnBrk="1" hangingPunct="1"/>
            <a:r>
              <a:rPr lang="en-US" sz="3200" smtClean="0">
                <a:latin typeface="Arial" charset="0"/>
                <a:cs typeface="Arial" charset="0"/>
              </a:rPr>
              <a:t>Selection of Therapy</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81FCAEE4-B09D-4BC3-83C6-3FD85A936885}" type="slidenum">
              <a:rPr lang="en-US"/>
              <a:pPr>
                <a:defRPr/>
              </a:pPr>
              <a:t>31</a:t>
            </a:fld>
            <a:endParaRPr lang="en-US"/>
          </a:p>
        </p:txBody>
      </p:sp>
      <p:pic>
        <p:nvPicPr>
          <p:cNvPr id="41990" name="Picture 6"/>
          <p:cNvPicPr>
            <a:picLocks noChangeAspect="1" noChangeArrowheads="1"/>
          </p:cNvPicPr>
          <p:nvPr/>
        </p:nvPicPr>
        <p:blipFill>
          <a:blip r:embed="rId3" cstate="print"/>
          <a:srcRect/>
          <a:stretch>
            <a:fillRect/>
          </a:stretch>
        </p:blipFill>
        <p:spPr bwMode="auto">
          <a:xfrm>
            <a:off x="609600" y="1524000"/>
            <a:ext cx="7756525"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5"/>
          <p:cNvSpPr>
            <a:spLocks noGrp="1"/>
          </p:cNvSpPr>
          <p:nvPr>
            <p:ph type="title"/>
          </p:nvPr>
        </p:nvSpPr>
        <p:spPr/>
        <p:txBody>
          <a:bodyPr/>
          <a:lstStyle/>
          <a:p>
            <a:pPr eaLnBrk="1" hangingPunct="1"/>
            <a:r>
              <a:rPr lang="en-US" sz="3200" smtClean="0">
                <a:latin typeface="Arial" charset="0"/>
                <a:cs typeface="Arial" charset="0"/>
              </a:rPr>
              <a:t>The Magic Formula</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B00E2F7F-912C-40D8-842F-B82B91CF3078}" type="slidenum">
              <a:rPr lang="en-US"/>
              <a:pPr>
                <a:defRPr/>
              </a:pPr>
              <a:t>32</a:t>
            </a:fld>
            <a:endParaRPr lang="en-US"/>
          </a:p>
        </p:txBody>
      </p:sp>
      <p:pic>
        <p:nvPicPr>
          <p:cNvPr id="33797" name="Picture 3" descr="FAd diet"/>
          <p:cNvPicPr>
            <a:picLocks noChangeAspect="1" noChangeArrowheads="1"/>
          </p:cNvPicPr>
          <p:nvPr/>
        </p:nvPicPr>
        <p:blipFill>
          <a:blip r:embed="rId3" cstate="print"/>
          <a:srcRect/>
          <a:stretch>
            <a:fillRect/>
          </a:stretch>
        </p:blipFill>
        <p:spPr bwMode="auto">
          <a:xfrm>
            <a:off x="1371600" y="1371600"/>
            <a:ext cx="6553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E6E5B8D6-D674-42FE-8098-1262A6FEA2E6}" type="slidenum">
              <a:rPr lang="en-US"/>
              <a:pPr>
                <a:defRPr/>
              </a:pPr>
              <a:t>33</a:t>
            </a:fld>
            <a:endParaRPr lang="en-US"/>
          </a:p>
        </p:txBody>
      </p:sp>
      <p:sp>
        <p:nvSpPr>
          <p:cNvPr id="6" name="TextBox 5"/>
          <p:cNvSpPr txBox="1">
            <a:spLocks noChangeArrowheads="1"/>
          </p:cNvSpPr>
          <p:nvPr/>
        </p:nvSpPr>
        <p:spPr bwMode="auto">
          <a:xfrm>
            <a:off x="304800" y="1676400"/>
            <a:ext cx="8077200" cy="2076450"/>
          </a:xfrm>
          <a:prstGeom prst="rect">
            <a:avLst/>
          </a:prstGeom>
          <a:noFill/>
          <a:ln w="9525">
            <a:noFill/>
            <a:miter lim="800000"/>
            <a:headEnd/>
            <a:tailEnd/>
          </a:ln>
        </p:spPr>
        <p:txBody>
          <a:bodyPr>
            <a:spAutoFit/>
          </a:bodyPr>
          <a:lstStyle/>
          <a:p>
            <a:pPr algn="ctr"/>
            <a:r>
              <a:rPr lang="en-US" sz="3600"/>
              <a:t>Imprisoned in every fat man, a thin one is wildly signaling to be let out</a:t>
            </a:r>
            <a:r>
              <a:rPr lang="en-US" sz="4400"/>
              <a:t>. </a:t>
            </a:r>
            <a:br>
              <a:rPr lang="en-US" sz="4400"/>
            </a:br>
            <a:endParaRPr lang="en-US" sz="4400"/>
          </a:p>
        </p:txBody>
      </p:sp>
      <p:sp>
        <p:nvSpPr>
          <p:cNvPr id="8" name="Rectangle 7"/>
          <p:cNvSpPr/>
          <p:nvPr/>
        </p:nvSpPr>
        <p:spPr>
          <a:xfrm>
            <a:off x="2893031" y="4715470"/>
            <a:ext cx="3660169"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accent6">
                    <a:lumMod val="20000"/>
                    <a:lumOff val="80000"/>
                  </a:schemeClr>
                </a:solidFill>
                <a:effectLst>
                  <a:outerShdw blurRad="41275" dist="20320" dir="1800000" algn="tl" rotWithShape="0">
                    <a:srgbClr val="000000">
                      <a:alpha val="40000"/>
                    </a:srgbClr>
                  </a:outerShdw>
                </a:effectLst>
              </a:rPr>
              <a:t>Thank You</a:t>
            </a:r>
          </a:p>
        </p:txBody>
      </p:sp>
      <p:sp>
        <p:nvSpPr>
          <p:cNvPr id="9" name="TextBox 8"/>
          <p:cNvSpPr txBox="1">
            <a:spLocks noChangeArrowheads="1"/>
          </p:cNvSpPr>
          <p:nvPr/>
        </p:nvSpPr>
        <p:spPr bwMode="auto">
          <a:xfrm>
            <a:off x="838200" y="3581400"/>
            <a:ext cx="7543800" cy="1077913"/>
          </a:xfrm>
          <a:prstGeom prst="rect">
            <a:avLst/>
          </a:prstGeom>
          <a:noFill/>
          <a:ln w="9525">
            <a:noFill/>
            <a:miter lim="800000"/>
            <a:headEnd/>
            <a:tailEnd/>
          </a:ln>
        </p:spPr>
        <p:txBody>
          <a:bodyPr>
            <a:spAutoFit/>
          </a:bodyPr>
          <a:lstStyle/>
          <a:p>
            <a:r>
              <a:rPr lang="en-US" sz="3200"/>
              <a:t>I am not my body. My body is nothing without 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5"/>
          <p:cNvSpPr>
            <a:spLocks noGrp="1"/>
          </p:cNvSpPr>
          <p:nvPr>
            <p:ph type="title"/>
          </p:nvPr>
        </p:nvSpPr>
        <p:spPr>
          <a:xfrm>
            <a:off x="457200" y="2590800"/>
            <a:ext cx="8229600" cy="1524000"/>
          </a:xfrm>
        </p:spPr>
        <p:txBody>
          <a:bodyPr/>
          <a:lstStyle/>
          <a:p>
            <a:pPr eaLnBrk="1" hangingPunct="1"/>
            <a:r>
              <a:rPr lang="en-US" smtClean="0">
                <a:latin typeface="Arial" charset="0"/>
                <a:cs typeface="Arial" charset="0"/>
              </a:rPr>
              <a:t>Is Obesity a Disease?</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9BB110E2-7A9C-4AB7-9ECA-5A393D47B840}"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5C1CA0EC-0921-4D1A-A40A-F899BE3F0148}" type="slidenum">
              <a:rPr lang="en-US"/>
              <a:pPr>
                <a:defRPr/>
              </a:pPr>
              <a:t>5</a:t>
            </a:fld>
            <a:endParaRPr lang="en-US" dirty="0"/>
          </a:p>
        </p:txBody>
      </p:sp>
      <p:sp>
        <p:nvSpPr>
          <p:cNvPr id="5124" name="Rectangle 6"/>
          <p:cNvSpPr>
            <a:spLocks noChangeArrowheads="1"/>
          </p:cNvSpPr>
          <p:nvPr/>
        </p:nvSpPr>
        <p:spPr bwMode="auto">
          <a:xfrm>
            <a:off x="304800" y="838200"/>
            <a:ext cx="8458200" cy="1685925"/>
          </a:xfrm>
          <a:prstGeom prst="rect">
            <a:avLst/>
          </a:prstGeom>
          <a:noFill/>
          <a:ln w="9525">
            <a:noFill/>
            <a:miter lim="800000"/>
            <a:headEnd/>
            <a:tailEnd/>
          </a:ln>
        </p:spPr>
        <p:txBody>
          <a:bodyPr>
            <a:spAutoFit/>
          </a:bodyPr>
          <a:lstStyle/>
          <a:p>
            <a:pPr>
              <a:lnSpc>
                <a:spcPct val="150000"/>
              </a:lnSpc>
            </a:pPr>
            <a:r>
              <a:rPr lang="en-US" sz="2400">
                <a:cs typeface="Arial" charset="0"/>
              </a:rPr>
              <a:t>Obesity is a heterogeneous complex disorder of multiple</a:t>
            </a:r>
          </a:p>
          <a:p>
            <a:pPr>
              <a:lnSpc>
                <a:spcPct val="150000"/>
              </a:lnSpc>
            </a:pPr>
            <a:r>
              <a:rPr lang="en-US" sz="2400">
                <a:cs typeface="Arial" charset="0"/>
              </a:rPr>
              <a:t>etiologies characterized by excess body fat that threatens or affects socioeconomic, mental or physical health</a:t>
            </a:r>
          </a:p>
        </p:txBody>
      </p:sp>
      <p:pic>
        <p:nvPicPr>
          <p:cNvPr id="5126" name="Picture 4"/>
          <p:cNvPicPr>
            <a:picLocks noChangeAspect="1" noChangeArrowheads="1"/>
          </p:cNvPicPr>
          <p:nvPr/>
        </p:nvPicPr>
        <p:blipFill>
          <a:blip r:embed="rId3" cstate="print"/>
          <a:srcRect r="62962"/>
          <a:stretch>
            <a:fillRect/>
          </a:stretch>
        </p:blipFill>
        <p:spPr bwMode="auto">
          <a:xfrm>
            <a:off x="152400" y="2819400"/>
            <a:ext cx="2286000" cy="3562350"/>
          </a:xfrm>
          <a:prstGeom prst="rect">
            <a:avLst/>
          </a:prstGeom>
          <a:noFill/>
          <a:ln w="9525">
            <a:noFill/>
            <a:miter lim="800000"/>
            <a:headEnd/>
            <a:tailEnd/>
          </a:ln>
        </p:spPr>
      </p:pic>
      <p:sp>
        <p:nvSpPr>
          <p:cNvPr id="5127" name="Rectangle 8"/>
          <p:cNvSpPr>
            <a:spLocks noChangeArrowheads="1"/>
          </p:cNvSpPr>
          <p:nvPr/>
        </p:nvSpPr>
        <p:spPr bwMode="auto">
          <a:xfrm>
            <a:off x="2895600" y="3505200"/>
            <a:ext cx="5638800" cy="175418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nSpc>
                <a:spcPct val="150000"/>
              </a:lnSpc>
              <a:defRPr/>
            </a:pPr>
            <a:r>
              <a:rPr lang="en-US" sz="2400" dirty="0">
                <a:cs typeface="Arial" charset="0"/>
              </a:rPr>
              <a:t>Obesity is a multiple organ disorder, affecting 9 organ systems involving over 40 conditions…..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A0701AE5-5EC3-4F83-92CA-A258DAAC93AB}" type="slidenum">
              <a:rPr lang="en-US"/>
              <a:pPr>
                <a:defRPr/>
              </a:pPr>
              <a:t>6</a:t>
            </a:fld>
            <a:endParaRPr lang="en-US"/>
          </a:p>
        </p:txBody>
      </p:sp>
      <p:graphicFrame>
        <p:nvGraphicFramePr>
          <p:cNvPr id="6" name="Table 5"/>
          <p:cNvGraphicFramePr>
            <a:graphicFrameLocks noGrp="1"/>
          </p:cNvGraphicFramePr>
          <p:nvPr/>
        </p:nvGraphicFramePr>
        <p:xfrm>
          <a:off x="533400" y="685800"/>
          <a:ext cx="8077202" cy="5558521"/>
        </p:xfrm>
        <a:graphic>
          <a:graphicData uri="http://schemas.openxmlformats.org/drawingml/2006/table">
            <a:tbl>
              <a:tblPr/>
              <a:tblGrid>
                <a:gridCol w="1473250"/>
                <a:gridCol w="1103050"/>
                <a:gridCol w="1833634"/>
                <a:gridCol w="1833634"/>
                <a:gridCol w="1833634"/>
              </a:tblGrid>
              <a:tr h="895261">
                <a:tc gridSpan="5">
                  <a:txBody>
                    <a:bodyPr/>
                    <a:lstStyle/>
                    <a:p>
                      <a:pPr marL="0" marR="0" algn="ctr">
                        <a:lnSpc>
                          <a:spcPct val="115000"/>
                        </a:lnSpc>
                        <a:spcBef>
                          <a:spcPts val="0"/>
                        </a:spcBef>
                        <a:spcAft>
                          <a:spcPts val="0"/>
                        </a:spcAft>
                      </a:pPr>
                      <a:r>
                        <a:rPr lang="en-US" sz="1400" b="1" dirty="0">
                          <a:solidFill>
                            <a:schemeClr val="tx1"/>
                          </a:solidFill>
                          <a:latin typeface="Arial" pitchFamily="34" charset="0"/>
                          <a:ea typeface="Times New Roman"/>
                          <a:cs typeface="Arial" pitchFamily="34" charset="0"/>
                        </a:rPr>
                        <a:t>Table 1 Classification of Overweight and Obesity by Body Mass Index (BMI),Waist Circumference, and Associated Disease Risk </a:t>
                      </a: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8488C4"/>
                        </a:gs>
                        <a:gs pos="53000">
                          <a:srgbClr val="D4DEFF"/>
                        </a:gs>
                        <a:gs pos="83000">
                          <a:srgbClr val="D4DEFF"/>
                        </a:gs>
                        <a:gs pos="100000">
                          <a:srgbClr val="96AB94"/>
                        </a:gs>
                      </a:gsLst>
                      <a:lin ang="5400000" scaled="0"/>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5932">
                <a:tc>
                  <a:txBody>
                    <a:bodyPr/>
                    <a:lstStyle/>
                    <a:p>
                      <a:pPr marL="0" marR="0">
                        <a:lnSpc>
                          <a:spcPct val="115000"/>
                        </a:lnSpc>
                        <a:spcBef>
                          <a:spcPts val="0"/>
                        </a:spcBef>
                        <a:spcAft>
                          <a:spcPts val="0"/>
                        </a:spcAft>
                      </a:pP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BMI (kg/m²) </a:t>
                      </a:r>
                      <a:endParaRPr lang="en-US" sz="1400" b="1">
                        <a:solidFill>
                          <a:srgbClr val="000000"/>
                        </a:solidFill>
                        <a:latin typeface="Arial" pitchFamily="34" charset="0"/>
                        <a:ea typeface="Times New Roman"/>
                        <a:cs typeface="Arial" pitchFamily="34" charset="0"/>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Obesity Class </a:t>
                      </a:r>
                      <a:endParaRPr lang="en-US" sz="1400" b="1">
                        <a:solidFill>
                          <a:srgbClr val="000000"/>
                        </a:solidFill>
                        <a:latin typeface="Arial" pitchFamily="34" charset="0"/>
                        <a:ea typeface="Times New Roman"/>
                        <a:cs typeface="Arial" pitchFamily="34" charset="0"/>
                      </a:endParaRPr>
                    </a:p>
                  </a:txBody>
                  <a:tcPr marL="61582" marR="61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Disease Risk (Relative to Normal Weight and Waist Circumference)* </a:t>
                      </a:r>
                      <a:endParaRPr lang="en-US" sz="1400" b="1">
                        <a:solidFill>
                          <a:srgbClr val="000000"/>
                        </a:solidFill>
                        <a:latin typeface="Arial" pitchFamily="34" charset="0"/>
                        <a:ea typeface="Times New Roman"/>
                        <a:cs typeface="Arial" pitchFamily="34" charset="0"/>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693492">
                <a:tc>
                  <a:txBody>
                    <a:bodyPr/>
                    <a:lstStyle/>
                    <a:p>
                      <a:pPr marL="0" marR="0">
                        <a:lnSpc>
                          <a:spcPct val="115000"/>
                        </a:lnSpc>
                        <a:spcBef>
                          <a:spcPts val="0"/>
                        </a:spcBef>
                        <a:spcAft>
                          <a:spcPts val="0"/>
                        </a:spcAft>
                      </a:pP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Men: ≤40 inches (≤102 cm) Women: ≤35 in (≤88 cm) </a:t>
                      </a: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&gt; 40 inches (&gt;102 cm) &gt; 35 inches (&gt;88 cm) </a:t>
                      </a: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86">
                <a:tc>
                  <a:txBody>
                    <a:bodyPr/>
                    <a:lstStyle/>
                    <a:p>
                      <a:pPr marL="0" marR="0">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Underweight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&lt; 18.5 </a:t>
                      </a: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 </a:t>
                      </a:r>
                      <a:endParaRPr lang="en-US" sz="1400" b="1">
                        <a:solidFill>
                          <a:srgbClr val="000000"/>
                        </a:solidFill>
                        <a:latin typeface="Arial" pitchFamily="34" charset="0"/>
                        <a:ea typeface="Times New Roman"/>
                        <a:cs typeface="Arial" pitchFamily="34" charset="0"/>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 </a:t>
                      </a:r>
                      <a:endParaRPr lang="en-US" sz="1400" b="1" dirty="0">
                        <a:solidFill>
                          <a:srgbClr val="000000"/>
                        </a:solidFill>
                        <a:latin typeface="Arial" pitchFamily="34" charset="0"/>
                        <a:ea typeface="Times New Roman"/>
                        <a:cs typeface="Arial" pitchFamily="34" charset="0"/>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86">
                <a:tc>
                  <a:txBody>
                    <a:bodyPr/>
                    <a:lstStyle/>
                    <a:p>
                      <a:pPr marL="0" marR="0">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Normal </a:t>
                      </a:r>
                      <a:r>
                        <a:rPr lang="en-US" sz="1400" b="1" dirty="0" smtClean="0">
                          <a:solidFill>
                            <a:srgbClr val="211D1E"/>
                          </a:solidFill>
                          <a:latin typeface="Arial" pitchFamily="34" charset="0"/>
                          <a:ea typeface="Times New Roman"/>
                          <a:cs typeface="Arial" pitchFamily="34" charset="0"/>
                        </a:rPr>
                        <a:t>weight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18.5–24.9 </a:t>
                      </a: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 </a:t>
                      </a:r>
                      <a:endParaRPr lang="en-US" sz="1400" b="1">
                        <a:solidFill>
                          <a:srgbClr val="000000"/>
                        </a:solidFill>
                        <a:latin typeface="Arial" pitchFamily="34" charset="0"/>
                        <a:ea typeface="Times New Roman"/>
                        <a:cs typeface="Arial" pitchFamily="34" charset="0"/>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 </a:t>
                      </a:r>
                      <a:endParaRPr lang="en-US" sz="1400" b="1">
                        <a:solidFill>
                          <a:srgbClr val="000000"/>
                        </a:solidFill>
                        <a:latin typeface="Arial" pitchFamily="34" charset="0"/>
                        <a:ea typeface="Times New Roman"/>
                        <a:cs typeface="Arial" pitchFamily="34" charset="0"/>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86">
                <a:tc>
                  <a:txBody>
                    <a:bodyPr/>
                    <a:lstStyle/>
                    <a:p>
                      <a:pPr marL="0" marR="0">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Overweight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25.0–29.9 </a:t>
                      </a: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Increased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High </a:t>
                      </a: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007">
                <a:tc rowSpan="2">
                  <a:txBody>
                    <a:bodyPr/>
                    <a:lstStyle/>
                    <a:p>
                      <a:pPr marL="0" marR="0">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Obesity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30.0–34.9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I </a:t>
                      </a: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High </a:t>
                      </a: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Very high </a:t>
                      </a: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8487">
                <a:tc vMerge="1">
                  <a:txBody>
                    <a:bodyPr/>
                    <a:lstStyle/>
                    <a:p>
                      <a:endParaRPr lang="en-US"/>
                    </a:p>
                  </a:txBody>
                  <a:tcPr/>
                </a:tc>
                <a:tc>
                  <a:txBody>
                    <a:bodyPr/>
                    <a:lstStyle/>
                    <a:p>
                      <a:pPr marL="0" marR="0">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35.0–39.9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II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a:solidFill>
                            <a:srgbClr val="211D1E"/>
                          </a:solidFill>
                          <a:latin typeface="Arial" pitchFamily="34" charset="0"/>
                          <a:ea typeface="Times New Roman"/>
                          <a:cs typeface="Arial" pitchFamily="34" charset="0"/>
                        </a:rPr>
                        <a:t>Very high </a:t>
                      </a:r>
                      <a:endParaRPr lang="en-US" sz="1400" b="1">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Very high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5007">
                <a:tc>
                  <a:txBody>
                    <a:bodyPr/>
                    <a:lstStyle/>
                    <a:p>
                      <a:pPr marL="0" marR="0">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Extreme obesity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 40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III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Extremely high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1400" b="1" dirty="0">
                          <a:solidFill>
                            <a:srgbClr val="211D1E"/>
                          </a:solidFill>
                          <a:latin typeface="Arial" pitchFamily="34" charset="0"/>
                          <a:ea typeface="Times New Roman"/>
                          <a:cs typeface="Arial" pitchFamily="34" charset="0"/>
                        </a:rPr>
                        <a:t>Extremely high </a:t>
                      </a:r>
                      <a:endParaRPr lang="en-US" sz="1400" b="1" dirty="0">
                        <a:solidFill>
                          <a:srgbClr val="000000"/>
                        </a:solidFill>
                        <a:latin typeface="Arial" pitchFamily="34" charset="0"/>
                        <a:ea typeface="Times New Roman"/>
                        <a:cs typeface="Arial" pitchFamily="34" charset="0"/>
                      </a:endParaRPr>
                    </a:p>
                  </a:txBody>
                  <a:tcPr marL="61582" marR="61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40756">
                <a:tc gridSpan="5">
                  <a:txBody>
                    <a:bodyPr/>
                    <a:lstStyle/>
                    <a:p>
                      <a:pPr marL="0" marR="0">
                        <a:lnSpc>
                          <a:spcPct val="115000"/>
                        </a:lnSpc>
                        <a:spcBef>
                          <a:spcPts val="0"/>
                        </a:spcBef>
                        <a:spcAft>
                          <a:spcPts val="0"/>
                        </a:spcAft>
                      </a:pPr>
                      <a:r>
                        <a:rPr lang="en-US" sz="1200" b="1" dirty="0">
                          <a:solidFill>
                            <a:srgbClr val="211D1E"/>
                          </a:solidFill>
                          <a:latin typeface="Arial" pitchFamily="34" charset="0"/>
                          <a:ea typeface="Times New Roman"/>
                          <a:cs typeface="Arial" pitchFamily="34" charset="0"/>
                        </a:rPr>
                        <a:t>* Disease risk for type-2 diabetes, hypertension, and cardiovascular disease. ‡ Increased waist circumference can also be a marker for increased risk even in persons of normal weight. Adapted from </a:t>
                      </a:r>
                      <a:r>
                        <a:rPr lang="en-US" sz="1200" b="1" i="1" dirty="0">
                          <a:solidFill>
                            <a:srgbClr val="211D1E"/>
                          </a:solidFill>
                          <a:latin typeface="Arial" pitchFamily="34" charset="0"/>
                          <a:ea typeface="Times New Roman"/>
                          <a:cs typeface="Arial" pitchFamily="34" charset="0"/>
                        </a:rPr>
                        <a:t>Obesity: Preventing and Managing the Global Epidemic</a:t>
                      </a:r>
                      <a:r>
                        <a:rPr lang="en-US" sz="1200" b="1" dirty="0">
                          <a:solidFill>
                            <a:srgbClr val="211D1E"/>
                          </a:solidFill>
                          <a:latin typeface="Arial" pitchFamily="34" charset="0"/>
                          <a:ea typeface="Times New Roman"/>
                          <a:cs typeface="Arial" pitchFamily="34" charset="0"/>
                        </a:rPr>
                        <a:t>. WHO, 1997.3 </a:t>
                      </a:r>
                      <a:endParaRPr lang="en-US" sz="1200" b="1" dirty="0">
                        <a:solidFill>
                          <a:srgbClr val="000000"/>
                        </a:solidFill>
                        <a:latin typeface="Arial" pitchFamily="34" charset="0"/>
                        <a:ea typeface="Times New Roman"/>
                        <a:cs typeface="Arial" pitchFamily="34" charset="0"/>
                      </a:endParaRPr>
                    </a:p>
                  </a:txBody>
                  <a:tcPr marL="61582" marR="61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0"/>
          <p:cNvSpPr>
            <a:spLocks noGrp="1"/>
          </p:cNvSpPr>
          <p:nvPr>
            <p:ph type="title"/>
          </p:nvPr>
        </p:nvSpPr>
        <p:spPr/>
        <p:txBody>
          <a:bodyPr/>
          <a:lstStyle/>
          <a:p>
            <a:pPr algn="l" eaLnBrk="1" hangingPunct="1"/>
            <a:r>
              <a:rPr lang="en-US" sz="3200" smtClean="0">
                <a:latin typeface="Arial" charset="0"/>
                <a:cs typeface="Arial" charset="0"/>
              </a:rPr>
              <a:t>Obesity-related organ systems review</a:t>
            </a:r>
          </a:p>
        </p:txBody>
      </p:sp>
      <p:sp>
        <p:nvSpPr>
          <p:cNvPr id="3" name="Date Placeholder 2"/>
          <p:cNvSpPr>
            <a:spLocks noGrp="1"/>
          </p:cNvSpPr>
          <p:nvPr>
            <p:ph type="dt" sz="quarter" idx="10"/>
          </p:nvPr>
        </p:nvSpPr>
        <p:spPr/>
        <p:txBody>
          <a:bodyPr/>
          <a:lstStyle/>
          <a:p>
            <a:pPr>
              <a:defRPr/>
            </a:pPr>
            <a:fld id="{9111B98C-DFDE-4699-B319-85EDB446790A}" type="datetime1">
              <a:rPr lang="en-US"/>
              <a:pPr>
                <a:defRPr/>
              </a:pPr>
              <a:t>9/27/2017</a:t>
            </a:fld>
            <a:endParaRPr lang="en-US"/>
          </a:p>
        </p:txBody>
      </p:sp>
      <p:sp>
        <p:nvSpPr>
          <p:cNvPr id="4" name="Slide Number Placeholder 3"/>
          <p:cNvSpPr>
            <a:spLocks noGrp="1"/>
          </p:cNvSpPr>
          <p:nvPr>
            <p:ph type="sldNum" sz="quarter" idx="12"/>
          </p:nvPr>
        </p:nvSpPr>
        <p:spPr/>
        <p:txBody>
          <a:bodyPr/>
          <a:lstStyle/>
          <a:p>
            <a:pPr>
              <a:defRPr/>
            </a:pPr>
            <a:fld id="{453194C3-B4FF-46BF-9A59-C73EC16A90EF}" type="slidenum">
              <a:rPr lang="en-US"/>
              <a:pPr>
                <a:defRPr/>
              </a:pPr>
              <a:t>7</a:t>
            </a:fld>
            <a:endParaRPr lang="en-US"/>
          </a:p>
        </p:txBody>
      </p:sp>
      <p:sp>
        <p:nvSpPr>
          <p:cNvPr id="10" name="Rectangle 9"/>
          <p:cNvSpPr/>
          <p:nvPr/>
        </p:nvSpPr>
        <p:spPr>
          <a:xfrm>
            <a:off x="304800" y="1143000"/>
            <a:ext cx="8534400" cy="5105400"/>
          </a:xfrm>
          <a:prstGeom prst="rect">
            <a:avLst/>
          </a:prstGeom>
        </p:spPr>
        <p:txBody>
          <a:bodyPr numCol="2">
            <a:spAutoFit/>
          </a:bodyPr>
          <a:lstStyle/>
          <a:p>
            <a:pPr fontAlgn="auto">
              <a:spcBef>
                <a:spcPts val="0"/>
              </a:spcBef>
              <a:spcAft>
                <a:spcPts val="0"/>
              </a:spcAft>
              <a:defRPr/>
            </a:pPr>
            <a:r>
              <a:rPr lang="en-US" b="1" dirty="0">
                <a:latin typeface="Arial" pitchFamily="34" charset="0"/>
                <a:cs typeface="Arial" pitchFamily="34" charset="0"/>
              </a:rPr>
              <a:t>Cardiovascular</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Hypertension</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Congestive heart failure</a:t>
            </a:r>
          </a:p>
          <a:p>
            <a:pPr lvl="1" fontAlgn="auto">
              <a:spcBef>
                <a:spcPts val="0"/>
              </a:spcBef>
              <a:spcAft>
                <a:spcPts val="0"/>
              </a:spcAft>
              <a:buFont typeface="Courier New" pitchFamily="49" charset="0"/>
              <a:buChar char="o"/>
              <a:defRPr/>
            </a:pPr>
            <a:r>
              <a:rPr lang="en-US" dirty="0" err="1">
                <a:latin typeface="Arial" pitchFamily="34" charset="0"/>
                <a:cs typeface="Arial" pitchFamily="34" charset="0"/>
              </a:rPr>
              <a:t>Cor</a:t>
            </a:r>
            <a:r>
              <a:rPr lang="en-US" dirty="0">
                <a:latin typeface="Arial" pitchFamily="34" charset="0"/>
                <a:cs typeface="Arial" pitchFamily="34" charset="0"/>
              </a:rPr>
              <a:t> </a:t>
            </a:r>
            <a:r>
              <a:rPr lang="en-US" dirty="0" err="1">
                <a:latin typeface="Arial" pitchFamily="34" charset="0"/>
                <a:cs typeface="Arial" pitchFamily="34" charset="0"/>
              </a:rPr>
              <a:t>pulmonale</a:t>
            </a:r>
            <a:endParaRPr lang="en-US" dirty="0">
              <a:latin typeface="Arial" pitchFamily="34" charset="0"/>
              <a:cs typeface="Arial" pitchFamily="34" charset="0"/>
            </a:endParaRP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Varicose veins</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Pulmonary embolism</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Coronary artery disease</a:t>
            </a:r>
          </a:p>
          <a:p>
            <a:pPr lvl="1" fontAlgn="auto">
              <a:spcBef>
                <a:spcPts val="0"/>
              </a:spcBef>
              <a:spcAft>
                <a:spcPts val="0"/>
              </a:spcAft>
              <a:defRPr/>
            </a:pPr>
            <a:endParaRPr lang="en-US" dirty="0">
              <a:latin typeface="Arial" pitchFamily="34" charset="0"/>
              <a:cs typeface="Arial" pitchFamily="34" charset="0"/>
            </a:endParaRPr>
          </a:p>
          <a:p>
            <a:pPr lvl="1" fontAlgn="auto">
              <a:spcBef>
                <a:spcPts val="0"/>
              </a:spcBef>
              <a:spcAft>
                <a:spcPts val="0"/>
              </a:spcAft>
              <a:defRPr/>
            </a:pPr>
            <a:endParaRPr lang="en-US" dirty="0">
              <a:latin typeface="Arial" pitchFamily="34" charset="0"/>
              <a:cs typeface="Arial" pitchFamily="34" charset="0"/>
            </a:endParaRPr>
          </a:p>
          <a:p>
            <a:pPr fontAlgn="auto">
              <a:spcBef>
                <a:spcPts val="0"/>
              </a:spcBef>
              <a:spcAft>
                <a:spcPts val="0"/>
              </a:spcAft>
              <a:defRPr/>
            </a:pPr>
            <a:r>
              <a:rPr lang="en-US" b="1" dirty="0">
                <a:latin typeface="Arial" pitchFamily="34" charset="0"/>
                <a:cs typeface="Arial" pitchFamily="34" charset="0"/>
              </a:rPr>
              <a:t>Respiratory</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 Dyspnea</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 Obstructive sleep apnea</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Hypoventilation syndrome</a:t>
            </a:r>
          </a:p>
          <a:p>
            <a:pPr lvl="1" fontAlgn="auto">
              <a:spcBef>
                <a:spcPts val="0"/>
              </a:spcBef>
              <a:spcAft>
                <a:spcPts val="0"/>
              </a:spcAft>
              <a:buFont typeface="Courier New" pitchFamily="49" charset="0"/>
              <a:buChar char="o"/>
              <a:defRPr/>
            </a:pPr>
            <a:r>
              <a:rPr lang="en-US" dirty="0" err="1">
                <a:latin typeface="Arial" pitchFamily="34" charset="0"/>
                <a:cs typeface="Arial" pitchFamily="34" charset="0"/>
              </a:rPr>
              <a:t>Pickwickian</a:t>
            </a:r>
            <a:r>
              <a:rPr lang="en-US" dirty="0">
                <a:latin typeface="Arial" pitchFamily="34" charset="0"/>
                <a:cs typeface="Arial" pitchFamily="34" charset="0"/>
              </a:rPr>
              <a:t> syndrome</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Asthma</a:t>
            </a:r>
          </a:p>
          <a:p>
            <a:pPr lvl="1" fontAlgn="auto">
              <a:spcBef>
                <a:spcPts val="0"/>
              </a:spcBef>
              <a:spcAft>
                <a:spcPts val="0"/>
              </a:spcAft>
              <a:buFont typeface="Courier New" pitchFamily="49" charset="0"/>
              <a:buChar char="o"/>
              <a:defRPr/>
            </a:pPr>
            <a:endParaRPr lang="en-US" dirty="0">
              <a:latin typeface="Arial" pitchFamily="34" charset="0"/>
              <a:cs typeface="Arial" pitchFamily="34" charset="0"/>
            </a:endParaRPr>
          </a:p>
          <a:p>
            <a:pPr lvl="1" fontAlgn="auto">
              <a:spcBef>
                <a:spcPts val="0"/>
              </a:spcBef>
              <a:spcAft>
                <a:spcPts val="0"/>
              </a:spcAft>
              <a:defRPr/>
            </a:pPr>
            <a:endParaRPr lang="en-US" dirty="0">
              <a:latin typeface="Arial" pitchFamily="34" charset="0"/>
              <a:cs typeface="Arial" pitchFamily="34" charset="0"/>
            </a:endParaRPr>
          </a:p>
          <a:p>
            <a:pPr lvl="1" fontAlgn="auto">
              <a:spcBef>
                <a:spcPts val="0"/>
              </a:spcBef>
              <a:spcAft>
                <a:spcPts val="0"/>
              </a:spcAft>
              <a:buFont typeface="Courier New" pitchFamily="49" charset="0"/>
              <a:buChar char="o"/>
              <a:defRPr/>
            </a:pPr>
            <a:endParaRPr lang="en-US" dirty="0">
              <a:latin typeface="Arial" pitchFamily="34" charset="0"/>
              <a:cs typeface="Arial" pitchFamily="34" charset="0"/>
            </a:endParaRPr>
          </a:p>
          <a:p>
            <a:pPr fontAlgn="auto">
              <a:spcBef>
                <a:spcPts val="0"/>
              </a:spcBef>
              <a:spcAft>
                <a:spcPts val="0"/>
              </a:spcAft>
              <a:defRPr/>
            </a:pPr>
            <a:r>
              <a:rPr lang="en-US" b="1" dirty="0">
                <a:latin typeface="Arial" pitchFamily="34" charset="0"/>
                <a:cs typeface="Arial" pitchFamily="34" charset="0"/>
              </a:rPr>
              <a:t>Endocrine</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Metabolic syndrome</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Type 2 diabetes</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Dyslipidemia</a:t>
            </a: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Polycystic ovarian syndrome/</a:t>
            </a:r>
            <a:r>
              <a:rPr lang="en-US" dirty="0" err="1">
                <a:latin typeface="Arial" pitchFamily="34" charset="0"/>
                <a:cs typeface="Arial" pitchFamily="34" charset="0"/>
              </a:rPr>
              <a:t>angrogenicity</a:t>
            </a:r>
            <a:endParaRPr lang="en-US" dirty="0">
              <a:latin typeface="Arial" pitchFamily="34" charset="0"/>
              <a:cs typeface="Arial" pitchFamily="34" charset="0"/>
            </a:endParaRPr>
          </a:p>
          <a:p>
            <a:pPr lvl="1" fontAlgn="auto">
              <a:spcBef>
                <a:spcPts val="0"/>
              </a:spcBef>
              <a:spcAft>
                <a:spcPts val="0"/>
              </a:spcAft>
              <a:buFont typeface="Courier New" pitchFamily="49" charset="0"/>
              <a:buChar char="o"/>
              <a:defRPr/>
            </a:pPr>
            <a:r>
              <a:rPr lang="en-US" dirty="0">
                <a:latin typeface="Arial" pitchFamily="34" charset="0"/>
                <a:cs typeface="Arial" pitchFamily="34" charset="0"/>
              </a:rPr>
              <a:t> Amenorrhea/infertility/menstrual disorders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smtClean="0">
                <a:latin typeface="Arial" charset="0"/>
                <a:cs typeface="Arial" charset="0"/>
              </a:rPr>
              <a:t>Obesity-related organ systems review</a:t>
            </a:r>
            <a:endParaRPr lang="en-US" sz="3600" smtClean="0"/>
          </a:p>
        </p:txBody>
      </p:sp>
      <p:sp>
        <p:nvSpPr>
          <p:cNvPr id="8195" name="Content Placeholder 2"/>
          <p:cNvSpPr>
            <a:spLocks noGrp="1"/>
          </p:cNvSpPr>
          <p:nvPr>
            <p:ph idx="1"/>
          </p:nvPr>
        </p:nvSpPr>
        <p:spPr/>
        <p:txBody>
          <a:bodyPr/>
          <a:lstStyle/>
          <a:p>
            <a:pPr>
              <a:spcBef>
                <a:spcPct val="0"/>
              </a:spcBef>
            </a:pPr>
            <a:r>
              <a:rPr lang="en-US" sz="1800" b="1" dirty="0" smtClean="0">
                <a:latin typeface="Arial" charset="0"/>
                <a:cs typeface="Arial" charset="0"/>
              </a:rPr>
              <a:t>Gastrointestinal</a:t>
            </a:r>
          </a:p>
          <a:p>
            <a:pPr lvl="1">
              <a:spcBef>
                <a:spcPct val="0"/>
              </a:spcBef>
              <a:buFont typeface="Courier New" pitchFamily="49" charset="0"/>
              <a:buChar char="o"/>
            </a:pPr>
            <a:r>
              <a:rPr lang="en-US" sz="1800" dirty="0" err="1" smtClean="0">
                <a:latin typeface="Arial" charset="0"/>
                <a:cs typeface="Arial" charset="0"/>
              </a:rPr>
              <a:t>Gastroesophageal</a:t>
            </a:r>
            <a:r>
              <a:rPr lang="en-US" sz="1800" dirty="0" smtClean="0">
                <a:latin typeface="Arial" charset="0"/>
                <a:cs typeface="Arial" charset="0"/>
              </a:rPr>
              <a:t> reflux disease</a:t>
            </a:r>
          </a:p>
          <a:p>
            <a:pPr lvl="1">
              <a:spcBef>
                <a:spcPct val="0"/>
              </a:spcBef>
              <a:buFont typeface="Courier New" pitchFamily="49" charset="0"/>
              <a:buChar char="o"/>
            </a:pPr>
            <a:r>
              <a:rPr lang="en-US" sz="1800" dirty="0" smtClean="0">
                <a:latin typeface="Arial" charset="0"/>
                <a:cs typeface="Arial" charset="0"/>
              </a:rPr>
              <a:t>Non-alcoholic fatty liver disease</a:t>
            </a:r>
          </a:p>
          <a:p>
            <a:pPr lvl="1">
              <a:spcBef>
                <a:spcPct val="0"/>
              </a:spcBef>
              <a:buFont typeface="Courier New" pitchFamily="49" charset="0"/>
              <a:buChar char="o"/>
            </a:pPr>
            <a:r>
              <a:rPr lang="en-US" sz="1800" dirty="0" err="1" smtClean="0">
                <a:latin typeface="Arial" charset="0"/>
                <a:cs typeface="Arial" charset="0"/>
              </a:rPr>
              <a:t>Cholelithiasis</a:t>
            </a:r>
            <a:endParaRPr lang="en-US" sz="1800" dirty="0" smtClean="0">
              <a:latin typeface="Arial" charset="0"/>
              <a:cs typeface="Arial" charset="0"/>
            </a:endParaRPr>
          </a:p>
          <a:p>
            <a:pPr lvl="1">
              <a:spcBef>
                <a:spcPct val="0"/>
              </a:spcBef>
              <a:buFont typeface="Courier New" pitchFamily="49" charset="0"/>
              <a:buChar char="o"/>
            </a:pPr>
            <a:r>
              <a:rPr lang="en-US" sz="1800" dirty="0" smtClean="0">
                <a:latin typeface="Arial" charset="0"/>
                <a:cs typeface="Arial" charset="0"/>
              </a:rPr>
              <a:t>Hernias</a:t>
            </a:r>
          </a:p>
          <a:p>
            <a:pPr lvl="1">
              <a:spcBef>
                <a:spcPct val="0"/>
              </a:spcBef>
              <a:buFont typeface="Courier New" pitchFamily="49" charset="0"/>
              <a:buChar char="o"/>
            </a:pPr>
            <a:r>
              <a:rPr lang="en-US" sz="1800" dirty="0" smtClean="0">
                <a:latin typeface="Arial" charset="0"/>
                <a:cs typeface="Arial" charset="0"/>
              </a:rPr>
              <a:t>Colon cancer</a:t>
            </a:r>
          </a:p>
          <a:p>
            <a:pPr>
              <a:spcBef>
                <a:spcPct val="0"/>
              </a:spcBef>
            </a:pPr>
            <a:r>
              <a:rPr lang="en-US" sz="1800" b="1" dirty="0" smtClean="0">
                <a:latin typeface="Arial" charset="0"/>
                <a:cs typeface="Arial" charset="0"/>
              </a:rPr>
              <a:t>Musculoskeletal</a:t>
            </a:r>
          </a:p>
          <a:p>
            <a:pPr lvl="1">
              <a:spcBef>
                <a:spcPct val="0"/>
              </a:spcBef>
              <a:buFont typeface="Courier New" pitchFamily="49" charset="0"/>
              <a:buChar char="o"/>
            </a:pPr>
            <a:r>
              <a:rPr lang="en-US" sz="1800" dirty="0" err="1" smtClean="0">
                <a:latin typeface="Arial" charset="0"/>
                <a:cs typeface="Arial" charset="0"/>
              </a:rPr>
              <a:t>Hyperuricemia</a:t>
            </a:r>
            <a:r>
              <a:rPr lang="en-US" sz="1800" dirty="0" smtClean="0">
                <a:latin typeface="Arial" charset="0"/>
                <a:cs typeface="Arial" charset="0"/>
              </a:rPr>
              <a:t> and gout</a:t>
            </a:r>
          </a:p>
          <a:p>
            <a:pPr lvl="1">
              <a:spcBef>
                <a:spcPct val="0"/>
              </a:spcBef>
              <a:buFont typeface="Courier New" pitchFamily="49" charset="0"/>
              <a:buChar char="o"/>
            </a:pPr>
            <a:r>
              <a:rPr lang="en-US" sz="1800" dirty="0" smtClean="0">
                <a:latin typeface="Arial" charset="0"/>
                <a:cs typeface="Arial" charset="0"/>
              </a:rPr>
              <a:t>Immobility</a:t>
            </a:r>
          </a:p>
          <a:p>
            <a:pPr lvl="1">
              <a:spcBef>
                <a:spcPct val="0"/>
              </a:spcBef>
              <a:buFont typeface="Courier New" pitchFamily="49" charset="0"/>
              <a:buChar char="o"/>
            </a:pPr>
            <a:r>
              <a:rPr lang="en-US" sz="1800" dirty="0" smtClean="0">
                <a:latin typeface="Arial" charset="0"/>
                <a:cs typeface="Arial" charset="0"/>
              </a:rPr>
              <a:t>Osteoarthritis (knees and hips)</a:t>
            </a:r>
          </a:p>
          <a:p>
            <a:pPr lvl="1">
              <a:spcBef>
                <a:spcPct val="0"/>
              </a:spcBef>
              <a:buFont typeface="Courier New" pitchFamily="49" charset="0"/>
              <a:buChar char="o"/>
            </a:pPr>
            <a:r>
              <a:rPr lang="en-US" sz="1800" dirty="0" smtClean="0">
                <a:latin typeface="Arial" charset="0"/>
                <a:cs typeface="Arial" charset="0"/>
              </a:rPr>
              <a:t>Low back pain</a:t>
            </a:r>
          </a:p>
          <a:p>
            <a:pPr>
              <a:spcBef>
                <a:spcPct val="0"/>
              </a:spcBef>
            </a:pPr>
            <a:r>
              <a:rPr lang="en-US" sz="1800" b="1" dirty="0" smtClean="0">
                <a:latin typeface="Arial" charset="0"/>
                <a:cs typeface="Arial" charset="0"/>
              </a:rPr>
              <a:t>Genitourinary</a:t>
            </a:r>
          </a:p>
          <a:p>
            <a:pPr lvl="1">
              <a:spcBef>
                <a:spcPct val="0"/>
              </a:spcBef>
              <a:buFont typeface="Courier New" pitchFamily="49" charset="0"/>
              <a:buChar char="o"/>
            </a:pPr>
            <a:r>
              <a:rPr lang="en-US" sz="1800" dirty="0" smtClean="0">
                <a:latin typeface="Arial" charset="0"/>
                <a:cs typeface="Arial" charset="0"/>
              </a:rPr>
              <a:t>Urinary stress incontinence</a:t>
            </a:r>
          </a:p>
          <a:p>
            <a:pPr lvl="1">
              <a:spcBef>
                <a:spcPct val="0"/>
              </a:spcBef>
              <a:buFont typeface="Courier New" pitchFamily="49" charset="0"/>
              <a:buChar char="o"/>
            </a:pPr>
            <a:r>
              <a:rPr lang="en-US" sz="1800" dirty="0" smtClean="0">
                <a:latin typeface="Arial" charset="0"/>
                <a:cs typeface="Arial" charset="0"/>
              </a:rPr>
              <a:t>Obesity-related </a:t>
            </a:r>
            <a:r>
              <a:rPr lang="en-US" sz="1800" dirty="0" err="1" smtClean="0">
                <a:latin typeface="Arial" charset="0"/>
                <a:cs typeface="Arial" charset="0"/>
              </a:rPr>
              <a:t>glomerulopathy</a:t>
            </a:r>
            <a:endParaRPr lang="en-US" sz="1800" dirty="0" smtClean="0">
              <a:latin typeface="Arial" charset="0"/>
              <a:cs typeface="Arial" charset="0"/>
            </a:endParaRPr>
          </a:p>
          <a:p>
            <a:pPr lvl="1">
              <a:spcBef>
                <a:spcPct val="0"/>
              </a:spcBef>
              <a:buFont typeface="Courier New" pitchFamily="49" charset="0"/>
              <a:buChar char="o"/>
            </a:pPr>
            <a:r>
              <a:rPr lang="en-US" sz="1800" dirty="0" smtClean="0">
                <a:latin typeface="Arial" charset="0"/>
                <a:cs typeface="Arial" charset="0"/>
              </a:rPr>
              <a:t>Chronic kidney disease</a:t>
            </a:r>
          </a:p>
          <a:p>
            <a:pPr lvl="1">
              <a:spcBef>
                <a:spcPct val="0"/>
              </a:spcBef>
              <a:buFont typeface="Courier New" pitchFamily="49" charset="0"/>
              <a:buChar char="o"/>
            </a:pPr>
            <a:r>
              <a:rPr lang="en-US" sz="1800" dirty="0" err="1" smtClean="0">
                <a:latin typeface="Arial" charset="0"/>
                <a:cs typeface="Arial" charset="0"/>
              </a:rPr>
              <a:t>Hypogonadism</a:t>
            </a:r>
            <a:r>
              <a:rPr lang="en-US" sz="1800" dirty="0" smtClean="0">
                <a:latin typeface="Arial" charset="0"/>
                <a:cs typeface="Arial" charset="0"/>
              </a:rPr>
              <a:t> (male)</a:t>
            </a:r>
          </a:p>
          <a:p>
            <a:pPr lvl="1">
              <a:spcBef>
                <a:spcPct val="0"/>
              </a:spcBef>
              <a:buFont typeface="Courier New" pitchFamily="49" charset="0"/>
              <a:buChar char="o"/>
            </a:pPr>
            <a:r>
              <a:rPr lang="en-US" sz="1800" dirty="0" smtClean="0">
                <a:latin typeface="Arial" charset="0"/>
                <a:cs typeface="Arial" charset="0"/>
              </a:rPr>
              <a:t>Breast and uterine cancer</a:t>
            </a:r>
          </a:p>
          <a:p>
            <a:pPr lvl="1">
              <a:spcBef>
                <a:spcPct val="0"/>
              </a:spcBef>
              <a:buFont typeface="Courier New" pitchFamily="49" charset="0"/>
              <a:buChar char="o"/>
            </a:pPr>
            <a:r>
              <a:rPr lang="en-US" sz="1800" dirty="0" smtClean="0">
                <a:latin typeface="Arial" charset="0"/>
                <a:cs typeface="Arial" charset="0"/>
              </a:rPr>
              <a:t>Pregnancy complications</a:t>
            </a:r>
          </a:p>
        </p:txBody>
      </p:sp>
      <p:sp>
        <p:nvSpPr>
          <p:cNvPr id="4" name="Date Placeholder 3"/>
          <p:cNvSpPr>
            <a:spLocks noGrp="1"/>
          </p:cNvSpPr>
          <p:nvPr>
            <p:ph type="dt" sz="quarter" idx="10"/>
          </p:nvPr>
        </p:nvSpPr>
        <p:spPr/>
        <p:txBody>
          <a:bodyPr/>
          <a:lstStyle/>
          <a:p>
            <a:pPr>
              <a:defRPr/>
            </a:pPr>
            <a:fld id="{5D228843-2343-45F8-98D4-5C998CA090E2}" type="datetime1">
              <a:rPr lang="en-US" smtClean="0"/>
              <a:pPr>
                <a:defRPr/>
              </a:pPr>
              <a:t>9/27/2017</a:t>
            </a:fld>
            <a:endParaRPr lang="en-US"/>
          </a:p>
        </p:txBody>
      </p:sp>
      <p:sp>
        <p:nvSpPr>
          <p:cNvPr id="5" name="Slide Number Placeholder 4"/>
          <p:cNvSpPr>
            <a:spLocks noGrp="1"/>
          </p:cNvSpPr>
          <p:nvPr>
            <p:ph type="sldNum" sz="quarter" idx="12"/>
          </p:nvPr>
        </p:nvSpPr>
        <p:spPr/>
        <p:txBody>
          <a:bodyPr/>
          <a:lstStyle/>
          <a:p>
            <a:pPr>
              <a:defRPr/>
            </a:pPr>
            <a:fld id="{E940AC54-3D08-43EF-9331-8332A3CB508C}"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600" smtClean="0">
                <a:latin typeface="Arial" charset="0"/>
                <a:cs typeface="Arial" charset="0"/>
              </a:rPr>
              <a:t>Obesity-related organ systems review</a:t>
            </a:r>
            <a:endParaRPr lang="en-US" sz="3600" smtClean="0"/>
          </a:p>
        </p:txBody>
      </p:sp>
      <p:sp>
        <p:nvSpPr>
          <p:cNvPr id="9219" name="Content Placeholder 2"/>
          <p:cNvSpPr>
            <a:spLocks noGrp="1"/>
          </p:cNvSpPr>
          <p:nvPr>
            <p:ph idx="1"/>
          </p:nvPr>
        </p:nvSpPr>
        <p:spPr/>
        <p:txBody>
          <a:bodyPr/>
          <a:lstStyle/>
          <a:p>
            <a:pPr>
              <a:spcBef>
                <a:spcPct val="0"/>
              </a:spcBef>
            </a:pPr>
            <a:r>
              <a:rPr lang="en-US" sz="2000" b="1" dirty="0" err="1" smtClean="0">
                <a:latin typeface="Arial" charset="0"/>
                <a:cs typeface="Arial" charset="0"/>
              </a:rPr>
              <a:t>Psychologic</a:t>
            </a:r>
            <a:endParaRPr lang="en-US" sz="2000" b="1" dirty="0" smtClean="0">
              <a:latin typeface="Arial" charset="0"/>
              <a:cs typeface="Arial" charset="0"/>
            </a:endParaRPr>
          </a:p>
          <a:p>
            <a:pPr lvl="1">
              <a:spcBef>
                <a:spcPct val="0"/>
              </a:spcBef>
              <a:buFont typeface="Courier New" pitchFamily="49" charset="0"/>
              <a:buChar char="o"/>
            </a:pPr>
            <a:r>
              <a:rPr lang="en-US" sz="2000" dirty="0" smtClean="0">
                <a:latin typeface="Arial" charset="0"/>
                <a:cs typeface="Arial" charset="0"/>
              </a:rPr>
              <a:t>Depression/low self esteem</a:t>
            </a:r>
          </a:p>
          <a:p>
            <a:pPr lvl="1">
              <a:spcBef>
                <a:spcPct val="0"/>
              </a:spcBef>
              <a:buFont typeface="Courier New" pitchFamily="49" charset="0"/>
              <a:buChar char="o"/>
            </a:pPr>
            <a:r>
              <a:rPr lang="en-US" sz="2000" dirty="0" smtClean="0">
                <a:latin typeface="Arial" charset="0"/>
                <a:cs typeface="Arial" charset="0"/>
              </a:rPr>
              <a:t>Body image disturbance</a:t>
            </a:r>
          </a:p>
          <a:p>
            <a:pPr lvl="1">
              <a:spcBef>
                <a:spcPct val="0"/>
              </a:spcBef>
              <a:buFont typeface="Courier New" pitchFamily="49" charset="0"/>
              <a:buChar char="o"/>
            </a:pPr>
            <a:r>
              <a:rPr lang="en-US" sz="2000" dirty="0" smtClean="0">
                <a:latin typeface="Arial" charset="0"/>
                <a:cs typeface="Arial" charset="0"/>
              </a:rPr>
              <a:t>Reduced quality of life</a:t>
            </a:r>
          </a:p>
          <a:p>
            <a:pPr>
              <a:spcBef>
                <a:spcPct val="0"/>
              </a:spcBef>
            </a:pPr>
            <a:r>
              <a:rPr lang="en-US" sz="2000" b="1" dirty="0" smtClean="0">
                <a:latin typeface="Arial" charset="0"/>
                <a:cs typeface="Arial" charset="0"/>
              </a:rPr>
              <a:t>Neurologic</a:t>
            </a:r>
          </a:p>
          <a:p>
            <a:pPr lvl="1">
              <a:spcBef>
                <a:spcPct val="0"/>
              </a:spcBef>
              <a:buFont typeface="Courier New" pitchFamily="49" charset="0"/>
              <a:buChar char="o"/>
            </a:pPr>
            <a:r>
              <a:rPr lang="en-US" sz="2000" dirty="0" smtClean="0">
                <a:latin typeface="Arial" charset="0"/>
                <a:cs typeface="Arial" charset="0"/>
              </a:rPr>
              <a:t>Stroke</a:t>
            </a:r>
          </a:p>
          <a:p>
            <a:pPr lvl="1">
              <a:spcBef>
                <a:spcPct val="0"/>
              </a:spcBef>
              <a:buFont typeface="Courier New" pitchFamily="49" charset="0"/>
              <a:buChar char="o"/>
            </a:pPr>
            <a:r>
              <a:rPr lang="en-US" sz="2000" dirty="0" smtClean="0">
                <a:latin typeface="Arial" charset="0"/>
                <a:cs typeface="Arial" charset="0"/>
              </a:rPr>
              <a:t>Idiopathic intracranial hypertension</a:t>
            </a:r>
          </a:p>
          <a:p>
            <a:pPr lvl="1">
              <a:spcBef>
                <a:spcPct val="0"/>
              </a:spcBef>
              <a:buFont typeface="Courier New" pitchFamily="49" charset="0"/>
              <a:buChar char="o"/>
            </a:pPr>
            <a:r>
              <a:rPr lang="en-US" sz="2000" dirty="0" err="1" smtClean="0">
                <a:latin typeface="Arial" charset="0"/>
                <a:cs typeface="Arial" charset="0"/>
              </a:rPr>
              <a:t>Meralgia</a:t>
            </a:r>
            <a:r>
              <a:rPr lang="en-US" sz="2000" dirty="0" smtClean="0">
                <a:latin typeface="Arial" charset="0"/>
                <a:cs typeface="Arial" charset="0"/>
              </a:rPr>
              <a:t> </a:t>
            </a:r>
            <a:r>
              <a:rPr lang="en-US" sz="2000" dirty="0" err="1" smtClean="0">
                <a:latin typeface="Arial" charset="0"/>
                <a:cs typeface="Arial" charset="0"/>
              </a:rPr>
              <a:t>paresthetica</a:t>
            </a:r>
            <a:endParaRPr lang="en-US" sz="2000" dirty="0" smtClean="0">
              <a:latin typeface="Arial" charset="0"/>
              <a:cs typeface="Arial" charset="0"/>
            </a:endParaRPr>
          </a:p>
          <a:p>
            <a:pPr>
              <a:spcBef>
                <a:spcPct val="0"/>
              </a:spcBef>
            </a:pPr>
            <a:r>
              <a:rPr lang="en-US" sz="2000" b="1" dirty="0" smtClean="0">
                <a:latin typeface="Arial" charset="0"/>
                <a:cs typeface="Arial" charset="0"/>
              </a:rPr>
              <a:t>Integument </a:t>
            </a:r>
          </a:p>
          <a:p>
            <a:pPr lvl="1">
              <a:spcBef>
                <a:spcPct val="0"/>
              </a:spcBef>
              <a:buFont typeface="Courier New" pitchFamily="49" charset="0"/>
              <a:buChar char="o"/>
            </a:pPr>
            <a:r>
              <a:rPr lang="en-US" sz="2000" dirty="0" err="1" smtClean="0">
                <a:latin typeface="Arial" charset="0"/>
                <a:cs typeface="Arial" charset="0"/>
              </a:rPr>
              <a:t>Striae</a:t>
            </a:r>
            <a:r>
              <a:rPr lang="en-US" sz="2000" dirty="0" smtClean="0">
                <a:latin typeface="Arial" charset="0"/>
                <a:cs typeface="Arial" charset="0"/>
              </a:rPr>
              <a:t> </a:t>
            </a:r>
            <a:r>
              <a:rPr lang="en-US" sz="2000" dirty="0" err="1" smtClean="0">
                <a:latin typeface="Arial" charset="0"/>
                <a:cs typeface="Arial" charset="0"/>
              </a:rPr>
              <a:t>distensae</a:t>
            </a:r>
            <a:r>
              <a:rPr lang="en-US" sz="2000" dirty="0" smtClean="0">
                <a:latin typeface="Arial" charset="0"/>
                <a:cs typeface="Arial" charset="0"/>
              </a:rPr>
              <a:t> (stretch marks)</a:t>
            </a:r>
          </a:p>
          <a:p>
            <a:pPr lvl="1">
              <a:spcBef>
                <a:spcPct val="0"/>
              </a:spcBef>
              <a:buFont typeface="Courier New" pitchFamily="49" charset="0"/>
              <a:buChar char="o"/>
            </a:pPr>
            <a:r>
              <a:rPr lang="en-US" sz="2000" dirty="0" smtClean="0">
                <a:latin typeface="Arial" charset="0"/>
                <a:cs typeface="Arial" charset="0"/>
              </a:rPr>
              <a:t>Stasis pigmentation of legs</a:t>
            </a:r>
          </a:p>
          <a:p>
            <a:pPr lvl="1">
              <a:spcBef>
                <a:spcPct val="0"/>
              </a:spcBef>
              <a:buFont typeface="Courier New" pitchFamily="49" charset="0"/>
              <a:buChar char="o"/>
            </a:pPr>
            <a:r>
              <a:rPr lang="en-US" sz="2000" dirty="0" err="1" smtClean="0">
                <a:latin typeface="Arial" charset="0"/>
                <a:cs typeface="Arial" charset="0"/>
              </a:rPr>
              <a:t>Lymphedema</a:t>
            </a:r>
            <a:endParaRPr lang="en-US" sz="2000" dirty="0" smtClean="0">
              <a:latin typeface="Arial" charset="0"/>
              <a:cs typeface="Arial" charset="0"/>
            </a:endParaRPr>
          </a:p>
          <a:p>
            <a:pPr lvl="1">
              <a:spcBef>
                <a:spcPct val="0"/>
              </a:spcBef>
              <a:buFont typeface="Courier New" pitchFamily="49" charset="0"/>
              <a:buChar char="o"/>
            </a:pPr>
            <a:r>
              <a:rPr lang="en-US" sz="2000" dirty="0" err="1" smtClean="0">
                <a:latin typeface="Arial" charset="0"/>
                <a:cs typeface="Arial" charset="0"/>
              </a:rPr>
              <a:t>Cellulitis</a:t>
            </a:r>
            <a:endParaRPr lang="en-US" sz="2000" dirty="0" smtClean="0">
              <a:latin typeface="Arial" charset="0"/>
              <a:cs typeface="Arial" charset="0"/>
            </a:endParaRPr>
          </a:p>
          <a:p>
            <a:pPr lvl="1">
              <a:spcBef>
                <a:spcPct val="0"/>
              </a:spcBef>
              <a:buFont typeface="Courier New" pitchFamily="49" charset="0"/>
              <a:buChar char="o"/>
            </a:pPr>
            <a:r>
              <a:rPr lang="en-US" sz="2000" dirty="0" err="1" smtClean="0">
                <a:latin typeface="Arial" charset="0"/>
                <a:cs typeface="Arial" charset="0"/>
              </a:rPr>
              <a:t>Intertrigo</a:t>
            </a:r>
            <a:r>
              <a:rPr lang="en-US" sz="2000" dirty="0" smtClean="0">
                <a:latin typeface="Arial" charset="0"/>
                <a:cs typeface="Arial" charset="0"/>
              </a:rPr>
              <a:t>, carbuncles</a:t>
            </a:r>
          </a:p>
          <a:p>
            <a:pPr lvl="1">
              <a:spcBef>
                <a:spcPct val="0"/>
              </a:spcBef>
              <a:buFont typeface="Courier New" pitchFamily="49" charset="0"/>
              <a:buChar char="o"/>
            </a:pPr>
            <a:r>
              <a:rPr lang="en-US" sz="2000" dirty="0" err="1" smtClean="0">
                <a:latin typeface="Arial" charset="0"/>
                <a:cs typeface="Arial" charset="0"/>
              </a:rPr>
              <a:t>Acanthosis</a:t>
            </a:r>
            <a:r>
              <a:rPr lang="en-US" sz="2000" dirty="0" smtClean="0">
                <a:latin typeface="Arial" charset="0"/>
                <a:cs typeface="Arial" charset="0"/>
              </a:rPr>
              <a:t> </a:t>
            </a:r>
            <a:r>
              <a:rPr lang="en-US" sz="2000" dirty="0" err="1" smtClean="0">
                <a:latin typeface="Arial" charset="0"/>
                <a:cs typeface="Arial" charset="0"/>
              </a:rPr>
              <a:t>nigricans</a:t>
            </a:r>
            <a:r>
              <a:rPr lang="en-US" sz="2000" dirty="0" smtClean="0">
                <a:latin typeface="Arial" charset="0"/>
                <a:cs typeface="Arial" charset="0"/>
              </a:rPr>
              <a:t>/skin tags</a:t>
            </a:r>
          </a:p>
        </p:txBody>
      </p:sp>
      <p:sp>
        <p:nvSpPr>
          <p:cNvPr id="4" name="Date Placeholder 3"/>
          <p:cNvSpPr>
            <a:spLocks noGrp="1"/>
          </p:cNvSpPr>
          <p:nvPr>
            <p:ph type="dt" sz="quarter" idx="10"/>
          </p:nvPr>
        </p:nvSpPr>
        <p:spPr/>
        <p:txBody>
          <a:bodyPr/>
          <a:lstStyle/>
          <a:p>
            <a:pPr>
              <a:defRPr/>
            </a:pPr>
            <a:fld id="{5D228843-2343-45F8-98D4-5C998CA090E2}" type="datetime1">
              <a:rPr lang="en-US" smtClean="0"/>
              <a:pPr>
                <a:defRPr/>
              </a:pPr>
              <a:t>9/27/2017</a:t>
            </a:fld>
            <a:endParaRPr lang="en-US"/>
          </a:p>
        </p:txBody>
      </p:sp>
      <p:sp>
        <p:nvSpPr>
          <p:cNvPr id="5" name="Slide Number Placeholder 4"/>
          <p:cNvSpPr>
            <a:spLocks noGrp="1"/>
          </p:cNvSpPr>
          <p:nvPr>
            <p:ph type="sldNum" sz="quarter" idx="12"/>
          </p:nvPr>
        </p:nvSpPr>
        <p:spPr/>
        <p:txBody>
          <a:bodyPr/>
          <a:lstStyle/>
          <a:p>
            <a:pPr>
              <a:defRPr/>
            </a:pPr>
            <a:fld id="{C5118904-6430-4B3A-9E3C-6805C09DB7E0}"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1342</Words>
  <Application>Microsoft Office PowerPoint</Application>
  <PresentationFormat>On-screen Show (4:3)</PresentationFormat>
  <Paragraphs>341</Paragraphs>
  <Slides>33</Slides>
  <Notes>30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Obesity &amp; Management</vt:lpstr>
      <vt:lpstr>Slide 2</vt:lpstr>
      <vt:lpstr>Prevalence</vt:lpstr>
      <vt:lpstr>Is Obesity a Disease?</vt:lpstr>
      <vt:lpstr>Slide 5</vt:lpstr>
      <vt:lpstr>Slide 6</vt:lpstr>
      <vt:lpstr>Obesity-related organ systems review</vt:lpstr>
      <vt:lpstr>Obesity-related organ systems review</vt:lpstr>
      <vt:lpstr>Obesity-related organ systems review</vt:lpstr>
      <vt:lpstr>Is there any cure for Obesity?</vt:lpstr>
      <vt:lpstr>Slide 11</vt:lpstr>
      <vt:lpstr>LIFESTYLE MANAGEMENT</vt:lpstr>
      <vt:lpstr>Diet Therapy</vt:lpstr>
      <vt:lpstr>Diet Therapy</vt:lpstr>
      <vt:lpstr>Diet Therapy</vt:lpstr>
      <vt:lpstr>Diet Therapy</vt:lpstr>
      <vt:lpstr>Diet Therapy</vt:lpstr>
      <vt:lpstr>Diet Therapy</vt:lpstr>
      <vt:lpstr>Physical Activity Therapy</vt:lpstr>
      <vt:lpstr>Physical Activity Therapy</vt:lpstr>
      <vt:lpstr>Behavioral Therapy</vt:lpstr>
      <vt:lpstr>Examples of commonly used Behavioral modification Techniques</vt:lpstr>
      <vt:lpstr>PHARMACOTHERAPY</vt:lpstr>
      <vt:lpstr>SURGERY</vt:lpstr>
      <vt:lpstr>SURGERY</vt:lpstr>
      <vt:lpstr>SURGERY</vt:lpstr>
      <vt:lpstr>SURGERY</vt:lpstr>
      <vt:lpstr>SURGERY</vt:lpstr>
      <vt:lpstr>Slide 29</vt:lpstr>
      <vt:lpstr>Slide 30</vt:lpstr>
      <vt:lpstr>Selection of Therapy</vt:lpstr>
      <vt:lpstr>The Magic Formula</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vinod</dc:creator>
  <cp:lastModifiedBy>Acer</cp:lastModifiedBy>
  <cp:revision>193</cp:revision>
  <dcterms:created xsi:type="dcterms:W3CDTF">2010-02-25T12:37:12Z</dcterms:created>
  <dcterms:modified xsi:type="dcterms:W3CDTF">2017-09-27T08:49:44Z</dcterms:modified>
</cp:coreProperties>
</file>