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46" r:id="rId2"/>
    <p:sldId id="350" r:id="rId3"/>
    <p:sldId id="351" r:id="rId4"/>
    <p:sldId id="361" r:id="rId5"/>
    <p:sldId id="352" r:id="rId6"/>
    <p:sldId id="353" r:id="rId7"/>
    <p:sldId id="357" r:id="rId8"/>
    <p:sldId id="376" r:id="rId9"/>
    <p:sldId id="358" r:id="rId10"/>
    <p:sldId id="363" r:id="rId11"/>
    <p:sldId id="364" r:id="rId12"/>
    <p:sldId id="369" r:id="rId13"/>
    <p:sldId id="365" r:id="rId14"/>
    <p:sldId id="370" r:id="rId15"/>
    <p:sldId id="354" r:id="rId16"/>
    <p:sldId id="362" r:id="rId17"/>
    <p:sldId id="355" r:id="rId18"/>
    <p:sldId id="356" r:id="rId19"/>
    <p:sldId id="349" r:id="rId20"/>
    <p:sldId id="298" r:id="rId21"/>
    <p:sldId id="299" r:id="rId22"/>
    <p:sldId id="372" r:id="rId23"/>
    <p:sldId id="334" r:id="rId24"/>
    <p:sldId id="344" r:id="rId25"/>
    <p:sldId id="339" r:id="rId26"/>
    <p:sldId id="373" r:id="rId27"/>
    <p:sldId id="374" r:id="rId28"/>
    <p:sldId id="375" r:id="rId2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7C80"/>
    <a:srgbClr val="FFCCCC"/>
    <a:srgbClr val="FFFFFF"/>
  </p:clrMru>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123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EFF84C69-A76B-44DF-937E-C146645B80BE}" type="datetimeFigureOut">
              <a:rPr lang="en-US"/>
              <a:pPr>
                <a:defRPr/>
              </a:pPr>
              <a:t>6/25/2017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BBFB25FB-C249-48EB-91B4-72D16666071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78975AB-DBA5-40F4-B390-36355327E682}" type="datetimeFigureOut">
              <a:rPr lang="en-US"/>
              <a:pPr>
                <a:defRPr/>
              </a:pPr>
              <a:t>6/25/2017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255A89B-5DEB-4F84-8FF3-5235D6641928}"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67FF0F7-98FE-4275-A9E6-9095520FCAD5}" type="datetimeFigureOut">
              <a:rPr lang="en-US"/>
              <a:pPr>
                <a:defRPr/>
              </a:pPr>
              <a:t>6/25/2017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AA06C45-B95B-4437-A91A-95FB43297A9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40F8DC1-7987-400D-B5A9-2B85C631CD1A}" type="datetimeFigureOut">
              <a:rPr lang="en-US"/>
              <a:pPr>
                <a:defRPr/>
              </a:pPr>
              <a:t>6/25/2017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6E80518-DC52-476A-869A-7D17C502B653}"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BC41DB9-6677-439C-855D-E87CE0F6D5DE}" type="datetimeFigureOut">
              <a:rPr lang="en-US"/>
              <a:pPr>
                <a:defRPr/>
              </a:pPr>
              <a:t>6/25/2017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284EA39-BADE-42A3-B6E3-60ED44BEC8D8}"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4ED274D-6081-4A0B-806D-D8561179E0FA}" type="datetimeFigureOut">
              <a:rPr lang="en-US"/>
              <a:pPr>
                <a:defRPr/>
              </a:pPr>
              <a:t>6/25/2017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955313D-6C92-478E-9EC8-E23DBBAD3C15}"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4127165-5119-43B7-B93D-C712591D421D}" type="datetimeFigureOut">
              <a:rPr lang="en-US"/>
              <a:pPr>
                <a:defRPr/>
              </a:pPr>
              <a:t>6/25/2017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F433036-3B9B-42BE-BC25-B2E7291DEFA7}"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9334CA4-9C65-4DBD-83B2-8FE0523ED0B3}" type="datetimeFigureOut">
              <a:rPr lang="en-US"/>
              <a:pPr>
                <a:defRPr/>
              </a:pPr>
              <a:t>6/25/2017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B44123A1-D91E-4BFA-9CB2-187BD13A9235}"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FA47111-8160-4BF2-BD93-3744AF69B068}" type="datetimeFigureOut">
              <a:rPr lang="en-US"/>
              <a:pPr>
                <a:defRPr/>
              </a:pPr>
              <a:t>6/25/2017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EF783900-4E7E-449F-A763-2F620A42AB2D}"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AB1DF61-6007-4672-B75A-10B2363EB54D}" type="datetimeFigureOut">
              <a:rPr lang="en-US"/>
              <a:pPr>
                <a:defRPr/>
              </a:pPr>
              <a:t>6/25/2017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6839EDE-4D0A-4E34-8836-83F2B694B640}"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6CA586C-8B3F-41A7-9D15-2364800E7CA2}" type="datetimeFigureOut">
              <a:rPr lang="en-US"/>
              <a:pPr>
                <a:defRPr/>
              </a:pPr>
              <a:t>6/25/2017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93130AA-DAA7-4EB0-A82A-7EE78B10927B}"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B70736C-E7FA-4BCD-9465-9CCBBF585CBE}" type="datetimeFigureOut">
              <a:rPr lang="en-US"/>
              <a:pPr>
                <a:defRPr/>
              </a:pPr>
              <a:t>6/25/2017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859DCED-3481-4322-8DC4-9F5AC8B752D1}"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4722316-8B5D-459E-8D53-322F2E4B79E6}" type="datetimeFigureOut">
              <a:rPr lang="en-US"/>
              <a:pPr>
                <a:defRPr/>
              </a:pPr>
              <a:t>6/25/2017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3D62A740-3C92-41E3-98C7-527EB49E2E84}" type="slidenum">
              <a:rPr lang="en-US" altLang="en-US"/>
              <a:pPr/>
              <a:t>‹#›</a:t>
            </a:fld>
            <a:endParaRPr lang="en-US" altLang="en-US"/>
          </a:p>
        </p:txBody>
      </p:sp>
      <p:pic>
        <p:nvPicPr>
          <p:cNvPr id="1031" name="Picture 6" descr="PPT BACKGROUND.jpg"/>
          <p:cNvPicPr>
            <a:picLocks noChangeAspect="1"/>
          </p:cNvPicPr>
          <p:nvPr userDrawn="1"/>
        </p:nvPicPr>
        <p:blipFill>
          <a:blip r:embed="rId13" cstate="print"/>
          <a:srcRect/>
          <a:stretch>
            <a:fillRect/>
          </a:stretch>
        </p:blipFill>
        <p:spPr bwMode="auto">
          <a:xfrm>
            <a:off x="0" y="1588"/>
            <a:ext cx="9144000" cy="685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ncbi.nlm.nih.gov/pubmed/25547060"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Metformin</a:t>
            </a:r>
            <a:r>
              <a:rPr lang="en-US" dirty="0" smtClean="0"/>
              <a:t> in GDM</a:t>
            </a:r>
            <a:endParaRPr lang="en-IN" dirty="0"/>
          </a:p>
        </p:txBody>
      </p:sp>
      <p:sp>
        <p:nvSpPr>
          <p:cNvPr id="3" name="Subtitle 2"/>
          <p:cNvSpPr>
            <a:spLocks noGrp="1"/>
          </p:cNvSpPr>
          <p:nvPr>
            <p:ph type="subTitle" idx="1"/>
          </p:nvPr>
        </p:nvSpPr>
        <p:spPr/>
        <p:txBody>
          <a:bodyPr/>
          <a:lstStyle/>
          <a:p>
            <a:endParaRPr lang="en-IN"/>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Diagnosis of GDM</a:t>
            </a:r>
            <a:endParaRPr lang="en-IN" dirty="0"/>
          </a:p>
        </p:txBody>
      </p:sp>
      <p:sp>
        <p:nvSpPr>
          <p:cNvPr id="3" name="Subtitle 2"/>
          <p:cNvSpPr>
            <a:spLocks noGrp="1"/>
          </p:cNvSpPr>
          <p:nvPr>
            <p:ph type="subTitle" idx="1"/>
          </p:nvPr>
        </p:nvSpPr>
        <p:spPr/>
        <p:txBody>
          <a:bodyPr/>
          <a:lstStyle/>
          <a:p>
            <a:endParaRPr lang="en-IN"/>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smtClean="0"/>
              <a:t>100 gm OGTT</a:t>
            </a:r>
          </a:p>
          <a:p>
            <a:r>
              <a:rPr lang="en-US" dirty="0" smtClean="0"/>
              <a:t>Fasting</a:t>
            </a:r>
          </a:p>
          <a:p>
            <a:endParaRPr lang="en-US" dirty="0" smtClean="0"/>
          </a:p>
          <a:p>
            <a:r>
              <a:rPr lang="en-US" dirty="0" smtClean="0"/>
              <a:t>Any 2 abnormal values</a:t>
            </a:r>
          </a:p>
          <a:p>
            <a:r>
              <a:rPr lang="en-US" dirty="0" smtClean="0"/>
              <a:t>F – </a:t>
            </a:r>
            <a:r>
              <a:rPr lang="en-IN" dirty="0" smtClean="0"/>
              <a:t>95</a:t>
            </a:r>
          </a:p>
          <a:p>
            <a:r>
              <a:rPr lang="en-US" dirty="0" smtClean="0"/>
              <a:t>1 hr – 180</a:t>
            </a:r>
          </a:p>
          <a:p>
            <a:r>
              <a:rPr lang="en-US" dirty="0" smtClean="0"/>
              <a:t>2 hr – 155</a:t>
            </a:r>
          </a:p>
          <a:p>
            <a:r>
              <a:rPr lang="en-US" dirty="0" smtClean="0"/>
              <a:t>3 hr - 140</a:t>
            </a:r>
          </a:p>
          <a:p>
            <a:endParaRPr lang="en-IN" dirty="0"/>
          </a:p>
        </p:txBody>
      </p:sp>
      <p:sp>
        <p:nvSpPr>
          <p:cNvPr id="4" name="Content Placeholder 3"/>
          <p:cNvSpPr>
            <a:spLocks noGrp="1"/>
          </p:cNvSpPr>
          <p:nvPr>
            <p:ph sz="half" idx="2"/>
          </p:nvPr>
        </p:nvSpPr>
        <p:spPr/>
        <p:txBody>
          <a:bodyPr/>
          <a:lstStyle/>
          <a:p>
            <a:r>
              <a:rPr lang="en-US" dirty="0" smtClean="0"/>
              <a:t>Based on Risk of DM in future</a:t>
            </a:r>
          </a:p>
          <a:p>
            <a:endParaRPr lang="en-US" dirty="0" smtClean="0"/>
          </a:p>
          <a:p>
            <a:r>
              <a:rPr lang="en-US" dirty="0" smtClean="0"/>
              <a:t>No relation with adverse maternal/fetal outcome in pregnancy</a:t>
            </a:r>
            <a:endParaRPr lang="en-IN" dirty="0"/>
          </a:p>
        </p:txBody>
      </p:sp>
      <p:sp>
        <p:nvSpPr>
          <p:cNvPr id="5" name="Title 1"/>
          <p:cNvSpPr>
            <a:spLocks noGrp="1"/>
          </p:cNvSpPr>
          <p:nvPr>
            <p:ph type="title"/>
          </p:nvPr>
        </p:nvSpPr>
        <p:spPr/>
        <p:txBody>
          <a:bodyPr/>
          <a:lstStyle/>
          <a:p>
            <a:r>
              <a:rPr lang="en-US" dirty="0" smtClean="0"/>
              <a:t>Carpenter/</a:t>
            </a:r>
            <a:r>
              <a:rPr lang="en-US" dirty="0" err="1" smtClean="0"/>
              <a:t>Coustan</a:t>
            </a:r>
            <a:endParaRPr lang="en-I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smtClean="0"/>
              <a:t>50 gm OGTT</a:t>
            </a:r>
          </a:p>
          <a:p>
            <a:r>
              <a:rPr lang="en-US" dirty="0" smtClean="0"/>
              <a:t>Random</a:t>
            </a:r>
          </a:p>
          <a:p>
            <a:endParaRPr lang="en-US" dirty="0" smtClean="0"/>
          </a:p>
          <a:p>
            <a:r>
              <a:rPr lang="en-US" dirty="0" smtClean="0"/>
              <a:t>1 hr – 140</a:t>
            </a:r>
          </a:p>
        </p:txBody>
      </p:sp>
      <p:sp>
        <p:nvSpPr>
          <p:cNvPr id="4" name="Content Placeholder 3"/>
          <p:cNvSpPr>
            <a:spLocks noGrp="1"/>
          </p:cNvSpPr>
          <p:nvPr>
            <p:ph sz="half" idx="2"/>
          </p:nvPr>
        </p:nvSpPr>
        <p:spPr/>
        <p:txBody>
          <a:bodyPr/>
          <a:lstStyle/>
          <a:p>
            <a:r>
              <a:rPr lang="en-US" dirty="0" smtClean="0"/>
              <a:t>100 gm OGTT</a:t>
            </a:r>
          </a:p>
          <a:p>
            <a:r>
              <a:rPr lang="en-US" dirty="0" smtClean="0"/>
              <a:t>Fasting</a:t>
            </a:r>
          </a:p>
          <a:p>
            <a:endParaRPr lang="en-US" dirty="0" smtClean="0"/>
          </a:p>
          <a:p>
            <a:r>
              <a:rPr lang="en-US" dirty="0" smtClean="0"/>
              <a:t>Any 2 abnormal values</a:t>
            </a:r>
          </a:p>
          <a:p>
            <a:r>
              <a:rPr lang="en-US" dirty="0" smtClean="0"/>
              <a:t>F – </a:t>
            </a:r>
            <a:r>
              <a:rPr lang="en-IN" dirty="0" smtClean="0"/>
              <a:t>95</a:t>
            </a:r>
          </a:p>
          <a:p>
            <a:r>
              <a:rPr lang="en-US" dirty="0" smtClean="0"/>
              <a:t>1 hr – 180</a:t>
            </a:r>
          </a:p>
          <a:p>
            <a:r>
              <a:rPr lang="en-US" dirty="0" smtClean="0"/>
              <a:t>2 hr – 155</a:t>
            </a:r>
          </a:p>
          <a:p>
            <a:r>
              <a:rPr lang="en-US" dirty="0" smtClean="0"/>
              <a:t>3 hr - 140</a:t>
            </a:r>
          </a:p>
          <a:p>
            <a:endParaRPr lang="en-IN" dirty="0"/>
          </a:p>
        </p:txBody>
      </p:sp>
      <p:sp>
        <p:nvSpPr>
          <p:cNvPr id="5" name="Title 1"/>
          <p:cNvSpPr>
            <a:spLocks noGrp="1"/>
          </p:cNvSpPr>
          <p:nvPr>
            <p:ph type="title"/>
          </p:nvPr>
        </p:nvSpPr>
        <p:spPr/>
        <p:txBody>
          <a:bodyPr/>
          <a:lstStyle/>
          <a:p>
            <a:r>
              <a:rPr lang="en-US" dirty="0" smtClean="0"/>
              <a:t>ACOG criteria (2 step)</a:t>
            </a:r>
            <a:endParaRPr lang="en-I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IADPSG criteria (1 step)</a:t>
            </a:r>
            <a:endParaRPr lang="en-IN" dirty="0"/>
          </a:p>
        </p:txBody>
      </p:sp>
      <p:sp>
        <p:nvSpPr>
          <p:cNvPr id="3" name="Content Placeholder 2"/>
          <p:cNvSpPr>
            <a:spLocks noGrp="1"/>
          </p:cNvSpPr>
          <p:nvPr>
            <p:ph sz="half" idx="1"/>
          </p:nvPr>
        </p:nvSpPr>
        <p:spPr/>
        <p:txBody>
          <a:bodyPr/>
          <a:lstStyle/>
          <a:p>
            <a:r>
              <a:rPr lang="en-US" dirty="0" smtClean="0"/>
              <a:t>75 gm OGTT</a:t>
            </a:r>
          </a:p>
          <a:p>
            <a:r>
              <a:rPr lang="en-US" dirty="0" smtClean="0"/>
              <a:t>Fasting</a:t>
            </a:r>
          </a:p>
          <a:p>
            <a:endParaRPr lang="en-US" dirty="0" smtClean="0"/>
          </a:p>
          <a:p>
            <a:r>
              <a:rPr lang="en-US" dirty="0" smtClean="0"/>
              <a:t>Any 1 abnormal value</a:t>
            </a:r>
          </a:p>
          <a:p>
            <a:r>
              <a:rPr lang="en-US" dirty="0" smtClean="0"/>
              <a:t>F – 92</a:t>
            </a:r>
          </a:p>
          <a:p>
            <a:r>
              <a:rPr lang="en-US" dirty="0" smtClean="0"/>
              <a:t>1 hr – 180</a:t>
            </a:r>
          </a:p>
          <a:p>
            <a:r>
              <a:rPr lang="en-US" dirty="0" smtClean="0"/>
              <a:t>2 hr – 153</a:t>
            </a:r>
          </a:p>
          <a:p>
            <a:endParaRPr lang="en-IN" dirty="0"/>
          </a:p>
        </p:txBody>
      </p:sp>
      <p:sp>
        <p:nvSpPr>
          <p:cNvPr id="4" name="Content Placeholder 3"/>
          <p:cNvSpPr>
            <a:spLocks noGrp="1"/>
          </p:cNvSpPr>
          <p:nvPr>
            <p:ph sz="half" idx="2"/>
          </p:nvPr>
        </p:nvSpPr>
        <p:spPr/>
        <p:txBody>
          <a:bodyPr/>
          <a:lstStyle/>
          <a:p>
            <a:r>
              <a:rPr lang="en-US" dirty="0" smtClean="0"/>
              <a:t>Based on adverse pregnancy outcomes</a:t>
            </a:r>
          </a:p>
          <a:p>
            <a:endParaRPr lang="en-US" dirty="0" smtClean="0"/>
          </a:p>
          <a:p>
            <a:r>
              <a:rPr lang="en-US" dirty="0" smtClean="0"/>
              <a:t>Problem: over-diagnosis of GDM</a:t>
            </a:r>
            <a:endParaRPr lang="en-I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 Guidelines 2017</a:t>
            </a:r>
            <a:endParaRPr lang="en-IN" dirty="0"/>
          </a:p>
        </p:txBody>
      </p:sp>
      <p:sp>
        <p:nvSpPr>
          <p:cNvPr id="3" name="Content Placeholder 2"/>
          <p:cNvSpPr>
            <a:spLocks noGrp="1"/>
          </p:cNvSpPr>
          <p:nvPr>
            <p:ph idx="1"/>
          </p:nvPr>
        </p:nvSpPr>
        <p:spPr/>
        <p:txBody>
          <a:bodyPr/>
          <a:lstStyle/>
          <a:p>
            <a:r>
              <a:rPr lang="en-US" dirty="0" smtClean="0"/>
              <a:t>1 step (IADPSG)</a:t>
            </a:r>
          </a:p>
          <a:p>
            <a:endParaRPr lang="en-US" dirty="0" smtClean="0"/>
          </a:p>
          <a:p>
            <a:pPr>
              <a:buNone/>
            </a:pPr>
            <a:r>
              <a:rPr lang="en-US" dirty="0" smtClean="0"/>
              <a:t>      Or</a:t>
            </a:r>
          </a:p>
          <a:p>
            <a:endParaRPr lang="en-US" dirty="0" smtClean="0"/>
          </a:p>
          <a:p>
            <a:r>
              <a:rPr lang="en-US" dirty="0" smtClean="0"/>
              <a:t>2 step (ACOG)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Case</a:t>
            </a:r>
            <a:endParaRPr lang="en-IN" dirty="0"/>
          </a:p>
        </p:txBody>
      </p:sp>
      <p:sp>
        <p:nvSpPr>
          <p:cNvPr id="3" name="Content Placeholder 2"/>
          <p:cNvSpPr>
            <a:spLocks noGrp="1"/>
          </p:cNvSpPr>
          <p:nvPr>
            <p:ph idx="1"/>
          </p:nvPr>
        </p:nvSpPr>
        <p:spPr/>
        <p:txBody>
          <a:bodyPr/>
          <a:lstStyle/>
          <a:p>
            <a:r>
              <a:rPr lang="en-US" dirty="0" smtClean="0"/>
              <a:t>She was started on MNT</a:t>
            </a:r>
          </a:p>
          <a:p>
            <a:r>
              <a:rPr lang="en-US" dirty="0" smtClean="0"/>
              <a:t>Advised for SMBG at home for 1 week</a:t>
            </a:r>
          </a:p>
          <a:p>
            <a:r>
              <a:rPr lang="en-US" dirty="0" smtClean="0"/>
              <a:t>Post </a:t>
            </a:r>
            <a:r>
              <a:rPr lang="en-US" dirty="0" err="1" smtClean="0"/>
              <a:t>prandial</a:t>
            </a:r>
            <a:r>
              <a:rPr lang="en-US" dirty="0" smtClean="0"/>
              <a:t> &gt; 140 (always)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 result for question mark"/>
          <p:cNvPicPr>
            <a:picLocks noGrp="1"/>
          </p:cNvPicPr>
          <p:nvPr>
            <p:ph idx="1"/>
          </p:nvPr>
        </p:nvPicPr>
        <p:blipFill>
          <a:blip r:embed="rId2" cstate="print"/>
          <a:srcRect/>
          <a:stretch>
            <a:fillRect/>
          </a:stretch>
        </p:blipFill>
        <p:spPr bwMode="auto">
          <a:xfrm>
            <a:off x="2971800" y="1295400"/>
            <a:ext cx="348889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457200" y="1143000"/>
            <a:ext cx="8229600" cy="4983163"/>
          </a:xfrm>
        </p:spPr>
        <p:txBody>
          <a:bodyPr/>
          <a:lstStyle/>
          <a:p>
            <a:pPr>
              <a:buNone/>
            </a:pPr>
            <a:r>
              <a:rPr lang="en-US" dirty="0" smtClean="0"/>
              <a:t>5. What next ?</a:t>
            </a:r>
          </a:p>
          <a:p>
            <a:pPr lvl="1"/>
            <a:r>
              <a:rPr lang="en-US" dirty="0" smtClean="0"/>
              <a:t>Metformin ?</a:t>
            </a:r>
          </a:p>
          <a:p>
            <a:pPr lvl="1"/>
            <a:r>
              <a:rPr lang="en-US" dirty="0" smtClean="0"/>
              <a:t>Insulin ??</a:t>
            </a:r>
          </a:p>
          <a:p>
            <a:pPr lvl="1"/>
            <a:r>
              <a:rPr lang="en-US" dirty="0" err="1" smtClean="0"/>
              <a:t>Acarabose</a:t>
            </a:r>
            <a:r>
              <a:rPr lang="en-US" dirty="0" smtClean="0"/>
              <a:t> ??</a:t>
            </a:r>
          </a:p>
          <a:p>
            <a:endParaRPr lang="en-US" dirty="0" smtClean="0"/>
          </a:p>
          <a:p>
            <a:pPr>
              <a:buNone/>
            </a:pPr>
            <a:r>
              <a:rPr lang="en-US" dirty="0" smtClean="0"/>
              <a:t>6. What are the data for Metformin in GDM ?</a:t>
            </a:r>
          </a:p>
          <a:p>
            <a:pPr>
              <a:buNone/>
            </a:pP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buNone/>
            </a:pPr>
            <a:r>
              <a:rPr lang="en-US" dirty="0" smtClean="0"/>
              <a:t>7. Metformin v/s Insulin in GDM</a:t>
            </a:r>
          </a:p>
          <a:p>
            <a:endParaRPr lang="en-US" dirty="0" smtClean="0"/>
          </a:p>
          <a:p>
            <a:pPr>
              <a:buNone/>
            </a:pPr>
            <a:r>
              <a:rPr lang="en-US" dirty="0" smtClean="0"/>
              <a:t>8. If any one needs insulin, then which &amp; what regime?</a:t>
            </a:r>
          </a:p>
          <a:p>
            <a:endParaRPr lang="en-US" dirty="0" smtClean="0"/>
          </a:p>
          <a:p>
            <a:pPr>
              <a:buNone/>
            </a:pPr>
            <a:r>
              <a:rPr lang="en-US" dirty="0" smtClean="0"/>
              <a:t>9. How to manage type 2 DM during lactation ?</a:t>
            </a:r>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762000" y="762000"/>
            <a:ext cx="5257800" cy="1676400"/>
          </a:xfrm>
          <a:prstGeom prst="rect">
            <a:avLst/>
          </a:prstGeom>
          <a:noFill/>
          <a:ln w="9525">
            <a:noFill/>
            <a:miter lim="800000"/>
            <a:headEnd/>
            <a:tailEnd/>
          </a:ln>
        </p:spPr>
      </p:pic>
      <p:sp>
        <p:nvSpPr>
          <p:cNvPr id="22531" name="TextBox 2"/>
          <p:cNvSpPr txBox="1">
            <a:spLocks noChangeArrowheads="1"/>
          </p:cNvSpPr>
          <p:nvPr/>
        </p:nvSpPr>
        <p:spPr bwMode="auto">
          <a:xfrm>
            <a:off x="838200" y="6477000"/>
            <a:ext cx="5562600" cy="215900"/>
          </a:xfrm>
          <a:prstGeom prst="rect">
            <a:avLst/>
          </a:prstGeom>
          <a:noFill/>
          <a:ln w="9525">
            <a:noFill/>
            <a:miter lim="800000"/>
            <a:headEnd/>
            <a:tailEnd/>
          </a:ln>
        </p:spPr>
        <p:txBody>
          <a:bodyPr>
            <a:spAutoFit/>
          </a:bodyPr>
          <a:lstStyle/>
          <a:p>
            <a:pPr eaLnBrk="1" hangingPunct="1"/>
            <a:r>
              <a:rPr lang="en-US" altLang="en-US" sz="800" b="1"/>
              <a:t>IJEM </a:t>
            </a:r>
            <a:r>
              <a:rPr lang="pt-BR" altLang="en-US" sz="800" b="1"/>
              <a:t>Mar-Apr 2015 / Vol 19 | Issue 2</a:t>
            </a:r>
            <a:endParaRPr lang="en-US" altLang="en-US" sz="800" b="1"/>
          </a:p>
        </p:txBody>
      </p:sp>
      <p:sp>
        <p:nvSpPr>
          <p:cNvPr id="22532" name="AutoShape 4" descr="Image result for indian journal of endocrinology and metabolism"/>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1" hangingPunct="1"/>
            <a:endParaRPr lang="en-US" altLang="en-US"/>
          </a:p>
        </p:txBody>
      </p:sp>
      <p:sp>
        <p:nvSpPr>
          <p:cNvPr id="22533" name="AutoShape 6" descr="data:image/jpeg;base64,/9j/4AAQSkZJRgABAQAAAQABAAD/2wCEAAkGBxMREhQSEhQSFhQVGBgUFhEVExcSHhYYFBUYGBgXFxkYHCggGh0lHBgUITEhJSosLi4uFx8zODMsNygtLi0BCgoKDg0OGxAQGy4lHyQsLzMsNCwvNCwvLCw3NC8sLDcsNCw0LC0sLCwsLCwsLCwsLCwsLCwsLCwsLCwsLCwsLP/AABEIAGoB2gMBIgACEQEDEQH/xAAbAAEAAwEBAQEAAAAAAAAAAAAAAwQGBQEHAv/EAEQQAAICAQMDAgMEBgYIBgMAAAECAAMRBBIhBRMxQVEGInEUMmGBBxUjkaGxNEJTk7PRFjNScnSCwfEkZHOytPAlNWL/xAAZAQEBAQEBAQAAAAAAAAAAAAAAAQIDBAX/xAArEQEBAAIBAwIFAgcAAAAAAAAAAQIREgMhMUFRBBNxgbFSYRQiMkKRofD/2gAMAwEAAhEDEQA/AMXERPqvoEREBERAREQEREBERAREQEREBERAREQEREBERAREQEREBERAREQEREBERAREQEREBERAREQEREBERAREQEREBERAREQEREBERARJWTkzzZCbRxJNkbINo4km2NsG0cSTZGyDaOJJsjZBtHEk2Rsg2jiSbI2QbRxJNkbINo4kmyNkG0cSTZGyDaOJJsjZBtHEk2Rsg2jiSbI2QbRxJNkbINo4kmyNkG0cSTZGyDaOJJsjZBtHEk2Rsg2jiSbI2QbRxJNkbINo4kmyNkG0cSTZGyDaOJJsjZBtHEk2Rsg2jiSbI2QbRxJUrzP32R7wly0rxLHZE9WkZ8wnNViX/so94+yj3hn5ijE6VWiBzyf3CSfYB7n+Em2b1tejkzydf7APc/wk46Wvuf3CNxL8Rr0cl/J+s8nr+T9YRSSAOSeAPrDsl0ele11rrUs7HCqBkkze9A+AKzvOos3WVgk6es7eQPulz6+M48Z8y10DpS6ZO1Wf/F2cWPxleR+zTOQVHhxwcEkeMTRdL0JQs1dnK8W6t+F+TK4CggWMq/IXJwNvvPP1Op286eLPr3LLjh49a42g6dpStZr0lRzwwIst3sHClVcHAIU7s+P4z863pOkKbrNKoZi3y19ypk28BMtkM25qxkcczR92jtmxrNQ4Hhu41Yb5sEqEwPX28cz9agVDCC21A/H7U95CcZ2sLCf4Ee2Zx+bN+P8Ablrqfq7vnHWvgdlK/ZyzMU7n2dxh9vPKkcN4PHB/CY0jHBn3ptKXJpYCm1yh7i/MHSk5Aqz90jj5T4yTz5mJ+Pui12g30B96Bu4zAAXLWdr2Lj1UkZ4GQc+k79Pq7d+n1rLxzfO4iJ6HreZns1PX9GbW6bUmA1mkoUE8DLE8mQp8HXEtX3NP3xkjTdz5yB+GMA45weZjnNd2eUZyfpa2IJAJAxkgEgZ8ZPpLvSekWahmVNqisbrLHOxaxnGWPpz6TSaHpRp0OvcWVW1utKiytsjKu2VIIBB+YeR6xc5C5aYuezt9WptarRBxQquhFbLhMguATa319frF3w43beyq7T3dobrEqcllX1bBA3Ae4l5Q24kTr9N+HrLqftAapKg5rZ7H2BSqq2T9dwAA5Mj6z0V9MEYtXZXYCUurbcrbTgj8CD6Rym9LuOZAnhmo+K9I1uo0tdSlnfSaYBVHklDFuqbZiJ33+FbMOK7dPbZWCz01WbmUL97AxhsfhOZX05zp21IK7FsFRGedzLuH5YiZSm4pxLi9Oc6c6n5dgs7RGed20N49sGX+ofDNtFRttepV2qyKX+a3cFOEXycBuT+BjlDccSJpG+DrVfZbdpqi23th7MdzcoI2jGcc4ycDIM5X6pcXtp7ClTqSGNjbVXaM+fxHj3yImUqTKVQn6ethgkEAjIJBGR7jPkTqdR6E1VQuSyq6rd2zZUxO1iMgMCARn3l34r/1PT/+FH+I0cvGjbORL3Sek2aksE2hUG57HO1UX3ZvT/rLHUOgvXX3keq6rcENtTFgrHwGBAK/ujlN6Xcc6jS2WZKI7hfvFEZtv1wOPzkU3HWtO1Gg0q1aqtF2WWMqWMpvZnxkYA3YHy8zDyY5ckl2RETbRERAREQEREBERAREQEREBERAREQP1X5ksir8yWRjLyT1PInk9TyIZWIiJGE2n9ZLItP6yWHPLyS0JVloSMZM4/k/nNJ+j7RLZqu45AWhTbkjIDDhMj1+Yg4HkgTNP5P5za/o2Axq/kLnYmFG7P8ArB8w2fN8p+bjniTqf0vV1rrC1utDvcZGA922juKfm21qTc78DnggZAILCTdR6ZqbV7QWtKV4StLCMhfBY7f4fznvQz+0pyrDi/Jbdlm3V/Od/wAwJHof5TQavXVVY7liJnxvYLn6Zng6l/mrydLG2SR8v1LCm7Uab5rHNY7gRGdKnyHU2OqBVbb4zzg+ZZ0FQ1up1ATctiYzRYrUEV+FKb0yUypxjA/Ccv8ASzTprNRTbUyM7q6WLXcKN2ANhe0HnHICHzzjxO9+iijT6fS2XOyLY9rh2sYFlUMdlZtY5sUDw3g+ROe468MvatDp+n6kp2bNmwc12hyXrdfunx83/ccys+nRwuoNten3/LbWQoDsCQ6EnkjORt48+81Gn1CWLuRlZT4ZSGH7xMd1Z/kKhin7e5g4WwlUUjec1g45PkjAnbpbuWp6uPVmp39Hybr+g+z6i2oeFYhf908r/Aic+aP9IJH26zBz8qZOScnYPU+fSZye/C7xj34XeMrcWf0ro3/D6X/3Gc7prH9cKfX7U3P/ADmcE9Qt3Vt3G3VALWc8oE+6F9scz8Jq3WzuhmFm7f3M87s5zn3mZhdfZOLWqhfSdTrqBNg1IsZF5JqVyOB6gNkmVOg6Zx0/qDlWCMKApIwGKu2ce+Mj94nA03ULa7O7XY62EkmxTgnccnPvkybVda1Fu4WXWMGAVgTwQDkDHjGY401Wmbpg1Q6RQzbRZXYCwxnAcsQM+pxgfWT/AA/ajNrEq0a1VpptQptbuPZnaQFdmO0Zwcrj0mLbXWnt5dv2XFfP3Oc/L7c8y5qPiLV2ffvtPDL97yGGGyB5yOJLhdaS41eJ/wDxCj/zjf4CT3Uf/qafw1Vv+GpnB+1P2+1uPbDb9npuIA3fXAA/KenVOaxVuPbDFwmeAxGC2PfE1x/LWvyjSpm4VWY+MKCeT4HE+jUsF6nVUSBYNCunHONt3ZOF+vOPzmF6b1i/Tbuxa9e77204zjxKj3MWLlmLE7i+Tkn3z5z+MZY3JLNtJ8CaK1NfUSrIKSzXFgVCKqsG3E8Cfukd3pur7SkhdWtuwDJWt1IU4844x+U42r69qrU7dl9rJxlS3nHjOPP5yDp3UrtOxemx62IwSpxkex95Ljb3NXy7raV06OxdWXfqgy7hjK9oDcB7ZBH5T8fpCYm6rPppaAPw+Un+ZM4+s6rfcGFttjhiGYM2ckDAP5CQavVPaQ1jMxACAsc4VRwPoJccbvdJLvbvfpFY/bG5PFVIH4fsVP8AMk/nO71rpdd/UdU1oZkp09d5qQ4a0rTWAoI5A55I58TCavVPa2+xmdiACzHJwoAH7hgSwvVrxb3xbZ3cAdzdzgDAH0wBx+EnC6mvY43TTi7udL1rLpq6E7mnClA+WxaM5Z2O4jIGQB5M53xZ/qen/wDCj/EacvV9a1FoYWXWMHwGUnghDlRjxwTniVr9U7hA7MwRdiAn7q5zgewyTEwsv3Jj3aLoqGzpusrrBNgsqtZR5NS8ePUA5J+sfD9Zr0OvssBFbolSbuN9u/I258kDmZ3R6uylg9TsjDwykgybqPVbtRjvWu+3wGPA+g8Rxpp1/ib+idN/9Gz/ABZnJNdqndUVmYrWCqKTwoJyQPbmQzWM1GpNERE0pERAREQEREBERAREQEREBERAREQP1X5ksir8yWRjLyT1PInk9TyIZWIiJGE2n9ZLItP6yWHPLyS0JVloSMZM4/k/Waf9HGuWvVit+FvU0k5xy33c4584H5zMlSWwBkk4A9yTNAfg3WpX3igTaN4UuFfA5yF8/wDaTOzWrXsz1ZqvofSs0sUrDuaGa2w9sJyRixfl9SpJAJJyi+hkv6R9VW2jrYMvzW0sh4ORvBJH4AeZN8DfFterpAsZVvQYcEgbvQOMnnPr+M6NqColqHqZSctp3dQMnya252E+SPBPt5nz+vLnuOHwuX8P1Mcr31WC/SIncodu7Tc9TJaErrwTWVKbNwzglmLc5yAfGMyxo2FOht07ihgmjUJqazkEHlanyeXySRj2PibG/qmnZdtishPugbBweQyZHgnn8Z+x1erG2mvd7Z20qPxJbH8AZwvT/d68PjJj/b678/TxqdvH0/w96Zr0r0VLphv2aKirj5n2gBR+OfPtyZyBpmNy1Wq3brXc1rVfIzZL3HdwQD6HOOMEHE7mirTd3brams5CqrAJWD52A+SfVjz9Jkf0j/FOR9i0xDPb8tjKQcBuAgPjJ9fw+s9PR3Ozw9TH5uX32+bdf1/2jUW3ejsSP93wv8MTnzv9R+D9XRWbWRWQcs1bizb/AL2PE4E9+FlnZ68bPRqdVotDp69Mbk1TPdRXeSliKBvByACPcGZ3WdsuxpVxX5UOdzAYGdxHHnM1/W9Xpkq0Iv07Wt9jpIYXGrAweMAH1zzK3wjqVV9fbXWAq6Wx0rf9oBtdCoJP3sTGNsm2Ze22UeplwSrDPIJBGR+HvFdbMcKCx84AJ49+JrOmdTt1mm11epc2iun7RWXwSjowHyH0BDYwJ51TVvo9Jo69OzVm6s3221nazkthV3jnCgePxm+V3pd3w5XVdDWmk0VqjD3faO4ck57T1heCcDG4+JyRUxBYK20eWwcD6nxNr1Vzra+ji0jNtl1bsAF3ZuoUtx/WI/jKnVviW+nWMlTFKabO2umHFZRDgqyeGyM8nnmZxyutfX8ktZOfuyllwWVgD4JUjP0z5m81XTqtJf1G+tFzp0qemsgMK31G3nB4+Xcce0yVvWtRcVS262xS6ttdywyD5APjyeBiame/CzLanRV8w3hwgZQ7BSSoJ5/PGcCSdRqQW2LTvasE7S67W2+7D0ms+Meq2HXnTKQtK20k1qAN7nYxdj5Jyf3AS3p3C9T6m21W203ttYZBw1ZGR6iZ53W/2TkwDVMACVYA+CQRn6e8V1ljhQSfYAk/uE13Req3aynWValzaooa5N+DsdGGCnHyjk8DiRa3Uvo9FpBp2Nb6lXutuQ7WbawCoGHIAyeB7y8rvRu+GYpTLqp/2gCPHqAZ0vizRJRrL6qxtRHwq5JwMDjJ5nX6nYdTo9Lq7Md8XnTvZgA2quGVmx5I8Z+s6utRU1vVNVtVn06hqgw3BXchQ5B4O3zJz7/97py7vn9lTLjcrDPIyCM/TMV1ljhQSfYAn+U1/wAMdQt1pv0uqdrUeqyxWsO41PWAQyE8qPTA45kGs1T6PQ6MadjW2oV7rbUO1mw2FTcOQAPT3l53evVeV8MuKz7HngcHyPInmPT19ptOs9Xs+ydN1XHdWy5iwAXeyFBlsepAwTLI6fXX1B9YADp1qOvUeh3j5V+vcP8A9xHzPc5MCwxwf3T99ltu7a23/a2nH7/E9tdrHLNku7En8WY84+pM+hdDW5NVXRq9arF/2T6HD3KQyEbHAArQ4xLllxi26fOgD5wcDyceJ7ZUy8MrLnnBBHHvzNb0K46fTdRZAN1b1qhYBtp7pUMAeMgHI/HBkba+zVdN1LahjY9FlTV2P8zAWNtZd3nGD4jldnJlkrZs7VY45OATge5x4nX6/oK6qtGyDBu062Ock5YkjPJ4/Kdf4l19ui+z6XTO1SrTXa7VnYbbLMksxH3h+B4kHx1qTauhsIAL6ZWIUBRksckAcDJ5/OSZW2JLuxD8E9Br1j2razKFQbWBx87uFXPHIyfE4K6VzYKsHuFhXt//ALLbcfv4ne+HLTXo+oWKcMv2ba2cYJtcg/vUTvW0IusbqIA7X2ca1V9O642Bf7zP85LlZaly1a4Hxr0KvRvUtTMweslmYg5dXKtjjxxM/wBptu7a23xuwcZ9s+Jr9RpvtKdHWwk91rK3Y+SPtChufx3GdN9eE1Z367TjTKxrbRbbdnaBKlO3s27sZ59/WJnZNHKyMRpelW2VW3KMpTs3ecnuOEG0Ac8nn2AMqpSzHaqsT/shST+4czYdM6i9Wj6kNPdYErenskMRtD6kAlfbKnBlHo41Rrsv+1nT1NZ89xd1ayzGSF2De59x4l5Xuu64nS6A99Nbg4a2tGHI4Z1Vh+Hkyx17QivU6hK1bt1Wug8sFCsQMn8vWabriq1/S7g4taw1779hr7pr1AUMVPOccc+0rfEfxTqKddd23KV12uOwOEcBvm3r4Ysckk88yTK29iW29mQn6srZeGBU+cMCP5z6Drun16S7qV9SLupWo0jAIqbUZywU8Arg49szldE11msp1lOpdrQlFmorssO41vUM5DHkA+CPEsz33OXq5uq6fUul0NpDA3NcLWGWJFdxUbQeMhfbzOb1GqsWutJdq92ELrtYj8V9539T/Q+k/wDqX/8Ayp0LtbVT1XXdxu0X7ldeo27uy7AYfHkeoyPGZJlfz+U2xLUsDtKsG/2SpB/d5nhrON2Dt8bsHGfbPjM2fT9PqU6loftNveBYGq7ud0OvOdrnk8+h5En+G+s2X62zT24bTMLl+ylR21WsMVCr6Y2jnyZbmvJhWrYAMQQD4YggH6HwZ+ZsehdWu1iaynUPvTsPaqkDFbV8r2x/VGOMCY6alvirK/VfmSyKvzJZUy8k9TyJ5PU8iGViIiRhNp/WSyLT+slhzy8ktCVZaEjGTl9CsrXVVNbjtixS+RkbdwzxPqvRhXrUu2hLHVKq82Lkgqz8ZYE+MT42/k/nJaNZZXnZY6587XK5+uJz6nS5WV6up0+b7foOl2Zq31VbMkPurrLAAPgHCYxwnOecyXqfTXFn7KqnZhOO1WeS4D+U9F58/wAsT4h+ttR/bXf3r/5x+ttR/bXf3r/5zPyct77OP8Nda2+ur0K4u37NAeSDsRV8155Cn03449Jf0XTrN1Xcqq2n7/7KrjCv5+XPJCcj/rPif621H9td/ev/AJx+ttR/bXf3r/5y3pZX2SfC69X2/qPTXFn7KqnZ6DtVnPyt67ePmA/fKVulespvSjaX2k9mtSRvHIG08bM559J8d/W2o/trv71/854eq3/213943+ck6NnsX4a/qfV/iHW6ei+yltqo6rYyKuFZVqt5YKMEbtnH0nxwSW7UO5y7Mx8ZYlsfgCZHN9LpcHoww4tHb8Qaa1KFu0bWNTUlAcatqshPXaK+PX1lXT9ZrqOp7VBVNRSaAhuL9vdty+4rluQeMDz5nGidOEa4x0ek9U7Cahdm7v1GnO7btywO7wc+PHHmW9P12tqK6NTSbVqz2nS3ssobypO1gy5nDiLjKuo7XWfiDvppkSoUjTF9m1y332Qr5AOV2DnPJPpLdvxJRZYNRbpA2oGCWFxWt2Hh2r2+eBwDgzNRHCJxjtaP4ltS+26wLaLwVuqbgOrenH3ceh9JBrdXpiB2NO9bBgxZtQbRgeVA2DzxyZzIjjF1HT6t1fv6ttVs25dH7e7d9xVGN20edvt6y3/pL/4jVajtf0lLK9nc+53CvOdvzY2+MDzODEcYmo6PReq/ZxcNm7vVNT97bt3EHd4OfHiWdF1tOwum1NPerQlq2WztPWW+8AcEFT7GcWIuMpqOv1XrndFKJWKqKOa6QxbknLMzEfMx98Syfilvtd2pFa7b8rZp2bcGRhgqWAHtkHEz8RxhxjvHr1VddiaTTmk3Lse1rjcwQ+UT5V2g+/Jn70PUidMlN+ke+lWbtOrPUUY/eUOqkEZOdsz0uaHq19AIqutQHyquVH1xnGZLjPQ4tJ8Z2n7NoaTWKnAscacZJRHZQgYHnccZ55OfEdd1dmn6fRo7OLn+dx/WSkMWrrb2JLE4/CZUapxZ3d7dwMH7hJLbhyDk+TPxfczsXdizMclmOST7kyTDwkxKLSjq6/eRg4+qkEfxE1A+K6RqRrF0n7csGYm8lc+GKLs+UkZ5OcexmUiauMvlqyV1a+s4q1VWz+ksrbt/3Ntm/GMfN7ekj0nVNmmv0+zPeNZ37sbe0+77uOc/UTnRHGGo7x69VbVUmq05taldiWrcaiUH3Uf5TkD34Mg+Iet/a+z+zWsVV9oKrZG0HK4GOABgeviciImMiajo6XqmzTX6fZnvNUxs3Y2iokgbcc5J9xLFnxC50K6LaMB93dzyV5ITGPAYk+ZxojjF1HUt60TRpqVXa2mex1t3ZyXfePlxxg49TLms61pb2Nt2kY2ty5r1BrR29WK7CR9AZn4jjE1HX6J1dKVuqtq7tN4UOgsNZBRtylWwfBH8JPT1yk0nTW6dnqWxratt+xk3cFS2w7hj1wJwYi4w4x3tf8RixtIVpVF0pG1FckMFsDgZK5B4wTzknP4SxqPiPT23NqbdGGuLFxi8qhOcrvTZyQMA4I3Y8CZmJOEOMdvSfE1i3XW2qto1AK3VNlQ6nwAR93HofSfq3rtaU2U6Wg1C75bbHtNzMo/qA7QFX+c4US8IcY6lnWM06SnZ/Rmdt2/7/ct7mMY+XHj1kup6vTdqbr76GZbTuCLdsNZPqG2Yb8wJxojjDTRL8ThbdK9dO2rSklKe4WLbiSxawr5JPtKXRus/Z9SdRs3Z7nyb9v8ArAR97B8Z9ufwnKiOMOMdLonVfsxtOzf3Knp+9t29wY3eDnHtObES69VfqvzJZFX5ksM5eSep5E8nqeRDKxERIwm0/rJZFp/WSw55eSWhKstiRjJwLKDkz89gy23meSveq9gx2DLUQKvYMdgy1ECr2DHYMtRAq9gx2DLUQKvYMdgy1ECr2DHYMtRAq9gx2DLUQKvYMdgy1ECr2DHYMtRAq9gx2DLUQKvYMdgy1ECr2DHYMtRAq9gx2DLUQKvYMdgy1ECr2DHYMtRAq9gx2DLUQKvYMdgy1ECr2DHYMtRAq9gx2DLUQKvYMdgy1ECr2DHYMtRAq9gx2DLUQKvYMdgy1ECr2DHYMtRAho0pJxLP6vaTaD735TozNtZrkfq9p+6emsWA9zOpJtH99frJyqKn6jf8I/UT/hNSZ5Mc6xpw9B8OWPuwRxj+OZb/ANFLfcTUdB/r/wDL/wBZ1ZzvUy252d2C/wBFLfcTqL8EX4HImpmjr8D6CYy6uXuxlI//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1" hangingPunct="1"/>
            <a:endParaRPr lang="en-US" altLang="en-US"/>
          </a:p>
        </p:txBody>
      </p:sp>
      <p:sp>
        <p:nvSpPr>
          <p:cNvPr id="22534" name="AutoShape 8" descr="data:image/jpeg;base64,/9j/4AAQSkZJRgABAQAAAQABAAD/2wCEAAkGBxMREhQSEhQSFhQVGBgUFhEVExcSHhYYFBUYGBgXFxkYHCggGh0lHBgUITEhJSosLi4uFx8zODMsNygtLi0BCgoKDg0OGxAQGy4lHyQsLzMsNCwvNCwvLCw3NC8sLDcsNCw0LC0sLCwsLCwsLCwsLCwsLCwsLCwsLCwsLCwsLP/AABEIAGoB2gMBIgACEQEDEQH/xAAbAAEAAwEBAQEAAAAAAAAAAAAAAwQGBQEHAv/EAEQQAAICAQMDAgMEBgYIBgMAAAECAAMRBBIhBRMxQVEGInEUMmGBBxUjkaGxNEJTk7PRFjNScnSCwfEkZHOytPAlNWL/xAAZAQEBAQEBAQAAAAAAAAAAAAAAAQIDBAX/xAArEQEBAAIBAwIFAgcAAAAAAAAAAQIREgMhMUFRBBNxgbFSYRQiMkKRofD/2gAMAwEAAhEDEQA/AMXERPqvoEREBERAREQEREBERAREQEREBERAREQEREBERAREQEREBERAREQEREBERAREQEREBERAREQEREBERAREQEREBERAREQEREBERARJWTkzzZCbRxJNkbINo4km2NsG0cSTZGyDaOJJsjZBtHEk2Rsg2jiSbI2QbRxJNkbINo4kmyNkG0cSTZGyDaOJJsjZBtHEk2Rsg2jiSbI2QbRxJNkbINo4kmyNkG0cSTZGyDaOJJsjZBtHEk2Rsg2jiSbI2QbRxJNkbINo4kmyNkG0cSTZGyDaOJJsjZBtHEk2Rsg2jiSbI2QbRxJUrzP32R7wly0rxLHZE9WkZ8wnNViX/so94+yj3hn5ijE6VWiBzyf3CSfYB7n+Em2b1tejkzydf7APc/wk46Wvuf3CNxL8Rr0cl/J+s8nr+T9YRSSAOSeAPrDsl0ele11rrUs7HCqBkkze9A+AKzvOos3WVgk6es7eQPulz6+M48Z8y10DpS6ZO1Wf/F2cWPxleR+zTOQVHhxwcEkeMTRdL0JQs1dnK8W6t+F+TK4CggWMq/IXJwNvvPP1Op286eLPr3LLjh49a42g6dpStZr0lRzwwIst3sHClVcHAIU7s+P4z863pOkKbrNKoZi3y19ypk28BMtkM25qxkcczR92jtmxrNQ4Hhu41Yb5sEqEwPX28cz9agVDCC21A/H7U95CcZ2sLCf4Ee2Zx+bN+P8Ablrqfq7vnHWvgdlK/ZyzMU7n2dxh9vPKkcN4PHB/CY0jHBn3ptKXJpYCm1yh7i/MHSk5Aqz90jj5T4yTz5mJ+Pui12g30B96Bu4zAAXLWdr2Lj1UkZ4GQc+k79Pq7d+n1rLxzfO4iJ6HreZns1PX9GbW6bUmA1mkoUE8DLE8mQp8HXEtX3NP3xkjTdz5yB+GMA45weZjnNd2eUZyfpa2IJAJAxkgEgZ8ZPpLvSekWahmVNqisbrLHOxaxnGWPpz6TSaHpRp0OvcWVW1utKiytsjKu2VIIBB+YeR6xc5C5aYuezt9WptarRBxQquhFbLhMguATa319frF3w43beyq7T3dobrEqcllX1bBA3Ae4l5Q24kTr9N+HrLqftAapKg5rZ7H2BSqq2T9dwAA5Mj6z0V9MEYtXZXYCUurbcrbTgj8CD6Rym9LuOZAnhmo+K9I1uo0tdSlnfSaYBVHklDFuqbZiJ33+FbMOK7dPbZWCz01WbmUL97AxhsfhOZX05zp21IK7FsFRGedzLuH5YiZSm4pxLi9Oc6c6n5dgs7RGed20N49sGX+ofDNtFRttepV2qyKX+a3cFOEXycBuT+BjlDccSJpG+DrVfZbdpqi23th7MdzcoI2jGcc4ycDIM5X6pcXtp7ClTqSGNjbVXaM+fxHj3yImUqTKVQn6ethgkEAjIJBGR7jPkTqdR6E1VQuSyq6rd2zZUxO1iMgMCARn3l34r/1PT/+FH+I0cvGjbORL3Sek2aksE2hUG57HO1UX3ZvT/rLHUOgvXX3keq6rcENtTFgrHwGBAK/ujlN6Xcc6jS2WZKI7hfvFEZtv1wOPzkU3HWtO1Gg0q1aqtF2WWMqWMpvZnxkYA3YHy8zDyY5ckl2RETbRERAREQEREBERAREQEREBERAREQP1X5ksir8yWRjLyT1PInk9TyIZWIiJGE2n9ZLItP6yWHPLyS0JVloSMZM4/k/nNJ+j7RLZqu45AWhTbkjIDDhMj1+Yg4HkgTNP5P5za/o2Axq/kLnYmFG7P8ArB8w2fN8p+bjniTqf0vV1rrC1utDvcZGA922juKfm21qTc78DnggZAILCTdR6ZqbV7QWtKV4StLCMhfBY7f4fznvQz+0pyrDi/Jbdlm3V/Od/wAwJHof5TQavXVVY7liJnxvYLn6Zng6l/mrydLG2SR8v1LCm7Uab5rHNY7gRGdKnyHU2OqBVbb4zzg+ZZ0FQ1up1ATctiYzRYrUEV+FKb0yUypxjA/Ccv8ASzTprNRTbUyM7q6WLXcKN2ANhe0HnHICHzzjxO9+iijT6fS2XOyLY9rh2sYFlUMdlZtY5sUDw3g+ROe468MvatDp+n6kp2bNmwc12hyXrdfunx83/ccys+nRwuoNten3/LbWQoDsCQ6EnkjORt48+81Gn1CWLuRlZT4ZSGH7xMd1Z/kKhin7e5g4WwlUUjec1g45PkjAnbpbuWp6uPVmp39Hybr+g+z6i2oeFYhf908r/Aic+aP9IJH26zBz8qZOScnYPU+fSZye/C7xj34XeMrcWf0ro3/D6X/3Gc7prH9cKfX7U3P/ADmcE9Qt3Vt3G3VALWc8oE+6F9scz8Jq3WzuhmFm7f3M87s5zn3mZhdfZOLWqhfSdTrqBNg1IsZF5JqVyOB6gNkmVOg6Zx0/qDlWCMKApIwGKu2ce+Mj94nA03ULa7O7XY62EkmxTgnccnPvkybVda1Fu4WXWMGAVgTwQDkDHjGY401Wmbpg1Q6RQzbRZXYCwxnAcsQM+pxgfWT/AA/ajNrEq0a1VpptQptbuPZnaQFdmO0Zwcrj0mLbXWnt5dv2XFfP3Oc/L7c8y5qPiLV2ffvtPDL97yGGGyB5yOJLhdaS41eJ/wDxCj/zjf4CT3Uf/qafw1Vv+GpnB+1P2+1uPbDb9npuIA3fXAA/KenVOaxVuPbDFwmeAxGC2PfE1x/LWvyjSpm4VWY+MKCeT4HE+jUsF6nVUSBYNCunHONt3ZOF+vOPzmF6b1i/Tbuxa9e77204zjxKj3MWLlmLE7i+Tkn3z5z+MZY3JLNtJ8CaK1NfUSrIKSzXFgVCKqsG3E8Cfukd3pur7SkhdWtuwDJWt1IU4844x+U42r69qrU7dl9rJxlS3nHjOPP5yDp3UrtOxemx62IwSpxkex95Ljb3NXy7raV06OxdWXfqgy7hjK9oDcB7ZBH5T8fpCYm6rPppaAPw+Un+ZM4+s6rfcGFttjhiGYM2ckDAP5CQavVPaQ1jMxACAsc4VRwPoJccbvdJLvbvfpFY/bG5PFVIH4fsVP8AMk/nO71rpdd/UdU1oZkp09d5qQ4a0rTWAoI5A55I58TCavVPa2+xmdiACzHJwoAH7hgSwvVrxb3xbZ3cAdzdzgDAH0wBx+EnC6mvY43TTi7udL1rLpq6E7mnClA+WxaM5Z2O4jIGQB5M53xZ/qen/wDCj/EacvV9a1FoYWXWMHwGUnghDlRjxwTniVr9U7hA7MwRdiAn7q5zgewyTEwsv3Jj3aLoqGzpusrrBNgsqtZR5NS8ePUA5J+sfD9Zr0OvssBFbolSbuN9u/I258kDmZ3R6uylg9TsjDwykgybqPVbtRjvWu+3wGPA+g8Rxpp1/ib+idN/9Gz/ABZnJNdqndUVmYrWCqKTwoJyQPbmQzWM1GpNERE0pERAREQEREBERAREQEREBERAREQP1X5ksir8yWRjLyT1PInk9TyIZWIiJGE2n9ZLItP6yWHPLyS0JVloSMZM4/k/Waf9HGuWvVit+FvU0k5xy33c4584H5zMlSWwBkk4A9yTNAfg3WpX3igTaN4UuFfA5yF8/wDaTOzWrXsz1ZqvofSs0sUrDuaGa2w9sJyRixfl9SpJAJJyi+hkv6R9VW2jrYMvzW0sh4ORvBJH4AeZN8DfFterpAsZVvQYcEgbvQOMnnPr+M6NqColqHqZSctp3dQMnya252E+SPBPt5nz+vLnuOHwuX8P1Mcr31WC/SIncodu7Tc9TJaErrwTWVKbNwzglmLc5yAfGMyxo2FOht07ihgmjUJqazkEHlanyeXySRj2PibG/qmnZdtishPugbBweQyZHgnn8Z+x1erG2mvd7Z20qPxJbH8AZwvT/d68PjJj/b678/TxqdvH0/w96Zr0r0VLphv2aKirj5n2gBR+OfPtyZyBpmNy1Wq3brXc1rVfIzZL3HdwQD6HOOMEHE7mirTd3brams5CqrAJWD52A+SfVjz9Jkf0j/FOR9i0xDPb8tjKQcBuAgPjJ9fw+s9PR3Ozw9TH5uX32+bdf1/2jUW3ejsSP93wv8MTnzv9R+D9XRWbWRWQcs1bizb/AL2PE4E9+FlnZ68bPRqdVotDp69Mbk1TPdRXeSliKBvByACPcGZ3WdsuxpVxX5UOdzAYGdxHHnM1/W9Xpkq0Iv07Wt9jpIYXGrAweMAH1zzK3wjqVV9fbXWAq6Wx0rf9oBtdCoJP3sTGNsm2Ze22UeplwSrDPIJBGR+HvFdbMcKCx84AJ49+JrOmdTt1mm11epc2iun7RWXwSjowHyH0BDYwJ51TVvo9Jo69OzVm6s3221nazkthV3jnCgePxm+V3pd3w5XVdDWmk0VqjD3faO4ck57T1heCcDG4+JyRUxBYK20eWwcD6nxNr1Vzra+ji0jNtl1bsAF3ZuoUtx/WI/jKnVviW+nWMlTFKabO2umHFZRDgqyeGyM8nnmZxyutfX8ktZOfuyllwWVgD4JUjP0z5m81XTqtJf1G+tFzp0qemsgMK31G3nB4+Xcce0yVvWtRcVS262xS6ttdywyD5APjyeBiame/CzLanRV8w3hwgZQ7BSSoJ5/PGcCSdRqQW2LTvasE7S67W2+7D0ms+Meq2HXnTKQtK20k1qAN7nYxdj5Jyf3AS3p3C9T6m21W203ttYZBw1ZGR6iZ53W/2TkwDVMACVYA+CQRn6e8V1ljhQSfYAk/uE13Req3aynWValzaooa5N+DsdGGCnHyjk8DiRa3Uvo9FpBp2Nb6lXutuQ7WbawCoGHIAyeB7y8rvRu+GYpTLqp/2gCPHqAZ0vizRJRrL6qxtRHwq5JwMDjJ5nX6nYdTo9Lq7Md8XnTvZgA2quGVmx5I8Z+s6utRU1vVNVtVn06hqgw3BXchQ5B4O3zJz7/97py7vn9lTLjcrDPIyCM/TMV1ljhQSfYAn+U1/wAMdQt1pv0uqdrUeqyxWsO41PWAQyE8qPTA45kGs1T6PQ6MadjW2oV7rbUO1mw2FTcOQAPT3l53evVeV8MuKz7HngcHyPInmPT19ptOs9Xs+ydN1XHdWy5iwAXeyFBlsepAwTLI6fXX1B9YADp1qOvUeh3j5V+vcP8A9xHzPc5MCwxwf3T99ltu7a23/a2nH7/E9tdrHLNku7En8WY84+pM+hdDW5NVXRq9arF/2T6HD3KQyEbHAArQ4xLllxi26fOgD5wcDyceJ7ZUy8MrLnnBBHHvzNb0K46fTdRZAN1b1qhYBtp7pUMAeMgHI/HBkba+zVdN1LahjY9FlTV2P8zAWNtZd3nGD4jldnJlkrZs7VY45OATge5x4nX6/oK6qtGyDBu062Ock5YkjPJ4/Kdf4l19ui+z6XTO1SrTXa7VnYbbLMksxH3h+B4kHx1qTauhsIAL6ZWIUBRksckAcDJ5/OSZW2JLuxD8E9Br1j2razKFQbWBx87uFXPHIyfE4K6VzYKsHuFhXt//ALLbcfv4ne+HLTXo+oWKcMv2ba2cYJtcg/vUTvW0IusbqIA7X2ca1V9O642Bf7zP85LlZaly1a4Hxr0KvRvUtTMweslmYg5dXKtjjxxM/wBptu7a23xuwcZ9s+Jr9RpvtKdHWwk91rK3Y+SPtChufx3GdN9eE1Z367TjTKxrbRbbdnaBKlO3s27sZ59/WJnZNHKyMRpelW2VW3KMpTs3ecnuOEG0Ac8nn2AMqpSzHaqsT/shST+4czYdM6i9Wj6kNPdYErenskMRtD6kAlfbKnBlHo41Rrsv+1nT1NZ89xd1ayzGSF2De59x4l5Xuu64nS6A99Nbg4a2tGHI4Z1Vh+Hkyx17QivU6hK1bt1Wug8sFCsQMn8vWabriq1/S7g4taw1779hr7pr1AUMVPOccc+0rfEfxTqKddd23KV12uOwOEcBvm3r4Ysckk88yTK29iW29mQn6srZeGBU+cMCP5z6Drun16S7qV9SLupWo0jAIqbUZywU8Arg49szldE11msp1lOpdrQlFmorssO41vUM5DHkA+CPEsz33OXq5uq6fUul0NpDA3NcLWGWJFdxUbQeMhfbzOb1GqsWutJdq92ELrtYj8V9539T/Q+k/wDqX/8Ayp0LtbVT1XXdxu0X7ldeo27uy7AYfHkeoyPGZJlfz+U2xLUsDtKsG/2SpB/d5nhrON2Dt8bsHGfbPjM2fT9PqU6loftNveBYGq7ud0OvOdrnk8+h5En+G+s2X62zT24bTMLl+ylR21WsMVCr6Y2jnyZbmvJhWrYAMQQD4YggH6HwZ+ZsehdWu1iaynUPvTsPaqkDFbV8r2x/VGOMCY6alvirK/VfmSyKvzJZUy8k9TyJ5PU8iGViIiRhNp/WSyLT+slhzy8ktCVZaEjGTl9CsrXVVNbjtixS+RkbdwzxPqvRhXrUu2hLHVKq82Lkgqz8ZYE+MT42/k/nJaNZZXnZY6587XK5+uJz6nS5WV6up0+b7foOl2Zq31VbMkPurrLAAPgHCYxwnOecyXqfTXFn7KqnZhOO1WeS4D+U9F58/wAsT4h+ttR/bXf3r/5x+ttR/bXf3r/5zPyct77OP8Nda2+ur0K4u37NAeSDsRV8155Cn03449Jf0XTrN1Xcqq2n7/7KrjCv5+XPJCcj/rPif621H9td/ev/AJx+ttR/bXf3r/5y3pZX2SfC69X2/qPTXFn7KqnZ6DtVnPyt67ePmA/fKVulespvSjaX2k9mtSRvHIG08bM559J8d/W2o/trv71/854eq3/213943+ck6NnsX4a/qfV/iHW6ei+yltqo6rYyKuFZVqt5YKMEbtnH0nxwSW7UO5y7Mx8ZYlsfgCZHN9LpcHoww4tHb8Qaa1KFu0bWNTUlAcatqshPXaK+PX1lXT9ZrqOp7VBVNRSaAhuL9vdty+4rluQeMDz5nGidOEa4x0ek9U7Cahdm7v1GnO7btywO7wc+PHHmW9P12tqK6NTSbVqz2nS3ssobypO1gy5nDiLjKuo7XWfiDvppkSoUjTF9m1y332Qr5AOV2DnPJPpLdvxJRZYNRbpA2oGCWFxWt2Hh2r2+eBwDgzNRHCJxjtaP4ltS+26wLaLwVuqbgOrenH3ceh9JBrdXpiB2NO9bBgxZtQbRgeVA2DzxyZzIjjF1HT6t1fv6ttVs25dH7e7d9xVGN20edvt6y3/pL/4jVajtf0lLK9nc+53CvOdvzY2+MDzODEcYmo6PReq/ZxcNm7vVNT97bt3EHd4OfHiWdF1tOwum1NPerQlq2WztPWW+8AcEFT7GcWIuMpqOv1XrndFKJWKqKOa6QxbknLMzEfMx98Syfilvtd2pFa7b8rZp2bcGRhgqWAHtkHEz8RxhxjvHr1VddiaTTmk3Lse1rjcwQ+UT5V2g+/Jn70PUidMlN+ke+lWbtOrPUUY/eUOqkEZOdsz0uaHq19AIqutQHyquVH1xnGZLjPQ4tJ8Z2n7NoaTWKnAscacZJRHZQgYHnccZ55OfEdd1dmn6fRo7OLn+dx/WSkMWrrb2JLE4/CZUapxZ3d7dwMH7hJLbhyDk+TPxfczsXdizMclmOST7kyTDwkxKLSjq6/eRg4+qkEfxE1A+K6RqRrF0n7csGYm8lc+GKLs+UkZ5OcexmUiauMvlqyV1a+s4q1VWz+ksrbt/3Ntm/GMfN7ekj0nVNmmv0+zPeNZ37sbe0+77uOc/UTnRHGGo7x69VbVUmq05taldiWrcaiUH3Uf5TkD34Mg+Iet/a+z+zWsVV9oKrZG0HK4GOABgeviciImMiajo6XqmzTX6fZnvNUxs3Y2iokgbcc5J9xLFnxC50K6LaMB93dzyV5ITGPAYk+ZxojjF1HUt60TRpqVXa2mex1t3ZyXfePlxxg49TLms61pb2Nt2kY2ty5r1BrR29WK7CR9AZn4jjE1HX6J1dKVuqtq7tN4UOgsNZBRtylWwfBH8JPT1yk0nTW6dnqWxratt+xk3cFS2w7hj1wJwYi4w4x3tf8RixtIVpVF0pG1FckMFsDgZK5B4wTzknP4SxqPiPT23NqbdGGuLFxi8qhOcrvTZyQMA4I3Y8CZmJOEOMdvSfE1i3XW2qto1AK3VNlQ6nwAR93HofSfq3rtaU2U6Wg1C75bbHtNzMo/qA7QFX+c4US8IcY6lnWM06SnZ/Rmdt2/7/ct7mMY+XHj1kup6vTdqbr76GZbTuCLdsNZPqG2Yb8wJxojjDTRL8ThbdK9dO2rSklKe4WLbiSxawr5JPtKXRus/Z9SdRs3Z7nyb9v8ArAR97B8Z9ufwnKiOMOMdLonVfsxtOzf3Knp+9t29wY3eDnHtObES69VfqvzJZFX5ksM5eSep5E8nqeRDKxERIwm0/rJZFp/WSw55eSWhKstiRjJwLKDkz89gy23meSveq9gx2DLUQKvYMdgy1ECr2DHYMtRAq9gx2DLUQKvYMdgy1ECr2DHYMtRAq9gx2DLUQKvYMdgy1ECr2DHYMtRAq9gx2DLUQKvYMdgy1ECr2DHYMtRAq9gx2DLUQKvYMdgy1ECr2DHYMtRAq9gx2DLUQKvYMdgy1ECr2DHYMtRAq9gx2DLUQKvYMdgy1ECr2DHYMtRAq9gx2DLUQKvYMdgy1ECr2DHYMtRAho0pJxLP6vaTaD735TozNtZrkfq9p+6emsWA9zOpJtH99frJyqKn6jf8I/UT/hNSZ5Mc6xpw9B8OWPuwRxj+OZb/ANFLfcTUdB/r/wDL/wBZ1ZzvUy252d2C/wBFLfcTqL8EX4HImpmjr8D6CYy6uXuxlI//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1" hangingPunct="1"/>
            <a:endParaRPr lang="en-US" altLang="en-US"/>
          </a:p>
        </p:txBody>
      </p:sp>
      <p:pic>
        <p:nvPicPr>
          <p:cNvPr id="22535" name="Picture 6" descr="http://medind.nic.in/icd/logo.jpg"/>
          <p:cNvPicPr>
            <a:picLocks noChangeAspect="1" noChangeArrowheads="1"/>
          </p:cNvPicPr>
          <p:nvPr/>
        </p:nvPicPr>
        <p:blipFill>
          <a:blip r:embed="rId3" cstate="print"/>
          <a:srcRect/>
          <a:stretch>
            <a:fillRect/>
          </a:stretch>
        </p:blipFill>
        <p:spPr bwMode="auto">
          <a:xfrm>
            <a:off x="2667000" y="2895600"/>
            <a:ext cx="5105400" cy="1295400"/>
          </a:xfrm>
          <a:prstGeom prst="rect">
            <a:avLst/>
          </a:prstGeom>
          <a:noFill/>
          <a:ln w="9525">
            <a:noFill/>
            <a:miter lim="800000"/>
            <a:headEnd/>
            <a:tailEnd/>
          </a:ln>
        </p:spPr>
      </p:pic>
      <p:sp>
        <p:nvSpPr>
          <p:cNvPr id="22536" name="TextBox 7"/>
          <p:cNvSpPr txBox="1">
            <a:spLocks noChangeArrowheads="1"/>
          </p:cNvSpPr>
          <p:nvPr/>
        </p:nvSpPr>
        <p:spPr bwMode="auto">
          <a:xfrm>
            <a:off x="1143000" y="4495800"/>
            <a:ext cx="6553200" cy="461963"/>
          </a:xfrm>
          <a:prstGeom prst="rect">
            <a:avLst/>
          </a:prstGeom>
          <a:noFill/>
          <a:ln w="9525">
            <a:noFill/>
            <a:miter lim="800000"/>
            <a:headEnd/>
            <a:tailEnd/>
          </a:ln>
        </p:spPr>
        <p:txBody>
          <a:bodyPr>
            <a:spAutoFit/>
          </a:bodyPr>
          <a:lstStyle/>
          <a:p>
            <a:pPr algn="ctr" eaLnBrk="1" hangingPunct="1"/>
            <a:r>
              <a:rPr lang="en-US" altLang="en-US" sz="2400" b="1"/>
              <a:t>Supports use of Metformin in GDM</a:t>
            </a:r>
          </a:p>
        </p:txBody>
      </p:sp>
      <p:sp>
        <p:nvSpPr>
          <p:cNvPr id="9" name="Rectangle 8"/>
          <p:cNvSpPr/>
          <p:nvPr/>
        </p:nvSpPr>
        <p:spPr>
          <a:xfrm>
            <a:off x="539750" y="533400"/>
            <a:ext cx="8070850" cy="4876800"/>
          </a:xfrm>
          <a:prstGeom prst="rect">
            <a:avLst/>
          </a:prstGeom>
          <a:noFill/>
          <a:ln>
            <a:solidFill>
              <a:srgbClr val="FF15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Capsule</a:t>
            </a:r>
            <a:endParaRPr lang="en-IN" dirty="0"/>
          </a:p>
        </p:txBody>
      </p:sp>
      <p:sp>
        <p:nvSpPr>
          <p:cNvPr id="3" name="Content Placeholder 2"/>
          <p:cNvSpPr>
            <a:spLocks noGrp="1"/>
          </p:cNvSpPr>
          <p:nvPr>
            <p:ph idx="1"/>
          </p:nvPr>
        </p:nvSpPr>
        <p:spPr/>
        <p:txBody>
          <a:bodyPr/>
          <a:lstStyle/>
          <a:p>
            <a:r>
              <a:rPr lang="en-US" dirty="0" smtClean="0"/>
              <a:t>26 yrs/F, Referred by gynecologist,</a:t>
            </a:r>
          </a:p>
          <a:p>
            <a:r>
              <a:rPr lang="en-US" dirty="0" smtClean="0"/>
              <a:t>2 months pregnancy, </a:t>
            </a:r>
            <a:r>
              <a:rPr lang="en-US" dirty="0" err="1" smtClean="0"/>
              <a:t>primigravida</a:t>
            </a:r>
            <a:endParaRPr lang="en-US" dirty="0" smtClean="0"/>
          </a:p>
          <a:p>
            <a:pPr>
              <a:buNone/>
            </a:pPr>
            <a:endParaRPr lang="en-US" dirty="0" smtClean="0"/>
          </a:p>
          <a:p>
            <a:pPr lvl="1"/>
            <a:r>
              <a:rPr lang="en-US" dirty="0" smtClean="0"/>
              <a:t>HbA1c –</a:t>
            </a:r>
            <a:r>
              <a:rPr lang="en-IN" dirty="0" smtClean="0"/>
              <a:t> 6.6,</a:t>
            </a:r>
          </a:p>
          <a:p>
            <a:pPr lvl="1"/>
            <a:r>
              <a:rPr lang="en-US" dirty="0" smtClean="0"/>
              <a:t>OGTT (2 hrs) –165 mg/dl</a:t>
            </a:r>
          </a:p>
          <a:p>
            <a:pPr lvl="1"/>
            <a:r>
              <a:rPr lang="en-US" dirty="0" smtClean="0"/>
              <a:t>FBS – 102</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914400" y="2209800"/>
            <a:ext cx="7086600" cy="2971800"/>
          </a:xfrm>
        </p:spPr>
        <p:txBody>
          <a:bodyPr/>
          <a:lstStyle/>
          <a:p>
            <a:pPr eaLnBrk="1" hangingPunct="1"/>
            <a:r>
              <a:rPr lang="en-US" altLang="en-US" sz="1800" smtClean="0"/>
              <a:t>Several RCTs, meta‑analysis and observational studies have largely supported the outcome with metformin. </a:t>
            </a:r>
          </a:p>
          <a:p>
            <a:pPr eaLnBrk="1" hangingPunct="1"/>
            <a:endParaRPr lang="en-US" altLang="en-US" sz="1800" smtClean="0"/>
          </a:p>
          <a:p>
            <a:pPr eaLnBrk="1" hangingPunct="1"/>
            <a:r>
              <a:rPr lang="en-US" altLang="en-US" sz="1800" smtClean="0"/>
              <a:t>Ease of its use, acceptability by the patients, significantly less maternal weight gain and less maternal hypoglycemia, as evident from these studies, appears a lot encouraging. </a:t>
            </a:r>
          </a:p>
          <a:p>
            <a:pPr eaLnBrk="1" hangingPunct="1"/>
            <a:endParaRPr lang="en-US" altLang="en-US" sz="1800" smtClean="0"/>
          </a:p>
          <a:p>
            <a:pPr eaLnBrk="1" hangingPunct="1"/>
            <a:r>
              <a:rPr lang="en-US" altLang="en-US" sz="1800" smtClean="0"/>
              <a:t>Moreover, two years follow up of offspring in MIG‑TOFU, also reassures no anticipated harm and in fact suggests its beneficial effects in offspring.</a:t>
            </a:r>
          </a:p>
          <a:p>
            <a:pPr eaLnBrk="1" hangingPunct="1"/>
            <a:endParaRPr lang="en-US" altLang="en-US" sz="2000" smtClean="0"/>
          </a:p>
        </p:txBody>
      </p:sp>
      <p:pic>
        <p:nvPicPr>
          <p:cNvPr id="23555" name="Picture 2"/>
          <p:cNvPicPr>
            <a:picLocks noChangeAspect="1" noChangeArrowheads="1"/>
          </p:cNvPicPr>
          <p:nvPr/>
        </p:nvPicPr>
        <p:blipFill>
          <a:blip r:embed="rId2" cstate="print"/>
          <a:srcRect/>
          <a:stretch>
            <a:fillRect/>
          </a:stretch>
        </p:blipFill>
        <p:spPr bwMode="auto">
          <a:xfrm>
            <a:off x="990600" y="762000"/>
            <a:ext cx="5257800" cy="1371600"/>
          </a:xfrm>
          <a:prstGeom prst="rect">
            <a:avLst/>
          </a:prstGeom>
          <a:noFill/>
          <a:ln w="9525">
            <a:noFill/>
            <a:miter lim="800000"/>
            <a:headEnd/>
            <a:tailEnd/>
          </a:ln>
        </p:spPr>
      </p:pic>
      <p:sp>
        <p:nvSpPr>
          <p:cNvPr id="23556" name="TextBox 4"/>
          <p:cNvSpPr txBox="1">
            <a:spLocks noChangeArrowheads="1"/>
          </p:cNvSpPr>
          <p:nvPr/>
        </p:nvSpPr>
        <p:spPr bwMode="auto">
          <a:xfrm>
            <a:off x="914400" y="6477000"/>
            <a:ext cx="4800600" cy="215900"/>
          </a:xfrm>
          <a:prstGeom prst="rect">
            <a:avLst/>
          </a:prstGeom>
          <a:noFill/>
          <a:ln w="9525">
            <a:noFill/>
            <a:miter lim="800000"/>
            <a:headEnd/>
            <a:tailEnd/>
          </a:ln>
        </p:spPr>
        <p:txBody>
          <a:bodyPr>
            <a:spAutoFit/>
          </a:bodyPr>
          <a:lstStyle/>
          <a:p>
            <a:pPr eaLnBrk="1" hangingPunct="1"/>
            <a:r>
              <a:rPr lang="en-US" altLang="en-US" sz="800" b="1"/>
              <a:t>IJEM </a:t>
            </a:r>
            <a:r>
              <a:rPr lang="pt-BR" altLang="en-US" sz="800" b="1"/>
              <a:t>Mar-Apr 2015 / Vol 19 | Issue 2</a:t>
            </a:r>
            <a:endParaRPr lang="en-US" altLang="en-US" sz="800" b="1"/>
          </a:p>
        </p:txBody>
      </p:sp>
      <p:sp>
        <p:nvSpPr>
          <p:cNvPr id="5" name="Rectangle 4"/>
          <p:cNvSpPr/>
          <p:nvPr/>
        </p:nvSpPr>
        <p:spPr>
          <a:xfrm>
            <a:off x="539750" y="533400"/>
            <a:ext cx="8070850" cy="4953000"/>
          </a:xfrm>
          <a:prstGeom prst="rect">
            <a:avLst/>
          </a:prstGeom>
          <a:noFill/>
          <a:ln>
            <a:solidFill>
              <a:srgbClr val="FF15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1066800" y="2590800"/>
            <a:ext cx="6781800" cy="2514600"/>
          </a:xfrm>
        </p:spPr>
        <p:txBody>
          <a:bodyPr/>
          <a:lstStyle/>
          <a:p>
            <a:pPr eaLnBrk="1" hangingPunct="1"/>
            <a:r>
              <a:rPr lang="en-US" altLang="en-US" sz="1800" smtClean="0"/>
              <a:t>Positive outcomes in pregnant PCOD with metformin use even during the first trimester, almost rules out the remaining ounce of potential harm in terms of any potential teratogenic effect.</a:t>
            </a:r>
          </a:p>
          <a:p>
            <a:pPr eaLnBrk="1" hangingPunct="1">
              <a:buFont typeface="Arial" charset="0"/>
              <a:buNone/>
            </a:pPr>
            <a:endParaRPr lang="en-US" altLang="en-US" sz="1800" smtClean="0"/>
          </a:p>
          <a:p>
            <a:pPr eaLnBrk="1" hangingPunct="1"/>
            <a:r>
              <a:rPr lang="en-US" altLang="en-US" sz="1800" smtClean="0"/>
              <a:t>The emerging clinically equivalent safety and efficacy data of metformin compared to insulin, it appears that it may perhaps open a rather new door in managing GDM.</a:t>
            </a:r>
          </a:p>
          <a:p>
            <a:pPr eaLnBrk="1" hangingPunct="1"/>
            <a:endParaRPr lang="en-US" altLang="en-US" sz="2000" smtClean="0"/>
          </a:p>
        </p:txBody>
      </p:sp>
      <p:pic>
        <p:nvPicPr>
          <p:cNvPr id="24579" name="Picture 2"/>
          <p:cNvPicPr>
            <a:picLocks noChangeAspect="1" noChangeArrowheads="1"/>
          </p:cNvPicPr>
          <p:nvPr/>
        </p:nvPicPr>
        <p:blipFill>
          <a:blip r:embed="rId2" cstate="print"/>
          <a:srcRect/>
          <a:stretch>
            <a:fillRect/>
          </a:stretch>
        </p:blipFill>
        <p:spPr bwMode="auto">
          <a:xfrm>
            <a:off x="990600" y="838200"/>
            <a:ext cx="5791200" cy="1447800"/>
          </a:xfrm>
          <a:prstGeom prst="rect">
            <a:avLst/>
          </a:prstGeom>
          <a:noFill/>
          <a:ln w="9525">
            <a:noFill/>
            <a:miter lim="800000"/>
            <a:headEnd/>
            <a:tailEnd/>
          </a:ln>
        </p:spPr>
      </p:pic>
      <p:sp>
        <p:nvSpPr>
          <p:cNvPr id="24580" name="TextBox 4"/>
          <p:cNvSpPr txBox="1">
            <a:spLocks noChangeArrowheads="1"/>
          </p:cNvSpPr>
          <p:nvPr/>
        </p:nvSpPr>
        <p:spPr bwMode="auto">
          <a:xfrm>
            <a:off x="914400" y="6477000"/>
            <a:ext cx="4800600" cy="215900"/>
          </a:xfrm>
          <a:prstGeom prst="rect">
            <a:avLst/>
          </a:prstGeom>
          <a:noFill/>
          <a:ln w="9525">
            <a:noFill/>
            <a:miter lim="800000"/>
            <a:headEnd/>
            <a:tailEnd/>
          </a:ln>
        </p:spPr>
        <p:txBody>
          <a:bodyPr>
            <a:spAutoFit/>
          </a:bodyPr>
          <a:lstStyle/>
          <a:p>
            <a:pPr eaLnBrk="1" hangingPunct="1"/>
            <a:r>
              <a:rPr lang="en-US" altLang="en-US" sz="800" b="1"/>
              <a:t>IJEM </a:t>
            </a:r>
            <a:r>
              <a:rPr lang="pt-BR" altLang="en-US" sz="800" b="1"/>
              <a:t>Mar-Apr 2015 / Vol 19 | Issue 2</a:t>
            </a:r>
            <a:endParaRPr lang="en-US" altLang="en-US" sz="800" b="1"/>
          </a:p>
        </p:txBody>
      </p:sp>
      <p:sp>
        <p:nvSpPr>
          <p:cNvPr id="5" name="Rectangle 4"/>
          <p:cNvSpPr/>
          <p:nvPr/>
        </p:nvSpPr>
        <p:spPr>
          <a:xfrm>
            <a:off x="539750" y="533400"/>
            <a:ext cx="8070850" cy="4876800"/>
          </a:xfrm>
          <a:prstGeom prst="rect">
            <a:avLst/>
          </a:prstGeom>
          <a:noFill/>
          <a:ln>
            <a:solidFill>
              <a:srgbClr val="FF15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838200" y="1600200"/>
            <a:ext cx="7543800" cy="3581400"/>
          </a:xfrm>
          <a:prstGeom prst="rect">
            <a:avLst/>
          </a:prstGeom>
          <a:noFill/>
          <a:ln w="9525">
            <a:noFill/>
            <a:miter lim="800000"/>
            <a:headEnd/>
            <a:tailEnd/>
          </a:ln>
        </p:spPr>
      </p:pic>
      <p:sp>
        <p:nvSpPr>
          <p:cNvPr id="19459" name="TextBox 2"/>
          <p:cNvSpPr txBox="1">
            <a:spLocks noChangeArrowheads="1"/>
          </p:cNvSpPr>
          <p:nvPr/>
        </p:nvSpPr>
        <p:spPr bwMode="auto">
          <a:xfrm>
            <a:off x="533400" y="533400"/>
            <a:ext cx="8077200" cy="708025"/>
          </a:xfrm>
          <a:prstGeom prst="rect">
            <a:avLst/>
          </a:prstGeom>
          <a:solidFill>
            <a:srgbClr val="FF0000"/>
          </a:solidFill>
          <a:ln w="9525">
            <a:noFill/>
            <a:miter lim="800000"/>
            <a:headEnd/>
            <a:tailEnd/>
          </a:ln>
        </p:spPr>
        <p:txBody>
          <a:bodyPr>
            <a:spAutoFit/>
          </a:bodyPr>
          <a:lstStyle/>
          <a:p>
            <a:pPr algn="ctr" eaLnBrk="1" hangingPunct="1"/>
            <a:r>
              <a:rPr lang="en-US" altLang="en-US" sz="2000" b="1">
                <a:solidFill>
                  <a:schemeClr val="bg1"/>
                </a:solidFill>
              </a:rPr>
              <a:t>Efficacy of Metformin on Pregnancy Complications in PCOS Patients: Forest Plots</a:t>
            </a:r>
          </a:p>
        </p:txBody>
      </p:sp>
      <p:sp>
        <p:nvSpPr>
          <p:cNvPr id="19460" name="TextBox 3"/>
          <p:cNvSpPr txBox="1">
            <a:spLocks noChangeArrowheads="1"/>
          </p:cNvSpPr>
          <p:nvPr/>
        </p:nvSpPr>
        <p:spPr bwMode="auto">
          <a:xfrm>
            <a:off x="838200" y="6477000"/>
            <a:ext cx="4724400" cy="215900"/>
          </a:xfrm>
          <a:prstGeom prst="rect">
            <a:avLst/>
          </a:prstGeom>
          <a:noFill/>
          <a:ln w="9525">
            <a:noFill/>
            <a:miter lim="800000"/>
            <a:headEnd/>
            <a:tailEnd/>
          </a:ln>
        </p:spPr>
        <p:txBody>
          <a:bodyPr>
            <a:spAutoFit/>
          </a:bodyPr>
          <a:lstStyle/>
          <a:p>
            <a:pPr eaLnBrk="1" hangingPunct="1"/>
            <a:r>
              <a:rPr lang="en-US" altLang="en-US" sz="800" b="1"/>
              <a:t>Gynecol Endocrinol. 2015;31(11):833-9</a:t>
            </a:r>
          </a:p>
        </p:txBody>
      </p:sp>
      <p:sp>
        <p:nvSpPr>
          <p:cNvPr id="19461" name="TextBox 4"/>
          <p:cNvSpPr txBox="1">
            <a:spLocks noChangeArrowheads="1"/>
          </p:cNvSpPr>
          <p:nvPr/>
        </p:nvSpPr>
        <p:spPr bwMode="auto">
          <a:xfrm>
            <a:off x="914400" y="2895600"/>
            <a:ext cx="5029200" cy="369888"/>
          </a:xfrm>
          <a:prstGeom prst="rect">
            <a:avLst/>
          </a:prstGeom>
          <a:noFill/>
          <a:ln w="9525">
            <a:noFill/>
            <a:miter lim="800000"/>
            <a:headEnd/>
            <a:tailEnd/>
          </a:ln>
        </p:spPr>
        <p:txBody>
          <a:bodyPr>
            <a:spAutoFit/>
          </a:bodyPr>
          <a:lstStyle/>
          <a:p>
            <a:pPr eaLnBrk="1" hangingPunct="1"/>
            <a:endParaRPr lang="en-US" altLang="en-US"/>
          </a:p>
        </p:txBody>
      </p:sp>
      <p:sp>
        <p:nvSpPr>
          <p:cNvPr id="19462" name="TextBox 5"/>
          <p:cNvSpPr txBox="1">
            <a:spLocks noChangeArrowheads="1"/>
          </p:cNvSpPr>
          <p:nvPr/>
        </p:nvSpPr>
        <p:spPr bwMode="auto">
          <a:xfrm>
            <a:off x="1600200" y="2667000"/>
            <a:ext cx="6172200" cy="923925"/>
          </a:xfrm>
          <a:prstGeom prst="rect">
            <a:avLst/>
          </a:prstGeom>
          <a:solidFill>
            <a:srgbClr val="FF7C80"/>
          </a:solidFill>
          <a:ln w="9525">
            <a:noFill/>
            <a:miter lim="800000"/>
            <a:headEnd/>
            <a:tailEnd/>
          </a:ln>
        </p:spPr>
        <p:txBody>
          <a:bodyPr>
            <a:spAutoFit/>
          </a:bodyPr>
          <a:lstStyle/>
          <a:p>
            <a:pPr algn="ctr" eaLnBrk="1" hangingPunct="1"/>
            <a:r>
              <a:rPr lang="en-US" altLang="en-US" b="1">
                <a:solidFill>
                  <a:schemeClr val="bg1"/>
                </a:solidFill>
              </a:rPr>
              <a:t>Metformin therapy throughout pregnancy can reduce the RR of miscarriage and premature birth incidence in PCOS patients with no serious side effects.</a:t>
            </a:r>
          </a:p>
        </p:txBody>
      </p:sp>
      <p:sp>
        <p:nvSpPr>
          <p:cNvPr id="7" name="Rectangle 6"/>
          <p:cNvSpPr/>
          <p:nvPr/>
        </p:nvSpPr>
        <p:spPr>
          <a:xfrm>
            <a:off x="539750" y="1447800"/>
            <a:ext cx="8070850" cy="4114800"/>
          </a:xfrm>
          <a:prstGeom prst="rect">
            <a:avLst/>
          </a:prstGeom>
          <a:noFill/>
          <a:ln>
            <a:solidFill>
              <a:srgbClr val="FF15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1066800" y="1981200"/>
            <a:ext cx="7162800" cy="3429000"/>
          </a:xfrm>
        </p:spPr>
        <p:txBody>
          <a:bodyPr rtlCol="0">
            <a:normAutofit fontScale="92500" lnSpcReduction="10000"/>
          </a:bodyPr>
          <a:lstStyle/>
          <a:p>
            <a:pPr eaLnBrk="1" fontAlgn="auto" hangingPunct="1">
              <a:spcAft>
                <a:spcPts val="0"/>
              </a:spcAft>
              <a:defRPr/>
            </a:pPr>
            <a:r>
              <a:rPr lang="en-US" sz="1600" dirty="0" smtClean="0"/>
              <a:t>A meta-analysis of 11 RCTs  were performed to compare the effects of metformin with insulin on maternal and neonatal outcomes in GDM. </a:t>
            </a:r>
          </a:p>
          <a:p>
            <a:pPr eaLnBrk="1" fontAlgn="auto" hangingPunct="1">
              <a:spcAft>
                <a:spcPts val="0"/>
              </a:spcAft>
              <a:buFont typeface="Arial" charset="0"/>
              <a:buNone/>
              <a:defRPr/>
            </a:pPr>
            <a:r>
              <a:rPr lang="en-US" sz="1600" b="1" dirty="0" smtClean="0"/>
              <a:t>	Results : </a:t>
            </a:r>
          </a:p>
          <a:p>
            <a:pPr eaLnBrk="1" fontAlgn="auto" hangingPunct="1">
              <a:spcAft>
                <a:spcPts val="0"/>
              </a:spcAft>
              <a:defRPr/>
            </a:pPr>
            <a:r>
              <a:rPr lang="en-US" sz="1600" dirty="0" smtClean="0"/>
              <a:t>There was no significant difference of the effect on maternal outcomes between the two treatments in HbA1c,FPG, and the incidence of preeclampsia.  </a:t>
            </a:r>
          </a:p>
          <a:p>
            <a:pPr eaLnBrk="1" fontAlgn="auto" hangingPunct="1">
              <a:spcAft>
                <a:spcPts val="0"/>
              </a:spcAft>
              <a:defRPr/>
            </a:pPr>
            <a:r>
              <a:rPr lang="en-US" sz="1600" dirty="0" smtClean="0"/>
              <a:t>Whereas, significantly reduced results were found in the metformin group in PIH rate (RR = 0.53), average weight gains after enrollment (MD = -1.28,  P\0.0001), and average gestational ages at delivery </a:t>
            </a:r>
            <a:r>
              <a:rPr lang="pl-PL" sz="1600" dirty="0" smtClean="0"/>
              <a:t>(MD = 0.94, P = 0.03).</a:t>
            </a:r>
          </a:p>
          <a:p>
            <a:pPr eaLnBrk="1" fontAlgn="auto" hangingPunct="1">
              <a:spcAft>
                <a:spcPts val="0"/>
              </a:spcAft>
              <a:defRPr/>
            </a:pPr>
            <a:r>
              <a:rPr lang="en-US" sz="1600" dirty="0" smtClean="0"/>
              <a:t>Regarding neonatal outcomes, when compared with insulin group, metformin presented significantly lower average birth weights (MD = -44.35 ,P = 0.04), incidence of hypoglycemia (RR = 0.69) and neonatal intensive care unit(NICU) (RR = 0.82).</a:t>
            </a:r>
          </a:p>
          <a:p>
            <a:pPr eaLnBrk="1" fontAlgn="auto" hangingPunct="1">
              <a:spcAft>
                <a:spcPts val="0"/>
              </a:spcAft>
              <a:buFont typeface="Arial" charset="0"/>
              <a:buNone/>
              <a:defRPr/>
            </a:pPr>
            <a:r>
              <a:rPr lang="en-US" sz="1600" b="1" dirty="0" smtClean="0"/>
              <a:t>	Conclusion : </a:t>
            </a:r>
            <a:r>
              <a:rPr lang="en-US" sz="1600" b="1" dirty="0" smtClean="0">
                <a:solidFill>
                  <a:srgbClr val="FF0000"/>
                </a:solidFill>
              </a:rPr>
              <a:t>Metformin can significantly reduce several adverse maternal and neonatal outcomes including PIH rate, incidence of hypoglycemia and NICU, thus it may be an effective and safe alternative or additional treatment to insulin for GDM women</a:t>
            </a:r>
            <a:endParaRPr lang="en-US" sz="1600" b="1" dirty="0" smtClean="0"/>
          </a:p>
        </p:txBody>
      </p:sp>
      <p:pic>
        <p:nvPicPr>
          <p:cNvPr id="26627" name="Picture 2"/>
          <p:cNvPicPr>
            <a:picLocks noChangeAspect="1" noChangeArrowheads="1"/>
          </p:cNvPicPr>
          <p:nvPr/>
        </p:nvPicPr>
        <p:blipFill>
          <a:blip r:embed="rId2" cstate="print"/>
          <a:srcRect/>
          <a:stretch>
            <a:fillRect/>
          </a:stretch>
        </p:blipFill>
        <p:spPr bwMode="auto">
          <a:xfrm>
            <a:off x="1371600" y="685800"/>
            <a:ext cx="5791200" cy="1219200"/>
          </a:xfrm>
          <a:prstGeom prst="rect">
            <a:avLst/>
          </a:prstGeom>
          <a:noFill/>
          <a:ln w="9525">
            <a:noFill/>
            <a:miter lim="800000"/>
            <a:headEnd/>
            <a:tailEnd/>
          </a:ln>
        </p:spPr>
      </p:pic>
      <p:sp>
        <p:nvSpPr>
          <p:cNvPr id="26628" name="TextBox 4"/>
          <p:cNvSpPr txBox="1">
            <a:spLocks noChangeArrowheads="1"/>
          </p:cNvSpPr>
          <p:nvPr/>
        </p:nvSpPr>
        <p:spPr bwMode="auto">
          <a:xfrm>
            <a:off x="762000" y="6477000"/>
            <a:ext cx="5410200" cy="215900"/>
          </a:xfrm>
          <a:prstGeom prst="rect">
            <a:avLst/>
          </a:prstGeom>
          <a:noFill/>
          <a:ln w="9525">
            <a:noFill/>
            <a:miter lim="800000"/>
            <a:headEnd/>
            <a:tailEnd/>
          </a:ln>
        </p:spPr>
        <p:txBody>
          <a:bodyPr>
            <a:spAutoFit/>
          </a:bodyPr>
          <a:lstStyle/>
          <a:p>
            <a:pPr eaLnBrk="1" hangingPunct="1"/>
            <a:r>
              <a:rPr lang="en-US" altLang="en-US" sz="800" b="1" u="sng">
                <a:hlinkClick r:id="rId3" tooltip="Archives of gynecology and obstetrics."/>
              </a:rPr>
              <a:t>Arch Gynecol Obstet.</a:t>
            </a:r>
            <a:r>
              <a:rPr lang="en-US" altLang="en-US" sz="800" b="1"/>
              <a:t> 2015 Jul;292(1):111-20.</a:t>
            </a:r>
          </a:p>
        </p:txBody>
      </p:sp>
      <p:sp>
        <p:nvSpPr>
          <p:cNvPr id="5" name="Rectangle 4"/>
          <p:cNvSpPr/>
          <p:nvPr/>
        </p:nvSpPr>
        <p:spPr>
          <a:xfrm>
            <a:off x="539750" y="533400"/>
            <a:ext cx="8070850" cy="5105400"/>
          </a:xfrm>
          <a:prstGeom prst="rect">
            <a:avLst/>
          </a:prstGeom>
          <a:noFill/>
          <a:ln>
            <a:solidFill>
              <a:srgbClr val="FF15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33400" y="457200"/>
            <a:ext cx="8077200" cy="685800"/>
          </a:xfrm>
          <a:solidFill>
            <a:srgbClr val="FF0000"/>
          </a:solidFill>
        </p:spPr>
        <p:txBody>
          <a:bodyPr/>
          <a:lstStyle/>
          <a:p>
            <a:r>
              <a:rPr lang="en-US" altLang="en-US" sz="2000" b="1" smtClean="0">
                <a:solidFill>
                  <a:schemeClr val="bg1"/>
                </a:solidFill>
                <a:latin typeface="Arial" charset="0"/>
                <a:cs typeface="Arial" charset="0"/>
              </a:rPr>
              <a:t>Could Metformin Manage Gestational Diabetes</a:t>
            </a:r>
            <a:br>
              <a:rPr lang="en-US" altLang="en-US" sz="2000" b="1" smtClean="0">
                <a:solidFill>
                  <a:schemeClr val="bg1"/>
                </a:solidFill>
                <a:latin typeface="Arial" charset="0"/>
                <a:cs typeface="Arial" charset="0"/>
              </a:rPr>
            </a:br>
            <a:r>
              <a:rPr lang="en-US" altLang="en-US" sz="2000" b="1" smtClean="0">
                <a:solidFill>
                  <a:schemeClr val="bg1"/>
                </a:solidFill>
                <a:latin typeface="Arial" charset="0"/>
                <a:cs typeface="Arial" charset="0"/>
              </a:rPr>
              <a:t>Mellitus instead of Insulin</a:t>
            </a:r>
          </a:p>
        </p:txBody>
      </p:sp>
      <p:sp>
        <p:nvSpPr>
          <p:cNvPr id="29699" name="TextBox 3"/>
          <p:cNvSpPr txBox="1">
            <a:spLocks noChangeArrowheads="1"/>
          </p:cNvSpPr>
          <p:nvPr/>
        </p:nvSpPr>
        <p:spPr bwMode="auto">
          <a:xfrm>
            <a:off x="533400" y="6477000"/>
            <a:ext cx="5181600" cy="215900"/>
          </a:xfrm>
          <a:prstGeom prst="rect">
            <a:avLst/>
          </a:prstGeom>
          <a:noFill/>
          <a:ln w="9525">
            <a:noFill/>
            <a:miter lim="800000"/>
            <a:headEnd/>
            <a:tailEnd/>
          </a:ln>
        </p:spPr>
        <p:txBody>
          <a:bodyPr>
            <a:spAutoFit/>
          </a:bodyPr>
          <a:lstStyle/>
          <a:p>
            <a:pPr eaLnBrk="1" hangingPunct="1"/>
            <a:r>
              <a:rPr lang="en-US" altLang="en-US" sz="800" b="1"/>
              <a:t>International Journal of Reproductive Medicine </a:t>
            </a:r>
            <a:r>
              <a:rPr lang="fr-FR" altLang="en-US" sz="800" b="1"/>
              <a:t>Volume 2016, Article ID 3480629</a:t>
            </a:r>
            <a:endParaRPr lang="en-US" altLang="en-US" sz="800" b="1"/>
          </a:p>
        </p:txBody>
      </p:sp>
      <p:pic>
        <p:nvPicPr>
          <p:cNvPr id="29700" name="Picture 3"/>
          <p:cNvPicPr>
            <a:picLocks noChangeAspect="1" noChangeArrowheads="1"/>
          </p:cNvPicPr>
          <p:nvPr/>
        </p:nvPicPr>
        <p:blipFill>
          <a:blip r:embed="rId2" cstate="print"/>
          <a:srcRect/>
          <a:stretch>
            <a:fillRect/>
          </a:stretch>
        </p:blipFill>
        <p:spPr bwMode="auto">
          <a:xfrm>
            <a:off x="849313" y="2209800"/>
            <a:ext cx="7445375" cy="2362200"/>
          </a:xfrm>
          <a:prstGeom prst="rect">
            <a:avLst/>
          </a:prstGeom>
          <a:noFill/>
          <a:ln w="9525">
            <a:noFill/>
            <a:miter lim="800000"/>
            <a:headEnd/>
            <a:tailEnd/>
          </a:ln>
        </p:spPr>
      </p:pic>
      <p:sp>
        <p:nvSpPr>
          <p:cNvPr id="5" name="Rectangle 4"/>
          <p:cNvSpPr/>
          <p:nvPr/>
        </p:nvSpPr>
        <p:spPr>
          <a:xfrm>
            <a:off x="539750" y="1295400"/>
            <a:ext cx="8070850" cy="4191000"/>
          </a:xfrm>
          <a:prstGeom prst="rect">
            <a:avLst/>
          </a:prstGeom>
          <a:noFill/>
          <a:ln>
            <a:solidFill>
              <a:srgbClr val="FF15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533400" y="685800"/>
            <a:ext cx="8077200" cy="381000"/>
          </a:xfrm>
          <a:solidFill>
            <a:srgbClr val="FF0000"/>
          </a:solidFill>
        </p:spPr>
        <p:txBody>
          <a:bodyPr rtlCol="0">
            <a:normAutofit fontScale="90000"/>
          </a:bodyPr>
          <a:lstStyle/>
          <a:p>
            <a:pPr eaLnBrk="1" fontAlgn="auto" hangingPunct="1">
              <a:spcAft>
                <a:spcPts val="0"/>
              </a:spcAft>
              <a:defRPr/>
            </a:pPr>
            <a:r>
              <a:rPr lang="en-US" sz="2000" b="1" dirty="0" smtClean="0">
                <a:solidFill>
                  <a:schemeClr val="bg1"/>
                </a:solidFill>
                <a:latin typeface="Arial" pitchFamily="34" charset="0"/>
                <a:cs typeface="Arial" pitchFamily="34" charset="0"/>
              </a:rPr>
              <a:t>Precautions to be taken while Prescribing </a:t>
            </a:r>
            <a:r>
              <a:rPr lang="en-US" sz="2000" b="1" dirty="0" err="1" smtClean="0">
                <a:solidFill>
                  <a:schemeClr val="bg1"/>
                </a:solidFill>
                <a:latin typeface="Arial" pitchFamily="34" charset="0"/>
                <a:cs typeface="Arial" pitchFamily="34" charset="0"/>
              </a:rPr>
              <a:t>Metformin</a:t>
            </a:r>
            <a:r>
              <a:rPr lang="en-US" sz="2000" b="1" dirty="0" smtClean="0">
                <a:solidFill>
                  <a:schemeClr val="bg1"/>
                </a:solidFill>
                <a:latin typeface="Arial" pitchFamily="34" charset="0"/>
                <a:cs typeface="Arial" pitchFamily="34" charset="0"/>
              </a:rPr>
              <a:t> in GDM</a:t>
            </a:r>
          </a:p>
        </p:txBody>
      </p:sp>
      <p:sp>
        <p:nvSpPr>
          <p:cNvPr id="30723" name="Content Placeholder 2"/>
          <p:cNvSpPr>
            <a:spLocks noGrp="1"/>
          </p:cNvSpPr>
          <p:nvPr>
            <p:ph idx="1"/>
          </p:nvPr>
        </p:nvSpPr>
        <p:spPr>
          <a:xfrm>
            <a:off x="949325" y="2057400"/>
            <a:ext cx="7239000" cy="2743200"/>
          </a:xfrm>
        </p:spPr>
        <p:txBody>
          <a:bodyPr/>
          <a:lstStyle/>
          <a:p>
            <a:pPr eaLnBrk="1" hangingPunct="1"/>
            <a:r>
              <a:rPr lang="en-US" altLang="en-US" sz="1800" dirty="0" smtClean="0"/>
              <a:t>Information to the patient that it is not an approved indication.</a:t>
            </a:r>
          </a:p>
          <a:p>
            <a:pPr eaLnBrk="1" hangingPunct="1"/>
            <a:endParaRPr lang="en-US" altLang="en-US" sz="1800" dirty="0" smtClean="0"/>
          </a:p>
          <a:p>
            <a:pPr eaLnBrk="1" hangingPunct="1"/>
            <a:r>
              <a:rPr lang="en-US" altLang="en-US" sz="1800" dirty="0" smtClean="0"/>
              <a:t>Although </a:t>
            </a:r>
            <a:r>
              <a:rPr lang="en-US" altLang="en-US" sz="1800" dirty="0" err="1" smtClean="0"/>
              <a:t>metformin</a:t>
            </a:r>
            <a:r>
              <a:rPr lang="en-US" altLang="en-US" sz="1800" dirty="0" smtClean="0"/>
              <a:t> is not approved for use in pregnancy, its use as an adjunct therapy in GDM has been considered by several organizations.</a:t>
            </a:r>
          </a:p>
          <a:p>
            <a:pPr eaLnBrk="1" hangingPunct="1"/>
            <a:endParaRPr lang="en-US" altLang="en-US" sz="1800" dirty="0" smtClean="0"/>
          </a:p>
          <a:p>
            <a:pPr eaLnBrk="1" hangingPunct="1"/>
            <a:r>
              <a:rPr lang="en-US" altLang="en-US" sz="1800" dirty="0" smtClean="0"/>
              <a:t>To be written on the prescription that patient has agreed to take </a:t>
            </a:r>
            <a:r>
              <a:rPr lang="en-US" altLang="en-US" sz="1800" dirty="0" err="1" smtClean="0"/>
              <a:t>metformin</a:t>
            </a:r>
            <a:r>
              <a:rPr lang="en-US" altLang="en-US" sz="1800" dirty="0" smtClean="0"/>
              <a:t> after having explained the same </a:t>
            </a:r>
          </a:p>
        </p:txBody>
      </p:sp>
      <p:sp>
        <p:nvSpPr>
          <p:cNvPr id="4" name="Rectangle 3"/>
          <p:cNvSpPr/>
          <p:nvPr/>
        </p:nvSpPr>
        <p:spPr>
          <a:xfrm>
            <a:off x="533400" y="1219200"/>
            <a:ext cx="8070850" cy="4267200"/>
          </a:xfrm>
          <a:prstGeom prst="rect">
            <a:avLst/>
          </a:prstGeom>
          <a:noFill/>
          <a:ln>
            <a:solidFill>
              <a:srgbClr val="FF151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Insulin</a:t>
            </a:r>
            <a:endParaRPr lang="en-IN" dirty="0"/>
          </a:p>
        </p:txBody>
      </p:sp>
      <p:sp>
        <p:nvSpPr>
          <p:cNvPr id="3" name="Content Placeholder 2"/>
          <p:cNvSpPr>
            <a:spLocks noGrp="1"/>
          </p:cNvSpPr>
          <p:nvPr>
            <p:ph idx="1"/>
          </p:nvPr>
        </p:nvSpPr>
        <p:spPr/>
        <p:txBody>
          <a:bodyPr/>
          <a:lstStyle/>
          <a:p>
            <a:pPr>
              <a:buNone/>
            </a:pPr>
            <a:r>
              <a:rPr lang="en-US" dirty="0" smtClean="0"/>
              <a:t>Basal</a:t>
            </a:r>
          </a:p>
          <a:p>
            <a:r>
              <a:rPr lang="en-US" dirty="0" err="1" smtClean="0"/>
              <a:t>Detemir</a:t>
            </a:r>
            <a:endParaRPr lang="en-US" dirty="0" smtClean="0"/>
          </a:p>
          <a:p>
            <a:r>
              <a:rPr lang="en-US" dirty="0" smtClean="0"/>
              <a:t>NPH</a:t>
            </a:r>
          </a:p>
          <a:p>
            <a:endParaRPr lang="en-US" dirty="0" smtClean="0"/>
          </a:p>
          <a:p>
            <a:pPr>
              <a:buNone/>
            </a:pPr>
            <a:r>
              <a:rPr lang="en-US" dirty="0" smtClean="0"/>
              <a:t>Short acting</a:t>
            </a:r>
          </a:p>
          <a:p>
            <a:r>
              <a:rPr lang="en-US" dirty="0" smtClean="0"/>
              <a:t>Regular</a:t>
            </a:r>
          </a:p>
          <a:p>
            <a:r>
              <a:rPr lang="en-US" dirty="0" err="1" smtClean="0"/>
              <a:t>Lispro</a:t>
            </a:r>
            <a:endParaRPr lang="en-US" dirty="0" smtClean="0"/>
          </a:p>
          <a:p>
            <a:r>
              <a:rPr lang="en-US" dirty="0" err="1" smtClean="0"/>
              <a:t>Aspart</a:t>
            </a:r>
            <a:endParaRPr lang="en-IN"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SMBG</a:t>
            </a:r>
            <a:endParaRPr lang="en-IN" dirty="0"/>
          </a:p>
        </p:txBody>
      </p:sp>
      <p:sp>
        <p:nvSpPr>
          <p:cNvPr id="3" name="Content Placeholder 2"/>
          <p:cNvSpPr>
            <a:spLocks noGrp="1"/>
          </p:cNvSpPr>
          <p:nvPr>
            <p:ph idx="1"/>
          </p:nvPr>
        </p:nvSpPr>
        <p:spPr/>
        <p:txBody>
          <a:bodyPr/>
          <a:lstStyle/>
          <a:p>
            <a:r>
              <a:rPr lang="en-US" dirty="0" smtClean="0"/>
              <a:t>F – 95</a:t>
            </a:r>
          </a:p>
          <a:p>
            <a:r>
              <a:rPr lang="en-US" dirty="0" smtClean="0"/>
              <a:t>1 hr – 140</a:t>
            </a:r>
          </a:p>
          <a:p>
            <a:r>
              <a:rPr lang="en-US" dirty="0" smtClean="0"/>
              <a:t>2 hr – 120</a:t>
            </a:r>
          </a:p>
          <a:p>
            <a:pPr>
              <a:buNone/>
            </a:pPr>
            <a:endParaRPr lang="en-IN"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 in </a:t>
            </a:r>
            <a:r>
              <a:rPr lang="en-US" dirty="0" err="1" smtClean="0"/>
              <a:t>lactational</a:t>
            </a:r>
            <a:r>
              <a:rPr lang="en-US" dirty="0" smtClean="0"/>
              <a:t> period</a:t>
            </a:r>
            <a:endParaRPr lang="en-IN" dirty="0"/>
          </a:p>
        </p:txBody>
      </p:sp>
      <p:sp>
        <p:nvSpPr>
          <p:cNvPr id="3" name="Content Placeholder 2"/>
          <p:cNvSpPr>
            <a:spLocks noGrp="1"/>
          </p:cNvSpPr>
          <p:nvPr>
            <p:ph idx="1"/>
          </p:nvPr>
        </p:nvSpPr>
        <p:spPr/>
        <p:txBody>
          <a:bodyPr/>
          <a:lstStyle/>
          <a:p>
            <a:pPr>
              <a:buNone/>
            </a:pPr>
            <a:r>
              <a:rPr lang="en-US" dirty="0" err="1" smtClean="0"/>
              <a:t>Glyburide</a:t>
            </a:r>
            <a:r>
              <a:rPr lang="en-US" dirty="0" smtClean="0"/>
              <a:t>/</a:t>
            </a:r>
            <a:r>
              <a:rPr lang="en-US" dirty="0" err="1" smtClean="0"/>
              <a:t>Glipizide</a:t>
            </a:r>
            <a:r>
              <a:rPr lang="en-US" dirty="0" smtClean="0"/>
              <a:t>/</a:t>
            </a:r>
            <a:r>
              <a:rPr lang="en-US" dirty="0" err="1" smtClean="0"/>
              <a:t>Metformin</a:t>
            </a:r>
            <a:r>
              <a:rPr lang="en-US" dirty="0" smtClean="0"/>
              <a:t>/Insulin: </a:t>
            </a:r>
          </a:p>
          <a:p>
            <a:r>
              <a:rPr lang="en-US" dirty="0" smtClean="0"/>
              <a:t>Minimal excretion in breast milk</a:t>
            </a:r>
          </a:p>
          <a:p>
            <a:r>
              <a:rPr lang="en-US" dirty="0" smtClean="0"/>
              <a:t>Safe to use</a:t>
            </a:r>
          </a:p>
          <a:p>
            <a:endParaRPr lang="en-US" dirty="0" smtClean="0"/>
          </a:p>
          <a:p>
            <a:pPr>
              <a:buNone/>
            </a:pPr>
            <a:r>
              <a:rPr lang="en-US" dirty="0" err="1" smtClean="0"/>
              <a:t>Acarbose</a:t>
            </a:r>
            <a:r>
              <a:rPr lang="en-US" dirty="0" smtClean="0"/>
              <a:t>/DPP4 inhibitors</a:t>
            </a:r>
          </a:p>
          <a:p>
            <a:r>
              <a:rPr lang="en-US" dirty="0" smtClean="0"/>
              <a:t>Not yet studied</a:t>
            </a:r>
          </a:p>
          <a:p>
            <a:r>
              <a:rPr lang="en-US" dirty="0" smtClean="0"/>
              <a:t>Probably compatible</a:t>
            </a:r>
          </a:p>
          <a:p>
            <a:endParaRPr lang="en-IN"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smtClean="0"/>
              <a:t>On further evaluation…</a:t>
            </a:r>
          </a:p>
          <a:p>
            <a:pPr lvl="1"/>
            <a:r>
              <a:rPr lang="en-US" dirty="0" smtClean="0"/>
              <a:t>Pre pregnancy BMI – 26 kg/m2</a:t>
            </a:r>
          </a:p>
          <a:p>
            <a:pPr lvl="1"/>
            <a:r>
              <a:rPr lang="en-US" dirty="0" smtClean="0"/>
              <a:t>Father – Type 2 DM</a:t>
            </a:r>
          </a:p>
          <a:p>
            <a:pPr lvl="1"/>
            <a:r>
              <a:rPr lang="en-US" dirty="0" smtClean="0"/>
              <a:t>No h/o DM before pregnancy</a:t>
            </a:r>
          </a:p>
          <a:p>
            <a:pPr lvl="1"/>
            <a:r>
              <a:rPr lang="en-US" dirty="0" smtClean="0"/>
              <a:t>No Bad </a:t>
            </a:r>
            <a:r>
              <a:rPr lang="en-US" dirty="0" err="1" smtClean="0"/>
              <a:t>Obstratric</a:t>
            </a:r>
            <a:r>
              <a:rPr lang="en-US" dirty="0" smtClean="0"/>
              <a:t> History</a:t>
            </a:r>
          </a:p>
          <a:p>
            <a:endParaRPr lang="en-US" dirty="0" smtClean="0"/>
          </a:p>
          <a:p>
            <a:endParaRPr lang="en-IN"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 result for question mark"/>
          <p:cNvPicPr>
            <a:picLocks noGrp="1"/>
          </p:cNvPicPr>
          <p:nvPr>
            <p:ph idx="1"/>
          </p:nvPr>
        </p:nvPicPr>
        <p:blipFill>
          <a:blip r:embed="rId2" cstate="print"/>
          <a:srcRect/>
          <a:stretch>
            <a:fillRect/>
          </a:stretch>
        </p:blipFill>
        <p:spPr bwMode="auto">
          <a:xfrm>
            <a:off x="2743201" y="1295399"/>
            <a:ext cx="3886200" cy="38862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457200" y="990600"/>
            <a:ext cx="8229600" cy="5135563"/>
          </a:xfrm>
        </p:spPr>
        <p:txBody>
          <a:bodyPr/>
          <a:lstStyle/>
          <a:p>
            <a:pPr>
              <a:buNone/>
            </a:pPr>
            <a:r>
              <a:rPr lang="en-US" dirty="0" smtClean="0"/>
              <a:t>1. What is the diagnosis ?</a:t>
            </a:r>
          </a:p>
          <a:p>
            <a:pPr lvl="1"/>
            <a:r>
              <a:rPr lang="en-US" dirty="0" smtClean="0"/>
              <a:t>GDM</a:t>
            </a:r>
          </a:p>
          <a:p>
            <a:pPr lvl="1">
              <a:buNone/>
            </a:pPr>
            <a:r>
              <a:rPr lang="en-US" dirty="0" smtClean="0"/>
              <a:t>      OR</a:t>
            </a:r>
          </a:p>
          <a:p>
            <a:pPr lvl="1"/>
            <a:r>
              <a:rPr lang="en-US" dirty="0" smtClean="0"/>
              <a:t>Pre-GDM</a:t>
            </a:r>
          </a:p>
          <a:p>
            <a:endParaRPr lang="en-US" dirty="0" smtClean="0"/>
          </a:p>
          <a:p>
            <a:pPr>
              <a:buNone/>
            </a:pPr>
            <a:r>
              <a:rPr lang="en-US" dirty="0" smtClean="0"/>
              <a:t>2. How to screen for DM in 1</a:t>
            </a:r>
            <a:r>
              <a:rPr lang="en-US" baseline="30000" dirty="0" smtClean="0"/>
              <a:t>st</a:t>
            </a:r>
            <a:r>
              <a:rPr lang="en-US" dirty="0" smtClean="0"/>
              <a:t> trimester ?</a:t>
            </a:r>
          </a:p>
          <a:p>
            <a:pPr lvl="1"/>
            <a:r>
              <a:rPr lang="en-US" dirty="0" smtClean="0"/>
              <a:t>FBS alone </a:t>
            </a:r>
          </a:p>
          <a:p>
            <a:pPr lvl="2">
              <a:buNone/>
            </a:pPr>
            <a:r>
              <a:rPr lang="en-US" dirty="0" smtClean="0"/>
              <a:t>    OR</a:t>
            </a:r>
          </a:p>
          <a:p>
            <a:pPr lvl="1"/>
            <a:r>
              <a:rPr lang="en-US" dirty="0" smtClean="0"/>
              <a:t>OGTT (75 gm/100 gm/50 gm)</a:t>
            </a:r>
          </a:p>
          <a:p>
            <a:endParaRPr lang="en-US" dirty="0" smtClean="0"/>
          </a:p>
          <a:p>
            <a:endParaRPr lang="en-I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1066800"/>
            <a:ext cx="8229600" cy="5059363"/>
          </a:xfrm>
        </p:spPr>
        <p:txBody>
          <a:bodyPr/>
          <a:lstStyle/>
          <a:p>
            <a:pPr>
              <a:buNone/>
            </a:pPr>
            <a:r>
              <a:rPr lang="en-US" dirty="0" smtClean="0"/>
              <a:t>3. What cut off we need to take ?</a:t>
            </a:r>
          </a:p>
          <a:p>
            <a:r>
              <a:rPr lang="en-US" dirty="0" smtClean="0"/>
              <a:t>IADPSG</a:t>
            </a:r>
          </a:p>
          <a:p>
            <a:r>
              <a:rPr lang="en-US" dirty="0" smtClean="0"/>
              <a:t>DIPSI</a:t>
            </a:r>
          </a:p>
          <a:p>
            <a:r>
              <a:rPr lang="en-US" dirty="0" smtClean="0"/>
              <a:t>ADA</a:t>
            </a:r>
          </a:p>
          <a:p>
            <a:r>
              <a:rPr lang="en-US" dirty="0" smtClean="0"/>
              <a:t>ACOG</a:t>
            </a:r>
          </a:p>
          <a:p>
            <a:endParaRPr lang="en-US" dirty="0" smtClean="0"/>
          </a:p>
          <a:p>
            <a:pPr>
              <a:buNone/>
            </a:pPr>
            <a:endParaRPr lang="en-US" dirty="0" smtClean="0"/>
          </a:p>
          <a:p>
            <a:endParaRPr lang="en-US" dirty="0" smtClean="0"/>
          </a:p>
          <a:p>
            <a:endParaRPr lang="en-IN"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GDM v/s Pre-GDM</a:t>
            </a:r>
            <a:endParaRPr lang="en-IN" dirty="0"/>
          </a:p>
        </p:txBody>
      </p:sp>
      <p:sp>
        <p:nvSpPr>
          <p:cNvPr id="3" name="Content Placeholder 2"/>
          <p:cNvSpPr>
            <a:spLocks noGrp="1"/>
          </p:cNvSpPr>
          <p:nvPr>
            <p:ph idx="1"/>
          </p:nvPr>
        </p:nvSpPr>
        <p:spPr/>
        <p:txBody>
          <a:bodyPr/>
          <a:lstStyle/>
          <a:p>
            <a:pPr>
              <a:buNone/>
            </a:pPr>
            <a:r>
              <a:rPr lang="en-US" b="1" dirty="0" smtClean="0">
                <a:solidFill>
                  <a:schemeClr val="accent6">
                    <a:lumMod val="75000"/>
                  </a:schemeClr>
                </a:solidFill>
              </a:rPr>
              <a:t>Pre-GDM: </a:t>
            </a:r>
          </a:p>
          <a:p>
            <a:r>
              <a:rPr lang="en-US" b="1" dirty="0" smtClean="0">
                <a:solidFill>
                  <a:schemeClr val="accent6">
                    <a:lumMod val="75000"/>
                  </a:schemeClr>
                </a:solidFill>
              </a:rPr>
              <a:t>DM diagnosed in the 1</a:t>
            </a:r>
            <a:r>
              <a:rPr lang="en-US" b="1" baseline="30000" dirty="0" smtClean="0">
                <a:solidFill>
                  <a:schemeClr val="accent6">
                    <a:lumMod val="75000"/>
                  </a:schemeClr>
                </a:solidFill>
              </a:rPr>
              <a:t>st</a:t>
            </a:r>
            <a:r>
              <a:rPr lang="en-US" b="1" dirty="0" smtClean="0">
                <a:solidFill>
                  <a:schemeClr val="accent6">
                    <a:lumMod val="75000"/>
                  </a:schemeClr>
                </a:solidFill>
              </a:rPr>
              <a:t> trimester</a:t>
            </a:r>
          </a:p>
          <a:p>
            <a:endParaRPr lang="en-US" dirty="0" smtClean="0"/>
          </a:p>
          <a:p>
            <a:pPr>
              <a:buNone/>
            </a:pPr>
            <a:r>
              <a:rPr lang="en-US" dirty="0" smtClean="0"/>
              <a:t>GDM:</a:t>
            </a:r>
          </a:p>
          <a:p>
            <a:r>
              <a:rPr lang="en-US" dirty="0" smtClean="0"/>
              <a:t>DM diagnosed in 2</a:t>
            </a:r>
            <a:r>
              <a:rPr lang="en-US" baseline="30000" dirty="0" smtClean="0"/>
              <a:t>nd</a:t>
            </a:r>
            <a:r>
              <a:rPr lang="en-US" dirty="0" smtClean="0"/>
              <a:t>/3</a:t>
            </a:r>
            <a:r>
              <a:rPr lang="en-US" baseline="30000" dirty="0" smtClean="0"/>
              <a:t>rd</a:t>
            </a:r>
            <a:r>
              <a:rPr lang="en-US" dirty="0" smtClean="0"/>
              <a:t> trimester</a:t>
            </a:r>
          </a:p>
          <a:p>
            <a:endParaRPr lang="en-IN" dirty="0"/>
          </a:p>
        </p:txBody>
      </p:sp>
      <p:sp>
        <p:nvSpPr>
          <p:cNvPr id="4" name="TextBox 3"/>
          <p:cNvSpPr txBox="1"/>
          <p:nvPr/>
        </p:nvSpPr>
        <p:spPr>
          <a:xfrm>
            <a:off x="6248400" y="5029200"/>
            <a:ext cx="2478820" cy="400110"/>
          </a:xfrm>
          <a:prstGeom prst="rect">
            <a:avLst/>
          </a:prstGeom>
          <a:noFill/>
          <a:ln w="38100">
            <a:solidFill>
              <a:schemeClr val="tx1"/>
            </a:solidFill>
          </a:ln>
        </p:spPr>
        <p:txBody>
          <a:bodyPr wrap="none" rtlCol="0">
            <a:spAutoFit/>
          </a:bodyPr>
          <a:lstStyle/>
          <a:p>
            <a:r>
              <a:rPr lang="en-US" sz="2000" dirty="0" smtClean="0">
                <a:latin typeface="Times New Roman" pitchFamily="18" charset="0"/>
                <a:cs typeface="Times New Roman" pitchFamily="18" charset="0"/>
              </a:rPr>
              <a:t>ADA 2017 Guidelines</a:t>
            </a:r>
            <a:endParaRPr lang="en-IN"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pPr>
              <a:buNone/>
            </a:pPr>
            <a:r>
              <a:rPr lang="en-US" dirty="0" smtClean="0"/>
              <a:t>1</a:t>
            </a:r>
            <a:r>
              <a:rPr lang="en-US" baseline="30000" dirty="0" smtClean="0"/>
              <a:t>st</a:t>
            </a:r>
            <a:r>
              <a:rPr lang="en-US" dirty="0" smtClean="0"/>
              <a:t> trimester:</a:t>
            </a:r>
          </a:p>
          <a:p>
            <a:r>
              <a:rPr lang="en-US" dirty="0" smtClean="0"/>
              <a:t>Insulin sensitivity: Increases</a:t>
            </a:r>
          </a:p>
          <a:p>
            <a:endParaRPr lang="en-US" dirty="0" smtClean="0"/>
          </a:p>
          <a:p>
            <a:pPr>
              <a:buNone/>
            </a:pPr>
            <a:r>
              <a:rPr lang="en-US" dirty="0" smtClean="0"/>
              <a:t>2</a:t>
            </a:r>
            <a:r>
              <a:rPr lang="en-US" baseline="30000" dirty="0" smtClean="0"/>
              <a:t>nd</a:t>
            </a:r>
            <a:r>
              <a:rPr lang="en-US" dirty="0" smtClean="0"/>
              <a:t>/3</a:t>
            </a:r>
            <a:r>
              <a:rPr lang="en-US" baseline="30000" dirty="0" smtClean="0"/>
              <a:t>rd</a:t>
            </a:r>
            <a:r>
              <a:rPr lang="en-US" dirty="0" smtClean="0"/>
              <a:t> trimester:</a:t>
            </a:r>
          </a:p>
          <a:p>
            <a:r>
              <a:rPr lang="en-US" dirty="0" smtClean="0"/>
              <a:t>Insulin sensitivity: Decreases</a:t>
            </a:r>
          </a:p>
          <a:p>
            <a:r>
              <a:rPr lang="en-US" dirty="0" smtClean="0"/>
              <a:t>GDM</a:t>
            </a:r>
            <a:endParaRPr lang="en-IN"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Screening for DM in 1</a:t>
            </a:r>
            <a:r>
              <a:rPr lang="en-US" baseline="30000" dirty="0" smtClean="0"/>
              <a:t>st</a:t>
            </a:r>
            <a:r>
              <a:rPr lang="en-US" dirty="0" smtClean="0"/>
              <a:t> trimester</a:t>
            </a:r>
            <a:endParaRPr lang="en-IN" dirty="0"/>
          </a:p>
        </p:txBody>
      </p:sp>
      <p:sp>
        <p:nvSpPr>
          <p:cNvPr id="3" name="Content Placeholder 2"/>
          <p:cNvSpPr>
            <a:spLocks noGrp="1"/>
          </p:cNvSpPr>
          <p:nvPr>
            <p:ph idx="1"/>
          </p:nvPr>
        </p:nvSpPr>
        <p:spPr/>
        <p:txBody>
          <a:bodyPr/>
          <a:lstStyle/>
          <a:p>
            <a:r>
              <a:rPr lang="en-US" dirty="0" smtClean="0"/>
              <a:t>Standard criteria for DM as in </a:t>
            </a:r>
            <a:r>
              <a:rPr lang="en-US" dirty="0" err="1" smtClean="0"/>
              <a:t>nonpregnant</a:t>
            </a:r>
            <a:r>
              <a:rPr lang="en-US" dirty="0" smtClean="0"/>
              <a:t> state</a:t>
            </a:r>
          </a:p>
          <a:p>
            <a:endParaRPr lang="en-US" dirty="0" smtClean="0"/>
          </a:p>
          <a:p>
            <a:r>
              <a:rPr lang="en-US" dirty="0" smtClean="0"/>
              <a:t>FBS + HbA1c/OGTT (75 gm)</a:t>
            </a:r>
            <a:endParaRPr lang="en-IN" dirty="0"/>
          </a:p>
        </p:txBody>
      </p:sp>
      <p:sp>
        <p:nvSpPr>
          <p:cNvPr id="4" name="TextBox 3"/>
          <p:cNvSpPr txBox="1"/>
          <p:nvPr/>
        </p:nvSpPr>
        <p:spPr>
          <a:xfrm>
            <a:off x="6248400" y="5029200"/>
            <a:ext cx="2478820" cy="400110"/>
          </a:xfrm>
          <a:prstGeom prst="rect">
            <a:avLst/>
          </a:prstGeom>
          <a:noFill/>
          <a:ln w="38100">
            <a:solidFill>
              <a:schemeClr val="tx1"/>
            </a:solidFill>
          </a:ln>
        </p:spPr>
        <p:txBody>
          <a:bodyPr wrap="none" rtlCol="0">
            <a:spAutoFit/>
          </a:bodyPr>
          <a:lstStyle/>
          <a:p>
            <a:r>
              <a:rPr lang="en-US" sz="2000" dirty="0" smtClean="0">
                <a:latin typeface="Times New Roman" pitchFamily="18" charset="0"/>
                <a:cs typeface="Times New Roman" pitchFamily="18" charset="0"/>
              </a:rPr>
              <a:t>ADA 2017 Guidelines</a:t>
            </a:r>
            <a:endParaRPr lang="en-IN"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1203</TotalTime>
  <Words>722</Words>
  <Application>Microsoft Office PowerPoint</Application>
  <PresentationFormat>On-screen Show (4:3)</PresentationFormat>
  <Paragraphs>156</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Metformin in GDM</vt:lpstr>
      <vt:lpstr>Case Capsule</vt:lpstr>
      <vt:lpstr>Slide 3</vt:lpstr>
      <vt:lpstr>Slide 4</vt:lpstr>
      <vt:lpstr>Slide 5</vt:lpstr>
      <vt:lpstr>Slide 6</vt:lpstr>
      <vt:lpstr>GDM v/s Pre-GDM</vt:lpstr>
      <vt:lpstr>Slide 8</vt:lpstr>
      <vt:lpstr>Screening for DM in 1st trimester</vt:lpstr>
      <vt:lpstr>Diagnosis of GDM</vt:lpstr>
      <vt:lpstr>Carpenter/Coustan</vt:lpstr>
      <vt:lpstr>ACOG criteria (2 step)</vt:lpstr>
      <vt:lpstr>IADPSG criteria (1 step)</vt:lpstr>
      <vt:lpstr>ADA Guidelines 2017</vt:lpstr>
      <vt:lpstr>Back to Case</vt:lpstr>
      <vt:lpstr>Slide 16</vt:lpstr>
      <vt:lpstr>Slide 17</vt:lpstr>
      <vt:lpstr>Slide 18</vt:lpstr>
      <vt:lpstr>Slide 19</vt:lpstr>
      <vt:lpstr>Slide 20</vt:lpstr>
      <vt:lpstr>Slide 21</vt:lpstr>
      <vt:lpstr>Slide 22</vt:lpstr>
      <vt:lpstr>Slide 23</vt:lpstr>
      <vt:lpstr>Could Metformin Manage Gestational Diabetes Mellitus instead of Insulin</vt:lpstr>
      <vt:lpstr>Precautions to be taken while Prescribing Metformin in GDM</vt:lpstr>
      <vt:lpstr>Insulin</vt:lpstr>
      <vt:lpstr>Target SMBG</vt:lpstr>
      <vt:lpstr>DM in lactational period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of metformin in PCOS &amp; GDM</dc:title>
  <dc:creator>Dr Komal Gandhi</dc:creator>
  <cp:lastModifiedBy>Acer</cp:lastModifiedBy>
  <cp:revision>85</cp:revision>
  <dcterms:created xsi:type="dcterms:W3CDTF">2006-08-16T00:00:00Z</dcterms:created>
  <dcterms:modified xsi:type="dcterms:W3CDTF">2017-06-25T01:31:51Z</dcterms:modified>
</cp:coreProperties>
</file>