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6.xml" ContentType="application/vnd.openxmlformats-officedocument.presentationml.tags+xml"/>
  <Override PartName="/ppt/notesSlides/notesSlide22.xml" ContentType="application/vnd.openxmlformats-officedocument.presentationml.notesSlide+xml"/>
  <Override PartName="/ppt/tags/tag7.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8.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01" r:id="rId2"/>
    <p:sldId id="303" r:id="rId3"/>
    <p:sldId id="261" r:id="rId4"/>
    <p:sldId id="262" r:id="rId5"/>
    <p:sldId id="263" r:id="rId6"/>
    <p:sldId id="304" r:id="rId7"/>
    <p:sldId id="265" r:id="rId8"/>
    <p:sldId id="305" r:id="rId9"/>
    <p:sldId id="267" r:id="rId10"/>
    <p:sldId id="268" r:id="rId11"/>
    <p:sldId id="269" r:id="rId12"/>
    <p:sldId id="306" r:id="rId13"/>
    <p:sldId id="271" r:id="rId14"/>
    <p:sldId id="307" r:id="rId15"/>
    <p:sldId id="273" r:id="rId16"/>
    <p:sldId id="274" r:id="rId17"/>
    <p:sldId id="275" r:id="rId18"/>
    <p:sldId id="308" r:id="rId19"/>
    <p:sldId id="277" r:id="rId20"/>
    <p:sldId id="278" r:id="rId21"/>
    <p:sldId id="279" r:id="rId22"/>
    <p:sldId id="280" r:id="rId23"/>
    <p:sldId id="281" r:id="rId24"/>
    <p:sldId id="282" r:id="rId25"/>
    <p:sldId id="283" r:id="rId26"/>
    <p:sldId id="309" r:id="rId27"/>
    <p:sldId id="318" r:id="rId28"/>
    <p:sldId id="319" r:id="rId29"/>
    <p:sldId id="285" r:id="rId30"/>
    <p:sldId id="286" r:id="rId31"/>
    <p:sldId id="310" r:id="rId32"/>
    <p:sldId id="288" r:id="rId33"/>
    <p:sldId id="289" r:id="rId34"/>
    <p:sldId id="290" r:id="rId35"/>
    <p:sldId id="291" r:id="rId36"/>
    <p:sldId id="311" r:id="rId37"/>
    <p:sldId id="320" r:id="rId38"/>
    <p:sldId id="321" r:id="rId39"/>
    <p:sldId id="293" r:id="rId40"/>
    <p:sldId id="294" r:id="rId41"/>
    <p:sldId id="312" r:id="rId42"/>
    <p:sldId id="322" r:id="rId43"/>
    <p:sldId id="323" r:id="rId44"/>
    <p:sldId id="296" r:id="rId45"/>
    <p:sldId id="313" r:id="rId46"/>
    <p:sldId id="298" r:id="rId47"/>
    <p:sldId id="299" r:id="rId48"/>
    <p:sldId id="314"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5552"/>
    <a:srgbClr val="D2428A"/>
    <a:srgbClr val="6B1B5C"/>
    <a:srgbClr val="D07C7A"/>
    <a:srgbClr val="DEA3A2"/>
    <a:srgbClr val="E9C2C1"/>
    <a:srgbClr val="E6B0E6"/>
    <a:srgbClr val="DC92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22"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9448FB-CBE0-4669-BBEC-35851C7D7720}" type="datetimeFigureOut">
              <a:rPr lang="en-US" smtClean="0"/>
              <a:pPr/>
              <a:t>9/6/2017</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7292AB-1690-4AF6-B5EE-7C1F299203C1}" type="slidenum">
              <a:rPr lang="en-IN" smtClean="0"/>
              <a:pPr/>
              <a:t>‹#›</a:t>
            </a:fld>
            <a:endParaRPr lang="en-IN"/>
          </a:p>
        </p:txBody>
      </p:sp>
    </p:spTree>
    <p:extLst>
      <p:ext uri="{BB962C8B-B14F-4D97-AF65-F5344CB8AC3E}">
        <p14:creationId xmlns:p14="http://schemas.microsoft.com/office/powerpoint/2010/main" val="2326205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577292AB-1690-4AF6-B5EE-7C1F299203C1}" type="slidenum">
              <a:rPr lang="en-IN" smtClean="0"/>
              <a:pPr/>
              <a:t>1</a:t>
            </a:fld>
            <a:endParaRPr lang="en-IN"/>
          </a:p>
        </p:txBody>
      </p:sp>
    </p:spTree>
    <p:extLst>
      <p:ext uri="{BB962C8B-B14F-4D97-AF65-F5344CB8AC3E}">
        <p14:creationId xmlns:p14="http://schemas.microsoft.com/office/powerpoint/2010/main" val="771882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ln>
            <a:miter lim="800000"/>
            <a:headEnd/>
            <a:tailEnd/>
          </a:ln>
        </p:spPr>
        <p:txBody>
          <a:bodyPr/>
          <a:lstStyle/>
          <a:p>
            <a:fld id="{3F943057-79A0-4FF6-910E-B946E666EC6E}" type="slidenum">
              <a:rPr lang="en-US" altLang="en-US">
                <a:solidFill>
                  <a:srgbClr val="000000"/>
                </a:solidFill>
                <a:latin typeface="Arial" pitchFamily="34" charset="0"/>
                <a:ea typeface="MS PGothic" pitchFamily="34" charset="-128"/>
              </a:rPr>
              <a:pPr/>
              <a:t>15</a:t>
            </a:fld>
            <a:endParaRPr lang="en-US" altLang="en-US">
              <a:solidFill>
                <a:srgbClr val="000000"/>
              </a:solidFill>
              <a:latin typeface="Arial" pitchFamily="34" charset="0"/>
              <a:ea typeface="MS PGothic" pitchFamily="34" charset="-128"/>
            </a:endParaRPr>
          </a:p>
        </p:txBody>
      </p:sp>
      <p:sp>
        <p:nvSpPr>
          <p:cNvPr id="63491" name="Rectangle 2"/>
          <p:cNvSpPr>
            <a:spLocks noGrp="1" noRot="1" noChangeAspect="1" noChangeArrowheads="1" noTextEdit="1"/>
          </p:cNvSpPr>
          <p:nvPr>
            <p:ph type="sldImg"/>
          </p:nvPr>
        </p:nvSpPr>
        <p:spPr bwMode="auto">
          <a:xfrm>
            <a:off x="1144588" y="688975"/>
            <a:ext cx="4572000" cy="3429000"/>
          </a:xfrm>
          <a:noFill/>
          <a:ln>
            <a:solidFill>
              <a:srgbClr val="000000"/>
            </a:solidFill>
            <a:miter lim="800000"/>
            <a:headEnd/>
            <a:tailEnd/>
          </a:ln>
        </p:spPr>
      </p:sp>
      <p:sp>
        <p:nvSpPr>
          <p:cNvPr id="63492" name="Rectangle 3"/>
          <p:cNvSpPr>
            <a:spLocks noGrp="1" noChangeArrowheads="1"/>
          </p:cNvSpPr>
          <p:nvPr>
            <p:ph type="body" idx="1"/>
          </p:nvPr>
        </p:nvSpPr>
        <p:spPr bwMode="auto">
          <a:xfrm>
            <a:off x="377377" y="4351833"/>
            <a:ext cx="6101694" cy="4116049"/>
          </a:xfrm>
          <a:noFill/>
        </p:spPr>
        <p:txBody>
          <a:bodyPr/>
          <a:lstStyle/>
          <a:p>
            <a:r>
              <a:rPr lang="en-US" altLang="en-US" b="1" dirty="0"/>
              <a:t>Insu-00080187</a:t>
            </a:r>
          </a:p>
          <a:p>
            <a:endParaRPr lang="en-US" altLang="en-US" b="1" dirty="0"/>
          </a:p>
          <a:p>
            <a:r>
              <a:rPr lang="en-US" altLang="en-US" dirty="0" smtClean="0"/>
              <a:t>[Source: Schema: ADA: </a:t>
            </a:r>
            <a:r>
              <a:rPr lang="de-DE" altLang="en-US" dirty="0" smtClean="0"/>
              <a:t>Pg S52, Recommendations, Bullet 1; </a:t>
            </a:r>
            <a:r>
              <a:rPr lang="en-US" altLang="en-US" dirty="0" smtClean="0"/>
              <a:t>Bullet: Pg S53, Col 1, Bullet 2]</a:t>
            </a:r>
          </a:p>
          <a:p>
            <a:endParaRPr lang="en-US" altLang="en-US" dirty="0" smtClean="0"/>
          </a:p>
          <a:p>
            <a:pPr>
              <a:spcBef>
                <a:spcPct val="30000"/>
              </a:spcBef>
            </a:pPr>
            <a:r>
              <a:rPr lang="en-US" altLang="en-US" b="1" dirty="0" smtClean="0">
                <a:latin typeface="Calibri" pitchFamily="34" charset="0"/>
              </a:rPr>
              <a:t>Abbreviations:</a:t>
            </a:r>
          </a:p>
          <a:p>
            <a:pPr>
              <a:spcBef>
                <a:spcPct val="30000"/>
              </a:spcBef>
            </a:pPr>
            <a:r>
              <a:rPr lang="en-US" altLang="en-US" dirty="0" smtClean="0"/>
              <a:t>MDI=multiple daily injections; T1DM=type 1 diabetes mellitus</a:t>
            </a:r>
            <a:endParaRPr lang="en-US" altLang="en-US" b="1" dirty="0" smtClean="0"/>
          </a:p>
          <a:p>
            <a:endParaRPr lang="en-US" altLang="en-US" b="1" dirty="0" smtClean="0"/>
          </a:p>
          <a:p>
            <a:r>
              <a:rPr lang="en-US" altLang="en-US" b="1" dirty="0" smtClean="0"/>
              <a:t>Key Points:</a:t>
            </a:r>
          </a:p>
          <a:p>
            <a:pPr>
              <a:buFontTx/>
              <a:buChar char="•"/>
            </a:pPr>
            <a:r>
              <a:rPr lang="en-US" altLang="en-US" dirty="0" smtClean="0"/>
              <a:t>Most people with T1DM should be treated with MDI (3-4 injections per day of basal and </a:t>
            </a:r>
            <a:r>
              <a:rPr lang="en-US" altLang="en-US" dirty="0" err="1" smtClean="0"/>
              <a:t>prandial</a:t>
            </a:r>
            <a:r>
              <a:rPr lang="en-US" altLang="en-US" dirty="0" smtClean="0"/>
              <a:t> insulin) or CSII.</a:t>
            </a:r>
            <a:r>
              <a:rPr lang="de-DE" altLang="en-US" baseline="30000" dirty="0" smtClean="0"/>
              <a:t> </a:t>
            </a:r>
            <a:r>
              <a:rPr lang="de-DE" altLang="en-US" dirty="0" smtClean="0"/>
              <a:t>[ADA, Pg S52, Recommendations, Bullet 1]</a:t>
            </a:r>
          </a:p>
          <a:p>
            <a:pPr>
              <a:buFontTx/>
              <a:buChar char="•"/>
            </a:pPr>
            <a:r>
              <a:rPr lang="en-US" altLang="en-US" dirty="0">
                <a:latin typeface="Calibri" pitchFamily="34" charset="0"/>
              </a:rPr>
              <a:t>Insulin analogs should be used for most patients (especially those at elevated risk of hypoglycemia</a:t>
            </a:r>
            <a:r>
              <a:rPr lang="en-US" altLang="en-US" baseline="30000" dirty="0">
                <a:latin typeface="Calibri" pitchFamily="34" charset="0"/>
              </a:rPr>
              <a:t>2</a:t>
            </a:r>
            <a:r>
              <a:rPr lang="en-US" altLang="en-US" dirty="0">
                <a:latin typeface="Calibri" pitchFamily="34" charset="0"/>
              </a:rPr>
              <a:t>). [</a:t>
            </a:r>
            <a:r>
              <a:rPr lang="en-US" altLang="en-US" dirty="0" smtClean="0"/>
              <a:t>Pg S53, Col 1, Bullet 3 and Pg S87, Col 3, Para 1; Ref 2 for support]</a:t>
            </a:r>
            <a:endParaRPr lang="en-US" altLang="en-US" dirty="0">
              <a:latin typeface="Calibri" pitchFamily="34" charset="0"/>
            </a:endParaRPr>
          </a:p>
          <a:p>
            <a:endParaRPr lang="de-DE" altLang="en-US" dirty="0" smtClean="0"/>
          </a:p>
          <a:p>
            <a:r>
              <a:rPr lang="de-DE" altLang="en-US" b="1" dirty="0" smtClean="0"/>
              <a:t>Reference:</a:t>
            </a:r>
          </a:p>
          <a:p>
            <a:pPr eaLnBrk="1" hangingPunct="1">
              <a:lnSpc>
                <a:spcPct val="90000"/>
              </a:lnSpc>
              <a:spcBef>
                <a:spcPct val="0"/>
              </a:spcBef>
            </a:pPr>
            <a:r>
              <a:rPr lang="en-US" altLang="en-US" dirty="0" smtClean="0"/>
              <a:t>1. American Diabetes Association. Standards of medical care in diabetes – 2016. Diabetes Care 2016;38(Supp 1): S52-9.</a:t>
            </a:r>
          </a:p>
        </p:txBody>
      </p:sp>
    </p:spTree>
    <p:extLst>
      <p:ext uri="{BB962C8B-B14F-4D97-AF65-F5344CB8AC3E}">
        <p14:creationId xmlns:p14="http://schemas.microsoft.com/office/powerpoint/2010/main" val="345204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a:lstStyle/>
          <a:p>
            <a:r>
              <a:rPr lang="en-US" altLang="en-US" b="1" smtClean="0"/>
              <a:t>Insu-00080187</a:t>
            </a:r>
          </a:p>
          <a:p>
            <a:endParaRPr lang="en-US" altLang="en-US" smtClean="0">
              <a:solidFill>
                <a:srgbClr val="000000"/>
              </a:solidFill>
            </a:endParaRPr>
          </a:p>
          <a:p>
            <a:r>
              <a:rPr lang="en-US" altLang="en-US" smtClean="0">
                <a:solidFill>
                  <a:srgbClr val="000000"/>
                </a:solidFill>
              </a:rPr>
              <a:t>[Source: Skyler 2009. Pg 278/Figure 24.2A]</a:t>
            </a:r>
          </a:p>
          <a:p>
            <a:pPr eaLnBrk="1" hangingPunct="1">
              <a:spcBef>
                <a:spcPct val="0"/>
              </a:spcBef>
            </a:pPr>
            <a:r>
              <a:rPr lang="en-US" altLang="en-US" smtClean="0">
                <a:solidFill>
                  <a:srgbClr val="000000"/>
                </a:solidFill>
              </a:rPr>
              <a:t>Disclosure: figure created for Eli Lilly and Company based on  figure 24.2A of Skyler, 2009.</a:t>
            </a:r>
            <a:endParaRPr lang="en-US" altLang="en-US" b="1" smtClean="0">
              <a:solidFill>
                <a:srgbClr val="000000"/>
              </a:solidFill>
            </a:endParaRPr>
          </a:p>
          <a:p>
            <a:pPr eaLnBrk="1" hangingPunct="1">
              <a:spcBef>
                <a:spcPct val="0"/>
              </a:spcBef>
            </a:pPr>
            <a:endParaRPr lang="en-US" altLang="en-US" b="1" smtClean="0">
              <a:solidFill>
                <a:srgbClr val="000000"/>
              </a:solidFill>
            </a:endParaRPr>
          </a:p>
          <a:p>
            <a:pPr eaLnBrk="1" hangingPunct="1">
              <a:spcBef>
                <a:spcPct val="0"/>
              </a:spcBef>
            </a:pPr>
            <a:r>
              <a:rPr lang="en-US" altLang="en-US" b="1" smtClean="0">
                <a:solidFill>
                  <a:srgbClr val="000000"/>
                </a:solidFill>
              </a:rPr>
              <a:t>Key Points:</a:t>
            </a:r>
          </a:p>
          <a:p>
            <a:pPr eaLnBrk="1" hangingPunct="1">
              <a:spcBef>
                <a:spcPct val="0"/>
              </a:spcBef>
              <a:buFontTx/>
              <a:buChar char="•"/>
            </a:pPr>
            <a:r>
              <a:rPr lang="en-US" altLang="en-US" smtClean="0">
                <a:solidFill>
                  <a:srgbClr val="000000"/>
                </a:solidFill>
              </a:rPr>
              <a:t>If a long-acting analog is available, it can be used to replace the intermediate-acting in a basal-bolus regimen. The benefit of this approach is that there are no peaks and a steady amount of basal insulin is provided for 24 hours.  </a:t>
            </a:r>
          </a:p>
          <a:p>
            <a:pPr eaLnBrk="1" hangingPunct="1">
              <a:spcBef>
                <a:spcPct val="0"/>
              </a:spcBef>
              <a:buFontTx/>
              <a:buChar char="•"/>
            </a:pPr>
            <a:r>
              <a:rPr lang="en-US" altLang="en-US" smtClean="0">
                <a:solidFill>
                  <a:srgbClr val="000000"/>
                </a:solidFill>
              </a:rPr>
              <a:t>It also decreases the number of injections. However, it should be noted that some long-acting insulin analogs need to be given twice a day to provide adequate 24-hour insulin coverage.</a:t>
            </a:r>
          </a:p>
          <a:p>
            <a:pPr eaLnBrk="1" hangingPunct="1">
              <a:spcBef>
                <a:spcPct val="0"/>
              </a:spcBef>
            </a:pPr>
            <a:endParaRPr lang="en-US" altLang="en-US" smtClean="0">
              <a:solidFill>
                <a:srgbClr val="000000"/>
              </a:solidFill>
            </a:endParaRPr>
          </a:p>
          <a:p>
            <a:pPr eaLnBrk="1" hangingPunct="1">
              <a:spcBef>
                <a:spcPct val="0"/>
              </a:spcBef>
            </a:pPr>
            <a:r>
              <a:rPr lang="en-US" altLang="en-US" b="1" smtClean="0">
                <a:solidFill>
                  <a:srgbClr val="000000"/>
                </a:solidFill>
              </a:rPr>
              <a:t>Reference:</a:t>
            </a:r>
          </a:p>
          <a:p>
            <a:pPr eaLnBrk="1" hangingPunct="1">
              <a:spcBef>
                <a:spcPct val="0"/>
              </a:spcBef>
            </a:pPr>
            <a:r>
              <a:rPr lang="en-US" altLang="en-US" smtClean="0">
                <a:solidFill>
                  <a:srgbClr val="000000"/>
                </a:solidFill>
              </a:rPr>
              <a:t>1. Skyler JS. Insulin treatment. In: </a:t>
            </a:r>
            <a:r>
              <a:rPr lang="en-GB" altLang="en-US" smtClean="0">
                <a:solidFill>
                  <a:srgbClr val="000000"/>
                </a:solidFill>
              </a:rPr>
              <a:t>Therapy for Diabetes Mellitus and Other Related Disorders, Lebovitz HE (Ed). ADA, 2009.</a:t>
            </a:r>
            <a:endParaRPr lang="en-US" altLang="en-US" smtClean="0"/>
          </a:p>
          <a:p>
            <a:pPr eaLnBrk="1" hangingPunct="1">
              <a:spcBef>
                <a:spcPct val="0"/>
              </a:spcBef>
            </a:pPr>
            <a:endParaRPr lang="en-US" altLang="en-US" smtClean="0">
              <a:solidFill>
                <a:srgbClr val="000000"/>
              </a:solidFill>
            </a:endParaRPr>
          </a:p>
          <a:p>
            <a:pPr eaLnBrk="1" hangingPunct="1">
              <a:spcBef>
                <a:spcPct val="0"/>
              </a:spcBef>
            </a:pPr>
            <a:endParaRPr lang="en-GB" altLang="en-US" smtClean="0"/>
          </a:p>
        </p:txBody>
      </p:sp>
      <p:sp>
        <p:nvSpPr>
          <p:cNvPr id="65540" name="Slide Number Placeholder 3"/>
          <p:cNvSpPr>
            <a:spLocks noGrp="1"/>
          </p:cNvSpPr>
          <p:nvPr>
            <p:ph type="sldNum" sz="quarter" idx="5"/>
          </p:nvPr>
        </p:nvSpPr>
        <p:spPr bwMode="auto">
          <a:noFill/>
          <a:ln>
            <a:miter lim="800000"/>
            <a:headEnd/>
            <a:tailEnd/>
          </a:ln>
        </p:spPr>
        <p:txBody>
          <a:bodyPr/>
          <a:lstStyle/>
          <a:p>
            <a:fld id="{73D4449F-E2BD-4E89-990C-C379E03010CE}" type="slidenum">
              <a:rPr lang="en-GB" altLang="en-US" sz="1300">
                <a:solidFill>
                  <a:srgbClr val="000000"/>
                </a:solidFill>
              </a:rPr>
              <a:pPr/>
              <a:t>16</a:t>
            </a:fld>
            <a:endParaRPr lang="en-GB" altLang="en-US" sz="1300" dirty="0">
              <a:solidFill>
                <a:srgbClr val="000000"/>
              </a:solidFill>
            </a:endParaRPr>
          </a:p>
        </p:txBody>
      </p:sp>
    </p:spTree>
    <p:extLst>
      <p:ext uri="{BB962C8B-B14F-4D97-AF65-F5344CB8AC3E}">
        <p14:creationId xmlns:p14="http://schemas.microsoft.com/office/powerpoint/2010/main" val="2991451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977900" y="663575"/>
            <a:ext cx="4902200" cy="3676650"/>
          </a:xfrm>
          <a:noFill/>
          <a:ln>
            <a:solidFill>
              <a:srgbClr val="000000"/>
            </a:solidFill>
            <a:miter lim="800000"/>
            <a:headEnd/>
            <a:tailEnd/>
          </a:ln>
        </p:spPr>
      </p:sp>
      <p:sp>
        <p:nvSpPr>
          <p:cNvPr id="67587" name="Notes Placeholder 2"/>
          <p:cNvSpPr>
            <a:spLocks noGrp="1"/>
          </p:cNvSpPr>
          <p:nvPr>
            <p:ph type="body" idx="1"/>
          </p:nvPr>
        </p:nvSpPr>
        <p:spPr bwMode="auto">
          <a:noFill/>
        </p:spPr>
        <p:txBody>
          <a:bodyPr>
            <a:normAutofit fontScale="92500" lnSpcReduction="20000"/>
          </a:bodyPr>
          <a:lstStyle/>
          <a:p>
            <a:r>
              <a:rPr lang="en-US" altLang="en-US" b="1" smtClean="0"/>
              <a:t>Insu-00080187</a:t>
            </a:r>
          </a:p>
          <a:p>
            <a:endParaRPr lang="en-US" altLang="en-US" smtClean="0"/>
          </a:p>
          <a:p>
            <a:r>
              <a:rPr lang="en-US" altLang="en-US" smtClean="0"/>
              <a:t>[Source: Image: Pickup, Pg 1618, Fig 1B]</a:t>
            </a:r>
          </a:p>
          <a:p>
            <a:endParaRPr lang="en-US" altLang="en-US" b="1" smtClean="0"/>
          </a:p>
          <a:p>
            <a:r>
              <a:rPr lang="en-US" altLang="en-US" b="1" smtClean="0"/>
              <a:t>Copyright Disclosure: </a:t>
            </a:r>
            <a:r>
              <a:rPr lang="en-US" altLang="en-US" smtClean="0"/>
              <a:t>Figure has been recreated for Eli Lilly and Company with </a:t>
            </a:r>
            <a:r>
              <a:rPr lang="en-US" altLang="en-US" smtClean="0">
                <a:solidFill>
                  <a:srgbClr val="000000"/>
                </a:solidFill>
                <a:ea typeface="ヒラギノ角ゴ Pro W3" charset="-128"/>
              </a:rPr>
              <a:t>Data from Pickup JC. N Engl J Med 2012;366:1616-24</a:t>
            </a:r>
          </a:p>
          <a:p>
            <a:endParaRPr lang="en-US" altLang="en-US" smtClean="0">
              <a:solidFill>
                <a:srgbClr val="000000"/>
              </a:solidFill>
            </a:endParaRPr>
          </a:p>
          <a:p>
            <a:r>
              <a:rPr lang="en-US" altLang="en-US" b="1" smtClean="0"/>
              <a:t>Key Points:</a:t>
            </a:r>
            <a:endParaRPr lang="en-US" altLang="en-US" smtClean="0"/>
          </a:p>
          <a:p>
            <a:pPr>
              <a:buFontTx/>
              <a:buChar char="•"/>
            </a:pPr>
            <a:r>
              <a:rPr lang="en-US" altLang="en-US" smtClean="0"/>
              <a:t>By delivering insulin continuously as an infusion using a small self-inserted catheter, insulin pump therapy replaces the need for periodic injections.</a:t>
            </a:r>
          </a:p>
          <a:p>
            <a:pPr>
              <a:buFontTx/>
              <a:buChar char="•"/>
            </a:pPr>
            <a:r>
              <a:rPr lang="en-US" altLang="en-US" smtClean="0"/>
              <a:t>Pump devices mimic physiologic insulin release by administration of a 24-hour preselected but adjustable basal rate, along with patient-activated mealtime bolus doses.</a:t>
            </a:r>
            <a:r>
              <a:rPr lang="en-US" altLang="en-US" baseline="30000" smtClean="0"/>
              <a:t>2</a:t>
            </a:r>
            <a:r>
              <a:rPr lang="en-US" altLang="en-US" smtClean="0"/>
              <a:t> </a:t>
            </a:r>
          </a:p>
          <a:p>
            <a:pPr>
              <a:buFontTx/>
              <a:buChar char="•"/>
            </a:pPr>
            <a:r>
              <a:rPr lang="en-US" altLang="en-US" smtClean="0"/>
              <a:t>Potential adverse events that may arise include a pump malfunction, which could lead to DKA because of insufficient insulin delivery, and catheter-site infection or discomfort.</a:t>
            </a:r>
            <a:r>
              <a:rPr lang="en-US" altLang="en-US" baseline="30000" smtClean="0"/>
              <a:t>3</a:t>
            </a:r>
            <a:r>
              <a:rPr lang="en-US" altLang="en-US" smtClean="0"/>
              <a:t> </a:t>
            </a:r>
          </a:p>
          <a:p>
            <a:endParaRPr lang="en-US" altLang="en-US" b="1" smtClean="0"/>
          </a:p>
          <a:p>
            <a:r>
              <a:rPr lang="en-US" altLang="en-US" b="1" smtClean="0"/>
              <a:t>References:</a:t>
            </a:r>
          </a:p>
          <a:p>
            <a:pPr>
              <a:buFont typeface="Calibri" pitchFamily="34" charset="0"/>
              <a:buAutoNum type="arabicPeriod"/>
            </a:pPr>
            <a:r>
              <a:rPr lang="en-US" altLang="en-US" smtClean="0"/>
              <a:t>Pickup JC. Insulin-pump therapy for type 1 diabetes mellitus. N Engl J Med 2012;366(17):1616-24.</a:t>
            </a:r>
          </a:p>
          <a:p>
            <a:pPr eaLnBrk="1" hangingPunct="1">
              <a:spcBef>
                <a:spcPct val="0"/>
              </a:spcBef>
              <a:buFont typeface="Calibri" pitchFamily="34" charset="0"/>
              <a:buAutoNum type="arabicPeriod"/>
            </a:pPr>
            <a:r>
              <a:rPr lang="en-US" altLang="en-US" smtClean="0"/>
              <a:t>Pickup J, Keen H. Continuous subcutaneous insulin infusion at 25 years: evidence base for the expanding use of insulin pump therapy in type 1 diabetes. Diabetes Care 2002;25(3):593–8.</a:t>
            </a:r>
          </a:p>
          <a:p>
            <a:pPr eaLnBrk="1" hangingPunct="1">
              <a:spcBef>
                <a:spcPct val="0"/>
              </a:spcBef>
              <a:buFont typeface="Calibri" pitchFamily="34" charset="0"/>
              <a:buAutoNum type="arabicPeriod"/>
            </a:pPr>
            <a:r>
              <a:rPr lang="en-US" altLang="en-US" smtClean="0"/>
              <a:t>Phillip M, Battelino T, Rodriguez H, Danne T, Kaufman F; European Society for Paediatric Endocrinology; Lawson Wilkins Pediatric Endocrine Society; International Society for Pediatric and Adolescent Diabetes; American Diabetes Association; European Association for the Study of Diabetes. Use of insulin pump therapy in the pediatric age-group: consensus statement from the European Society for Paediatric Endocrinology, the Lawson Wilkins Pediatric Endocrine Society, and the International Society for Pediatric and Adolescent Diabetes, endorsed by the American Diabetes Association and the European Association for the Study of Diabetes. Diabetes Care 2007;30(6):1653-62.</a:t>
            </a:r>
          </a:p>
          <a:p>
            <a:endParaRPr lang="en-US" altLang="en-US" smtClean="0"/>
          </a:p>
        </p:txBody>
      </p:sp>
      <p:sp>
        <p:nvSpPr>
          <p:cNvPr id="67588" name="Slide Number Placeholder 3"/>
          <p:cNvSpPr>
            <a:spLocks noGrp="1"/>
          </p:cNvSpPr>
          <p:nvPr>
            <p:ph type="sldNum" sz="quarter" idx="5"/>
          </p:nvPr>
        </p:nvSpPr>
        <p:spPr bwMode="auto">
          <a:noFill/>
          <a:ln>
            <a:miter lim="800000"/>
            <a:headEnd/>
            <a:tailEnd/>
          </a:ln>
        </p:spPr>
        <p:txBody>
          <a:bodyPr/>
          <a:lstStyle/>
          <a:p>
            <a:fld id="{1B5B5919-44E3-444F-A2A8-37557BF11BDF}" type="slidenum">
              <a:rPr lang="en-US" altLang="en-US">
                <a:solidFill>
                  <a:srgbClr val="000000"/>
                </a:solidFill>
              </a:rPr>
              <a:pPr/>
              <a:t>17</a:t>
            </a:fld>
            <a:endParaRPr lang="en-US" altLang="en-US">
              <a:solidFill>
                <a:srgbClr val="000000"/>
              </a:solidFill>
            </a:endParaRPr>
          </a:p>
        </p:txBody>
      </p:sp>
    </p:spTree>
    <p:extLst>
      <p:ext uri="{BB962C8B-B14F-4D97-AF65-F5344CB8AC3E}">
        <p14:creationId xmlns:p14="http://schemas.microsoft.com/office/powerpoint/2010/main" val="1839471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defRPr sz="1700">
                <a:solidFill>
                  <a:schemeClr val="tx1"/>
                </a:solidFill>
                <a:latin typeface="Arial" pitchFamily="34" charset="0"/>
                <a:ea typeface="MS PGothic" pitchFamily="34" charset="-128"/>
              </a:defRPr>
            </a:lvl1pPr>
            <a:lvl2pPr marL="729057" indent="-280406" eaLnBrk="0" hangingPunct="0">
              <a:defRPr sz="1700">
                <a:solidFill>
                  <a:schemeClr val="tx1"/>
                </a:solidFill>
                <a:latin typeface="Arial" pitchFamily="34" charset="0"/>
                <a:ea typeface="MS PGothic" pitchFamily="34" charset="-128"/>
              </a:defRPr>
            </a:lvl2pPr>
            <a:lvl3pPr marL="1121626" indent="-224325" eaLnBrk="0" hangingPunct="0">
              <a:defRPr sz="1700">
                <a:solidFill>
                  <a:schemeClr val="tx1"/>
                </a:solidFill>
                <a:latin typeface="Arial" pitchFamily="34" charset="0"/>
                <a:ea typeface="MS PGothic" pitchFamily="34" charset="-128"/>
              </a:defRPr>
            </a:lvl3pPr>
            <a:lvl4pPr marL="1570276" indent="-224325" eaLnBrk="0" hangingPunct="0">
              <a:defRPr sz="1700">
                <a:solidFill>
                  <a:schemeClr val="tx1"/>
                </a:solidFill>
                <a:latin typeface="Arial" pitchFamily="34" charset="0"/>
                <a:ea typeface="MS PGothic" pitchFamily="34" charset="-128"/>
              </a:defRPr>
            </a:lvl4pPr>
            <a:lvl5pPr marL="2018927" indent="-224325" eaLnBrk="0" hangingPunct="0">
              <a:defRPr sz="1700">
                <a:solidFill>
                  <a:schemeClr val="tx1"/>
                </a:solidFill>
                <a:latin typeface="Arial" pitchFamily="34" charset="0"/>
                <a:ea typeface="MS PGothic" pitchFamily="34" charset="-128"/>
              </a:defRPr>
            </a:lvl5pPr>
            <a:lvl6pPr marL="2467577" indent="-224325" algn="ctr" eaLnBrk="0" fontAlgn="base" hangingPunct="0">
              <a:spcBef>
                <a:spcPct val="0"/>
              </a:spcBef>
              <a:spcAft>
                <a:spcPct val="0"/>
              </a:spcAft>
              <a:defRPr sz="1700">
                <a:solidFill>
                  <a:schemeClr val="tx1"/>
                </a:solidFill>
                <a:latin typeface="Arial" pitchFamily="34" charset="0"/>
                <a:ea typeface="MS PGothic" pitchFamily="34" charset="-128"/>
              </a:defRPr>
            </a:lvl6pPr>
            <a:lvl7pPr marL="2916227" indent="-224325" algn="ctr" eaLnBrk="0" fontAlgn="base" hangingPunct="0">
              <a:spcBef>
                <a:spcPct val="0"/>
              </a:spcBef>
              <a:spcAft>
                <a:spcPct val="0"/>
              </a:spcAft>
              <a:defRPr sz="1700">
                <a:solidFill>
                  <a:schemeClr val="tx1"/>
                </a:solidFill>
                <a:latin typeface="Arial" pitchFamily="34" charset="0"/>
                <a:ea typeface="MS PGothic" pitchFamily="34" charset="-128"/>
              </a:defRPr>
            </a:lvl7pPr>
            <a:lvl8pPr marL="3364878" indent="-224325" algn="ctr" eaLnBrk="0" fontAlgn="base" hangingPunct="0">
              <a:spcBef>
                <a:spcPct val="0"/>
              </a:spcBef>
              <a:spcAft>
                <a:spcPct val="0"/>
              </a:spcAft>
              <a:defRPr sz="1700">
                <a:solidFill>
                  <a:schemeClr val="tx1"/>
                </a:solidFill>
                <a:latin typeface="Arial" pitchFamily="34" charset="0"/>
                <a:ea typeface="MS PGothic" pitchFamily="34" charset="-128"/>
              </a:defRPr>
            </a:lvl8pPr>
            <a:lvl9pPr marL="3813528" indent="-224325" algn="ctr" eaLnBrk="0" fontAlgn="base" hangingPunct="0">
              <a:spcBef>
                <a:spcPct val="0"/>
              </a:spcBef>
              <a:spcAft>
                <a:spcPct val="0"/>
              </a:spcAft>
              <a:defRPr sz="1700">
                <a:solidFill>
                  <a:schemeClr val="tx1"/>
                </a:solidFill>
                <a:latin typeface="Arial" pitchFamily="34" charset="0"/>
                <a:ea typeface="MS PGothic" pitchFamily="34" charset="-128"/>
              </a:defRPr>
            </a:lvl9pPr>
          </a:lstStyle>
          <a:p>
            <a:pPr eaLnBrk="1" hangingPunct="1">
              <a:defRPr/>
            </a:pPr>
            <a:r>
              <a:rPr lang="da-DK" altLang="en-US" sz="1200" dirty="0" smtClean="0"/>
              <a:t>Updated:</a:t>
            </a:r>
          </a:p>
        </p:txBody>
      </p:sp>
      <p:sp>
        <p:nvSpPr>
          <p:cNvPr id="71683" name="Rectangle 3"/>
          <p:cNvSpPr>
            <a:spLocks noGrp="1" noChangeArrowheads="1"/>
          </p:cNvSpPr>
          <p:nvPr>
            <p:ph type="dt" sz="quarter" idx="1"/>
          </p:nvPr>
        </p:nvSpPr>
        <p:spPr bwMode="auto">
          <a:noFill/>
          <a:ln>
            <a:miter lim="800000"/>
            <a:headEnd/>
            <a:tailEnd/>
          </a:ln>
        </p:spPr>
        <p:txBody>
          <a:bodyPr/>
          <a:lstStyle/>
          <a:p>
            <a:fld id="{EB36DE1F-5322-474C-A1F6-F9DB68F35BF6}" type="datetime8">
              <a:rPr lang="en-US" altLang="en-US" smtClean="0">
                <a:latin typeface="Arial" pitchFamily="34" charset="0"/>
                <a:ea typeface="MS PGothic" pitchFamily="34" charset="-128"/>
              </a:rPr>
              <a:pPr/>
              <a:t>9/6/2017 4:06 PM</a:t>
            </a:fld>
            <a:endParaRPr lang="da-DK" altLang="en-US" smtClean="0">
              <a:latin typeface="Arial" pitchFamily="34" charset="0"/>
              <a:ea typeface="MS PGothic" pitchFamily="34" charset="-128"/>
            </a:endParaRPr>
          </a:p>
        </p:txBody>
      </p:sp>
      <p:sp>
        <p:nvSpPr>
          <p:cNvPr id="71684" name="Rectangle 7"/>
          <p:cNvSpPr>
            <a:spLocks noGrp="1" noChangeArrowheads="1"/>
          </p:cNvSpPr>
          <p:nvPr>
            <p:ph type="sldNum" sz="quarter" idx="5"/>
          </p:nvPr>
        </p:nvSpPr>
        <p:spPr bwMode="auto">
          <a:noFill/>
          <a:ln>
            <a:miter lim="800000"/>
            <a:headEnd/>
            <a:tailEnd/>
          </a:ln>
        </p:spPr>
        <p:txBody>
          <a:bodyPr/>
          <a:lstStyle/>
          <a:p>
            <a:fld id="{8A6FE5F3-632B-4E0D-970B-DC7F09B7F20F}" type="slidenum">
              <a:rPr lang="da-DK" altLang="en-US">
                <a:latin typeface="Arial" pitchFamily="34" charset="0"/>
                <a:ea typeface="MS PGothic" pitchFamily="34" charset="-128"/>
              </a:rPr>
              <a:pPr/>
              <a:t>19</a:t>
            </a:fld>
            <a:endParaRPr lang="da-DK" altLang="en-US">
              <a:latin typeface="Arial" pitchFamily="34" charset="0"/>
              <a:ea typeface="MS PGothic" pitchFamily="34" charset="-128"/>
            </a:endParaRPr>
          </a:p>
        </p:txBody>
      </p:sp>
      <p:sp>
        <p:nvSpPr>
          <p:cNvPr id="71685" name="Rectangle 2"/>
          <p:cNvSpPr>
            <a:spLocks noGrp="1" noRot="1" noChangeAspect="1" noChangeArrowheads="1" noTextEdit="1"/>
          </p:cNvSpPr>
          <p:nvPr>
            <p:ph type="sldImg"/>
          </p:nvPr>
        </p:nvSpPr>
        <p:spPr bwMode="auto">
          <a:xfrm>
            <a:off x="1144588" y="685800"/>
            <a:ext cx="4570412" cy="3429000"/>
          </a:xfrm>
          <a:solidFill>
            <a:srgbClr val="FFFFFF"/>
          </a:solidFill>
          <a:ln>
            <a:solidFill>
              <a:srgbClr val="000000"/>
            </a:solidFill>
            <a:miter lim="800000"/>
            <a:headEnd/>
            <a:tailEnd/>
          </a:ln>
        </p:spPr>
      </p:sp>
      <p:sp>
        <p:nvSpPr>
          <p:cNvPr id="71686" name="Rectangle 3"/>
          <p:cNvSpPr>
            <a:spLocks noGrp="1" noChangeArrowheads="1"/>
          </p:cNvSpPr>
          <p:nvPr>
            <p:ph type="body" idx="1"/>
          </p:nvPr>
        </p:nvSpPr>
        <p:spPr bwMode="auto">
          <a:xfrm>
            <a:off x="914711" y="4344025"/>
            <a:ext cx="5028579" cy="4312795"/>
          </a:xfrm>
          <a:solidFill>
            <a:srgbClr val="FFFFFF"/>
          </a:solidFill>
          <a:ln>
            <a:solidFill>
              <a:srgbClr val="000000"/>
            </a:solidFill>
            <a:miter lim="800000"/>
            <a:headEnd/>
            <a:tailEnd/>
          </a:ln>
        </p:spPr>
        <p:txBody>
          <a:bodyPr lIns="90869" tIns="45435" rIns="90869" bIns="45435"/>
          <a:lstStyle/>
          <a:p>
            <a:pPr eaLnBrk="1" hangingPunct="1"/>
            <a:r>
              <a:rPr lang="en-US" altLang="en-US" b="1" dirty="0"/>
              <a:t>Insu-00080187</a:t>
            </a:r>
          </a:p>
          <a:p>
            <a:pPr eaLnBrk="1" hangingPunct="1"/>
            <a:endParaRPr lang="en-US" altLang="en-US" b="1" dirty="0"/>
          </a:p>
          <a:p>
            <a:pPr eaLnBrk="1" hangingPunct="1"/>
            <a:r>
              <a:rPr lang="en-US" altLang="en-US" b="1" dirty="0"/>
              <a:t>Source: </a:t>
            </a:r>
            <a:r>
              <a:rPr lang="en-US" altLang="en-US" dirty="0"/>
              <a:t>Inputs/thoughts from Author</a:t>
            </a:r>
          </a:p>
        </p:txBody>
      </p:sp>
    </p:spTree>
    <p:extLst>
      <p:ext uri="{BB962C8B-B14F-4D97-AF65-F5344CB8AC3E}">
        <p14:creationId xmlns:p14="http://schemas.microsoft.com/office/powerpoint/2010/main" val="1558638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1" name="Rectangle 3"/>
          <p:cNvSpPr>
            <a:spLocks noGrp="1" noChangeArrowheads="1"/>
          </p:cNvSpPr>
          <p:nvPr>
            <p:ph type="body" idx="1"/>
          </p:nvPr>
        </p:nvSpPr>
        <p:spPr bwMode="auto">
          <a:noFill/>
        </p:spPr>
        <p:txBody>
          <a:bodyPr/>
          <a:lstStyle/>
          <a:p>
            <a:r>
              <a:rPr lang="en-US" altLang="en-US" b="1" smtClean="0"/>
              <a:t>Insu-00080187</a:t>
            </a:r>
          </a:p>
          <a:p>
            <a:endParaRPr lang="en-US" altLang="en-US" smtClean="0"/>
          </a:p>
          <a:p>
            <a:r>
              <a:rPr kumimoji="1" lang="en-US" altLang="en-US" b="1" smtClean="0">
                <a:solidFill>
                  <a:schemeClr val="tx2"/>
                </a:solidFill>
              </a:rPr>
              <a:t>Source: </a:t>
            </a:r>
            <a:r>
              <a:rPr kumimoji="1" lang="en-US" altLang="en-US" smtClean="0">
                <a:solidFill>
                  <a:schemeClr val="tx2"/>
                </a:solidFill>
              </a:rPr>
              <a:t>Author’s inputs</a:t>
            </a:r>
          </a:p>
          <a:p>
            <a:r>
              <a:rPr lang="en-US" altLang="en-US" smtClean="0">
                <a:ea typeface="MS PGothic" pitchFamily="34" charset="-128"/>
              </a:rPr>
              <a:t>Juneja R et al. </a:t>
            </a:r>
            <a:r>
              <a:rPr lang="en-US" altLang="en-US" i="1" smtClean="0"/>
              <a:t>Postgrad Med</a:t>
            </a:r>
            <a:r>
              <a:rPr lang="en-US" altLang="en-US" smtClean="0"/>
              <a:t> 2010;122:153-62</a:t>
            </a:r>
            <a:endParaRPr lang="en-US" altLang="en-US" smtClean="0">
              <a:ea typeface="MS PGothic" pitchFamily="34" charset="-128"/>
            </a:endParaRPr>
          </a:p>
          <a:p>
            <a:endParaRPr kumimoji="1" lang="en-US" altLang="en-US" b="1" smtClean="0">
              <a:solidFill>
                <a:schemeClr val="tx2"/>
              </a:solidFill>
            </a:endParaRPr>
          </a:p>
          <a:p>
            <a:r>
              <a:rPr kumimoji="1" lang="en-US" altLang="en-US" b="1" smtClean="0">
                <a:solidFill>
                  <a:schemeClr val="tx2"/>
                </a:solidFill>
              </a:rPr>
              <a:t>Keypoints: </a:t>
            </a:r>
            <a:r>
              <a:rPr kumimoji="1" lang="en-US" altLang="en-US" smtClean="0">
                <a:solidFill>
                  <a:schemeClr val="tx2"/>
                </a:solidFill>
              </a:rPr>
              <a:t>(Juneja_2010/page 157/col 2/para 2)</a:t>
            </a:r>
          </a:p>
          <a:p>
            <a:endParaRPr lang="en-US" altLang="en-US" smtClean="0"/>
          </a:p>
          <a:p>
            <a:pPr>
              <a:buFontTx/>
              <a:buChar char="•"/>
            </a:pPr>
            <a:r>
              <a:rPr lang="en-US" altLang="en-US" smtClean="0"/>
              <a:t>For patients who are NPO or maintained on continuous nutrition support, corrective insulin should not be held, rather corrective insulin can be administered at scheduled time intervals based on blood glucose levels (eg, every 6 hours)</a:t>
            </a:r>
          </a:p>
          <a:p>
            <a:pPr>
              <a:buFontTx/>
              <a:buChar char="•"/>
            </a:pPr>
            <a:endParaRPr lang="en-US" altLang="en-US" smtClean="0"/>
          </a:p>
          <a:p>
            <a:r>
              <a:rPr lang="en-US" altLang="en-US" b="1" smtClean="0"/>
              <a:t>Reference: </a:t>
            </a:r>
            <a:r>
              <a:rPr lang="en-US" altLang="en-US" smtClean="0">
                <a:ea typeface="MS PGothic" pitchFamily="34" charset="-128"/>
              </a:rPr>
              <a:t>Juneja R et al. The nuts and bolts of subcutaneous insulin therapy in non-critical care hospital settings. </a:t>
            </a:r>
            <a:r>
              <a:rPr lang="en-US" altLang="en-US" smtClean="0"/>
              <a:t>Postgrad Med 2010;122:153-62.</a:t>
            </a:r>
            <a:endParaRPr lang="en-US" altLang="en-US" smtClean="0">
              <a:ea typeface="MS PGothic" pitchFamily="34" charset="-128"/>
            </a:endParaRPr>
          </a:p>
          <a:p>
            <a:endParaRPr lang="en-US" altLang="en-US" b="1" smtClean="0"/>
          </a:p>
          <a:p>
            <a:endParaRPr lang="en-US" altLang="en-US" smtClean="0"/>
          </a:p>
        </p:txBody>
      </p:sp>
    </p:spTree>
    <p:extLst>
      <p:ext uri="{BB962C8B-B14F-4D97-AF65-F5344CB8AC3E}">
        <p14:creationId xmlns:p14="http://schemas.microsoft.com/office/powerpoint/2010/main" val="2666526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977900" y="663575"/>
            <a:ext cx="4902200" cy="367665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a:lstStyle/>
          <a:p>
            <a:pPr eaLnBrk="1" hangingPunct="1"/>
            <a:r>
              <a:rPr lang="en-US" altLang="en-US" b="1" dirty="0"/>
              <a:t>Insu-00080187</a:t>
            </a:r>
          </a:p>
          <a:p>
            <a:pPr eaLnBrk="1" hangingPunct="1"/>
            <a:endParaRPr lang="en-US" altLang="en-US" b="1" dirty="0"/>
          </a:p>
          <a:p>
            <a:pPr eaLnBrk="1" hangingPunct="1">
              <a:spcBef>
                <a:spcPct val="0"/>
              </a:spcBef>
            </a:pPr>
            <a:r>
              <a:rPr lang="en-US" altLang="en-US" dirty="0" smtClean="0"/>
              <a:t>[Source: </a:t>
            </a:r>
            <a:r>
              <a:rPr lang="en-US" altLang="en-US" dirty="0" smtClean="0">
                <a:solidFill>
                  <a:srgbClr val="000000"/>
                </a:solidFill>
              </a:rPr>
              <a:t>[</a:t>
            </a:r>
            <a:r>
              <a:rPr lang="en-US" altLang="en-US" dirty="0" err="1" smtClean="0">
                <a:solidFill>
                  <a:srgbClr val="000000"/>
                </a:solidFill>
              </a:rPr>
              <a:t>Meah</a:t>
            </a:r>
            <a:r>
              <a:rPr lang="en-US" altLang="en-US" dirty="0" smtClean="0">
                <a:solidFill>
                  <a:srgbClr val="000000"/>
                </a:solidFill>
              </a:rPr>
              <a:t> &amp; </a:t>
            </a:r>
            <a:r>
              <a:rPr lang="en-US" altLang="en-US" dirty="0" err="1" smtClean="0">
                <a:solidFill>
                  <a:srgbClr val="000000"/>
                </a:solidFill>
              </a:rPr>
              <a:t>Juneja</a:t>
            </a:r>
            <a:r>
              <a:rPr lang="en-US" altLang="en-US" dirty="0" smtClean="0">
                <a:solidFill>
                  <a:srgbClr val="000000"/>
                </a:solidFill>
              </a:rPr>
              <a:t> 2015. Pg 175/Figure 13 C</a:t>
            </a:r>
            <a:r>
              <a:rPr lang="en-US" altLang="en-US" dirty="0" smtClean="0"/>
              <a:t>]</a:t>
            </a:r>
          </a:p>
          <a:p>
            <a:endParaRPr lang="en-US" altLang="en-US" dirty="0" smtClean="0"/>
          </a:p>
          <a:p>
            <a:r>
              <a:rPr lang="en-US" altLang="en-US" b="1" dirty="0" smtClean="0"/>
              <a:t>Copyright Disclosure: </a:t>
            </a:r>
            <a:r>
              <a:rPr lang="en-US" altLang="en-US" dirty="0" smtClean="0"/>
              <a:t>Figure has been recreated for Eli Lilly and Company with </a:t>
            </a:r>
            <a:r>
              <a:rPr lang="en-US" altLang="en-US" dirty="0" smtClean="0">
                <a:solidFill>
                  <a:srgbClr val="000000"/>
                </a:solidFill>
                <a:ea typeface="ヒラギノ角ゴ Pro W3" charset="-128"/>
                <a:cs typeface="DIN-Regular" pitchFamily="34" charset="0"/>
              </a:rPr>
              <a:t>Data from </a:t>
            </a:r>
            <a:r>
              <a:rPr lang="en-US" altLang="en-US" dirty="0" err="1" smtClean="0">
                <a:solidFill>
                  <a:srgbClr val="000000"/>
                </a:solidFill>
                <a:ea typeface="ヒラギノ角ゴ Pro W3" charset="-128"/>
                <a:cs typeface="DIN-Regular" pitchFamily="34" charset="0"/>
              </a:rPr>
              <a:t>Meah</a:t>
            </a:r>
            <a:r>
              <a:rPr lang="en-US" altLang="en-US" dirty="0" smtClean="0">
                <a:solidFill>
                  <a:srgbClr val="000000"/>
                </a:solidFill>
                <a:ea typeface="ヒラギノ角ゴ Pro W3" charset="-128"/>
                <a:cs typeface="DIN-Regular" pitchFamily="34" charset="0"/>
              </a:rPr>
              <a:t> F and </a:t>
            </a:r>
            <a:r>
              <a:rPr lang="en-US" altLang="en-US" dirty="0" err="1" smtClean="0">
                <a:solidFill>
                  <a:srgbClr val="000000"/>
                </a:solidFill>
                <a:ea typeface="ヒラギノ角ゴ Pro W3" charset="-128"/>
                <a:cs typeface="DIN-Regular" pitchFamily="34" charset="0"/>
              </a:rPr>
              <a:t>Juneja</a:t>
            </a:r>
            <a:r>
              <a:rPr lang="en-US" altLang="en-US" dirty="0" smtClean="0">
                <a:solidFill>
                  <a:srgbClr val="000000"/>
                </a:solidFill>
                <a:ea typeface="ヒラギノ角ゴ Pro W3" charset="-128"/>
                <a:cs typeface="DIN-Regular" pitchFamily="34" charset="0"/>
              </a:rPr>
              <a:t> R. </a:t>
            </a:r>
            <a:r>
              <a:rPr lang="en-US" altLang="en-US" i="1" dirty="0" smtClean="0">
                <a:solidFill>
                  <a:srgbClr val="000000"/>
                </a:solidFill>
                <a:ea typeface="ヒラギノ角ゴ Pro W3" charset="-128"/>
                <a:cs typeface="DIN-Regular" pitchFamily="34" charset="0"/>
              </a:rPr>
              <a:t>Med </a:t>
            </a:r>
            <a:r>
              <a:rPr lang="en-US" altLang="en-US" i="1" dirty="0" err="1" smtClean="0">
                <a:solidFill>
                  <a:srgbClr val="000000"/>
                </a:solidFill>
                <a:ea typeface="ヒラギノ角ゴ Pro W3" charset="-128"/>
                <a:cs typeface="DIN-Regular" pitchFamily="34" charset="0"/>
              </a:rPr>
              <a:t>Clin</a:t>
            </a:r>
            <a:r>
              <a:rPr lang="en-US" altLang="en-US" i="1" dirty="0" smtClean="0">
                <a:solidFill>
                  <a:srgbClr val="000000"/>
                </a:solidFill>
                <a:ea typeface="ヒラギノ角ゴ Pro W3" charset="-128"/>
                <a:cs typeface="DIN-Regular" pitchFamily="34" charset="0"/>
              </a:rPr>
              <a:t> North Am</a:t>
            </a:r>
            <a:r>
              <a:rPr lang="en-US" altLang="en-US" dirty="0" smtClean="0">
                <a:solidFill>
                  <a:srgbClr val="000000"/>
                </a:solidFill>
                <a:ea typeface="ヒラギノ角ゴ Pro W3" charset="-128"/>
                <a:cs typeface="DIN-Regular" pitchFamily="34" charset="0"/>
              </a:rPr>
              <a:t> 2015;99:157-86</a:t>
            </a:r>
          </a:p>
          <a:p>
            <a:endParaRPr lang="en-US" altLang="en-US" dirty="0" smtClean="0">
              <a:solidFill>
                <a:srgbClr val="000000"/>
              </a:solidFill>
            </a:endParaRPr>
          </a:p>
          <a:p>
            <a:r>
              <a:rPr lang="en-GB" altLang="en-US" b="1" dirty="0" smtClean="0"/>
              <a:t>Key Point:</a:t>
            </a:r>
          </a:p>
          <a:p>
            <a:pPr>
              <a:buFontTx/>
              <a:buChar char="•"/>
            </a:pPr>
            <a:r>
              <a:rPr lang="en-US" altLang="en-US" dirty="0" smtClean="0"/>
              <a:t>A MDI regimen usually consists of 1-2 injections per day of long-acting basal insulin in addition to 3-4 injections per day of rapid-acting </a:t>
            </a:r>
            <a:r>
              <a:rPr lang="en-US" altLang="en-US" dirty="0" err="1" smtClean="0"/>
              <a:t>prandial</a:t>
            </a:r>
            <a:r>
              <a:rPr lang="en-US" altLang="en-US" dirty="0" smtClean="0"/>
              <a:t> insulin.</a:t>
            </a:r>
            <a:r>
              <a:rPr lang="en-US" altLang="en-US" baseline="30000" dirty="0" smtClean="0"/>
              <a:t>2</a:t>
            </a:r>
            <a:r>
              <a:rPr lang="en-US" altLang="en-US" dirty="0" smtClean="0"/>
              <a:t> [ADA, </a:t>
            </a:r>
            <a:r>
              <a:rPr lang="de-DE" altLang="en-US" dirty="0" smtClean="0"/>
              <a:t>Pg S52, Recommendations, Bullet 1]</a:t>
            </a:r>
            <a:endParaRPr lang="en-GB" altLang="en-US" dirty="0" smtClean="0"/>
          </a:p>
          <a:p>
            <a:endParaRPr lang="en-GB" altLang="en-US" dirty="0" smtClean="0"/>
          </a:p>
          <a:p>
            <a:pPr eaLnBrk="1" hangingPunct="1">
              <a:spcBef>
                <a:spcPct val="0"/>
              </a:spcBef>
            </a:pPr>
            <a:r>
              <a:rPr lang="en-US" altLang="en-US" b="1" dirty="0" smtClean="0"/>
              <a:t>References:</a:t>
            </a:r>
          </a:p>
          <a:p>
            <a:pPr eaLnBrk="1" hangingPunct="1">
              <a:spcBef>
                <a:spcPct val="0"/>
              </a:spcBef>
              <a:buFont typeface="Calibri" pitchFamily="34" charset="0"/>
              <a:buAutoNum type="arabicPeriod"/>
            </a:pPr>
            <a:r>
              <a:rPr lang="en-US" altLang="en-US" dirty="0" err="1" smtClean="0"/>
              <a:t>Meah</a:t>
            </a:r>
            <a:r>
              <a:rPr lang="en-US" altLang="en-US" dirty="0" smtClean="0"/>
              <a:t> F, </a:t>
            </a:r>
            <a:r>
              <a:rPr lang="en-US" altLang="en-US" dirty="0" err="1" smtClean="0"/>
              <a:t>Juneja</a:t>
            </a:r>
            <a:r>
              <a:rPr lang="en-US" altLang="en-US" dirty="0" smtClean="0"/>
              <a:t> R. Insulin tactics in type 2 diabetes. Med </a:t>
            </a:r>
            <a:r>
              <a:rPr lang="en-US" altLang="en-US" dirty="0" err="1" smtClean="0"/>
              <a:t>Clin</a:t>
            </a:r>
            <a:r>
              <a:rPr lang="en-US" altLang="en-US" dirty="0" smtClean="0"/>
              <a:t> North Am 2015;99(1):157-86.</a:t>
            </a:r>
          </a:p>
          <a:p>
            <a:pPr eaLnBrk="1" hangingPunct="1">
              <a:spcBef>
                <a:spcPct val="0"/>
              </a:spcBef>
              <a:buFont typeface="Calibri" pitchFamily="34" charset="0"/>
              <a:buAutoNum type="arabicPeriod"/>
            </a:pPr>
            <a:r>
              <a:rPr lang="en-US" altLang="en-US" dirty="0" smtClean="0"/>
              <a:t>American Diabetes Association. Standards of medical care in diabetes – 2016. Diabetes Care 2016;38(Supp 1): S52-9.</a:t>
            </a:r>
          </a:p>
          <a:p>
            <a:pPr eaLnBrk="1" hangingPunct="1">
              <a:spcBef>
                <a:spcPct val="0"/>
              </a:spcBef>
            </a:pPr>
            <a:endParaRPr lang="en-US" altLang="en-US" dirty="0" smtClean="0"/>
          </a:p>
          <a:p>
            <a:endParaRPr lang="en-GB" altLang="en-US" dirty="0" smtClean="0"/>
          </a:p>
        </p:txBody>
      </p:sp>
      <p:sp>
        <p:nvSpPr>
          <p:cNvPr id="75780" name="Slide Number Placeholder 3"/>
          <p:cNvSpPr>
            <a:spLocks noGrp="1"/>
          </p:cNvSpPr>
          <p:nvPr>
            <p:ph type="sldNum" sz="quarter" idx="5"/>
          </p:nvPr>
        </p:nvSpPr>
        <p:spPr bwMode="auto">
          <a:noFill/>
          <a:ln>
            <a:miter lim="800000"/>
            <a:headEnd/>
            <a:tailEnd/>
          </a:ln>
        </p:spPr>
        <p:txBody>
          <a:bodyPr/>
          <a:lstStyle/>
          <a:p>
            <a:fld id="{ECAA358E-AC00-478F-84FA-1D1619AD0D55}" type="slidenum">
              <a:rPr lang="en-GB" altLang="en-US">
                <a:solidFill>
                  <a:srgbClr val="000000"/>
                </a:solidFill>
              </a:rPr>
              <a:pPr/>
              <a:t>21</a:t>
            </a:fld>
            <a:endParaRPr lang="en-GB" altLang="en-US">
              <a:solidFill>
                <a:srgbClr val="000000"/>
              </a:solidFill>
            </a:endParaRPr>
          </a:p>
        </p:txBody>
      </p:sp>
    </p:spTree>
    <p:extLst>
      <p:ext uri="{BB962C8B-B14F-4D97-AF65-F5344CB8AC3E}">
        <p14:creationId xmlns:p14="http://schemas.microsoft.com/office/powerpoint/2010/main" val="3128052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a:lstStyle/>
          <a:p>
            <a:pPr eaLnBrk="1" hangingPunct="1"/>
            <a:r>
              <a:rPr lang="en-US" altLang="en-US" b="1" smtClean="0"/>
              <a:t>Insu-00080187</a:t>
            </a:r>
          </a:p>
          <a:p>
            <a:pPr eaLnBrk="1" hangingPunct="1"/>
            <a:endParaRPr lang="en-US" altLang="en-US" b="1" smtClean="0"/>
          </a:p>
          <a:p>
            <a:r>
              <a:rPr lang="en-GB" altLang="en-US" b="1" smtClean="0">
                <a:solidFill>
                  <a:srgbClr val="000000"/>
                </a:solidFill>
              </a:rPr>
              <a:t>Source: </a:t>
            </a:r>
            <a:r>
              <a:rPr lang="en-US" altLang="en-US" smtClean="0">
                <a:ea typeface="MS PGothic" pitchFamily="34" charset="-128"/>
              </a:rPr>
              <a:t>Clement S t al. </a:t>
            </a:r>
            <a:r>
              <a:rPr lang="en-US" altLang="en-US" i="1" smtClean="0">
                <a:ea typeface="MS PGothic" pitchFamily="34" charset="-128"/>
              </a:rPr>
              <a:t>Diabetes Care</a:t>
            </a:r>
            <a:r>
              <a:rPr lang="en-US" altLang="en-US" smtClean="0">
                <a:ea typeface="MS PGothic" pitchFamily="34" charset="-128"/>
              </a:rPr>
              <a:t> 2004;27:553</a:t>
            </a:r>
            <a:r>
              <a:rPr lang="en-US" altLang="en-US" smtClean="0">
                <a:solidFill>
                  <a:srgbClr val="000000"/>
                </a:solidFill>
              </a:rPr>
              <a:t>–591</a:t>
            </a:r>
          </a:p>
          <a:p>
            <a:r>
              <a:rPr lang="en-US" altLang="en-US" smtClean="0">
                <a:ea typeface="MS PGothic" pitchFamily="34" charset="-128"/>
              </a:rPr>
              <a:t>Juneja R et al. </a:t>
            </a:r>
            <a:r>
              <a:rPr lang="en-US" altLang="en-US" i="1" smtClean="0"/>
              <a:t>Postgrad Med</a:t>
            </a:r>
            <a:r>
              <a:rPr lang="en-US" altLang="en-US" smtClean="0"/>
              <a:t> 2010;122:153-62</a:t>
            </a:r>
            <a:endParaRPr lang="en-GB" altLang="en-US" b="1" smtClean="0">
              <a:solidFill>
                <a:srgbClr val="000000"/>
              </a:solidFill>
            </a:endParaRPr>
          </a:p>
          <a:p>
            <a:endParaRPr lang="en-GB" altLang="en-US" b="1" smtClean="0">
              <a:solidFill>
                <a:srgbClr val="000000"/>
              </a:solidFill>
            </a:endParaRPr>
          </a:p>
          <a:p>
            <a:r>
              <a:rPr lang="en-GB" altLang="en-US" b="1" smtClean="0">
                <a:solidFill>
                  <a:srgbClr val="000000"/>
                </a:solidFill>
              </a:rPr>
              <a:t>Annotations:</a:t>
            </a:r>
          </a:p>
          <a:p>
            <a:r>
              <a:rPr lang="en-GB" altLang="en-US" smtClean="0">
                <a:solidFill>
                  <a:srgbClr val="000000"/>
                </a:solidFill>
              </a:rPr>
              <a:t>Bullets 1, 2: Clement_2004/page 567/col 2/para 2</a:t>
            </a:r>
          </a:p>
          <a:p>
            <a:r>
              <a:rPr lang="en-US" altLang="en-US" smtClean="0">
                <a:solidFill>
                  <a:srgbClr val="000000"/>
                </a:solidFill>
              </a:rPr>
              <a:t>Juneja_2010/page 155/col 1/para 1</a:t>
            </a:r>
          </a:p>
          <a:p>
            <a:endParaRPr lang="en-US" altLang="en-US" smtClean="0"/>
          </a:p>
          <a:p>
            <a:pPr eaLnBrk="1" hangingPunct="1"/>
            <a:r>
              <a:rPr lang="en-US" altLang="en-US" b="1" smtClean="0"/>
              <a:t>References:</a:t>
            </a:r>
          </a:p>
          <a:p>
            <a:pPr eaLnBrk="1" hangingPunct="1">
              <a:buFontTx/>
              <a:buAutoNum type="arabicPeriod"/>
            </a:pPr>
            <a:r>
              <a:rPr lang="en-US" altLang="en-US" smtClean="0"/>
              <a:t> Clement S, Braithwaite SS, Magee MF et al. Management of diabetes and hyperglycemia in the hospital. Diabetes Care 2004;27:553–91.</a:t>
            </a:r>
          </a:p>
          <a:p>
            <a:r>
              <a:rPr lang="en-US" altLang="en-US" smtClean="0">
                <a:ea typeface="MS PGothic" pitchFamily="34" charset="-128"/>
              </a:rPr>
              <a:t>2. Juneja R et al. The nuts and bolts of subcutaneous insulin therapy in non-critical care hospital settings. </a:t>
            </a:r>
            <a:r>
              <a:rPr lang="en-US" altLang="en-US" smtClean="0"/>
              <a:t>Postgrad Med 2010;122:153-62.</a:t>
            </a:r>
            <a:endParaRPr lang="en-US" altLang="en-US" smtClean="0">
              <a:ea typeface="MS PGothic" pitchFamily="34" charset="-128"/>
            </a:endParaRPr>
          </a:p>
          <a:p>
            <a:endParaRPr lang="en-US" altLang="en-US" b="1" smtClean="0"/>
          </a:p>
          <a:p>
            <a:pPr>
              <a:buFont typeface="Calibri" pitchFamily="34" charset="0"/>
              <a:buNone/>
            </a:pPr>
            <a:endParaRPr lang="en-US" altLang="en-US" smtClean="0"/>
          </a:p>
        </p:txBody>
      </p:sp>
      <p:sp>
        <p:nvSpPr>
          <p:cNvPr id="77828" name="Slide Number Placeholder 3"/>
          <p:cNvSpPr>
            <a:spLocks noGrp="1"/>
          </p:cNvSpPr>
          <p:nvPr>
            <p:ph type="sldNum" sz="quarter" idx="5"/>
          </p:nvPr>
        </p:nvSpPr>
        <p:spPr bwMode="auto">
          <a:noFill/>
          <a:ln>
            <a:miter lim="800000"/>
            <a:headEnd/>
            <a:tailEnd/>
          </a:ln>
        </p:spPr>
        <p:txBody>
          <a:bodyPr/>
          <a:lstStyle/>
          <a:p>
            <a:fld id="{796980ED-9F3A-46D6-A30F-D5DA3D4EDAB4}" type="slidenum">
              <a:rPr lang="en-GB" altLang="en-US"/>
              <a:pPr/>
              <a:t>22</a:t>
            </a:fld>
            <a:endParaRPr lang="en-GB" altLang="en-US"/>
          </a:p>
        </p:txBody>
      </p:sp>
    </p:spTree>
    <p:extLst>
      <p:ext uri="{BB962C8B-B14F-4D97-AF65-F5344CB8AC3E}">
        <p14:creationId xmlns:p14="http://schemas.microsoft.com/office/powerpoint/2010/main" val="560494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xfrm>
            <a:off x="1144588" y="76200"/>
            <a:ext cx="4570412" cy="3429000"/>
          </a:xfrm>
          <a:noFill/>
          <a:ln>
            <a:solidFill>
              <a:srgbClr val="000000"/>
            </a:solidFill>
            <a:miter lim="800000"/>
            <a:headEnd/>
            <a:tailEnd/>
          </a:ln>
        </p:spPr>
      </p:sp>
      <p:sp>
        <p:nvSpPr>
          <p:cNvPr id="79875" name="Rectangle 3"/>
          <p:cNvSpPr>
            <a:spLocks noGrp="1" noChangeArrowheads="1"/>
          </p:cNvSpPr>
          <p:nvPr>
            <p:ph type="body" idx="1"/>
          </p:nvPr>
        </p:nvSpPr>
        <p:spPr bwMode="auto">
          <a:xfrm>
            <a:off x="914711" y="3582024"/>
            <a:ext cx="5028579" cy="5104464"/>
          </a:xfrm>
          <a:noFill/>
          <a:ln>
            <a:solidFill>
              <a:schemeClr val="tx1"/>
            </a:solidFill>
            <a:miter lim="800000"/>
            <a:headEnd/>
            <a:tailEnd/>
          </a:ln>
        </p:spPr>
        <p:txBody>
          <a:bodyPr>
            <a:normAutofit fontScale="85000" lnSpcReduction="10000"/>
          </a:bodyPr>
          <a:lstStyle/>
          <a:p>
            <a:pPr>
              <a:lnSpc>
                <a:spcPct val="150000"/>
              </a:lnSpc>
            </a:pPr>
            <a:r>
              <a:rPr lang="en-US" altLang="en-US" b="1" smtClean="0"/>
              <a:t>Insu-00080187</a:t>
            </a:r>
          </a:p>
          <a:p>
            <a:pPr>
              <a:lnSpc>
                <a:spcPct val="150000"/>
              </a:lnSpc>
            </a:pPr>
            <a:endParaRPr lang="en-US" altLang="en-US" smtClean="0"/>
          </a:p>
          <a:p>
            <a:pPr>
              <a:lnSpc>
                <a:spcPct val="150000"/>
              </a:lnSpc>
            </a:pPr>
            <a:r>
              <a:rPr lang="en-US" altLang="en-US" b="1" smtClean="0"/>
              <a:t>Source:</a:t>
            </a:r>
            <a:r>
              <a:rPr lang="en-US" altLang="en-US" smtClean="0"/>
              <a:t> Author’s inputs/thoughts</a:t>
            </a:r>
          </a:p>
          <a:p>
            <a:pPr>
              <a:lnSpc>
                <a:spcPct val="150000"/>
              </a:lnSpc>
            </a:pPr>
            <a:endParaRPr lang="en-US" altLang="en-US" smtClean="0"/>
          </a:p>
          <a:p>
            <a:pPr>
              <a:lnSpc>
                <a:spcPct val="150000"/>
              </a:lnSpc>
            </a:pPr>
            <a:r>
              <a:rPr lang="en-US" altLang="en-US" b="1" smtClean="0"/>
              <a:t>Keypoints:</a:t>
            </a:r>
          </a:p>
          <a:p>
            <a:pPr>
              <a:lnSpc>
                <a:spcPct val="150000"/>
              </a:lnSpc>
            </a:pPr>
            <a:endParaRPr lang="en-US" altLang="en-US" smtClean="0"/>
          </a:p>
          <a:p>
            <a:pPr>
              <a:lnSpc>
                <a:spcPct val="150000"/>
              </a:lnSpc>
              <a:buFontTx/>
              <a:buChar char="•"/>
            </a:pPr>
            <a:r>
              <a:rPr lang="en-US" altLang="en-US" smtClean="0"/>
              <a:t>Hypothetical situation: If a patient with type 1 diabetes is on a standard sliding scale approach during hospitalization in the absence of background or basal insulin. The problem is that no insulin is administered until blood glucose level reaches 200 mg/dL, and in the absence of basal insulin, this will undoubtedly result in hyperglycemia and ketosis within a brief period.  </a:t>
            </a:r>
          </a:p>
          <a:p>
            <a:pPr>
              <a:lnSpc>
                <a:spcPct val="150000"/>
              </a:lnSpc>
              <a:buFontTx/>
              <a:buChar char="•"/>
            </a:pPr>
            <a:r>
              <a:rPr lang="en-US" altLang="en-US" smtClean="0"/>
              <a:t>In the hypothetical case, the patient’s initial blood glucose level is 170 mg/dL, for which no insulin is administered. Six hours later, when the blood glucose is approaching 300 mg/dL, the corresponding corrective dose is administered, and the cycle begins again.  </a:t>
            </a:r>
          </a:p>
          <a:p>
            <a:pPr>
              <a:lnSpc>
                <a:spcPct val="150000"/>
              </a:lnSpc>
              <a:buFontTx/>
              <a:buChar char="•"/>
            </a:pPr>
            <a:r>
              <a:rPr lang="en-US" altLang="en-US" smtClean="0"/>
              <a:t>A similar scenario will result in the setting of resolving diabetic ketoacidosis if the insulin infusion is discontinued and no basal insulin is administered. The stress of  illness can make these fluctuations even worse.  </a:t>
            </a:r>
          </a:p>
          <a:p>
            <a:pPr>
              <a:lnSpc>
                <a:spcPct val="150000"/>
              </a:lnSpc>
              <a:buFontTx/>
              <a:buChar char="•"/>
            </a:pPr>
            <a:r>
              <a:rPr lang="en-US" altLang="en-US" smtClean="0"/>
              <a:t>Similar problems may be encountered in patients with type 2 diabetes, but they may be less severe due to the presence of some residual β-cell function.  The blue line here shows that a basal insulin infusion or injection can prevent these metabolic derangements.  </a:t>
            </a:r>
          </a:p>
          <a:p>
            <a:pPr>
              <a:lnSpc>
                <a:spcPct val="150000"/>
              </a:lnSpc>
              <a:buFontTx/>
              <a:buChar char="•"/>
            </a:pPr>
            <a:r>
              <a:rPr lang="en-US" altLang="en-US" smtClean="0"/>
              <a:t>The primary message is being alert as there is a possibility of type 1 diabetes at the time of admission, and using basal insulin with corrective doses as opposed to the standard sliding scale approach to prevent metabolic decompensation.</a:t>
            </a:r>
          </a:p>
        </p:txBody>
      </p:sp>
    </p:spTree>
    <p:extLst>
      <p:ext uri="{BB962C8B-B14F-4D97-AF65-F5344CB8AC3E}">
        <p14:creationId xmlns:p14="http://schemas.microsoft.com/office/powerpoint/2010/main" val="3639403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xfrm>
            <a:off x="1144588" y="76200"/>
            <a:ext cx="4570412" cy="3429000"/>
          </a:xfrm>
          <a:noFill/>
          <a:ln>
            <a:solidFill>
              <a:srgbClr val="000000"/>
            </a:solidFill>
            <a:miter lim="800000"/>
            <a:headEnd/>
            <a:tailEnd/>
          </a:ln>
        </p:spPr>
      </p:sp>
      <p:sp>
        <p:nvSpPr>
          <p:cNvPr id="81923" name="Rectangle 3"/>
          <p:cNvSpPr>
            <a:spLocks noGrp="1" noChangeArrowheads="1"/>
          </p:cNvSpPr>
          <p:nvPr>
            <p:ph type="body" idx="1"/>
          </p:nvPr>
        </p:nvSpPr>
        <p:spPr bwMode="auto">
          <a:xfrm>
            <a:off x="914711" y="3582024"/>
            <a:ext cx="5028579" cy="5104464"/>
          </a:xfrm>
          <a:noFill/>
          <a:ln>
            <a:solidFill>
              <a:schemeClr val="tx1"/>
            </a:solidFill>
            <a:miter lim="800000"/>
            <a:headEnd/>
            <a:tailEnd/>
          </a:ln>
        </p:spPr>
        <p:txBody>
          <a:bodyPr>
            <a:normAutofit fontScale="85000" lnSpcReduction="10000"/>
          </a:bodyPr>
          <a:lstStyle/>
          <a:p>
            <a:pPr>
              <a:lnSpc>
                <a:spcPct val="150000"/>
              </a:lnSpc>
            </a:pPr>
            <a:r>
              <a:rPr lang="en-US" altLang="en-US" b="1" smtClean="0"/>
              <a:t>Insu-00080187</a:t>
            </a:r>
          </a:p>
          <a:p>
            <a:pPr>
              <a:lnSpc>
                <a:spcPct val="150000"/>
              </a:lnSpc>
            </a:pPr>
            <a:endParaRPr lang="en-US" altLang="en-US" smtClean="0"/>
          </a:p>
          <a:p>
            <a:pPr>
              <a:lnSpc>
                <a:spcPct val="150000"/>
              </a:lnSpc>
            </a:pPr>
            <a:r>
              <a:rPr lang="en-US" altLang="en-US" b="1" smtClean="0"/>
              <a:t>Source:</a:t>
            </a:r>
            <a:r>
              <a:rPr lang="en-US" altLang="en-US" smtClean="0"/>
              <a:t> Author’s inputs/thoughts</a:t>
            </a:r>
          </a:p>
          <a:p>
            <a:pPr>
              <a:lnSpc>
                <a:spcPct val="150000"/>
              </a:lnSpc>
            </a:pPr>
            <a:endParaRPr lang="en-US" altLang="en-US" smtClean="0"/>
          </a:p>
          <a:p>
            <a:pPr>
              <a:lnSpc>
                <a:spcPct val="150000"/>
              </a:lnSpc>
            </a:pPr>
            <a:r>
              <a:rPr lang="en-US" altLang="en-US" b="1" smtClean="0"/>
              <a:t>Keypoints:</a:t>
            </a:r>
          </a:p>
          <a:p>
            <a:pPr>
              <a:lnSpc>
                <a:spcPct val="150000"/>
              </a:lnSpc>
            </a:pPr>
            <a:endParaRPr lang="en-US" altLang="en-US" smtClean="0"/>
          </a:p>
          <a:p>
            <a:pPr>
              <a:lnSpc>
                <a:spcPct val="150000"/>
              </a:lnSpc>
              <a:buFontTx/>
              <a:buChar char="•"/>
            </a:pPr>
            <a:r>
              <a:rPr lang="en-US" altLang="en-US" smtClean="0"/>
              <a:t>Hypothetical situation: If a patient with type 1 diabetes is on a standard sliding scale approach during hospitalization in the absence of background or basal insulin. The problem is that no insulin is administered until blood glucose level reaches 200 mg/dL, and in the absence of basal insulin, this will undoubtedly result in hyperglycemia and ketosis within a brief period.  </a:t>
            </a:r>
          </a:p>
          <a:p>
            <a:pPr>
              <a:lnSpc>
                <a:spcPct val="150000"/>
              </a:lnSpc>
              <a:buFontTx/>
              <a:buChar char="•"/>
            </a:pPr>
            <a:r>
              <a:rPr lang="en-US" altLang="en-US" smtClean="0"/>
              <a:t>In the hypothetical case, the patient’s initial blood glucose level is 170 mg/dL, for which no insulin is administered. Six hours later, when the blood glucose is approaching 300 mg/dL, the corresponding corrective dose is administered, and the cycle begins again.  </a:t>
            </a:r>
          </a:p>
          <a:p>
            <a:pPr>
              <a:lnSpc>
                <a:spcPct val="150000"/>
              </a:lnSpc>
              <a:buFontTx/>
              <a:buChar char="•"/>
            </a:pPr>
            <a:r>
              <a:rPr lang="en-US" altLang="en-US" smtClean="0"/>
              <a:t>A similar scenario will result in the setting of resolving diabetic ketoacidosis if the insulin infusion is discontinued and no basal insulin is administered. The stress of  illness can make these fluctuations even worse.  </a:t>
            </a:r>
          </a:p>
          <a:p>
            <a:pPr>
              <a:lnSpc>
                <a:spcPct val="150000"/>
              </a:lnSpc>
              <a:buFontTx/>
              <a:buChar char="•"/>
            </a:pPr>
            <a:r>
              <a:rPr lang="en-US" altLang="en-US" smtClean="0"/>
              <a:t>Similar problems may be encountered in patients with type 2 diabetes, but they may be less severe due to the presence of some residual β-cell function.  The blue line here shows that a basal insulin infusion or injection can prevent these metabolic derangements.  </a:t>
            </a:r>
          </a:p>
          <a:p>
            <a:pPr>
              <a:lnSpc>
                <a:spcPct val="150000"/>
              </a:lnSpc>
              <a:buFontTx/>
              <a:buChar char="•"/>
            </a:pPr>
            <a:r>
              <a:rPr lang="en-US" altLang="en-US" smtClean="0"/>
              <a:t>The primary message is being alert as there is a possibility of type 1 diabetes at the time of admission, and using basal insulin with corrective doses as opposed to the standard sliding scale approach to prevent metabolic decompensation.</a:t>
            </a:r>
          </a:p>
        </p:txBody>
      </p:sp>
    </p:spTree>
    <p:extLst>
      <p:ext uri="{BB962C8B-B14F-4D97-AF65-F5344CB8AC3E}">
        <p14:creationId xmlns:p14="http://schemas.microsoft.com/office/powerpoint/2010/main" val="2824119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a:lstStyle/>
          <a:p>
            <a:pPr eaLnBrk="1" hangingPunct="1"/>
            <a:r>
              <a:rPr lang="en-US" altLang="en-US" b="1" smtClean="0"/>
              <a:t>Insu-00080187</a:t>
            </a:r>
          </a:p>
          <a:p>
            <a:pPr eaLnBrk="1" hangingPunct="1"/>
            <a:endParaRPr lang="en-US" altLang="en-US" b="1" smtClean="0"/>
          </a:p>
          <a:p>
            <a:r>
              <a:rPr lang="en-GB" altLang="en-US" b="1" smtClean="0">
                <a:solidFill>
                  <a:srgbClr val="000000"/>
                </a:solidFill>
              </a:rPr>
              <a:t>Source: </a:t>
            </a:r>
            <a:r>
              <a:rPr lang="en-US" altLang="en-US" smtClean="0">
                <a:ea typeface="MS PGothic" pitchFamily="34" charset="-128"/>
              </a:rPr>
              <a:t>Clement S t al. </a:t>
            </a:r>
            <a:r>
              <a:rPr lang="en-US" altLang="en-US" i="1" smtClean="0">
                <a:ea typeface="MS PGothic" pitchFamily="34" charset="-128"/>
              </a:rPr>
              <a:t>Diabetes Care</a:t>
            </a:r>
            <a:r>
              <a:rPr lang="en-US" altLang="en-US" smtClean="0">
                <a:ea typeface="MS PGothic" pitchFamily="34" charset="-128"/>
              </a:rPr>
              <a:t> 2004;27:553</a:t>
            </a:r>
            <a:r>
              <a:rPr lang="en-US" altLang="en-US" smtClean="0">
                <a:solidFill>
                  <a:srgbClr val="000000"/>
                </a:solidFill>
              </a:rPr>
              <a:t>–591</a:t>
            </a:r>
          </a:p>
          <a:p>
            <a:r>
              <a:rPr lang="en-US" altLang="en-US" smtClean="0">
                <a:ea typeface="MS PGothic" pitchFamily="34" charset="-128"/>
              </a:rPr>
              <a:t>Juneja R et al. </a:t>
            </a:r>
            <a:r>
              <a:rPr lang="en-US" altLang="en-US" i="1" smtClean="0"/>
              <a:t>Postgrad Med</a:t>
            </a:r>
            <a:r>
              <a:rPr lang="en-US" altLang="en-US" smtClean="0"/>
              <a:t> 2010;122:153-62</a:t>
            </a:r>
            <a:endParaRPr lang="en-GB" altLang="en-US" b="1" smtClean="0">
              <a:solidFill>
                <a:srgbClr val="000000"/>
              </a:solidFill>
            </a:endParaRPr>
          </a:p>
          <a:p>
            <a:endParaRPr lang="en-GB" altLang="en-US" b="1" smtClean="0">
              <a:solidFill>
                <a:srgbClr val="000000"/>
              </a:solidFill>
            </a:endParaRPr>
          </a:p>
          <a:p>
            <a:r>
              <a:rPr lang="en-GB" altLang="en-US" b="1" smtClean="0">
                <a:solidFill>
                  <a:srgbClr val="000000"/>
                </a:solidFill>
              </a:rPr>
              <a:t>Annotations:</a:t>
            </a:r>
          </a:p>
          <a:p>
            <a:r>
              <a:rPr lang="en-GB" altLang="en-US" smtClean="0">
                <a:solidFill>
                  <a:srgbClr val="000000"/>
                </a:solidFill>
              </a:rPr>
              <a:t>Clement_2004/page 567/col 2/para 2</a:t>
            </a:r>
          </a:p>
          <a:p>
            <a:r>
              <a:rPr lang="en-US" altLang="en-US" smtClean="0">
                <a:solidFill>
                  <a:srgbClr val="000000"/>
                </a:solidFill>
              </a:rPr>
              <a:t>Juneja_2010/page 155/col 1/para 1</a:t>
            </a:r>
          </a:p>
          <a:p>
            <a:endParaRPr lang="en-US" altLang="en-US" smtClean="0"/>
          </a:p>
          <a:p>
            <a:pPr eaLnBrk="1" hangingPunct="1"/>
            <a:r>
              <a:rPr lang="en-US" altLang="en-US" b="1" smtClean="0"/>
              <a:t>References:</a:t>
            </a:r>
          </a:p>
          <a:p>
            <a:pPr eaLnBrk="1" hangingPunct="1">
              <a:buFontTx/>
              <a:buAutoNum type="arabicPeriod"/>
            </a:pPr>
            <a:r>
              <a:rPr lang="en-US" altLang="en-US" smtClean="0"/>
              <a:t> Clement S, Braithwaite SS, Magee MF et al. Management of diabetes and hyperglycemia in the hospital. Diabetes Care 2004;27:553–91.</a:t>
            </a:r>
          </a:p>
          <a:p>
            <a:r>
              <a:rPr lang="en-US" altLang="en-US" smtClean="0">
                <a:ea typeface="MS PGothic" pitchFamily="34" charset="-128"/>
              </a:rPr>
              <a:t>2. Juneja R et al. The nuts and bolts of subcutaneous insulin therapy in non-critical care hospital settings. </a:t>
            </a:r>
            <a:r>
              <a:rPr lang="en-US" altLang="en-US" smtClean="0"/>
              <a:t>Postgrad Med 2010;122:153-62.</a:t>
            </a:r>
            <a:endParaRPr lang="en-US" altLang="en-US" smtClean="0">
              <a:ea typeface="MS PGothic" pitchFamily="34" charset="-128"/>
            </a:endParaRPr>
          </a:p>
          <a:p>
            <a:endParaRPr lang="en-US" altLang="en-US" b="1" smtClean="0"/>
          </a:p>
          <a:p>
            <a:pPr>
              <a:buFont typeface="Calibri" pitchFamily="34" charset="0"/>
              <a:buNone/>
            </a:pPr>
            <a:endParaRPr lang="en-US" altLang="en-US" smtClean="0"/>
          </a:p>
        </p:txBody>
      </p:sp>
      <p:sp>
        <p:nvSpPr>
          <p:cNvPr id="83972" name="Slide Number Placeholder 3"/>
          <p:cNvSpPr>
            <a:spLocks noGrp="1"/>
          </p:cNvSpPr>
          <p:nvPr>
            <p:ph type="sldNum" sz="quarter" idx="5"/>
          </p:nvPr>
        </p:nvSpPr>
        <p:spPr bwMode="auto">
          <a:noFill/>
          <a:ln>
            <a:miter lim="800000"/>
            <a:headEnd/>
            <a:tailEnd/>
          </a:ln>
        </p:spPr>
        <p:txBody>
          <a:bodyPr/>
          <a:lstStyle/>
          <a:p>
            <a:fld id="{C6E0B7B8-98BD-46FB-8449-633A586A05E3}" type="slidenum">
              <a:rPr lang="en-GB" altLang="en-US"/>
              <a:pPr/>
              <a:t>25</a:t>
            </a:fld>
            <a:endParaRPr lang="en-GB" altLang="en-US"/>
          </a:p>
        </p:txBody>
      </p:sp>
    </p:spTree>
    <p:extLst>
      <p:ext uri="{BB962C8B-B14F-4D97-AF65-F5344CB8AC3E}">
        <p14:creationId xmlns:p14="http://schemas.microsoft.com/office/powerpoint/2010/main" val="3187170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a:lstStyle/>
          <a:p>
            <a:r>
              <a:rPr lang="en-US" altLang="en-US" sz="1800" b="1" dirty="0"/>
              <a:t>Insu-00080187</a:t>
            </a:r>
          </a:p>
          <a:p>
            <a:endParaRPr lang="en-US" altLang="en-US" sz="1800" b="1" dirty="0"/>
          </a:p>
          <a:p>
            <a:r>
              <a:rPr lang="en-GB" altLang="en-US" sz="1800" b="1" dirty="0"/>
              <a:t>[Source: </a:t>
            </a:r>
            <a:r>
              <a:rPr lang="en-GB" altLang="en-US" sz="1800" dirty="0"/>
              <a:t>T2DM_Glucose_Metab_Pathophys_FINAL (slide 8), revised per ref</a:t>
            </a:r>
            <a:r>
              <a:rPr lang="en-GB" altLang="en-US" sz="1800" b="1" dirty="0"/>
              <a:t>]</a:t>
            </a:r>
          </a:p>
          <a:p>
            <a:endParaRPr lang="en-GB" altLang="en-US" sz="1800" b="1" dirty="0"/>
          </a:p>
          <a:p>
            <a:r>
              <a:rPr lang="en-GB" altLang="en-US" sz="1800" b="1" dirty="0"/>
              <a:t>Key Points:</a:t>
            </a:r>
            <a:endParaRPr lang="en-US" altLang="ja-JP" dirty="0" smtClean="0"/>
          </a:p>
          <a:p>
            <a:pPr>
              <a:buFontTx/>
              <a:buChar char="•"/>
            </a:pPr>
            <a:r>
              <a:rPr lang="en-US" altLang="ja-JP" dirty="0" smtClean="0"/>
              <a:t>For </a:t>
            </a:r>
            <a:r>
              <a:rPr lang="en-US" altLang="ja-JP" dirty="0" err="1" smtClean="0"/>
              <a:t>nondiabetic</a:t>
            </a:r>
            <a:r>
              <a:rPr lang="en-US" altLang="ja-JP" dirty="0" smtClean="0"/>
              <a:t> individuals in the fed state, plasma glucose is derived from ingestion of nutrients</a:t>
            </a:r>
          </a:p>
          <a:p>
            <a:pPr>
              <a:buFontTx/>
              <a:buChar char="•"/>
            </a:pPr>
            <a:r>
              <a:rPr lang="en-US" altLang="ja-JP" dirty="0" smtClean="0"/>
              <a:t>The increase in blood glucose levels, coupled with an increase in </a:t>
            </a:r>
            <a:r>
              <a:rPr lang="en-US" altLang="ja-JP" dirty="0" err="1" smtClean="0"/>
              <a:t>incretins</a:t>
            </a:r>
            <a:r>
              <a:rPr lang="en-US" altLang="ja-JP" dirty="0" smtClean="0"/>
              <a:t>, stimulates the release of insulin from pancreatic beta cells</a:t>
            </a:r>
          </a:p>
          <a:p>
            <a:pPr>
              <a:buFontTx/>
              <a:buChar char="•"/>
            </a:pPr>
            <a:r>
              <a:rPr lang="en-US" altLang="ja-JP" dirty="0" smtClean="0"/>
              <a:t>Insulin promotes glucose disposal by tissues, (1) primarily muscle, and adipose tissue. It also suppresses both (2) </a:t>
            </a:r>
            <a:r>
              <a:rPr lang="en-US" altLang="ja-JP" dirty="0" err="1" smtClean="0"/>
              <a:t>glycogenolysis</a:t>
            </a:r>
            <a:r>
              <a:rPr lang="en-US" altLang="ja-JP" dirty="0" smtClean="0"/>
              <a:t> and </a:t>
            </a:r>
            <a:r>
              <a:rPr lang="en-US" altLang="ja-JP" dirty="0" err="1" smtClean="0"/>
              <a:t>gluconeogenesis</a:t>
            </a:r>
            <a:r>
              <a:rPr lang="en-US" altLang="ja-JP" dirty="0" smtClean="0"/>
              <a:t> by the liver and </a:t>
            </a:r>
            <a:r>
              <a:rPr lang="en-US" altLang="ja-JP" dirty="0" err="1" smtClean="0"/>
              <a:t>lipolysis</a:t>
            </a:r>
            <a:r>
              <a:rPr lang="en-US" altLang="ja-JP" dirty="0" smtClean="0"/>
              <a:t> in </a:t>
            </a:r>
            <a:r>
              <a:rPr lang="en-US" altLang="ja-JP" dirty="0" err="1" smtClean="0"/>
              <a:t>adipocytes</a:t>
            </a:r>
            <a:endParaRPr lang="en-US" altLang="ja-JP" dirty="0" smtClean="0"/>
          </a:p>
          <a:p>
            <a:endParaRPr lang="en-US" altLang="ja-JP" dirty="0" smtClean="0"/>
          </a:p>
          <a:p>
            <a:r>
              <a:rPr lang="en-US" altLang="ja-JP" b="1" dirty="0" smtClean="0"/>
              <a:t>Reference:</a:t>
            </a:r>
          </a:p>
          <a:p>
            <a:pPr>
              <a:buFont typeface="Calibri" pitchFamily="34" charset="0"/>
              <a:buAutoNum type="arabicPeriod"/>
            </a:pPr>
            <a:r>
              <a:rPr lang="en-US" altLang="ja-JP" dirty="0" err="1" smtClean="0"/>
              <a:t>Aronoff</a:t>
            </a:r>
            <a:r>
              <a:rPr lang="en-US" altLang="ja-JP" dirty="0" smtClean="0"/>
              <a:t> SL, Berkowitz K, </a:t>
            </a:r>
            <a:r>
              <a:rPr lang="en-US" altLang="ja-JP" dirty="0" err="1" smtClean="0"/>
              <a:t>Shreiner</a:t>
            </a:r>
            <a:r>
              <a:rPr lang="en-US" altLang="ja-JP" dirty="0" smtClean="0"/>
              <a:t> B, Want L. Glucose metabolism and regulation: beyond insulin and glucagon. Diabetes Spectrum 2004; 17: 183-190.</a:t>
            </a:r>
          </a:p>
          <a:p>
            <a:pPr>
              <a:buFontTx/>
              <a:buChar char="•"/>
            </a:pPr>
            <a:endParaRPr lang="en-US" altLang="en-US" dirty="0" smtClean="0"/>
          </a:p>
        </p:txBody>
      </p:sp>
      <p:sp>
        <p:nvSpPr>
          <p:cNvPr id="38916" name="Slide Number Placeholder 3"/>
          <p:cNvSpPr>
            <a:spLocks noGrp="1"/>
          </p:cNvSpPr>
          <p:nvPr>
            <p:ph type="sldNum" sz="quarter" idx="5"/>
          </p:nvPr>
        </p:nvSpPr>
        <p:spPr bwMode="auto">
          <a:noFill/>
          <a:ln>
            <a:miter lim="800000"/>
            <a:headEnd/>
            <a:tailEnd/>
          </a:ln>
        </p:spPr>
        <p:txBody>
          <a:bodyPr/>
          <a:lstStyle/>
          <a:p>
            <a:fld id="{3C7F7A4F-93C6-44F8-A223-48AE4A878DCC}" type="slidenum">
              <a:rPr lang="en-GB" altLang="en-US" sz="1300">
                <a:ea typeface="MS PGothic" pitchFamily="34" charset="-128"/>
              </a:rPr>
              <a:pPr/>
              <a:t>3</a:t>
            </a:fld>
            <a:endParaRPr lang="en-GB" altLang="en-US" sz="1300" dirty="0">
              <a:ea typeface="MS PGothic" pitchFamily="34" charset="-128"/>
            </a:endParaRPr>
          </a:p>
        </p:txBody>
      </p:sp>
    </p:spTree>
    <p:extLst>
      <p:ext uri="{BB962C8B-B14F-4D97-AF65-F5344CB8AC3E}">
        <p14:creationId xmlns:p14="http://schemas.microsoft.com/office/powerpoint/2010/main" val="2160533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7" name="Rectangle 3"/>
          <p:cNvSpPr>
            <a:spLocks noGrp="1" noChangeArrowheads="1"/>
          </p:cNvSpPr>
          <p:nvPr>
            <p:ph type="body" idx="1"/>
          </p:nvPr>
        </p:nvSpPr>
        <p:spPr bwMode="auto">
          <a:noFill/>
        </p:spPr>
        <p:txBody>
          <a:bodyPr/>
          <a:lstStyle/>
          <a:p>
            <a:r>
              <a:rPr lang="en-US" altLang="en-US" b="1" smtClean="0"/>
              <a:t>Insu-00080187</a:t>
            </a:r>
          </a:p>
          <a:p>
            <a:endParaRPr lang="en-US" altLang="en-US" smtClean="0"/>
          </a:p>
          <a:p>
            <a:r>
              <a:rPr lang="en-GB" altLang="en-US" b="1" smtClean="0">
                <a:solidFill>
                  <a:srgbClr val="000000"/>
                </a:solidFill>
              </a:rPr>
              <a:t>Source: </a:t>
            </a:r>
            <a:r>
              <a:rPr lang="en-GB" altLang="en-US" smtClean="0">
                <a:solidFill>
                  <a:srgbClr val="000000"/>
                </a:solidFill>
              </a:rPr>
              <a:t>Author’s inputs </a:t>
            </a:r>
          </a:p>
          <a:p>
            <a:r>
              <a:rPr lang="en-US" altLang="en-US" smtClean="0">
                <a:solidFill>
                  <a:srgbClr val="000000"/>
                </a:solidFill>
                <a:ea typeface="MS PGothic" pitchFamily="34" charset="-128"/>
              </a:rPr>
              <a:t>American Diabetes Association. </a:t>
            </a:r>
            <a:r>
              <a:rPr lang="en-US" altLang="en-US" i="1" smtClean="0">
                <a:ea typeface="MS PGothic" pitchFamily="34" charset="-128"/>
              </a:rPr>
              <a:t>Diabetes Care</a:t>
            </a:r>
            <a:r>
              <a:rPr lang="en-US" altLang="en-US" smtClean="0">
                <a:ea typeface="MS PGothic" pitchFamily="34" charset="-128"/>
              </a:rPr>
              <a:t> 2016;39(Suppl 1):S52-9</a:t>
            </a:r>
            <a:endParaRPr lang="en-GB" altLang="en-US" b="1" smtClean="0">
              <a:solidFill>
                <a:srgbClr val="000000"/>
              </a:solidFill>
            </a:endParaRPr>
          </a:p>
          <a:p>
            <a:endParaRPr lang="en-GB" altLang="en-US" b="1" smtClean="0">
              <a:solidFill>
                <a:srgbClr val="000000"/>
              </a:solidFill>
            </a:endParaRPr>
          </a:p>
          <a:p>
            <a:r>
              <a:rPr lang="en-GB" altLang="en-US" b="1" smtClean="0">
                <a:solidFill>
                  <a:srgbClr val="000000"/>
                </a:solidFill>
              </a:rPr>
              <a:t>Key Point: </a:t>
            </a:r>
            <a:r>
              <a:rPr lang="en-US" altLang="en-US" smtClean="0"/>
              <a:t>(</a:t>
            </a:r>
            <a:r>
              <a:rPr lang="en-GB" altLang="en-US" smtClean="0">
                <a:solidFill>
                  <a:srgbClr val="000000"/>
                </a:solidFill>
              </a:rPr>
              <a:t>ADA_2016/Page S57/ Col 3/ Para 1)</a:t>
            </a:r>
          </a:p>
          <a:p>
            <a:pPr>
              <a:buFontTx/>
              <a:buChar char="•"/>
            </a:pPr>
            <a:r>
              <a:rPr lang="en-US" altLang="en-US" smtClean="0"/>
              <a:t>Basal insulin alone is the most convenient initial insulin regimen, beginning at 10 units or 0.1-0.2 units/kg, depending on the degree of hyperglycemia. </a:t>
            </a:r>
          </a:p>
          <a:p>
            <a:endParaRPr lang="en-GB" altLang="en-US" smtClean="0">
              <a:solidFill>
                <a:srgbClr val="000000"/>
              </a:solidFill>
            </a:endParaRPr>
          </a:p>
          <a:p>
            <a:r>
              <a:rPr lang="en-GB" altLang="en-US" b="1" smtClean="0">
                <a:solidFill>
                  <a:srgbClr val="000000"/>
                </a:solidFill>
              </a:rPr>
              <a:t>Reference:</a:t>
            </a:r>
          </a:p>
          <a:p>
            <a:pPr>
              <a:buFont typeface="Calibri" pitchFamily="34" charset="0"/>
              <a:buAutoNum type="arabicPeriod"/>
            </a:pPr>
            <a:r>
              <a:rPr lang="en-US" altLang="en-US" smtClean="0">
                <a:solidFill>
                  <a:srgbClr val="000000"/>
                </a:solidFill>
                <a:ea typeface="MS PGothic" pitchFamily="34" charset="-128"/>
              </a:rPr>
              <a:t> American Diabetes Association. Approaches to glycemic treatment. </a:t>
            </a:r>
            <a:r>
              <a:rPr lang="en-US" altLang="en-US" smtClean="0">
                <a:ea typeface="MS PGothic" pitchFamily="34" charset="-128"/>
              </a:rPr>
              <a:t>Diabetes Care 2016;39(Suppl 1):S52–S59.</a:t>
            </a:r>
            <a:endParaRPr lang="en-US" altLang="en-US" smtClean="0"/>
          </a:p>
        </p:txBody>
      </p:sp>
    </p:spTree>
    <p:extLst>
      <p:ext uri="{BB962C8B-B14F-4D97-AF65-F5344CB8AC3E}">
        <p14:creationId xmlns:p14="http://schemas.microsoft.com/office/powerpoint/2010/main" val="1004941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defRPr sz="1700">
                <a:solidFill>
                  <a:schemeClr val="tx1"/>
                </a:solidFill>
                <a:latin typeface="Arial" pitchFamily="34" charset="0"/>
                <a:ea typeface="MS PGothic" pitchFamily="34" charset="-128"/>
              </a:defRPr>
            </a:lvl1pPr>
            <a:lvl2pPr marL="729057" indent="-280406" eaLnBrk="0" hangingPunct="0">
              <a:defRPr sz="1700">
                <a:solidFill>
                  <a:schemeClr val="tx1"/>
                </a:solidFill>
                <a:latin typeface="Arial" pitchFamily="34" charset="0"/>
                <a:ea typeface="MS PGothic" pitchFamily="34" charset="-128"/>
              </a:defRPr>
            </a:lvl2pPr>
            <a:lvl3pPr marL="1121626" indent="-224325" eaLnBrk="0" hangingPunct="0">
              <a:defRPr sz="1700">
                <a:solidFill>
                  <a:schemeClr val="tx1"/>
                </a:solidFill>
                <a:latin typeface="Arial" pitchFamily="34" charset="0"/>
                <a:ea typeface="MS PGothic" pitchFamily="34" charset="-128"/>
              </a:defRPr>
            </a:lvl3pPr>
            <a:lvl4pPr marL="1570276" indent="-224325" eaLnBrk="0" hangingPunct="0">
              <a:defRPr sz="1700">
                <a:solidFill>
                  <a:schemeClr val="tx1"/>
                </a:solidFill>
                <a:latin typeface="Arial" pitchFamily="34" charset="0"/>
                <a:ea typeface="MS PGothic" pitchFamily="34" charset="-128"/>
              </a:defRPr>
            </a:lvl4pPr>
            <a:lvl5pPr marL="2018927" indent="-224325" eaLnBrk="0" hangingPunct="0">
              <a:defRPr sz="1700">
                <a:solidFill>
                  <a:schemeClr val="tx1"/>
                </a:solidFill>
                <a:latin typeface="Arial" pitchFamily="34" charset="0"/>
                <a:ea typeface="MS PGothic" pitchFamily="34" charset="-128"/>
              </a:defRPr>
            </a:lvl5pPr>
            <a:lvl6pPr marL="2467577" indent="-224325" algn="ctr" eaLnBrk="0" fontAlgn="base" hangingPunct="0">
              <a:spcBef>
                <a:spcPct val="0"/>
              </a:spcBef>
              <a:spcAft>
                <a:spcPct val="0"/>
              </a:spcAft>
              <a:defRPr sz="1700">
                <a:solidFill>
                  <a:schemeClr val="tx1"/>
                </a:solidFill>
                <a:latin typeface="Arial" pitchFamily="34" charset="0"/>
                <a:ea typeface="MS PGothic" pitchFamily="34" charset="-128"/>
              </a:defRPr>
            </a:lvl6pPr>
            <a:lvl7pPr marL="2916227" indent="-224325" algn="ctr" eaLnBrk="0" fontAlgn="base" hangingPunct="0">
              <a:spcBef>
                <a:spcPct val="0"/>
              </a:spcBef>
              <a:spcAft>
                <a:spcPct val="0"/>
              </a:spcAft>
              <a:defRPr sz="1700">
                <a:solidFill>
                  <a:schemeClr val="tx1"/>
                </a:solidFill>
                <a:latin typeface="Arial" pitchFamily="34" charset="0"/>
                <a:ea typeface="MS PGothic" pitchFamily="34" charset="-128"/>
              </a:defRPr>
            </a:lvl7pPr>
            <a:lvl8pPr marL="3364878" indent="-224325" algn="ctr" eaLnBrk="0" fontAlgn="base" hangingPunct="0">
              <a:spcBef>
                <a:spcPct val="0"/>
              </a:spcBef>
              <a:spcAft>
                <a:spcPct val="0"/>
              </a:spcAft>
              <a:defRPr sz="1700">
                <a:solidFill>
                  <a:schemeClr val="tx1"/>
                </a:solidFill>
                <a:latin typeface="Arial" pitchFamily="34" charset="0"/>
                <a:ea typeface="MS PGothic" pitchFamily="34" charset="-128"/>
              </a:defRPr>
            </a:lvl8pPr>
            <a:lvl9pPr marL="3813528" indent="-224325" algn="ctr" eaLnBrk="0" fontAlgn="base" hangingPunct="0">
              <a:spcBef>
                <a:spcPct val="0"/>
              </a:spcBef>
              <a:spcAft>
                <a:spcPct val="0"/>
              </a:spcAft>
              <a:defRPr sz="1700">
                <a:solidFill>
                  <a:schemeClr val="tx1"/>
                </a:solidFill>
                <a:latin typeface="Arial" pitchFamily="34" charset="0"/>
                <a:ea typeface="MS PGothic" pitchFamily="34" charset="-128"/>
              </a:defRPr>
            </a:lvl9pPr>
          </a:lstStyle>
          <a:p>
            <a:pPr eaLnBrk="1" hangingPunct="1">
              <a:defRPr/>
            </a:pPr>
            <a:r>
              <a:rPr lang="da-DK" altLang="en-US" sz="1200" dirty="0" smtClean="0"/>
              <a:t>Updated:</a:t>
            </a:r>
          </a:p>
        </p:txBody>
      </p:sp>
      <p:sp>
        <p:nvSpPr>
          <p:cNvPr id="90115" name="Rectangle 3"/>
          <p:cNvSpPr>
            <a:spLocks noGrp="1" noChangeArrowheads="1"/>
          </p:cNvSpPr>
          <p:nvPr>
            <p:ph type="dt" sz="quarter" idx="1"/>
          </p:nvPr>
        </p:nvSpPr>
        <p:spPr bwMode="auto">
          <a:noFill/>
          <a:ln>
            <a:miter lim="800000"/>
            <a:headEnd/>
            <a:tailEnd/>
          </a:ln>
        </p:spPr>
        <p:txBody>
          <a:bodyPr/>
          <a:lstStyle/>
          <a:p>
            <a:fld id="{A39B9743-1559-4DCD-AA14-675683A8FEC4}" type="datetime8">
              <a:rPr lang="en-US" altLang="en-US" smtClean="0">
                <a:latin typeface="Arial" pitchFamily="34" charset="0"/>
                <a:ea typeface="MS PGothic" pitchFamily="34" charset="-128"/>
              </a:rPr>
              <a:pPr/>
              <a:t>9/6/2017 4:06 PM</a:t>
            </a:fld>
            <a:endParaRPr lang="da-DK" altLang="en-US" smtClean="0">
              <a:latin typeface="Arial" pitchFamily="34" charset="0"/>
              <a:ea typeface="MS PGothic" pitchFamily="34" charset="-128"/>
            </a:endParaRPr>
          </a:p>
        </p:txBody>
      </p:sp>
      <p:sp>
        <p:nvSpPr>
          <p:cNvPr id="90116" name="Rectangle 7"/>
          <p:cNvSpPr>
            <a:spLocks noGrp="1" noChangeArrowheads="1"/>
          </p:cNvSpPr>
          <p:nvPr>
            <p:ph type="sldNum" sz="quarter" idx="5"/>
          </p:nvPr>
        </p:nvSpPr>
        <p:spPr bwMode="auto">
          <a:noFill/>
          <a:ln>
            <a:miter lim="800000"/>
            <a:headEnd/>
            <a:tailEnd/>
          </a:ln>
        </p:spPr>
        <p:txBody>
          <a:bodyPr/>
          <a:lstStyle/>
          <a:p>
            <a:fld id="{A0AE9935-380F-42F4-AD28-4880DF40841C}" type="slidenum">
              <a:rPr lang="da-DK" altLang="en-US">
                <a:latin typeface="Arial" pitchFamily="34" charset="0"/>
                <a:ea typeface="MS PGothic" pitchFamily="34" charset="-128"/>
              </a:rPr>
              <a:pPr/>
              <a:t>30</a:t>
            </a:fld>
            <a:endParaRPr lang="da-DK" altLang="en-US">
              <a:latin typeface="Arial" pitchFamily="34" charset="0"/>
              <a:ea typeface="MS PGothic" pitchFamily="34" charset="-128"/>
            </a:endParaRPr>
          </a:p>
        </p:txBody>
      </p:sp>
      <p:sp>
        <p:nvSpPr>
          <p:cNvPr id="90117"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90118" name="Rectangle 5"/>
          <p:cNvSpPr>
            <a:spLocks noGrp="1" noChangeArrowheads="1"/>
          </p:cNvSpPr>
          <p:nvPr>
            <p:ph type="body" idx="1"/>
          </p:nvPr>
        </p:nvSpPr>
        <p:spPr bwMode="auto">
          <a:noFill/>
        </p:spPr>
        <p:txBody>
          <a:bodyPr/>
          <a:lstStyle/>
          <a:p>
            <a:r>
              <a:rPr lang="en-US" altLang="en-US" b="1" smtClean="0"/>
              <a:t>Insu-00080187</a:t>
            </a:r>
          </a:p>
          <a:p>
            <a:endParaRPr lang="en-US" altLang="en-US" smtClean="0"/>
          </a:p>
          <a:p>
            <a:r>
              <a:rPr lang="en-GB" altLang="en-US" b="1" smtClean="0">
                <a:solidFill>
                  <a:srgbClr val="000000"/>
                </a:solidFill>
              </a:rPr>
              <a:t>References:</a:t>
            </a:r>
          </a:p>
          <a:p>
            <a:pPr>
              <a:buFont typeface="Calibri" pitchFamily="34" charset="0"/>
              <a:buAutoNum type="arabicPeriod"/>
            </a:pPr>
            <a:r>
              <a:rPr lang="en-US" altLang="en-US" smtClean="0">
                <a:solidFill>
                  <a:srgbClr val="000000"/>
                </a:solidFill>
                <a:ea typeface="MS PGothic" pitchFamily="34" charset="-128"/>
              </a:rPr>
              <a:t> American Diabetes Association. Approaches to glycemic treatment. </a:t>
            </a:r>
            <a:r>
              <a:rPr lang="en-US" altLang="en-US" smtClean="0">
                <a:ea typeface="MS PGothic" pitchFamily="34" charset="-128"/>
              </a:rPr>
              <a:t>Diabetes Care 2016;39(Suppl 1):S52-9.</a:t>
            </a:r>
          </a:p>
          <a:p>
            <a:pPr>
              <a:buFont typeface="Calibri" pitchFamily="34" charset="0"/>
              <a:buAutoNum type="arabicPeriod"/>
            </a:pPr>
            <a:r>
              <a:rPr lang="en-US" altLang="en-US" smtClean="0">
                <a:latin typeface="Arial Narrow" pitchFamily="34" charset="0"/>
              </a:rPr>
              <a:t> Meah F and Juneja R. Insulin tactics in type 2 diabetes. Med Clin North Am 2015;99(1):157-86.</a:t>
            </a:r>
          </a:p>
          <a:p>
            <a:pPr>
              <a:buFont typeface="Calibri" pitchFamily="34" charset="0"/>
              <a:buAutoNum type="arabicPeriod"/>
            </a:pPr>
            <a:endParaRPr lang="en-US" altLang="en-US" smtClean="0"/>
          </a:p>
        </p:txBody>
      </p:sp>
    </p:spTree>
    <p:extLst>
      <p:ext uri="{BB962C8B-B14F-4D97-AF65-F5344CB8AC3E}">
        <p14:creationId xmlns:p14="http://schemas.microsoft.com/office/powerpoint/2010/main" val="1533928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a:normAutofit fontScale="92500" lnSpcReduction="20000"/>
          </a:bodyPr>
          <a:lstStyle/>
          <a:p>
            <a:r>
              <a:rPr lang="en-US" altLang="en-US" b="1" smtClean="0"/>
              <a:t>Insu-00080187</a:t>
            </a:r>
          </a:p>
          <a:p>
            <a:endParaRPr lang="en-US" altLang="en-US" b="1" smtClean="0"/>
          </a:p>
          <a:p>
            <a:r>
              <a:rPr lang="en-US" altLang="en-US" smtClean="0"/>
              <a:t>[Bullet 1: http://www.diabetes.org/living-with-diabetes/treatment-and-care/medication/insulin/insulin-basics.html. Characteristics of insulin;</a:t>
            </a:r>
          </a:p>
          <a:p>
            <a:r>
              <a:rPr lang="en-US" altLang="en-US" smtClean="0"/>
              <a:t>Bullet 2: Unger 2007. Pg 798/last para, Pg 799/para 1-2;</a:t>
            </a:r>
          </a:p>
          <a:p>
            <a:r>
              <a:rPr lang="en-US" altLang="en-US" smtClean="0"/>
              <a:t>Bullet 3: Hartman 2008. Pg 55/col 1/para 1 and 2]</a:t>
            </a:r>
          </a:p>
          <a:p>
            <a:r>
              <a:rPr lang="en-US" altLang="en-US" b="1" smtClean="0"/>
              <a:t>Key Points:</a:t>
            </a:r>
          </a:p>
          <a:p>
            <a:pPr>
              <a:buFontTx/>
              <a:buChar char="•"/>
            </a:pPr>
            <a:r>
              <a:rPr lang="en-GB" altLang="en-US" smtClean="0"/>
              <a:t>The goal of insulin therapy is to mimic a normal physiological (insulin) response to hyperglycemia.</a:t>
            </a:r>
            <a:r>
              <a:rPr lang="en-GB" altLang="en-US" baseline="30000" smtClean="0"/>
              <a:t>2</a:t>
            </a:r>
            <a:r>
              <a:rPr lang="en-GB" altLang="en-US" smtClean="0"/>
              <a:t> [Unger 2007. Pg 798/last para]</a:t>
            </a:r>
          </a:p>
          <a:p>
            <a:pPr>
              <a:buFontTx/>
              <a:buChar char="•"/>
            </a:pPr>
            <a:r>
              <a:rPr lang="en-GB" altLang="en-US" smtClean="0"/>
              <a:t>In order to better match the physiological response, the time-action profiles need to be altered.</a:t>
            </a:r>
            <a:r>
              <a:rPr lang="en-US" altLang="en-US" baseline="30000" smtClean="0"/>
              <a:t>3</a:t>
            </a:r>
            <a:r>
              <a:rPr lang="en-US" altLang="en-US" smtClean="0"/>
              <a:t> [Hartman 2008. Pg 55/col 1/para 1 and 2]</a:t>
            </a:r>
            <a:endParaRPr lang="en-GB" altLang="en-US" smtClean="0"/>
          </a:p>
          <a:p>
            <a:pPr>
              <a:buFontTx/>
              <a:buChar char="•"/>
            </a:pPr>
            <a:r>
              <a:rPr lang="en-GB" altLang="en-US" smtClean="0"/>
              <a:t>Time-action profiles vary in different individuals or at different times in the same individual, and depends on variables such as the total dose, site of injection, blood supply, temperature, and physical activity.</a:t>
            </a:r>
            <a:r>
              <a:rPr lang="en-GB" altLang="en-US" baseline="30000" smtClean="0"/>
              <a:t>4</a:t>
            </a:r>
            <a:r>
              <a:rPr lang="en-GB" altLang="en-US" smtClean="0"/>
              <a:t> [Humalog PI. Pg 4/para 2]</a:t>
            </a:r>
          </a:p>
          <a:p>
            <a:pPr>
              <a:buFontTx/>
              <a:buChar char="•"/>
            </a:pPr>
            <a:r>
              <a:rPr lang="en-GB" altLang="en-US" smtClean="0"/>
              <a:t>Long-acting insulin analogs are used to mimic basal insulin secretion.</a:t>
            </a:r>
            <a:r>
              <a:rPr lang="en-GB" altLang="en-US" baseline="30000" smtClean="0"/>
              <a:t>3</a:t>
            </a:r>
            <a:r>
              <a:rPr lang="en-GB" altLang="en-US" smtClean="0"/>
              <a:t> [Hartman 2008. Pg 55/col 2/para 2]</a:t>
            </a:r>
          </a:p>
          <a:p>
            <a:pPr>
              <a:buFontTx/>
              <a:buChar char="•"/>
            </a:pPr>
            <a:r>
              <a:rPr lang="en-GB" altLang="en-US" smtClean="0"/>
              <a:t>Rapid-acting insulin analogs and regular human insulin are used at meal times and to correct excessive blood glucose for other reasons.3 [Hartman 2008. Pg 56/col 2/last para]</a:t>
            </a:r>
          </a:p>
          <a:p>
            <a:endParaRPr lang="en-GB" altLang="en-US" smtClean="0"/>
          </a:p>
          <a:p>
            <a:r>
              <a:rPr lang="en-GB" altLang="en-US" b="1" smtClean="0"/>
              <a:t>Reference:</a:t>
            </a:r>
          </a:p>
          <a:p>
            <a:pPr>
              <a:buFont typeface="Calibri" pitchFamily="34" charset="0"/>
              <a:buAutoNum type="arabicPeriod"/>
            </a:pPr>
            <a:r>
              <a:rPr lang="en-US" altLang="en-US" smtClean="0"/>
              <a:t>ADA. Insulin basics. http://www.diabetes.org/living-with-diabetes/treatment-and-care/medication/insulin/insulin-basics.html. Last accessed: 13 January 2015.</a:t>
            </a:r>
          </a:p>
          <a:p>
            <a:pPr>
              <a:buFont typeface="Calibri" pitchFamily="34" charset="0"/>
              <a:buAutoNum type="arabicPeriod"/>
            </a:pPr>
            <a:r>
              <a:rPr lang="en-US" altLang="en-US" smtClean="0"/>
              <a:t>Unger J. Management of type 1 diabetes. Prim Care 2007;34(4):791-808, vi-vii.</a:t>
            </a:r>
            <a:endParaRPr lang="en-GB" altLang="en-US" smtClean="0"/>
          </a:p>
          <a:p>
            <a:pPr>
              <a:buFont typeface="Calibri" pitchFamily="34" charset="0"/>
              <a:buAutoNum type="arabicPeriod"/>
            </a:pPr>
            <a:r>
              <a:rPr lang="en-US" altLang="en-US" smtClean="0"/>
              <a:t>Hartman I. Insulin analogs: impact on treatment success, satisfaction, quality of life, and adherence. Clin Med Res 2008;6(2):54-67.</a:t>
            </a:r>
          </a:p>
          <a:p>
            <a:pPr>
              <a:buFont typeface="Calibri" pitchFamily="34" charset="0"/>
              <a:buAutoNum type="arabicPeriod"/>
            </a:pPr>
            <a:r>
              <a:rPr lang="en-US" altLang="en-US" smtClean="0"/>
              <a:t>Humalog</a:t>
            </a:r>
            <a:r>
              <a:rPr lang="en-US" altLang="en-US" baseline="30000" smtClean="0"/>
              <a:t>®</a:t>
            </a:r>
            <a:r>
              <a:rPr lang="en-US" altLang="en-US" smtClean="0"/>
              <a:t> [Package insert]; Eli Lilly and Company, 2015. http://pi.lilly.com/us/humalog-pen-pi.pdf.</a:t>
            </a:r>
          </a:p>
          <a:p>
            <a:pPr>
              <a:buFont typeface="Calibri" pitchFamily="34" charset="0"/>
              <a:buAutoNum type="arabicPeriod"/>
            </a:pPr>
            <a:r>
              <a:rPr lang="en-US" altLang="en-US" smtClean="0">
                <a:latin typeface="Arial Narrow" pitchFamily="34" charset="0"/>
              </a:rPr>
              <a:t>Meah F and Juneja R. Insulin tactics in type 2 diabetes. Med Clin North Am 2015;99(1):157-86</a:t>
            </a:r>
            <a:endParaRPr lang="en-GB" altLang="en-US" smtClean="0"/>
          </a:p>
        </p:txBody>
      </p:sp>
      <p:sp>
        <p:nvSpPr>
          <p:cNvPr id="94212" name="Slide Number Placeholder 3"/>
          <p:cNvSpPr>
            <a:spLocks noGrp="1"/>
          </p:cNvSpPr>
          <p:nvPr>
            <p:ph type="sldNum" sz="quarter" idx="5"/>
          </p:nvPr>
        </p:nvSpPr>
        <p:spPr bwMode="auto">
          <a:noFill/>
          <a:ln>
            <a:miter lim="800000"/>
            <a:headEnd/>
            <a:tailEnd/>
          </a:ln>
        </p:spPr>
        <p:txBody>
          <a:bodyPr/>
          <a:lstStyle/>
          <a:p>
            <a:fld id="{74C428D4-02E0-48FF-A32A-076A88F38FF6}" type="slidenum">
              <a:rPr lang="en-GB" altLang="en-US"/>
              <a:pPr/>
              <a:t>32</a:t>
            </a:fld>
            <a:endParaRPr lang="en-GB" altLang="en-US"/>
          </a:p>
        </p:txBody>
      </p:sp>
    </p:spTree>
    <p:extLst>
      <p:ext uri="{BB962C8B-B14F-4D97-AF65-F5344CB8AC3E}">
        <p14:creationId xmlns:p14="http://schemas.microsoft.com/office/powerpoint/2010/main" val="34923103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Slide Number Placeholder 3"/>
          <p:cNvSpPr>
            <a:spLocks noGrp="1"/>
          </p:cNvSpPr>
          <p:nvPr>
            <p:ph type="sldNum" sz="quarter" idx="5"/>
          </p:nvPr>
        </p:nvSpPr>
        <p:spPr bwMode="auto">
          <a:noFill/>
          <a:ln>
            <a:miter lim="800000"/>
            <a:headEnd/>
            <a:tailEnd/>
          </a:ln>
        </p:spPr>
        <p:txBody>
          <a:bodyPr/>
          <a:lstStyle/>
          <a:p>
            <a:fld id="{6B6011B2-429D-4D20-9AF6-B884225D6EE7}" type="slidenum">
              <a:rPr lang="en-GB" altLang="en-US"/>
              <a:pPr/>
              <a:t>33</a:t>
            </a:fld>
            <a:endParaRPr lang="en-GB" altLang="en-US"/>
          </a:p>
        </p:txBody>
      </p:sp>
      <p:sp>
        <p:nvSpPr>
          <p:cNvPr id="96260" name="Notes Placeholder 4"/>
          <p:cNvSpPr>
            <a:spLocks noGrp="1"/>
          </p:cNvSpPr>
          <p:nvPr>
            <p:ph type="body" sz="quarter" idx="3"/>
          </p:nvPr>
        </p:nvSpPr>
        <p:spPr bwMode="auto">
          <a:noFill/>
        </p:spPr>
        <p:txBody>
          <a:bodyPr>
            <a:normAutofit fontScale="92500" lnSpcReduction="20000"/>
          </a:bodyPr>
          <a:lstStyle/>
          <a:p>
            <a:r>
              <a:rPr lang="en-US" altLang="en-US" b="1" dirty="0" smtClean="0"/>
              <a:t>Insu-00080187</a:t>
            </a:r>
          </a:p>
          <a:p>
            <a:endParaRPr lang="en-GB" altLang="en-US" dirty="0" smtClean="0"/>
          </a:p>
          <a:p>
            <a:r>
              <a:rPr lang="en-GB" altLang="en-US" dirty="0" smtClean="0"/>
              <a:t>[</a:t>
            </a:r>
            <a:r>
              <a:rPr lang="en-US" altLang="en-US" dirty="0" smtClean="0"/>
              <a:t>www.diabetes.org/living-with-diabetes/treatment-and-care/medication/insulin/insulin-basics.html. Characteristics of insulin;</a:t>
            </a:r>
          </a:p>
          <a:p>
            <a:r>
              <a:rPr lang="en-GB" altLang="en-US" dirty="0" smtClean="0"/>
              <a:t>Freeman 2008. Pg 28/Table 1/Short-acting – regular;</a:t>
            </a:r>
          </a:p>
          <a:p>
            <a:r>
              <a:rPr lang="en-GB" altLang="en-US" dirty="0" smtClean="0"/>
              <a:t>Bullet1: </a:t>
            </a:r>
            <a:r>
              <a:rPr lang="en-GB" altLang="en-US" dirty="0" err="1" smtClean="0"/>
              <a:t>Pandyarajan</a:t>
            </a:r>
            <a:r>
              <a:rPr lang="en-GB" altLang="en-US" dirty="0" smtClean="0"/>
              <a:t> 2012. Pg 2/</a:t>
            </a:r>
            <a:r>
              <a:rPr lang="en-GB" altLang="en-US" dirty="0" err="1" smtClean="0"/>
              <a:t>para</a:t>
            </a:r>
            <a:r>
              <a:rPr lang="en-GB" altLang="en-US" dirty="0" smtClean="0"/>
              <a:t> 1/sent 2-3, Pg 2/</a:t>
            </a:r>
            <a:r>
              <a:rPr lang="en-GB" altLang="en-US" dirty="0" err="1" smtClean="0"/>
              <a:t>para</a:t>
            </a:r>
            <a:r>
              <a:rPr lang="en-GB" altLang="en-US" dirty="0" smtClean="0"/>
              <a:t> 2, Pg 3/</a:t>
            </a:r>
            <a:r>
              <a:rPr lang="en-GB" altLang="en-US" dirty="0" err="1" smtClean="0"/>
              <a:t>para</a:t>
            </a:r>
            <a:r>
              <a:rPr lang="en-GB" altLang="en-US" dirty="0" smtClean="0"/>
              <a:t> 2;</a:t>
            </a:r>
          </a:p>
          <a:p>
            <a:r>
              <a:rPr lang="en-GB" altLang="en-US" dirty="0" smtClean="0"/>
              <a:t>Inferred from Bullet 1]</a:t>
            </a:r>
          </a:p>
          <a:p>
            <a:r>
              <a:rPr lang="en-GB" altLang="en-US" b="1" dirty="0" smtClean="0"/>
              <a:t>Abbreviation: </a:t>
            </a:r>
            <a:r>
              <a:rPr lang="en-GB" altLang="en-US" dirty="0" smtClean="0"/>
              <a:t>SC=subcutaneous</a:t>
            </a:r>
            <a:endParaRPr lang="en-GB" altLang="en-US" b="1" dirty="0" smtClean="0"/>
          </a:p>
          <a:p>
            <a:r>
              <a:rPr lang="en-GB" altLang="en-US" b="1" dirty="0" smtClean="0"/>
              <a:t>Key Points:</a:t>
            </a:r>
          </a:p>
          <a:p>
            <a:pPr>
              <a:buFontTx/>
              <a:buChar char="•"/>
            </a:pPr>
            <a:r>
              <a:rPr lang="en-GB" altLang="en-US" dirty="0" smtClean="0"/>
              <a:t>The monomer-</a:t>
            </a:r>
            <a:r>
              <a:rPr lang="en-GB" altLang="en-US" dirty="0" err="1" smtClean="0"/>
              <a:t>hexamer</a:t>
            </a:r>
            <a:r>
              <a:rPr lang="en-GB" altLang="en-US" dirty="0" smtClean="0"/>
              <a:t> transition drives the kinetics of injected insulin.</a:t>
            </a:r>
          </a:p>
          <a:p>
            <a:pPr>
              <a:buFontTx/>
              <a:buChar char="•"/>
            </a:pPr>
            <a:r>
              <a:rPr lang="en-GB" altLang="en-US" dirty="0" smtClean="0"/>
              <a:t>The onset of action is driven by the time until the first insulin monomers are released into the blood.</a:t>
            </a:r>
            <a:r>
              <a:rPr lang="en-GB" altLang="en-US" baseline="30000" dirty="0" smtClean="0"/>
              <a:t>1 </a:t>
            </a:r>
            <a:r>
              <a:rPr lang="en-GB" altLang="en-US" dirty="0" smtClean="0"/>
              <a:t>[</a:t>
            </a:r>
            <a:r>
              <a:rPr lang="en-US" altLang="en-US" dirty="0" smtClean="0"/>
              <a:t>Characteristics of insulin</a:t>
            </a:r>
            <a:r>
              <a:rPr lang="en-GB" altLang="en-US" dirty="0" smtClean="0"/>
              <a:t>]</a:t>
            </a:r>
            <a:endParaRPr lang="en-GB" altLang="en-US" baseline="30000" dirty="0" smtClean="0"/>
          </a:p>
          <a:p>
            <a:pPr>
              <a:buFontTx/>
              <a:buChar char="•"/>
            </a:pPr>
            <a:r>
              <a:rPr lang="en-GB" altLang="en-US" dirty="0" smtClean="0"/>
              <a:t>The duration of action is the time until all the insulin is released.</a:t>
            </a:r>
            <a:r>
              <a:rPr lang="en-GB" altLang="en-US" baseline="30000" dirty="0" smtClean="0"/>
              <a:t>1 </a:t>
            </a:r>
            <a:r>
              <a:rPr lang="en-GB" altLang="en-US" dirty="0" smtClean="0"/>
              <a:t>[</a:t>
            </a:r>
            <a:r>
              <a:rPr lang="en-US" altLang="en-US" dirty="0" smtClean="0"/>
              <a:t>Characteristics of insulin</a:t>
            </a:r>
            <a:r>
              <a:rPr lang="en-GB" altLang="en-US" dirty="0" smtClean="0"/>
              <a:t>]</a:t>
            </a:r>
            <a:endParaRPr lang="en-GB" altLang="en-US" baseline="30000" dirty="0" smtClean="0"/>
          </a:p>
          <a:p>
            <a:pPr>
              <a:buFontTx/>
              <a:buChar char="•"/>
            </a:pPr>
            <a:r>
              <a:rPr lang="en-GB" altLang="en-US" dirty="0" smtClean="0"/>
              <a:t>The times depend on the stability of the insulin </a:t>
            </a:r>
            <a:r>
              <a:rPr lang="en-GB" altLang="en-US" dirty="0" err="1" smtClean="0"/>
              <a:t>hexamers</a:t>
            </a:r>
            <a:r>
              <a:rPr lang="en-GB" altLang="en-US" dirty="0" smtClean="0"/>
              <a:t> (which depends on the strength of the interactions between the monomers).</a:t>
            </a:r>
            <a:r>
              <a:rPr lang="en-GB" altLang="en-US" baseline="30000" dirty="0" smtClean="0"/>
              <a:t>3 </a:t>
            </a:r>
            <a:r>
              <a:rPr lang="en-GB" altLang="en-US" dirty="0" smtClean="0"/>
              <a:t>[</a:t>
            </a:r>
            <a:r>
              <a:rPr lang="en-GB" altLang="en-US" dirty="0" err="1" smtClean="0"/>
              <a:t>Pandyarajan</a:t>
            </a:r>
            <a:r>
              <a:rPr lang="en-GB" altLang="en-US" dirty="0" smtClean="0"/>
              <a:t> 2012. Pg 2/</a:t>
            </a:r>
            <a:r>
              <a:rPr lang="en-GB" altLang="en-US" dirty="0" err="1" smtClean="0"/>
              <a:t>para</a:t>
            </a:r>
            <a:r>
              <a:rPr lang="en-GB" altLang="en-US" dirty="0" smtClean="0"/>
              <a:t> 1/sent 2-3, Pg 2/</a:t>
            </a:r>
            <a:r>
              <a:rPr lang="en-GB" altLang="en-US" dirty="0" err="1" smtClean="0"/>
              <a:t>para</a:t>
            </a:r>
            <a:r>
              <a:rPr lang="en-GB" altLang="en-US" dirty="0" smtClean="0"/>
              <a:t> 2, Pg 3/</a:t>
            </a:r>
            <a:r>
              <a:rPr lang="en-GB" altLang="en-US" dirty="0" err="1" smtClean="0"/>
              <a:t>para</a:t>
            </a:r>
            <a:r>
              <a:rPr lang="en-GB" altLang="en-US" dirty="0" smtClean="0"/>
              <a:t> 2]</a:t>
            </a:r>
            <a:endParaRPr lang="en-GB" altLang="en-US" baseline="30000" dirty="0" smtClean="0"/>
          </a:p>
          <a:p>
            <a:pPr marL="627799" lvl="1" indent="-171360">
              <a:buFontTx/>
              <a:buChar char="•"/>
            </a:pPr>
            <a:r>
              <a:rPr lang="en-GB" altLang="en-US" dirty="0" smtClean="0"/>
              <a:t>With a stable interaction, </a:t>
            </a:r>
            <a:r>
              <a:rPr lang="en-GB" altLang="en-US" dirty="0" err="1" smtClean="0"/>
              <a:t>hexamers</a:t>
            </a:r>
            <a:r>
              <a:rPr lang="en-GB" altLang="en-US" dirty="0" smtClean="0"/>
              <a:t> are stable for longer, giving a longer duration of action.</a:t>
            </a:r>
          </a:p>
          <a:p>
            <a:pPr marL="627799" lvl="1" indent="-171360">
              <a:buFontTx/>
              <a:buChar char="•"/>
            </a:pPr>
            <a:r>
              <a:rPr lang="en-GB" altLang="en-US" dirty="0" smtClean="0"/>
              <a:t>Weak interactions lead to a quicker onset of action and a reduced duration.</a:t>
            </a:r>
          </a:p>
          <a:p>
            <a:pPr marL="627799" lvl="1" indent="-171360"/>
            <a:endParaRPr lang="en-GB" altLang="en-US" dirty="0" smtClean="0"/>
          </a:p>
          <a:p>
            <a:r>
              <a:rPr lang="en-US" altLang="en-US" b="1" dirty="0" smtClean="0"/>
              <a:t>Reference:</a:t>
            </a:r>
          </a:p>
          <a:p>
            <a:pPr>
              <a:buFont typeface="Calibri" pitchFamily="34" charset="0"/>
              <a:buAutoNum type="arabicPeriod"/>
            </a:pPr>
            <a:r>
              <a:rPr lang="en-US" altLang="en-US" dirty="0" smtClean="0"/>
              <a:t>ADA. Insulin basics. http://www.diabetes.org/living-with-diabetes/treatment-and-care/medication/insulin/insulin-basics.html. Last accessed: 13 January 2015.</a:t>
            </a:r>
          </a:p>
          <a:p>
            <a:pPr>
              <a:buFont typeface="Calibri" pitchFamily="34" charset="0"/>
              <a:buAutoNum type="arabicPeriod"/>
            </a:pPr>
            <a:r>
              <a:rPr lang="en-US" altLang="en-US" dirty="0" smtClean="0"/>
              <a:t>Freeman JS. Insulin analog therapy: improving the match with physiologic insulin secretion. J Am Osteopath Assoc 2009;109(1):26-36.</a:t>
            </a:r>
          </a:p>
          <a:p>
            <a:pPr>
              <a:buFont typeface="Calibri" pitchFamily="34" charset="0"/>
              <a:buAutoNum type="arabicPeriod"/>
            </a:pPr>
            <a:r>
              <a:rPr lang="en-US" altLang="en-US" dirty="0" err="1" smtClean="0"/>
              <a:t>Pandyarajan</a:t>
            </a:r>
            <a:r>
              <a:rPr lang="en-US" altLang="en-US" dirty="0" smtClean="0"/>
              <a:t> V, Weiss MA. Design of non-standard insulin analogs for the treatment of diabetes mellitus. </a:t>
            </a:r>
            <a:r>
              <a:rPr lang="en-US" altLang="en-US" dirty="0" err="1" smtClean="0"/>
              <a:t>Curr</a:t>
            </a:r>
            <a:r>
              <a:rPr lang="en-US" altLang="en-US" dirty="0" smtClean="0"/>
              <a:t> </a:t>
            </a:r>
            <a:r>
              <a:rPr lang="en-US" altLang="en-US" dirty="0" err="1" smtClean="0"/>
              <a:t>Diab</a:t>
            </a:r>
            <a:r>
              <a:rPr lang="en-US" altLang="en-US" dirty="0" smtClean="0"/>
              <a:t> Rep 2012;12(6):697-704.</a:t>
            </a:r>
          </a:p>
        </p:txBody>
      </p:sp>
    </p:spTree>
    <p:extLst>
      <p:ext uri="{BB962C8B-B14F-4D97-AF65-F5344CB8AC3E}">
        <p14:creationId xmlns:p14="http://schemas.microsoft.com/office/powerpoint/2010/main" val="38981462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3885579" y="-1562"/>
            <a:ext cx="2972421" cy="457513"/>
          </a:xfrm>
          <a:prstGeom prst="rect">
            <a:avLst/>
          </a:prstGeom>
          <a:noFill/>
          <a:ln w="9525">
            <a:noFill/>
            <a:miter lim="800000"/>
            <a:headEnd/>
            <a:tailEnd/>
          </a:ln>
        </p:spPr>
        <p:txBody>
          <a:bodyPr wrap="none" lIns="91414" tIns="45708" rIns="91414" bIns="45708" anchor="ctr"/>
          <a:lstStyle/>
          <a:p>
            <a:pPr eaLnBrk="1" hangingPunct="1"/>
            <a:endParaRPr lang="en-GB" altLang="en-US">
              <a:solidFill>
                <a:srgbClr val="000000"/>
              </a:solidFill>
              <a:latin typeface="Calibri" pitchFamily="34" charset="0"/>
            </a:endParaRPr>
          </a:p>
        </p:txBody>
      </p:sp>
      <p:sp>
        <p:nvSpPr>
          <p:cNvPr id="98307" name="Rectangle 4"/>
          <p:cNvSpPr>
            <a:spLocks noChangeArrowheads="1"/>
          </p:cNvSpPr>
          <p:nvPr/>
        </p:nvSpPr>
        <p:spPr bwMode="auto">
          <a:xfrm>
            <a:off x="1" y="8684926"/>
            <a:ext cx="2972421" cy="457513"/>
          </a:xfrm>
          <a:prstGeom prst="rect">
            <a:avLst/>
          </a:prstGeom>
          <a:noFill/>
          <a:ln w="9525">
            <a:noFill/>
            <a:miter lim="800000"/>
            <a:headEnd/>
            <a:tailEnd/>
          </a:ln>
        </p:spPr>
        <p:txBody>
          <a:bodyPr wrap="none" lIns="91414" tIns="45708" rIns="91414" bIns="45708" anchor="ctr"/>
          <a:lstStyle/>
          <a:p>
            <a:pPr eaLnBrk="1" hangingPunct="1"/>
            <a:endParaRPr lang="en-GB" altLang="en-US">
              <a:solidFill>
                <a:srgbClr val="000000"/>
              </a:solidFill>
              <a:latin typeface="Calibri" pitchFamily="34" charset="0"/>
            </a:endParaRPr>
          </a:p>
        </p:txBody>
      </p:sp>
      <p:sp>
        <p:nvSpPr>
          <p:cNvPr id="98308" name="Rectangle 5"/>
          <p:cNvSpPr>
            <a:spLocks noChangeArrowheads="1"/>
          </p:cNvSpPr>
          <p:nvPr/>
        </p:nvSpPr>
        <p:spPr bwMode="auto">
          <a:xfrm>
            <a:off x="1" y="-1562"/>
            <a:ext cx="2972421" cy="457513"/>
          </a:xfrm>
          <a:prstGeom prst="rect">
            <a:avLst/>
          </a:prstGeom>
          <a:noFill/>
          <a:ln w="9525">
            <a:noFill/>
            <a:miter lim="800000"/>
            <a:headEnd/>
            <a:tailEnd/>
          </a:ln>
        </p:spPr>
        <p:txBody>
          <a:bodyPr wrap="none" lIns="91414" tIns="45708" rIns="91414" bIns="45708" anchor="ctr"/>
          <a:lstStyle/>
          <a:p>
            <a:pPr eaLnBrk="1" hangingPunct="1"/>
            <a:endParaRPr lang="en-GB" altLang="en-US">
              <a:solidFill>
                <a:srgbClr val="000000"/>
              </a:solidFill>
              <a:latin typeface="Calibri" pitchFamily="34" charset="0"/>
            </a:endParaRPr>
          </a:p>
        </p:txBody>
      </p:sp>
      <p:sp>
        <p:nvSpPr>
          <p:cNvPr id="98309" name="Rectangle 6"/>
          <p:cNvSpPr>
            <a:spLocks noChangeArrowheads="1"/>
          </p:cNvSpPr>
          <p:nvPr/>
        </p:nvSpPr>
        <p:spPr bwMode="auto">
          <a:xfrm>
            <a:off x="3885579" y="-1562"/>
            <a:ext cx="2972421" cy="457513"/>
          </a:xfrm>
          <a:prstGeom prst="rect">
            <a:avLst/>
          </a:prstGeom>
          <a:noFill/>
          <a:ln w="9525">
            <a:noFill/>
            <a:miter lim="800000"/>
            <a:headEnd/>
            <a:tailEnd/>
          </a:ln>
        </p:spPr>
        <p:txBody>
          <a:bodyPr wrap="none" lIns="91414" tIns="45708" rIns="91414" bIns="45708" anchor="ctr"/>
          <a:lstStyle/>
          <a:p>
            <a:pPr eaLnBrk="1" hangingPunct="1"/>
            <a:endParaRPr lang="en-GB" altLang="en-US">
              <a:solidFill>
                <a:srgbClr val="000000"/>
              </a:solidFill>
              <a:latin typeface="Calibri" pitchFamily="34" charset="0"/>
            </a:endParaRPr>
          </a:p>
        </p:txBody>
      </p:sp>
      <p:sp>
        <p:nvSpPr>
          <p:cNvPr id="98310" name="Rectangle 8"/>
          <p:cNvSpPr>
            <a:spLocks noChangeArrowheads="1"/>
          </p:cNvSpPr>
          <p:nvPr/>
        </p:nvSpPr>
        <p:spPr bwMode="auto">
          <a:xfrm>
            <a:off x="1" y="8684926"/>
            <a:ext cx="2972421" cy="457513"/>
          </a:xfrm>
          <a:prstGeom prst="rect">
            <a:avLst/>
          </a:prstGeom>
          <a:noFill/>
          <a:ln w="9525">
            <a:noFill/>
            <a:miter lim="800000"/>
            <a:headEnd/>
            <a:tailEnd/>
          </a:ln>
        </p:spPr>
        <p:txBody>
          <a:bodyPr wrap="none" lIns="91414" tIns="45708" rIns="91414" bIns="45708" anchor="ctr"/>
          <a:lstStyle/>
          <a:p>
            <a:pPr eaLnBrk="1" hangingPunct="1"/>
            <a:endParaRPr lang="en-GB" altLang="en-US">
              <a:solidFill>
                <a:srgbClr val="000000"/>
              </a:solidFill>
              <a:latin typeface="Calibri" pitchFamily="34" charset="0"/>
            </a:endParaRPr>
          </a:p>
        </p:txBody>
      </p:sp>
      <p:sp>
        <p:nvSpPr>
          <p:cNvPr id="98311" name="Rectangle 9"/>
          <p:cNvSpPr>
            <a:spLocks noChangeArrowheads="1"/>
          </p:cNvSpPr>
          <p:nvPr/>
        </p:nvSpPr>
        <p:spPr bwMode="auto">
          <a:xfrm>
            <a:off x="1" y="-1562"/>
            <a:ext cx="2972421" cy="457513"/>
          </a:xfrm>
          <a:prstGeom prst="rect">
            <a:avLst/>
          </a:prstGeom>
          <a:noFill/>
          <a:ln w="9525">
            <a:noFill/>
            <a:miter lim="800000"/>
            <a:headEnd/>
            <a:tailEnd/>
          </a:ln>
        </p:spPr>
        <p:txBody>
          <a:bodyPr wrap="none" lIns="91414" tIns="45708" rIns="91414" bIns="45708" anchor="ctr"/>
          <a:lstStyle/>
          <a:p>
            <a:pPr eaLnBrk="1" hangingPunct="1"/>
            <a:endParaRPr lang="en-GB" altLang="en-US">
              <a:solidFill>
                <a:srgbClr val="000000"/>
              </a:solidFill>
              <a:latin typeface="Calibri" pitchFamily="34" charset="0"/>
            </a:endParaRPr>
          </a:p>
        </p:txBody>
      </p:sp>
      <p:sp>
        <p:nvSpPr>
          <p:cNvPr id="98312" name="Rectangle 10"/>
          <p:cNvSpPr>
            <a:spLocks noGrp="1" noChangeArrowheads="1"/>
          </p:cNvSpPr>
          <p:nvPr>
            <p:ph type="body" idx="1"/>
          </p:nvPr>
        </p:nvSpPr>
        <p:spPr bwMode="auto">
          <a:xfrm>
            <a:off x="377377" y="4353393"/>
            <a:ext cx="6101694" cy="3635115"/>
          </a:xfrm>
          <a:noFill/>
        </p:spPr>
        <p:txBody>
          <a:bodyPr lIns="92049" tIns="46026" rIns="92049" bIns="46026"/>
          <a:lstStyle/>
          <a:p>
            <a:r>
              <a:rPr lang="en-US" altLang="en-US" b="1" smtClean="0"/>
              <a:t>Insu-00080187</a:t>
            </a:r>
          </a:p>
          <a:p>
            <a:pPr>
              <a:spcBef>
                <a:spcPct val="0"/>
              </a:spcBef>
            </a:pPr>
            <a:endParaRPr lang="en-GB" altLang="en-US" smtClean="0">
              <a:latin typeface="Calibri" pitchFamily="34" charset="0"/>
            </a:endParaRPr>
          </a:p>
          <a:p>
            <a:pPr>
              <a:spcBef>
                <a:spcPct val="0"/>
              </a:spcBef>
            </a:pPr>
            <a:r>
              <a:rPr lang="en-GB" altLang="en-US" smtClean="0">
                <a:latin typeface="Calibri" pitchFamily="34" charset="0"/>
              </a:rPr>
              <a:t>[Muzaffer Z et al, 1998. Figure 2]</a:t>
            </a:r>
          </a:p>
          <a:p>
            <a:pPr>
              <a:spcBef>
                <a:spcPct val="0"/>
              </a:spcBef>
            </a:pPr>
            <a:r>
              <a:rPr lang="en-GB" altLang="en-US" smtClean="0">
                <a:latin typeface="Calibri" pitchFamily="34" charset="0"/>
              </a:rPr>
              <a:t>Disclosure: Figure recreated based on Figure 2 of Muzaffer et al, 1998.</a:t>
            </a:r>
          </a:p>
          <a:p>
            <a:pPr>
              <a:spcBef>
                <a:spcPct val="0"/>
              </a:spcBef>
            </a:pPr>
            <a:endParaRPr lang="en-GB" altLang="en-US" b="1" smtClean="0">
              <a:latin typeface="Calibri" pitchFamily="34" charset="0"/>
            </a:endParaRPr>
          </a:p>
          <a:p>
            <a:pPr>
              <a:spcBef>
                <a:spcPct val="0"/>
              </a:spcBef>
            </a:pPr>
            <a:r>
              <a:rPr lang="en-GB" altLang="en-US" b="1" smtClean="0">
                <a:latin typeface="Calibri" pitchFamily="34" charset="0"/>
              </a:rPr>
              <a:t>Key Points</a:t>
            </a:r>
            <a:r>
              <a:rPr lang="en-GB" altLang="en-US" b="1" baseline="30000" smtClean="0">
                <a:latin typeface="Calibri" pitchFamily="34" charset="0"/>
              </a:rPr>
              <a:t>2</a:t>
            </a:r>
            <a:r>
              <a:rPr lang="en-GB" altLang="en-US" b="1" smtClean="0">
                <a:latin typeface="Calibri" pitchFamily="34" charset="0"/>
              </a:rPr>
              <a:t>: </a:t>
            </a:r>
            <a:r>
              <a:rPr lang="en-GB" altLang="en-US" smtClean="0">
                <a:latin typeface="Calibri" pitchFamily="34" charset="0"/>
              </a:rPr>
              <a:t>[Howey 1994. Abstract]</a:t>
            </a:r>
            <a:endParaRPr lang="en-GB" altLang="en-US" b="1" smtClean="0">
              <a:latin typeface="Calibri" pitchFamily="34" charset="0"/>
            </a:endParaRPr>
          </a:p>
          <a:p>
            <a:pPr>
              <a:spcBef>
                <a:spcPct val="0"/>
              </a:spcBef>
              <a:buFontTx/>
              <a:buChar char="•"/>
            </a:pPr>
            <a:r>
              <a:rPr lang="en-GB" altLang="en-US" smtClean="0">
                <a:latin typeface="Calibri" pitchFamily="34" charset="0"/>
              </a:rPr>
              <a:t>[Lys(B28), Pro(B29)]-human insulin (lispro) is an insulin analog in which the natural amino acid sequence of the </a:t>
            </a:r>
            <a:r>
              <a:rPr lang="el-GR" altLang="en-US" smtClean="0">
                <a:latin typeface="Calibri" pitchFamily="34" charset="0"/>
                <a:cs typeface="Times New Roman" pitchFamily="18" charset="0"/>
              </a:rPr>
              <a:t>β</a:t>
            </a:r>
            <a:r>
              <a:rPr lang="en-GB" altLang="en-US" smtClean="0">
                <a:latin typeface="Calibri" pitchFamily="34" charset="0"/>
              </a:rPr>
              <a:t>-chain at positions 28 and 29 is inverted. </a:t>
            </a:r>
          </a:p>
          <a:p>
            <a:pPr>
              <a:spcBef>
                <a:spcPct val="0"/>
              </a:spcBef>
              <a:buFontTx/>
              <a:buChar char="•"/>
            </a:pPr>
            <a:r>
              <a:rPr lang="en-GB" altLang="en-US" smtClean="0">
                <a:latin typeface="Calibri" pitchFamily="34" charset="0"/>
              </a:rPr>
              <a:t>These changes result in an insulin molecule with a greatly reduced capacity for self-association in solution. </a:t>
            </a:r>
          </a:p>
          <a:p>
            <a:pPr>
              <a:spcBef>
                <a:spcPct val="0"/>
              </a:spcBef>
              <a:buFontTx/>
              <a:buChar char="•"/>
            </a:pPr>
            <a:r>
              <a:rPr lang="en-GB" altLang="en-US" smtClean="0">
                <a:latin typeface="Calibri" pitchFamily="34" charset="0"/>
              </a:rPr>
              <a:t>These clinical studies were designed to compare lispro with human regular insulin after subcutaneous injection in humans. </a:t>
            </a:r>
          </a:p>
          <a:p>
            <a:pPr>
              <a:spcBef>
                <a:spcPct val="0"/>
              </a:spcBef>
              <a:buFontTx/>
              <a:buChar char="•"/>
            </a:pPr>
            <a:r>
              <a:rPr lang="en-GB" altLang="en-US" smtClean="0">
                <a:latin typeface="Calibri" pitchFamily="34" charset="0"/>
              </a:rPr>
              <a:t>It can be seen from the graph that the insulin analog Humalog® is more rapidly detectable in serum of healthy individuals. [Inferred from figure on slide]</a:t>
            </a:r>
          </a:p>
          <a:p>
            <a:pPr>
              <a:spcBef>
                <a:spcPct val="0"/>
              </a:spcBef>
            </a:pPr>
            <a:endParaRPr lang="en-GB" altLang="en-US" smtClean="0">
              <a:latin typeface="Calibri" pitchFamily="34" charset="0"/>
            </a:endParaRPr>
          </a:p>
          <a:p>
            <a:pPr>
              <a:spcBef>
                <a:spcPct val="0"/>
              </a:spcBef>
            </a:pPr>
            <a:r>
              <a:rPr lang="en-GB" altLang="en-US" b="1" smtClean="0">
                <a:latin typeface="Calibri" pitchFamily="34" charset="0"/>
              </a:rPr>
              <a:t>Reference</a:t>
            </a:r>
          </a:p>
          <a:p>
            <a:pPr>
              <a:spcBef>
                <a:spcPct val="0"/>
              </a:spcBef>
              <a:buFont typeface="Calibri" pitchFamily="34" charset="0"/>
              <a:buAutoNum type="arabicPeriod"/>
            </a:pPr>
            <a:r>
              <a:rPr lang="en-US" altLang="en-US" smtClean="0"/>
              <a:t>Muzaffer Z, Iqbal A, Ristic S. Insulin lispro--a review. J Pak Med Assoc 1998;48(7):212-4.</a:t>
            </a:r>
          </a:p>
          <a:p>
            <a:pPr>
              <a:spcBef>
                <a:spcPct val="0"/>
              </a:spcBef>
              <a:buFont typeface="Calibri" pitchFamily="34" charset="0"/>
              <a:buAutoNum type="arabicPeriod"/>
            </a:pPr>
            <a:r>
              <a:rPr lang="en-GB" altLang="en-US" smtClean="0">
                <a:latin typeface="Calibri" pitchFamily="34" charset="0"/>
              </a:rPr>
              <a:t>Howey DC, Bowsher RR, Brunelle RL, Woodworth JR. [Lys(B28), Pro(B29)]-human insulin. A rapidly absorbed analogue of human insulin. Diabetes. 1994; 43(3): 396-402.</a:t>
            </a:r>
          </a:p>
          <a:p>
            <a:pPr>
              <a:spcBef>
                <a:spcPct val="0"/>
              </a:spcBef>
              <a:buFont typeface="Calibri" pitchFamily="34" charset="0"/>
              <a:buAutoNum type="arabicPeriod"/>
            </a:pPr>
            <a:endParaRPr lang="en-GB" altLang="en-US" smtClean="0">
              <a:latin typeface="Calibri" pitchFamily="34" charset="0"/>
            </a:endParaRPr>
          </a:p>
          <a:p>
            <a:pPr>
              <a:spcBef>
                <a:spcPct val="0"/>
              </a:spcBef>
              <a:buFont typeface="Calibri" pitchFamily="34" charset="0"/>
              <a:buAutoNum type="arabicPeriod"/>
            </a:pPr>
            <a:endParaRPr lang="en-GB" altLang="en-US" smtClean="0">
              <a:latin typeface="Calibri" pitchFamily="34" charset="0"/>
            </a:endParaRPr>
          </a:p>
        </p:txBody>
      </p:sp>
      <p:sp>
        <p:nvSpPr>
          <p:cNvPr id="98313" name="Rectangle 11"/>
          <p:cNvSpPr>
            <a:spLocks noGrp="1" noRot="1" noChangeAspect="1" noChangeArrowheads="1" noTextEdit="1"/>
          </p:cNvSpPr>
          <p:nvPr>
            <p:ph type="sldImg"/>
          </p:nvPr>
        </p:nvSpPr>
        <p:spPr bwMode="auto">
          <a:xfrm>
            <a:off x="1147763" y="696913"/>
            <a:ext cx="4565650" cy="3425825"/>
          </a:xfrm>
          <a:noFill/>
          <a:ln cap="flat">
            <a:solidFill>
              <a:schemeClr val="tx1"/>
            </a:solidFill>
            <a:miter lim="800000"/>
            <a:headEnd/>
            <a:tailEnd/>
          </a:ln>
        </p:spPr>
      </p:sp>
      <p:sp>
        <p:nvSpPr>
          <p:cNvPr id="98314" name="Slide Number Placeholder 3"/>
          <p:cNvSpPr>
            <a:spLocks noGrp="1"/>
          </p:cNvSpPr>
          <p:nvPr>
            <p:ph type="sldNum" sz="quarter" idx="5"/>
          </p:nvPr>
        </p:nvSpPr>
        <p:spPr bwMode="auto">
          <a:noFill/>
          <a:ln>
            <a:miter lim="800000"/>
            <a:headEnd/>
            <a:tailEnd/>
          </a:ln>
        </p:spPr>
        <p:txBody>
          <a:bodyPr/>
          <a:lstStyle/>
          <a:p>
            <a:fld id="{914DB9E0-180A-4455-8249-A06D90ED07E1}" type="slidenum">
              <a:rPr lang="en-GB" altLang="en-US">
                <a:solidFill>
                  <a:srgbClr val="000000"/>
                </a:solidFill>
              </a:rPr>
              <a:pPr/>
              <a:t>34</a:t>
            </a:fld>
            <a:endParaRPr lang="en-GB" altLang="en-US">
              <a:solidFill>
                <a:srgbClr val="000000"/>
              </a:solidFill>
            </a:endParaRPr>
          </a:p>
        </p:txBody>
      </p:sp>
    </p:spTree>
    <p:extLst>
      <p:ext uri="{BB962C8B-B14F-4D97-AF65-F5344CB8AC3E}">
        <p14:creationId xmlns:p14="http://schemas.microsoft.com/office/powerpoint/2010/main" val="2295656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Folienbildplatzhalter 1"/>
          <p:cNvSpPr>
            <a:spLocks noGrp="1" noRot="1" noChangeAspect="1" noTextEdit="1"/>
          </p:cNvSpPr>
          <p:nvPr>
            <p:ph type="sldImg"/>
          </p:nvPr>
        </p:nvSpPr>
        <p:spPr bwMode="auto">
          <a:noFill/>
          <a:ln>
            <a:solidFill>
              <a:srgbClr val="000000"/>
            </a:solidFill>
            <a:miter lim="800000"/>
            <a:headEnd/>
            <a:tailEnd/>
          </a:ln>
        </p:spPr>
      </p:sp>
      <p:sp>
        <p:nvSpPr>
          <p:cNvPr id="100355" name="Notizenplatzhalter 2"/>
          <p:cNvSpPr>
            <a:spLocks noGrp="1"/>
          </p:cNvSpPr>
          <p:nvPr>
            <p:ph type="body" idx="1"/>
          </p:nvPr>
        </p:nvSpPr>
        <p:spPr bwMode="auto">
          <a:noFill/>
        </p:spPr>
        <p:txBody>
          <a:bodyPr/>
          <a:lstStyle/>
          <a:p>
            <a:r>
              <a:rPr lang="en-US" altLang="en-US" b="1" smtClean="0"/>
              <a:t>Insu-00080187</a:t>
            </a:r>
          </a:p>
          <a:p>
            <a:pPr eaLnBrk="1" hangingPunct="1"/>
            <a:r>
              <a:rPr lang="en-US" altLang="en-US" smtClean="0"/>
              <a:t>[McMahon 2007. Figure 1]</a:t>
            </a:r>
          </a:p>
          <a:p>
            <a:pPr eaLnBrk="1" hangingPunct="1"/>
            <a:r>
              <a:rPr lang="en-US" altLang="en-US" b="1" smtClean="0"/>
              <a:t>Disclosure:</a:t>
            </a:r>
            <a:r>
              <a:rPr lang="en-US" altLang="en-US" smtClean="0"/>
              <a:t> Figure created for Eli Lilly and Company based on Figure 1 of McMahon et al, 2007</a:t>
            </a:r>
          </a:p>
          <a:p>
            <a:pPr eaLnBrk="1" hangingPunct="1"/>
            <a:endParaRPr lang="en-US" altLang="en-US" b="1" smtClean="0"/>
          </a:p>
          <a:p>
            <a:pPr eaLnBrk="1" hangingPunct="1"/>
            <a:r>
              <a:rPr lang="en-US" altLang="en-US" b="1" smtClean="0"/>
              <a:t>References:</a:t>
            </a:r>
          </a:p>
          <a:p>
            <a:pPr eaLnBrk="1" hangingPunct="1">
              <a:buFont typeface="Calibri" pitchFamily="34" charset="0"/>
              <a:buAutoNum type="arabicPeriod"/>
            </a:pPr>
            <a:r>
              <a:rPr lang="en-US" altLang="en-US" smtClean="0"/>
              <a:t>McMahon GT, Dluhy RG. Intention to Treat — Initiating Insulin Therapy and the 4-T Study. N Engl J Med 2007; 357:1759-1761.</a:t>
            </a:r>
          </a:p>
          <a:p>
            <a:pPr eaLnBrk="1" hangingPunct="1">
              <a:buFont typeface="Calibri" pitchFamily="34" charset="0"/>
              <a:buAutoNum type="arabicPeriod"/>
            </a:pPr>
            <a:r>
              <a:rPr lang="en-GB" altLang="en-US" smtClean="0"/>
              <a:t>Toujeo</a:t>
            </a:r>
            <a:r>
              <a:rPr lang="en-GB" altLang="en-US" baseline="30000" smtClean="0"/>
              <a:t>®</a:t>
            </a:r>
            <a:r>
              <a:rPr lang="en-GB" altLang="en-US" smtClean="0"/>
              <a:t> [Prescribing Information]; Sanofi, 2015. http://www.accessdata.fda.gov/drugsatfda_docs/label/2015/206538lbl.pdf</a:t>
            </a:r>
          </a:p>
          <a:p>
            <a:pPr eaLnBrk="1" hangingPunct="1">
              <a:buFont typeface="+mj-lt"/>
              <a:buNone/>
            </a:pPr>
            <a:endParaRPr lang="en-US" altLang="en-US" smtClean="0"/>
          </a:p>
        </p:txBody>
      </p:sp>
      <p:sp>
        <p:nvSpPr>
          <p:cNvPr id="100356" name="Foliennummernplatzhalter 3"/>
          <p:cNvSpPr>
            <a:spLocks noGrp="1"/>
          </p:cNvSpPr>
          <p:nvPr>
            <p:ph type="sldNum" sz="quarter" idx="5"/>
          </p:nvPr>
        </p:nvSpPr>
        <p:spPr bwMode="auto">
          <a:noFill/>
          <a:ln>
            <a:miter lim="800000"/>
            <a:headEnd/>
            <a:tailEnd/>
          </a:ln>
        </p:spPr>
        <p:txBody>
          <a:bodyPr/>
          <a:lstStyle/>
          <a:p>
            <a:fld id="{27916C84-AE92-445D-AA1F-FA6BD02A431C}" type="slidenum">
              <a:rPr lang="en-GB" altLang="en-US"/>
              <a:pPr/>
              <a:t>35</a:t>
            </a:fld>
            <a:endParaRPr lang="en-GB" altLang="en-US"/>
          </a:p>
        </p:txBody>
      </p:sp>
    </p:spTree>
    <p:extLst>
      <p:ext uri="{BB962C8B-B14F-4D97-AF65-F5344CB8AC3E}">
        <p14:creationId xmlns:p14="http://schemas.microsoft.com/office/powerpoint/2010/main" val="34848134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defRPr sz="1700">
                <a:solidFill>
                  <a:schemeClr val="tx1"/>
                </a:solidFill>
                <a:latin typeface="Arial" pitchFamily="34" charset="0"/>
                <a:ea typeface="MS PGothic" pitchFamily="34" charset="-128"/>
              </a:defRPr>
            </a:lvl1pPr>
            <a:lvl2pPr marL="729057" indent="-280406" eaLnBrk="0" hangingPunct="0">
              <a:defRPr sz="1700">
                <a:solidFill>
                  <a:schemeClr val="tx1"/>
                </a:solidFill>
                <a:latin typeface="Arial" pitchFamily="34" charset="0"/>
                <a:ea typeface="MS PGothic" pitchFamily="34" charset="-128"/>
              </a:defRPr>
            </a:lvl2pPr>
            <a:lvl3pPr marL="1121626" indent="-224325" eaLnBrk="0" hangingPunct="0">
              <a:defRPr sz="1700">
                <a:solidFill>
                  <a:schemeClr val="tx1"/>
                </a:solidFill>
                <a:latin typeface="Arial" pitchFamily="34" charset="0"/>
                <a:ea typeface="MS PGothic" pitchFamily="34" charset="-128"/>
              </a:defRPr>
            </a:lvl3pPr>
            <a:lvl4pPr marL="1570276" indent="-224325" eaLnBrk="0" hangingPunct="0">
              <a:defRPr sz="1700">
                <a:solidFill>
                  <a:schemeClr val="tx1"/>
                </a:solidFill>
                <a:latin typeface="Arial" pitchFamily="34" charset="0"/>
                <a:ea typeface="MS PGothic" pitchFamily="34" charset="-128"/>
              </a:defRPr>
            </a:lvl4pPr>
            <a:lvl5pPr marL="2018927" indent="-224325" eaLnBrk="0" hangingPunct="0">
              <a:defRPr sz="1700">
                <a:solidFill>
                  <a:schemeClr val="tx1"/>
                </a:solidFill>
                <a:latin typeface="Arial" pitchFamily="34" charset="0"/>
                <a:ea typeface="MS PGothic" pitchFamily="34" charset="-128"/>
              </a:defRPr>
            </a:lvl5pPr>
            <a:lvl6pPr marL="2467577" indent="-224325" algn="ctr" eaLnBrk="0" fontAlgn="base" hangingPunct="0">
              <a:spcBef>
                <a:spcPct val="0"/>
              </a:spcBef>
              <a:spcAft>
                <a:spcPct val="0"/>
              </a:spcAft>
              <a:defRPr sz="1700">
                <a:solidFill>
                  <a:schemeClr val="tx1"/>
                </a:solidFill>
                <a:latin typeface="Arial" pitchFamily="34" charset="0"/>
                <a:ea typeface="MS PGothic" pitchFamily="34" charset="-128"/>
              </a:defRPr>
            </a:lvl6pPr>
            <a:lvl7pPr marL="2916227" indent="-224325" algn="ctr" eaLnBrk="0" fontAlgn="base" hangingPunct="0">
              <a:spcBef>
                <a:spcPct val="0"/>
              </a:spcBef>
              <a:spcAft>
                <a:spcPct val="0"/>
              </a:spcAft>
              <a:defRPr sz="1700">
                <a:solidFill>
                  <a:schemeClr val="tx1"/>
                </a:solidFill>
                <a:latin typeface="Arial" pitchFamily="34" charset="0"/>
                <a:ea typeface="MS PGothic" pitchFamily="34" charset="-128"/>
              </a:defRPr>
            </a:lvl7pPr>
            <a:lvl8pPr marL="3364878" indent="-224325" algn="ctr" eaLnBrk="0" fontAlgn="base" hangingPunct="0">
              <a:spcBef>
                <a:spcPct val="0"/>
              </a:spcBef>
              <a:spcAft>
                <a:spcPct val="0"/>
              </a:spcAft>
              <a:defRPr sz="1700">
                <a:solidFill>
                  <a:schemeClr val="tx1"/>
                </a:solidFill>
                <a:latin typeface="Arial" pitchFamily="34" charset="0"/>
                <a:ea typeface="MS PGothic" pitchFamily="34" charset="-128"/>
              </a:defRPr>
            </a:lvl8pPr>
            <a:lvl9pPr marL="3813528" indent="-224325" algn="ctr" eaLnBrk="0" fontAlgn="base" hangingPunct="0">
              <a:spcBef>
                <a:spcPct val="0"/>
              </a:spcBef>
              <a:spcAft>
                <a:spcPct val="0"/>
              </a:spcAft>
              <a:defRPr sz="1700">
                <a:solidFill>
                  <a:schemeClr val="tx1"/>
                </a:solidFill>
                <a:latin typeface="Arial" pitchFamily="34" charset="0"/>
                <a:ea typeface="MS PGothic" pitchFamily="34" charset="-128"/>
              </a:defRPr>
            </a:lvl9pPr>
          </a:lstStyle>
          <a:p>
            <a:pPr eaLnBrk="1" hangingPunct="1">
              <a:defRPr/>
            </a:pPr>
            <a:r>
              <a:rPr lang="da-DK" altLang="en-US" sz="1200" dirty="0" smtClean="0"/>
              <a:t>Updated:</a:t>
            </a:r>
          </a:p>
        </p:txBody>
      </p:sp>
      <p:sp>
        <p:nvSpPr>
          <p:cNvPr id="104451" name="Rectangle 3"/>
          <p:cNvSpPr>
            <a:spLocks noGrp="1" noChangeArrowheads="1"/>
          </p:cNvSpPr>
          <p:nvPr>
            <p:ph type="dt" sz="quarter" idx="1"/>
          </p:nvPr>
        </p:nvSpPr>
        <p:spPr bwMode="auto">
          <a:noFill/>
          <a:ln>
            <a:miter lim="800000"/>
            <a:headEnd/>
            <a:tailEnd/>
          </a:ln>
        </p:spPr>
        <p:txBody>
          <a:bodyPr/>
          <a:lstStyle/>
          <a:p>
            <a:fld id="{70609404-C94C-421C-BCDC-0D8926DDB1D7}" type="datetime8">
              <a:rPr lang="en-US" altLang="en-US" smtClean="0">
                <a:latin typeface="Arial" pitchFamily="34" charset="0"/>
                <a:ea typeface="MS PGothic" pitchFamily="34" charset="-128"/>
              </a:rPr>
              <a:pPr/>
              <a:t>9/6/2017 4:06 PM</a:t>
            </a:fld>
            <a:endParaRPr lang="da-DK" altLang="en-US" smtClean="0">
              <a:latin typeface="Arial" pitchFamily="34" charset="0"/>
              <a:ea typeface="MS PGothic" pitchFamily="34" charset="-128"/>
            </a:endParaRPr>
          </a:p>
        </p:txBody>
      </p:sp>
      <p:sp>
        <p:nvSpPr>
          <p:cNvPr id="104452" name="Rectangle 7"/>
          <p:cNvSpPr>
            <a:spLocks noGrp="1" noChangeArrowheads="1"/>
          </p:cNvSpPr>
          <p:nvPr>
            <p:ph type="sldNum" sz="quarter" idx="5"/>
          </p:nvPr>
        </p:nvSpPr>
        <p:spPr bwMode="auto">
          <a:noFill/>
          <a:ln>
            <a:miter lim="800000"/>
            <a:headEnd/>
            <a:tailEnd/>
          </a:ln>
        </p:spPr>
        <p:txBody>
          <a:bodyPr/>
          <a:lstStyle/>
          <a:p>
            <a:fld id="{D0866B16-7F99-4138-A60C-F6CD0E3C75FA}" type="slidenum">
              <a:rPr lang="da-DK" altLang="en-US">
                <a:latin typeface="Arial" pitchFamily="34" charset="0"/>
                <a:ea typeface="MS PGothic" pitchFamily="34" charset="-128"/>
              </a:rPr>
              <a:pPr/>
              <a:t>39</a:t>
            </a:fld>
            <a:endParaRPr lang="da-DK" altLang="en-US">
              <a:latin typeface="Arial" pitchFamily="34" charset="0"/>
              <a:ea typeface="MS PGothic" pitchFamily="34" charset="-128"/>
            </a:endParaRPr>
          </a:p>
        </p:txBody>
      </p:sp>
      <p:sp>
        <p:nvSpPr>
          <p:cNvPr id="104453" name="Rectangle 2"/>
          <p:cNvSpPr>
            <a:spLocks noGrp="1" noRot="1" noChangeAspect="1" noChangeArrowheads="1" noTextEdit="1"/>
          </p:cNvSpPr>
          <p:nvPr>
            <p:ph type="sldImg"/>
          </p:nvPr>
        </p:nvSpPr>
        <p:spPr bwMode="auto">
          <a:xfrm>
            <a:off x="1128713" y="469900"/>
            <a:ext cx="4568825" cy="3427413"/>
          </a:xfrm>
          <a:solidFill>
            <a:srgbClr val="FFFFFF"/>
          </a:solidFill>
          <a:ln>
            <a:solidFill>
              <a:srgbClr val="000000"/>
            </a:solidFill>
            <a:miter lim="800000"/>
            <a:headEnd/>
            <a:tailEnd/>
          </a:ln>
        </p:spPr>
      </p:sp>
      <p:sp>
        <p:nvSpPr>
          <p:cNvPr id="104454" name="Rectangle 3"/>
          <p:cNvSpPr>
            <a:spLocks noGrp="1" noChangeArrowheads="1"/>
          </p:cNvSpPr>
          <p:nvPr>
            <p:ph type="body" idx="1"/>
          </p:nvPr>
        </p:nvSpPr>
        <p:spPr bwMode="auto">
          <a:xfrm>
            <a:off x="301280" y="4044222"/>
            <a:ext cx="6106353" cy="4801537"/>
          </a:xfrm>
          <a:solidFill>
            <a:srgbClr val="FFFFFF"/>
          </a:solidFill>
          <a:ln>
            <a:solidFill>
              <a:srgbClr val="000000"/>
            </a:solidFill>
            <a:miter lim="800000"/>
            <a:headEnd/>
            <a:tailEnd/>
          </a:ln>
        </p:spPr>
        <p:txBody>
          <a:bodyPr lIns="90869" tIns="45435" rIns="90869" bIns="45435"/>
          <a:lstStyle/>
          <a:p>
            <a:r>
              <a:rPr lang="en-US" altLang="en-US" b="1" smtClean="0"/>
              <a:t>Insu-00080187</a:t>
            </a:r>
          </a:p>
          <a:p>
            <a:endParaRPr lang="en-US" altLang="en-US" smtClean="0"/>
          </a:p>
          <a:p>
            <a:r>
              <a:rPr lang="en-GB" altLang="en-US" b="1" smtClean="0">
                <a:solidFill>
                  <a:srgbClr val="000000"/>
                </a:solidFill>
              </a:rPr>
              <a:t>Source: </a:t>
            </a:r>
          </a:p>
          <a:p>
            <a:r>
              <a:rPr lang="en-US" altLang="en-US" smtClean="0">
                <a:ea typeface="MS PGothic" pitchFamily="34" charset="-128"/>
              </a:rPr>
              <a:t>Clement S t al. </a:t>
            </a:r>
            <a:r>
              <a:rPr lang="en-US" altLang="en-US" i="1" smtClean="0">
                <a:ea typeface="MS PGothic" pitchFamily="34" charset="-128"/>
              </a:rPr>
              <a:t>Diabetes Care</a:t>
            </a:r>
            <a:r>
              <a:rPr lang="en-US" altLang="en-US" smtClean="0">
                <a:ea typeface="MS PGothic" pitchFamily="34" charset="-128"/>
              </a:rPr>
              <a:t> 2004;27:553</a:t>
            </a:r>
            <a:r>
              <a:rPr lang="en-US" altLang="en-US" smtClean="0">
                <a:solidFill>
                  <a:srgbClr val="000000"/>
                </a:solidFill>
              </a:rPr>
              <a:t>–591</a:t>
            </a:r>
            <a:endParaRPr lang="en-US" altLang="en-US" smtClean="0">
              <a:latin typeface="Arial Narrow" pitchFamily="34" charset="0"/>
            </a:endParaRPr>
          </a:p>
          <a:p>
            <a:r>
              <a:rPr lang="en-US" altLang="en-US" smtClean="0">
                <a:latin typeface="Arial Narrow" pitchFamily="34" charset="0"/>
              </a:rPr>
              <a:t>Juneja R et al. </a:t>
            </a:r>
            <a:r>
              <a:rPr lang="en-US" altLang="en-US" i="1" smtClean="0">
                <a:latin typeface="Arial Narrow" pitchFamily="34" charset="0"/>
              </a:rPr>
              <a:t>Postgrad Med</a:t>
            </a:r>
            <a:r>
              <a:rPr lang="en-US" altLang="en-US" smtClean="0">
                <a:latin typeface="Arial Narrow" pitchFamily="34" charset="0"/>
              </a:rPr>
              <a:t> 2010 Jan;122:153-62</a:t>
            </a:r>
            <a:endParaRPr lang="en-GB" altLang="en-US" b="1" smtClean="0">
              <a:solidFill>
                <a:srgbClr val="000000"/>
              </a:solidFill>
            </a:endParaRPr>
          </a:p>
          <a:p>
            <a:endParaRPr lang="en-GB" altLang="en-US" b="1" smtClean="0">
              <a:solidFill>
                <a:srgbClr val="000000"/>
              </a:solidFill>
            </a:endParaRPr>
          </a:p>
          <a:p>
            <a:r>
              <a:rPr lang="en-GB" altLang="en-US" b="1" smtClean="0">
                <a:solidFill>
                  <a:srgbClr val="000000"/>
                </a:solidFill>
              </a:rPr>
              <a:t>Key Points: </a:t>
            </a:r>
            <a:r>
              <a:rPr lang="en-US" altLang="en-US" smtClean="0"/>
              <a:t>(</a:t>
            </a:r>
            <a:r>
              <a:rPr lang="en-GB" altLang="en-US" smtClean="0">
                <a:solidFill>
                  <a:srgbClr val="000000"/>
                </a:solidFill>
              </a:rPr>
              <a:t>Juneja_2010/Page 157/ Col  2/ Para 2)</a:t>
            </a:r>
          </a:p>
          <a:p>
            <a:endParaRPr lang="en-GB" altLang="en-US" smtClean="0">
              <a:solidFill>
                <a:srgbClr val="000000"/>
              </a:solidFill>
            </a:endParaRPr>
          </a:p>
          <a:p>
            <a:pPr>
              <a:buFontTx/>
              <a:buChar char="•"/>
            </a:pPr>
            <a:r>
              <a:rPr lang="en-US" altLang="en-US" smtClean="0"/>
              <a:t>For patients who are sick but not eating basal and nutritional insulin coverage is required to account for TPN, D5 infusion, or enteral feedings. </a:t>
            </a:r>
          </a:p>
          <a:p>
            <a:pPr>
              <a:buFontTx/>
              <a:buChar char="•"/>
            </a:pPr>
            <a:r>
              <a:rPr lang="en-US" altLang="en-US" smtClean="0"/>
              <a:t>For patients who are NPO or maintained on continuous nutrition support, corrective insulin should not be held, rather corrective insulin can be administered at scheduled time intervals based on blood glucose levels.</a:t>
            </a:r>
          </a:p>
          <a:p>
            <a:endParaRPr lang="en-GB" altLang="en-US" smtClean="0">
              <a:solidFill>
                <a:srgbClr val="000000"/>
              </a:solidFill>
            </a:endParaRPr>
          </a:p>
          <a:p>
            <a:r>
              <a:rPr lang="en-GB" altLang="en-US" b="1" smtClean="0">
                <a:solidFill>
                  <a:srgbClr val="000000"/>
                </a:solidFill>
              </a:rPr>
              <a:t>Reference:</a:t>
            </a:r>
          </a:p>
          <a:p>
            <a:pPr>
              <a:buFont typeface="Calibri" pitchFamily="34" charset="0"/>
              <a:buAutoNum type="arabicPeriod"/>
            </a:pPr>
            <a:r>
              <a:rPr lang="en-US" altLang="en-US" smtClean="0">
                <a:solidFill>
                  <a:srgbClr val="000000"/>
                </a:solidFill>
                <a:ea typeface="MS PGothic" pitchFamily="34" charset="-128"/>
              </a:rPr>
              <a:t> </a:t>
            </a:r>
            <a:r>
              <a:rPr lang="en-US" altLang="en-US" smtClean="0"/>
              <a:t>Clement S, Braithwaite SS, Magee MF et al. Management of diabetes and hyperglycemia in the hospital. Diabetes Care 2004;27:553–91.</a:t>
            </a:r>
            <a:endParaRPr lang="en-US" altLang="en-US" smtClean="0">
              <a:solidFill>
                <a:srgbClr val="000000"/>
              </a:solidFill>
              <a:ea typeface="MS PGothic" pitchFamily="34" charset="-128"/>
            </a:endParaRPr>
          </a:p>
          <a:p>
            <a:pPr>
              <a:buFont typeface="Calibri" pitchFamily="34" charset="0"/>
              <a:buAutoNum type="arabicPeriod"/>
            </a:pPr>
            <a:r>
              <a:rPr lang="en-US" altLang="en-US" smtClean="0">
                <a:solidFill>
                  <a:srgbClr val="000000"/>
                </a:solidFill>
                <a:latin typeface="Arial Narrow" pitchFamily="34" charset="0"/>
                <a:ea typeface="MS PGothic" pitchFamily="34" charset="-128"/>
              </a:rPr>
              <a:t> </a:t>
            </a:r>
            <a:r>
              <a:rPr lang="en-US" altLang="en-US" smtClean="0">
                <a:latin typeface="Arial Narrow" pitchFamily="34" charset="0"/>
              </a:rPr>
              <a:t>Juneja R et al. The nuts and bolts of subcutaneous insulin therapy in non-critical care hospital settings. Postgrad Med 2010;122:153-62.</a:t>
            </a:r>
            <a:endParaRPr lang="en-GB" altLang="en-US" b="1" smtClean="0">
              <a:solidFill>
                <a:srgbClr val="000000"/>
              </a:solidFill>
            </a:endParaRPr>
          </a:p>
          <a:p>
            <a:pPr eaLnBrk="1" hangingPunct="1"/>
            <a:endParaRPr lang="en-US" altLang="en-US" smtClean="0"/>
          </a:p>
        </p:txBody>
      </p:sp>
    </p:spTree>
    <p:extLst>
      <p:ext uri="{BB962C8B-B14F-4D97-AF65-F5344CB8AC3E}">
        <p14:creationId xmlns:p14="http://schemas.microsoft.com/office/powerpoint/2010/main" val="41716449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6499" name="Rectangle 3"/>
          <p:cNvSpPr>
            <a:spLocks noGrp="1" noChangeArrowheads="1"/>
          </p:cNvSpPr>
          <p:nvPr>
            <p:ph type="body" idx="1"/>
          </p:nvPr>
        </p:nvSpPr>
        <p:spPr bwMode="auto">
          <a:noFill/>
        </p:spPr>
        <p:txBody>
          <a:bodyPr/>
          <a:lstStyle/>
          <a:p>
            <a:r>
              <a:rPr lang="en-US" altLang="en-US" b="1" smtClean="0"/>
              <a:t>Insu-00080187</a:t>
            </a:r>
          </a:p>
          <a:p>
            <a:endParaRPr lang="en-US" altLang="en-US" smtClean="0"/>
          </a:p>
          <a:p>
            <a:r>
              <a:rPr kumimoji="1" lang="en-US" altLang="en-US" b="1" smtClean="0">
                <a:solidFill>
                  <a:schemeClr val="tx2"/>
                </a:solidFill>
              </a:rPr>
              <a:t>Source: </a:t>
            </a:r>
          </a:p>
          <a:p>
            <a:r>
              <a:rPr lang="en-US" altLang="en-US" smtClean="0">
                <a:ea typeface="MS PGothic" pitchFamily="34" charset="-128"/>
              </a:rPr>
              <a:t>Clement S t al. </a:t>
            </a:r>
            <a:r>
              <a:rPr lang="en-US" altLang="en-US" i="1" smtClean="0">
                <a:ea typeface="MS PGothic" pitchFamily="34" charset="-128"/>
              </a:rPr>
              <a:t>Diabetes Care</a:t>
            </a:r>
            <a:r>
              <a:rPr lang="en-US" altLang="en-US" smtClean="0">
                <a:ea typeface="MS PGothic" pitchFamily="34" charset="-128"/>
              </a:rPr>
              <a:t> 2004;27:553</a:t>
            </a:r>
            <a:r>
              <a:rPr lang="en-US" altLang="en-US" smtClean="0">
                <a:solidFill>
                  <a:srgbClr val="000000"/>
                </a:solidFill>
              </a:rPr>
              <a:t>–591</a:t>
            </a:r>
            <a:endParaRPr kumimoji="1" lang="en-US" altLang="en-US" b="1" smtClean="0">
              <a:solidFill>
                <a:schemeClr val="tx2"/>
              </a:solidFill>
              <a:ea typeface="MS PGothic" pitchFamily="34" charset="-128"/>
            </a:endParaRPr>
          </a:p>
          <a:p>
            <a:r>
              <a:rPr lang="en-US" altLang="en-US" smtClean="0">
                <a:ea typeface="MS PGothic" pitchFamily="34" charset="-128"/>
              </a:rPr>
              <a:t>Juneja R et al. </a:t>
            </a:r>
            <a:r>
              <a:rPr lang="en-US" altLang="en-US" i="1" smtClean="0"/>
              <a:t>Postgrad Med</a:t>
            </a:r>
            <a:r>
              <a:rPr lang="en-US" altLang="en-US" smtClean="0"/>
              <a:t> 2010;122:153-62</a:t>
            </a:r>
            <a:endParaRPr lang="en-US" altLang="en-US" smtClean="0">
              <a:ea typeface="MS PGothic" pitchFamily="34" charset="-128"/>
            </a:endParaRPr>
          </a:p>
          <a:p>
            <a:endParaRPr kumimoji="1" lang="en-US" altLang="en-US" b="1" smtClean="0">
              <a:solidFill>
                <a:schemeClr val="tx2"/>
              </a:solidFill>
            </a:endParaRPr>
          </a:p>
          <a:p>
            <a:r>
              <a:rPr kumimoji="1" lang="en-US" altLang="en-US" b="1" smtClean="0">
                <a:solidFill>
                  <a:schemeClr val="tx2"/>
                </a:solidFill>
              </a:rPr>
              <a:t>Keypoints: </a:t>
            </a:r>
            <a:r>
              <a:rPr kumimoji="1" lang="en-US" altLang="en-US" smtClean="0">
                <a:solidFill>
                  <a:schemeClr val="tx2"/>
                </a:solidFill>
              </a:rPr>
              <a:t>(Juneja_2010/page 157/col 2/para 2)</a:t>
            </a:r>
          </a:p>
          <a:p>
            <a:endParaRPr lang="en-US" altLang="en-US" smtClean="0"/>
          </a:p>
          <a:p>
            <a:pPr>
              <a:buFontTx/>
              <a:buChar char="•"/>
            </a:pPr>
            <a:r>
              <a:rPr lang="en-US" altLang="en-US" smtClean="0"/>
              <a:t>For patients who are NPO or maintained on continuous nutrition support, corrective insulin should not be held, rather corrective insulin can be administered at scheduled time intervals based on blood glucose levels (eg, every 6 hours)</a:t>
            </a:r>
          </a:p>
          <a:p>
            <a:pPr>
              <a:buFontTx/>
              <a:buChar char="•"/>
            </a:pPr>
            <a:endParaRPr lang="en-US" altLang="en-US" smtClean="0"/>
          </a:p>
          <a:p>
            <a:r>
              <a:rPr lang="en-US" altLang="en-US" b="1" smtClean="0"/>
              <a:t>Reference: </a:t>
            </a:r>
          </a:p>
          <a:p>
            <a:r>
              <a:rPr lang="en-US" altLang="en-US" smtClean="0"/>
              <a:t>1. Clement S, Braithwaite SS, Magee MF et al. Management of diabetes and hyperglycemia in the hospital. Diabetes Care 2004;27:553–91.</a:t>
            </a:r>
            <a:endParaRPr lang="en-US" altLang="en-US" b="1" smtClean="0">
              <a:ea typeface="MS PGothic" pitchFamily="34" charset="-128"/>
            </a:endParaRPr>
          </a:p>
          <a:p>
            <a:r>
              <a:rPr lang="en-US" altLang="en-US" smtClean="0">
                <a:ea typeface="MS PGothic" pitchFamily="34" charset="-128"/>
              </a:rPr>
              <a:t>2. Juneja R et al. The nuts and bolts of subcutaneous insulin therapy in non-critical care hospital settings. </a:t>
            </a:r>
            <a:r>
              <a:rPr lang="en-US" altLang="en-US" smtClean="0"/>
              <a:t>Postgrad Med 2010;122:153-62.</a:t>
            </a:r>
            <a:endParaRPr lang="en-US" altLang="en-US" smtClean="0">
              <a:ea typeface="MS PGothic" pitchFamily="34" charset="-128"/>
            </a:endParaRPr>
          </a:p>
          <a:p>
            <a:endParaRPr lang="en-US" altLang="en-US" b="1" smtClean="0"/>
          </a:p>
          <a:p>
            <a:endParaRPr lang="en-US" altLang="en-US" smtClean="0"/>
          </a:p>
        </p:txBody>
      </p:sp>
    </p:spTree>
    <p:extLst>
      <p:ext uri="{BB962C8B-B14F-4D97-AF65-F5344CB8AC3E}">
        <p14:creationId xmlns:p14="http://schemas.microsoft.com/office/powerpoint/2010/main" val="40112611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defRPr sz="1700">
                <a:solidFill>
                  <a:schemeClr val="tx1"/>
                </a:solidFill>
                <a:latin typeface="Arial" pitchFamily="34" charset="0"/>
                <a:ea typeface="MS PGothic" pitchFamily="34" charset="-128"/>
              </a:defRPr>
            </a:lvl1pPr>
            <a:lvl2pPr marL="729057" indent="-280406" eaLnBrk="0" hangingPunct="0">
              <a:defRPr sz="1700">
                <a:solidFill>
                  <a:schemeClr val="tx1"/>
                </a:solidFill>
                <a:latin typeface="Arial" pitchFamily="34" charset="0"/>
                <a:ea typeface="MS PGothic" pitchFamily="34" charset="-128"/>
              </a:defRPr>
            </a:lvl2pPr>
            <a:lvl3pPr marL="1121626" indent="-224325" eaLnBrk="0" hangingPunct="0">
              <a:defRPr sz="1700">
                <a:solidFill>
                  <a:schemeClr val="tx1"/>
                </a:solidFill>
                <a:latin typeface="Arial" pitchFamily="34" charset="0"/>
                <a:ea typeface="MS PGothic" pitchFamily="34" charset="-128"/>
              </a:defRPr>
            </a:lvl3pPr>
            <a:lvl4pPr marL="1570276" indent="-224325" eaLnBrk="0" hangingPunct="0">
              <a:defRPr sz="1700">
                <a:solidFill>
                  <a:schemeClr val="tx1"/>
                </a:solidFill>
                <a:latin typeface="Arial" pitchFamily="34" charset="0"/>
                <a:ea typeface="MS PGothic" pitchFamily="34" charset="-128"/>
              </a:defRPr>
            </a:lvl4pPr>
            <a:lvl5pPr marL="2018927" indent="-224325" eaLnBrk="0" hangingPunct="0">
              <a:defRPr sz="1700">
                <a:solidFill>
                  <a:schemeClr val="tx1"/>
                </a:solidFill>
                <a:latin typeface="Arial" pitchFamily="34" charset="0"/>
                <a:ea typeface="MS PGothic" pitchFamily="34" charset="-128"/>
              </a:defRPr>
            </a:lvl5pPr>
            <a:lvl6pPr marL="2467577" indent="-224325" algn="ctr" eaLnBrk="0" fontAlgn="base" hangingPunct="0">
              <a:spcBef>
                <a:spcPct val="0"/>
              </a:spcBef>
              <a:spcAft>
                <a:spcPct val="0"/>
              </a:spcAft>
              <a:defRPr sz="1700">
                <a:solidFill>
                  <a:schemeClr val="tx1"/>
                </a:solidFill>
                <a:latin typeface="Arial" pitchFamily="34" charset="0"/>
                <a:ea typeface="MS PGothic" pitchFamily="34" charset="-128"/>
              </a:defRPr>
            </a:lvl6pPr>
            <a:lvl7pPr marL="2916227" indent="-224325" algn="ctr" eaLnBrk="0" fontAlgn="base" hangingPunct="0">
              <a:spcBef>
                <a:spcPct val="0"/>
              </a:spcBef>
              <a:spcAft>
                <a:spcPct val="0"/>
              </a:spcAft>
              <a:defRPr sz="1700">
                <a:solidFill>
                  <a:schemeClr val="tx1"/>
                </a:solidFill>
                <a:latin typeface="Arial" pitchFamily="34" charset="0"/>
                <a:ea typeface="MS PGothic" pitchFamily="34" charset="-128"/>
              </a:defRPr>
            </a:lvl7pPr>
            <a:lvl8pPr marL="3364878" indent="-224325" algn="ctr" eaLnBrk="0" fontAlgn="base" hangingPunct="0">
              <a:spcBef>
                <a:spcPct val="0"/>
              </a:spcBef>
              <a:spcAft>
                <a:spcPct val="0"/>
              </a:spcAft>
              <a:defRPr sz="1700">
                <a:solidFill>
                  <a:schemeClr val="tx1"/>
                </a:solidFill>
                <a:latin typeface="Arial" pitchFamily="34" charset="0"/>
                <a:ea typeface="MS PGothic" pitchFamily="34" charset="-128"/>
              </a:defRPr>
            </a:lvl8pPr>
            <a:lvl9pPr marL="3813528" indent="-224325" algn="ctr" eaLnBrk="0" fontAlgn="base" hangingPunct="0">
              <a:spcBef>
                <a:spcPct val="0"/>
              </a:spcBef>
              <a:spcAft>
                <a:spcPct val="0"/>
              </a:spcAft>
              <a:defRPr sz="1700">
                <a:solidFill>
                  <a:schemeClr val="tx1"/>
                </a:solidFill>
                <a:latin typeface="Arial" pitchFamily="34" charset="0"/>
                <a:ea typeface="MS PGothic" pitchFamily="34" charset="-128"/>
              </a:defRPr>
            </a:lvl9pPr>
          </a:lstStyle>
          <a:p>
            <a:pPr eaLnBrk="1" hangingPunct="1">
              <a:defRPr/>
            </a:pPr>
            <a:r>
              <a:rPr lang="da-DK" altLang="en-US" sz="1200" dirty="0" smtClean="0"/>
              <a:t>Updated:</a:t>
            </a:r>
          </a:p>
        </p:txBody>
      </p:sp>
      <p:sp>
        <p:nvSpPr>
          <p:cNvPr id="110595" name="Rectangle 3"/>
          <p:cNvSpPr>
            <a:spLocks noGrp="1" noChangeArrowheads="1"/>
          </p:cNvSpPr>
          <p:nvPr>
            <p:ph type="dt" sz="quarter" idx="1"/>
          </p:nvPr>
        </p:nvSpPr>
        <p:spPr bwMode="auto">
          <a:noFill/>
          <a:ln>
            <a:miter lim="800000"/>
            <a:headEnd/>
            <a:tailEnd/>
          </a:ln>
        </p:spPr>
        <p:txBody>
          <a:bodyPr/>
          <a:lstStyle/>
          <a:p>
            <a:fld id="{2558FE73-6611-4CEB-B680-F065FD1F24CF}" type="datetime8">
              <a:rPr lang="en-US" altLang="en-US" smtClean="0">
                <a:latin typeface="Arial" pitchFamily="34" charset="0"/>
                <a:ea typeface="MS PGothic" pitchFamily="34" charset="-128"/>
              </a:rPr>
              <a:pPr/>
              <a:t>9/6/2017 4:06 PM</a:t>
            </a:fld>
            <a:endParaRPr lang="da-DK" altLang="en-US" smtClean="0">
              <a:latin typeface="Arial" pitchFamily="34" charset="0"/>
              <a:ea typeface="MS PGothic" pitchFamily="34" charset="-128"/>
            </a:endParaRPr>
          </a:p>
        </p:txBody>
      </p:sp>
      <p:sp>
        <p:nvSpPr>
          <p:cNvPr id="110596" name="Rectangle 7"/>
          <p:cNvSpPr>
            <a:spLocks noGrp="1" noChangeArrowheads="1"/>
          </p:cNvSpPr>
          <p:nvPr>
            <p:ph type="sldNum" sz="quarter" idx="5"/>
          </p:nvPr>
        </p:nvSpPr>
        <p:spPr bwMode="auto">
          <a:noFill/>
          <a:ln>
            <a:miter lim="800000"/>
            <a:headEnd/>
            <a:tailEnd/>
          </a:ln>
        </p:spPr>
        <p:txBody>
          <a:bodyPr/>
          <a:lstStyle/>
          <a:p>
            <a:fld id="{24951205-21F5-47C0-BEBE-8CBCB9A194E9}" type="slidenum">
              <a:rPr lang="da-DK" altLang="en-US">
                <a:latin typeface="Arial" pitchFamily="34" charset="0"/>
                <a:ea typeface="MS PGothic" pitchFamily="34" charset="-128"/>
              </a:rPr>
              <a:pPr/>
              <a:t>44</a:t>
            </a:fld>
            <a:endParaRPr lang="da-DK" altLang="en-US">
              <a:latin typeface="Arial" pitchFamily="34" charset="0"/>
              <a:ea typeface="MS PGothic" pitchFamily="34" charset="-128"/>
            </a:endParaRPr>
          </a:p>
        </p:txBody>
      </p:sp>
      <p:sp>
        <p:nvSpPr>
          <p:cNvPr id="110597" name="Rectangle 2"/>
          <p:cNvSpPr>
            <a:spLocks noGrp="1" noRot="1" noChangeAspect="1" noChangeArrowheads="1" noTextEdit="1"/>
          </p:cNvSpPr>
          <p:nvPr>
            <p:ph type="sldImg"/>
          </p:nvPr>
        </p:nvSpPr>
        <p:spPr bwMode="auto">
          <a:xfrm>
            <a:off x="1144588" y="685800"/>
            <a:ext cx="4570412" cy="3429000"/>
          </a:xfrm>
          <a:solidFill>
            <a:srgbClr val="FFFFFF"/>
          </a:solidFill>
          <a:ln>
            <a:solidFill>
              <a:srgbClr val="000000"/>
            </a:solidFill>
            <a:miter lim="800000"/>
            <a:headEnd/>
            <a:tailEnd/>
          </a:ln>
        </p:spPr>
      </p:sp>
      <p:sp>
        <p:nvSpPr>
          <p:cNvPr id="110598" name="Rectangle 3"/>
          <p:cNvSpPr>
            <a:spLocks noGrp="1" noChangeArrowheads="1"/>
          </p:cNvSpPr>
          <p:nvPr>
            <p:ph type="body" idx="1"/>
          </p:nvPr>
        </p:nvSpPr>
        <p:spPr bwMode="auto">
          <a:xfrm>
            <a:off x="914711" y="4344025"/>
            <a:ext cx="5329859" cy="4114488"/>
          </a:xfrm>
          <a:solidFill>
            <a:srgbClr val="FFFFFF"/>
          </a:solidFill>
          <a:ln>
            <a:solidFill>
              <a:srgbClr val="000000"/>
            </a:solidFill>
            <a:miter lim="800000"/>
            <a:headEnd/>
            <a:tailEnd/>
          </a:ln>
        </p:spPr>
        <p:txBody>
          <a:bodyPr lIns="90869" tIns="45435" rIns="90869" bIns="45435"/>
          <a:lstStyle/>
          <a:p>
            <a:r>
              <a:rPr lang="en-US" altLang="en-US" b="1" smtClean="0"/>
              <a:t>Insu-00080187</a:t>
            </a:r>
          </a:p>
          <a:p>
            <a:endParaRPr lang="en-GB" altLang="en-US" b="1" smtClean="0">
              <a:solidFill>
                <a:srgbClr val="000000"/>
              </a:solidFill>
            </a:endParaRPr>
          </a:p>
          <a:p>
            <a:r>
              <a:rPr lang="en-GB" altLang="en-US" b="1" smtClean="0">
                <a:solidFill>
                  <a:srgbClr val="000000"/>
                </a:solidFill>
              </a:rPr>
              <a:t>Reference:</a:t>
            </a:r>
          </a:p>
          <a:p>
            <a:pPr>
              <a:buFont typeface="Calibri" pitchFamily="34" charset="0"/>
              <a:buAutoNum type="arabicPeriod"/>
            </a:pPr>
            <a:r>
              <a:rPr lang="en-US" altLang="en-US" smtClean="0">
                <a:solidFill>
                  <a:srgbClr val="000000"/>
                </a:solidFill>
                <a:ea typeface="MS PGothic" pitchFamily="34" charset="-128"/>
              </a:rPr>
              <a:t> </a:t>
            </a:r>
            <a:r>
              <a:rPr lang="en-US" altLang="en-US" smtClean="0"/>
              <a:t>Clement S, Braithwaite SS, Magee MF et al. Management of diabetes and hyperglycemia in the hospital. Diabetes Care 2004;27:553–91.</a:t>
            </a:r>
            <a:r>
              <a:rPr lang="en-US" altLang="en-US" smtClean="0">
                <a:solidFill>
                  <a:srgbClr val="000000"/>
                </a:solidFill>
                <a:ea typeface="MS PGothic" pitchFamily="34" charset="-128"/>
              </a:rPr>
              <a:t> </a:t>
            </a:r>
          </a:p>
          <a:p>
            <a:pPr>
              <a:buFont typeface="Calibri" pitchFamily="34" charset="0"/>
              <a:buAutoNum type="arabicPeriod"/>
            </a:pPr>
            <a:r>
              <a:rPr lang="en-US" altLang="en-US" smtClean="0">
                <a:latin typeface="Arial Narrow" pitchFamily="34" charset="0"/>
              </a:rPr>
              <a:t> Juneja R et al. The nuts and bolts of subcutaneous insulin therapy in non-critical care hospital settings. Postgrad Med 2010;122:153-62.</a:t>
            </a:r>
            <a:endParaRPr lang="en-GB" altLang="en-US" b="1" smtClean="0">
              <a:solidFill>
                <a:srgbClr val="000000"/>
              </a:solidFill>
            </a:endParaRPr>
          </a:p>
          <a:p>
            <a:endParaRPr lang="en-US" altLang="en-US" smtClean="0"/>
          </a:p>
          <a:p>
            <a:endParaRPr lang="en-US" altLang="en-US" smtClean="0"/>
          </a:p>
          <a:p>
            <a:pPr eaLnBrk="1" hangingPunct="1"/>
            <a:endParaRPr lang="en-US" altLang="en-US" smtClean="0"/>
          </a:p>
        </p:txBody>
      </p:sp>
    </p:spTree>
    <p:extLst>
      <p:ext uri="{BB962C8B-B14F-4D97-AF65-F5344CB8AC3E}">
        <p14:creationId xmlns:p14="http://schemas.microsoft.com/office/powerpoint/2010/main" val="973633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defRPr sz="1700">
                <a:solidFill>
                  <a:schemeClr val="tx1"/>
                </a:solidFill>
                <a:latin typeface="Arial" pitchFamily="34" charset="0"/>
                <a:ea typeface="MS PGothic" pitchFamily="34" charset="-128"/>
              </a:defRPr>
            </a:lvl1pPr>
            <a:lvl2pPr marL="729057" indent="-280406" eaLnBrk="0" hangingPunct="0">
              <a:defRPr sz="1700">
                <a:solidFill>
                  <a:schemeClr val="tx1"/>
                </a:solidFill>
                <a:latin typeface="Arial" pitchFamily="34" charset="0"/>
                <a:ea typeface="MS PGothic" pitchFamily="34" charset="-128"/>
              </a:defRPr>
            </a:lvl2pPr>
            <a:lvl3pPr marL="1121626" indent="-224325" eaLnBrk="0" hangingPunct="0">
              <a:defRPr sz="1700">
                <a:solidFill>
                  <a:schemeClr val="tx1"/>
                </a:solidFill>
                <a:latin typeface="Arial" pitchFamily="34" charset="0"/>
                <a:ea typeface="MS PGothic" pitchFamily="34" charset="-128"/>
              </a:defRPr>
            </a:lvl3pPr>
            <a:lvl4pPr marL="1570276" indent="-224325" eaLnBrk="0" hangingPunct="0">
              <a:defRPr sz="1700">
                <a:solidFill>
                  <a:schemeClr val="tx1"/>
                </a:solidFill>
                <a:latin typeface="Arial" pitchFamily="34" charset="0"/>
                <a:ea typeface="MS PGothic" pitchFamily="34" charset="-128"/>
              </a:defRPr>
            </a:lvl4pPr>
            <a:lvl5pPr marL="2018927" indent="-224325" eaLnBrk="0" hangingPunct="0">
              <a:defRPr sz="1700">
                <a:solidFill>
                  <a:schemeClr val="tx1"/>
                </a:solidFill>
                <a:latin typeface="Arial" pitchFamily="34" charset="0"/>
                <a:ea typeface="MS PGothic" pitchFamily="34" charset="-128"/>
              </a:defRPr>
            </a:lvl5pPr>
            <a:lvl6pPr marL="2467577" indent="-224325" algn="ctr" eaLnBrk="0" fontAlgn="base" hangingPunct="0">
              <a:spcBef>
                <a:spcPct val="0"/>
              </a:spcBef>
              <a:spcAft>
                <a:spcPct val="0"/>
              </a:spcAft>
              <a:defRPr sz="1700">
                <a:solidFill>
                  <a:schemeClr val="tx1"/>
                </a:solidFill>
                <a:latin typeface="Arial" pitchFamily="34" charset="0"/>
                <a:ea typeface="MS PGothic" pitchFamily="34" charset="-128"/>
              </a:defRPr>
            </a:lvl6pPr>
            <a:lvl7pPr marL="2916227" indent="-224325" algn="ctr" eaLnBrk="0" fontAlgn="base" hangingPunct="0">
              <a:spcBef>
                <a:spcPct val="0"/>
              </a:spcBef>
              <a:spcAft>
                <a:spcPct val="0"/>
              </a:spcAft>
              <a:defRPr sz="1700">
                <a:solidFill>
                  <a:schemeClr val="tx1"/>
                </a:solidFill>
                <a:latin typeface="Arial" pitchFamily="34" charset="0"/>
                <a:ea typeface="MS PGothic" pitchFamily="34" charset="-128"/>
              </a:defRPr>
            </a:lvl7pPr>
            <a:lvl8pPr marL="3364878" indent="-224325" algn="ctr" eaLnBrk="0" fontAlgn="base" hangingPunct="0">
              <a:spcBef>
                <a:spcPct val="0"/>
              </a:spcBef>
              <a:spcAft>
                <a:spcPct val="0"/>
              </a:spcAft>
              <a:defRPr sz="1700">
                <a:solidFill>
                  <a:schemeClr val="tx1"/>
                </a:solidFill>
                <a:latin typeface="Arial" pitchFamily="34" charset="0"/>
                <a:ea typeface="MS PGothic" pitchFamily="34" charset="-128"/>
              </a:defRPr>
            </a:lvl8pPr>
            <a:lvl9pPr marL="3813528" indent="-224325" algn="ctr" eaLnBrk="0" fontAlgn="base" hangingPunct="0">
              <a:spcBef>
                <a:spcPct val="0"/>
              </a:spcBef>
              <a:spcAft>
                <a:spcPct val="0"/>
              </a:spcAft>
              <a:defRPr sz="1700">
                <a:solidFill>
                  <a:schemeClr val="tx1"/>
                </a:solidFill>
                <a:latin typeface="Arial" pitchFamily="34" charset="0"/>
                <a:ea typeface="MS PGothic" pitchFamily="34" charset="-128"/>
              </a:defRPr>
            </a:lvl9pPr>
          </a:lstStyle>
          <a:p>
            <a:pPr eaLnBrk="1" hangingPunct="1">
              <a:defRPr/>
            </a:pPr>
            <a:r>
              <a:rPr lang="da-DK" altLang="en-US" sz="1200" dirty="0" smtClean="0"/>
              <a:t>Updated:</a:t>
            </a:r>
          </a:p>
        </p:txBody>
      </p:sp>
      <p:sp>
        <p:nvSpPr>
          <p:cNvPr id="114691" name="Rectangle 3"/>
          <p:cNvSpPr>
            <a:spLocks noGrp="1" noChangeArrowheads="1"/>
          </p:cNvSpPr>
          <p:nvPr>
            <p:ph type="dt" sz="quarter" idx="1"/>
          </p:nvPr>
        </p:nvSpPr>
        <p:spPr bwMode="auto">
          <a:noFill/>
          <a:ln>
            <a:miter lim="800000"/>
            <a:headEnd/>
            <a:tailEnd/>
          </a:ln>
        </p:spPr>
        <p:txBody>
          <a:bodyPr/>
          <a:lstStyle/>
          <a:p>
            <a:fld id="{DA5D1945-374A-4E27-9150-5901C6250C09}" type="datetime8">
              <a:rPr lang="en-US" altLang="en-US" smtClean="0">
                <a:latin typeface="Arial" pitchFamily="34" charset="0"/>
                <a:ea typeface="MS PGothic" pitchFamily="34" charset="-128"/>
              </a:rPr>
              <a:pPr/>
              <a:t>9/6/2017 4:06 PM</a:t>
            </a:fld>
            <a:endParaRPr lang="da-DK" altLang="en-US" smtClean="0">
              <a:latin typeface="Arial" pitchFamily="34" charset="0"/>
              <a:ea typeface="MS PGothic" pitchFamily="34" charset="-128"/>
            </a:endParaRPr>
          </a:p>
        </p:txBody>
      </p:sp>
      <p:sp>
        <p:nvSpPr>
          <p:cNvPr id="114692" name="Rectangle 7"/>
          <p:cNvSpPr>
            <a:spLocks noGrp="1" noChangeArrowheads="1"/>
          </p:cNvSpPr>
          <p:nvPr>
            <p:ph type="sldNum" sz="quarter" idx="5"/>
          </p:nvPr>
        </p:nvSpPr>
        <p:spPr bwMode="auto">
          <a:noFill/>
          <a:ln>
            <a:miter lim="800000"/>
            <a:headEnd/>
            <a:tailEnd/>
          </a:ln>
        </p:spPr>
        <p:txBody>
          <a:bodyPr/>
          <a:lstStyle/>
          <a:p>
            <a:fld id="{13805321-BA13-4DE2-A704-B81973002E07}" type="slidenum">
              <a:rPr lang="da-DK" altLang="en-US">
                <a:latin typeface="Arial" pitchFamily="34" charset="0"/>
                <a:ea typeface="MS PGothic" pitchFamily="34" charset="-128"/>
              </a:rPr>
              <a:pPr/>
              <a:t>46</a:t>
            </a:fld>
            <a:endParaRPr lang="da-DK" altLang="en-US">
              <a:latin typeface="Arial" pitchFamily="34" charset="0"/>
              <a:ea typeface="MS PGothic" pitchFamily="34" charset="-128"/>
            </a:endParaRPr>
          </a:p>
        </p:txBody>
      </p:sp>
      <p:sp>
        <p:nvSpPr>
          <p:cNvPr id="114693" name="Rectangle 2"/>
          <p:cNvSpPr>
            <a:spLocks noGrp="1" noRot="1" noChangeAspect="1" noChangeArrowheads="1" noTextEdit="1"/>
          </p:cNvSpPr>
          <p:nvPr>
            <p:ph type="sldImg"/>
          </p:nvPr>
        </p:nvSpPr>
        <p:spPr bwMode="auto">
          <a:xfrm>
            <a:off x="1144588" y="669925"/>
            <a:ext cx="4570412" cy="3429000"/>
          </a:xfrm>
          <a:solidFill>
            <a:srgbClr val="FFFFFF"/>
          </a:solidFill>
          <a:ln>
            <a:solidFill>
              <a:srgbClr val="000000"/>
            </a:solidFill>
            <a:miter lim="800000"/>
            <a:headEnd/>
            <a:tailEnd/>
          </a:ln>
        </p:spPr>
      </p:sp>
      <p:sp>
        <p:nvSpPr>
          <p:cNvPr id="114694" name="Rectangle 3"/>
          <p:cNvSpPr>
            <a:spLocks noGrp="1" noChangeArrowheads="1"/>
          </p:cNvSpPr>
          <p:nvPr>
            <p:ph type="body" idx="1"/>
          </p:nvPr>
        </p:nvSpPr>
        <p:spPr bwMode="auto">
          <a:xfrm>
            <a:off x="580818" y="4344025"/>
            <a:ext cx="5694812" cy="4562631"/>
          </a:xfrm>
          <a:solidFill>
            <a:srgbClr val="FFFFFF"/>
          </a:solidFill>
          <a:ln>
            <a:solidFill>
              <a:srgbClr val="000000"/>
            </a:solidFill>
            <a:miter lim="800000"/>
            <a:headEnd/>
            <a:tailEnd/>
          </a:ln>
        </p:spPr>
        <p:txBody>
          <a:bodyPr lIns="90869" tIns="45435" rIns="90869" bIns="45435"/>
          <a:lstStyle/>
          <a:p>
            <a:r>
              <a:rPr lang="en-US" altLang="en-US" b="1" smtClean="0"/>
              <a:t>Insu-00080187</a:t>
            </a:r>
          </a:p>
          <a:p>
            <a:endParaRPr lang="en-GB" altLang="en-US" b="1" smtClean="0">
              <a:solidFill>
                <a:srgbClr val="000000"/>
              </a:solidFill>
            </a:endParaRPr>
          </a:p>
          <a:p>
            <a:r>
              <a:rPr lang="en-GB" altLang="en-US" b="1" smtClean="0">
                <a:solidFill>
                  <a:srgbClr val="000000"/>
                </a:solidFill>
              </a:rPr>
              <a:t>Reference:</a:t>
            </a:r>
          </a:p>
          <a:p>
            <a:pPr>
              <a:buFont typeface="Calibri" pitchFamily="34" charset="0"/>
              <a:buAutoNum type="arabicPeriod"/>
            </a:pPr>
            <a:r>
              <a:rPr lang="en-US" altLang="en-US" smtClean="0">
                <a:solidFill>
                  <a:srgbClr val="000000"/>
                </a:solidFill>
                <a:ea typeface="MS PGothic" pitchFamily="34" charset="-128"/>
              </a:rPr>
              <a:t> </a:t>
            </a:r>
            <a:r>
              <a:rPr lang="en-US" altLang="en-US" smtClean="0">
                <a:latin typeface="Arial Narrow" pitchFamily="34" charset="0"/>
              </a:rPr>
              <a:t>Juneja R et al. The nuts and bolts of subcutaneous insulin therapy in non-critical care hospital settings. Postgrad Med 2010;122:153-62.</a:t>
            </a:r>
            <a:endParaRPr lang="en-GB" altLang="en-US" b="1" smtClean="0">
              <a:solidFill>
                <a:srgbClr val="000000"/>
              </a:solidFill>
            </a:endParaRPr>
          </a:p>
          <a:p>
            <a:endParaRPr lang="en-US" altLang="en-US" smtClean="0"/>
          </a:p>
          <a:p>
            <a:pPr eaLnBrk="1" hangingPunct="1"/>
            <a:endParaRPr lang="en-US" altLang="en-US" smtClean="0"/>
          </a:p>
        </p:txBody>
      </p:sp>
    </p:spTree>
    <p:extLst>
      <p:ext uri="{BB962C8B-B14F-4D97-AF65-F5344CB8AC3E}">
        <p14:creationId xmlns:p14="http://schemas.microsoft.com/office/powerpoint/2010/main" val="1233632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normAutofit fontScale="92500" lnSpcReduction="20000"/>
          </a:bodyPr>
          <a:lstStyle/>
          <a:p>
            <a:r>
              <a:rPr lang="en-US" altLang="en-US" sz="1800" b="1" dirty="0"/>
              <a:t>Insu-00080187</a:t>
            </a:r>
          </a:p>
          <a:p>
            <a:endParaRPr lang="en-US" altLang="en-US" sz="1800" b="1" dirty="0"/>
          </a:p>
          <a:p>
            <a:r>
              <a:rPr lang="en-GB" altLang="en-US" sz="1800" b="1" dirty="0"/>
              <a:t>[Source: </a:t>
            </a:r>
            <a:r>
              <a:rPr lang="en-GB" altLang="en-US" sz="1800" dirty="0"/>
              <a:t>T2DM_Glucose_Metab_Pathophys_FINAL (slide 9)</a:t>
            </a:r>
            <a:r>
              <a:rPr lang="en-GB" altLang="en-US" sz="1800" b="1" dirty="0"/>
              <a:t>]</a:t>
            </a:r>
          </a:p>
          <a:p>
            <a:endParaRPr lang="en-GB" altLang="en-US" sz="1800" b="1" dirty="0"/>
          </a:p>
          <a:p>
            <a:r>
              <a:rPr lang="en-GB" altLang="en-US" sz="1800" b="1" dirty="0"/>
              <a:t>Key Points:</a:t>
            </a:r>
          </a:p>
          <a:p>
            <a:pPr>
              <a:buFontTx/>
              <a:buChar char="•"/>
            </a:pPr>
            <a:r>
              <a:rPr lang="en-US" altLang="ja-JP" dirty="0" smtClean="0"/>
              <a:t>The fasting or </a:t>
            </a:r>
            <a:r>
              <a:rPr lang="en-US" altLang="ja-JP" dirty="0" err="1" smtClean="0"/>
              <a:t>postabsorptive</a:t>
            </a:r>
            <a:r>
              <a:rPr lang="en-US" altLang="ja-JP" dirty="0" smtClean="0"/>
              <a:t> state is the period that begins approximately 5 to 6 hours after a meal. However, the term is also used to refer to data obtained after a 10- to 14-hour overnight fast.  </a:t>
            </a:r>
          </a:p>
          <a:p>
            <a:pPr>
              <a:buFontTx/>
              <a:buChar char="•"/>
            </a:pPr>
            <a:r>
              <a:rPr lang="en-US" altLang="ja-JP" dirty="0" smtClean="0"/>
              <a:t>In an adult of average size,  readily available glucose can provide as little as a 3-hour supply of glucose and less than an 8-hour supply on average. This means that a drop in plasma glucose concentration must be counteracted to maintain blood glucose levels. Insulin release ceases,  favoring increased glucose production, as well as decreased glucose utilization by tissues other than the brain. </a:t>
            </a:r>
            <a:endParaRPr lang="en-US" altLang="ja-JP" b="1" dirty="0" smtClean="0"/>
          </a:p>
          <a:p>
            <a:pPr>
              <a:buFontTx/>
              <a:buChar char="•"/>
            </a:pPr>
            <a:r>
              <a:rPr lang="en-US" altLang="ja-JP" dirty="0" err="1" smtClean="0"/>
              <a:t>Hypoglycaemia</a:t>
            </a:r>
            <a:r>
              <a:rPr lang="en-US" altLang="ja-JP" dirty="0" smtClean="0"/>
              <a:t> both (1) suppresses the secretion of insulin from pancreatic beta cells and (2) stimulates the secretion of glucagon from pancreatic alpha cells, epinephrine from the adrenal medullae, </a:t>
            </a:r>
            <a:r>
              <a:rPr lang="en-US" altLang="ja-JP" dirty="0" err="1" smtClean="0"/>
              <a:t>cortisol</a:t>
            </a:r>
            <a:r>
              <a:rPr lang="en-US" altLang="ja-JP" dirty="0" smtClean="0"/>
              <a:t> from the adrenal cortices, and growth hormone from the pituitary gland, among other hormones. The brain also regulates glucose homeostasis through the pituitary, autonomic nervous system, and other neural cues. </a:t>
            </a:r>
          </a:p>
          <a:p>
            <a:endParaRPr lang="en-US" altLang="ja-JP" dirty="0" smtClean="0"/>
          </a:p>
          <a:p>
            <a:r>
              <a:rPr lang="en-US" altLang="ja-JP" b="1" dirty="0" smtClean="0"/>
              <a:t>References:</a:t>
            </a:r>
          </a:p>
          <a:p>
            <a:pPr>
              <a:buFont typeface="Calibri" pitchFamily="34" charset="0"/>
              <a:buAutoNum type="arabicPeriod"/>
            </a:pPr>
            <a:r>
              <a:rPr lang="en-US" altLang="ja-JP" dirty="0" err="1" smtClean="0"/>
              <a:t>Aronoff</a:t>
            </a:r>
            <a:r>
              <a:rPr lang="en-US" altLang="ja-JP" dirty="0" smtClean="0"/>
              <a:t> SL, Berkowitz K, </a:t>
            </a:r>
            <a:r>
              <a:rPr lang="en-US" altLang="ja-JP" dirty="0" err="1" smtClean="0"/>
              <a:t>Shreiner</a:t>
            </a:r>
            <a:r>
              <a:rPr lang="en-US" altLang="ja-JP" dirty="0" smtClean="0"/>
              <a:t> B, Want L. Glucose metabolism and regulation: beyond insulin and glucagon. Diabetes Spectrum 2004;17:183-190.</a:t>
            </a:r>
          </a:p>
          <a:p>
            <a:pPr>
              <a:buFont typeface="Calibri" pitchFamily="34" charset="0"/>
              <a:buAutoNum type="arabicPeriod"/>
            </a:pPr>
            <a:r>
              <a:rPr lang="en-GB" altLang="en-US" dirty="0" smtClean="0"/>
              <a:t>Williams Textbook of Endocrinology, 12th Ed. </a:t>
            </a:r>
            <a:r>
              <a:rPr lang="en-GB" altLang="en-US" dirty="0" err="1" smtClean="0"/>
              <a:t>Melmed</a:t>
            </a:r>
            <a:r>
              <a:rPr lang="en-GB" altLang="en-US" dirty="0" smtClean="0"/>
              <a:t> S, </a:t>
            </a:r>
            <a:r>
              <a:rPr lang="en-GB" altLang="en-US" dirty="0" err="1" smtClean="0"/>
              <a:t>Polonsky</a:t>
            </a:r>
            <a:r>
              <a:rPr lang="en-GB" altLang="en-US" dirty="0" smtClean="0"/>
              <a:t> K Larsen PR, </a:t>
            </a:r>
            <a:r>
              <a:rPr lang="en-GB" altLang="en-US" dirty="0" err="1" smtClean="0"/>
              <a:t>Kronenberg</a:t>
            </a:r>
            <a:r>
              <a:rPr lang="en-GB" altLang="en-US" dirty="0" smtClean="0"/>
              <a:t> H.2011; Saunders. Chap 31.</a:t>
            </a:r>
          </a:p>
          <a:p>
            <a:pPr>
              <a:buFont typeface="Calibri" pitchFamily="34" charset="0"/>
              <a:buAutoNum type="arabicPeriod"/>
            </a:pPr>
            <a:r>
              <a:rPr lang="en-US" altLang="en-US" dirty="0" smtClean="0"/>
              <a:t>Rosen SD, </a:t>
            </a:r>
            <a:r>
              <a:rPr lang="en-US" altLang="en-US" dirty="0" err="1" smtClean="0"/>
              <a:t>Speigelman</a:t>
            </a:r>
            <a:r>
              <a:rPr lang="en-US" altLang="en-US" dirty="0" smtClean="0"/>
              <a:t> BM. </a:t>
            </a:r>
            <a:r>
              <a:rPr lang="en-US" altLang="en-US" dirty="0" err="1" smtClean="0"/>
              <a:t>Adipocytes</a:t>
            </a:r>
            <a:r>
              <a:rPr lang="en-US" altLang="en-US" dirty="0" smtClean="0"/>
              <a:t> as regulators of energy balance and glucose homeostasis. Nature 2006; 444:847-853.</a:t>
            </a:r>
          </a:p>
        </p:txBody>
      </p:sp>
      <p:sp>
        <p:nvSpPr>
          <p:cNvPr id="40964" name="Slide Number Placeholder 3"/>
          <p:cNvSpPr>
            <a:spLocks noGrp="1"/>
          </p:cNvSpPr>
          <p:nvPr>
            <p:ph type="sldNum" sz="quarter" idx="5"/>
          </p:nvPr>
        </p:nvSpPr>
        <p:spPr bwMode="auto">
          <a:noFill/>
          <a:ln>
            <a:miter lim="800000"/>
            <a:headEnd/>
            <a:tailEnd/>
          </a:ln>
        </p:spPr>
        <p:txBody>
          <a:bodyPr/>
          <a:lstStyle/>
          <a:p>
            <a:fld id="{CA553446-05A6-4864-92E3-AFDFD63569B1}" type="slidenum">
              <a:rPr lang="en-GB" altLang="en-US" sz="1300">
                <a:ea typeface="MS PGothic" pitchFamily="34" charset="-128"/>
              </a:rPr>
              <a:pPr/>
              <a:t>4</a:t>
            </a:fld>
            <a:endParaRPr lang="en-GB" altLang="en-US" sz="1300" dirty="0">
              <a:ea typeface="MS PGothic" pitchFamily="34" charset="-128"/>
            </a:endParaRPr>
          </a:p>
        </p:txBody>
      </p:sp>
    </p:spTree>
    <p:extLst>
      <p:ext uri="{BB962C8B-B14F-4D97-AF65-F5344CB8AC3E}">
        <p14:creationId xmlns:p14="http://schemas.microsoft.com/office/powerpoint/2010/main" val="36273813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body" idx="1"/>
          </p:nvPr>
        </p:nvSpPr>
        <p:spPr bwMode="auto">
          <a:noFill/>
        </p:spPr>
        <p:txBody>
          <a:bodyPr/>
          <a:lstStyle/>
          <a:p>
            <a:r>
              <a:rPr lang="en-US" altLang="en-US" b="1" smtClean="0"/>
              <a:t>Insu-00080187</a:t>
            </a:r>
            <a:endParaRPr lang="en-US" altLang="en-US" smtClean="0"/>
          </a:p>
          <a:p>
            <a:endParaRPr lang="en-GB" altLang="en-US" b="1" smtClean="0"/>
          </a:p>
          <a:p>
            <a:r>
              <a:rPr lang="en-GB" altLang="en-US" b="1" smtClean="0"/>
              <a:t>Source: </a:t>
            </a:r>
            <a:r>
              <a:rPr lang="en-US" altLang="en-US" smtClean="0">
                <a:ea typeface="MS PGothic" pitchFamily="34" charset="-128"/>
              </a:rPr>
              <a:t>Juneja R et al. </a:t>
            </a:r>
            <a:r>
              <a:rPr lang="en-US" altLang="en-US" i="1" smtClean="0"/>
              <a:t>Postgrad Med</a:t>
            </a:r>
            <a:r>
              <a:rPr lang="en-US" altLang="en-US" smtClean="0"/>
              <a:t> 2010;122:153-62</a:t>
            </a:r>
          </a:p>
          <a:p>
            <a:endParaRPr lang="en-US" altLang="en-US" b="1" smtClean="0"/>
          </a:p>
          <a:p>
            <a:r>
              <a:rPr lang="en-US" altLang="en-US" b="1" smtClean="0"/>
              <a:t>Annotations: </a:t>
            </a:r>
          </a:p>
          <a:p>
            <a:r>
              <a:rPr lang="en-US" altLang="en-US" smtClean="0">
                <a:solidFill>
                  <a:srgbClr val="000000"/>
                </a:solidFill>
              </a:rPr>
              <a:t>Bullet 1:</a:t>
            </a:r>
            <a:r>
              <a:rPr lang="en-US" altLang="en-US" b="1" smtClean="0">
                <a:solidFill>
                  <a:srgbClr val="000000"/>
                </a:solidFill>
              </a:rPr>
              <a:t> </a:t>
            </a:r>
            <a:r>
              <a:rPr lang="en-US" altLang="en-US" smtClean="0">
                <a:solidFill>
                  <a:srgbClr val="000000"/>
                </a:solidFill>
              </a:rPr>
              <a:t>Juneja_2010/page 155/col 1/para 2</a:t>
            </a:r>
          </a:p>
          <a:p>
            <a:r>
              <a:rPr lang="en-US" altLang="en-US" smtClean="0">
                <a:solidFill>
                  <a:srgbClr val="000000"/>
                </a:solidFill>
              </a:rPr>
              <a:t>Bullet 2: </a:t>
            </a:r>
            <a:r>
              <a:rPr kumimoji="1" lang="en-US" altLang="en-US" smtClean="0">
                <a:solidFill>
                  <a:schemeClr val="tx2"/>
                </a:solidFill>
              </a:rPr>
              <a:t>Juneja_2010/page 153/col 1/para 1</a:t>
            </a:r>
            <a:r>
              <a:rPr lang="en-US" altLang="en-US" smtClean="0">
                <a:solidFill>
                  <a:srgbClr val="000000"/>
                </a:solidFill>
              </a:rPr>
              <a:t> </a:t>
            </a:r>
          </a:p>
          <a:p>
            <a:r>
              <a:rPr lang="en-GB" altLang="en-US" smtClean="0"/>
              <a:t>Bullet 3:</a:t>
            </a:r>
            <a:r>
              <a:rPr lang="en-GB" altLang="en-US" b="1" smtClean="0"/>
              <a:t> </a:t>
            </a:r>
            <a:r>
              <a:rPr lang="en-US" altLang="en-US" smtClean="0"/>
              <a:t>Bretzel 2009/ page S260/col 2/last para contd. col 3/para 1 and S261/col 3/para 2</a:t>
            </a:r>
          </a:p>
          <a:p>
            <a:r>
              <a:rPr lang="en-US" altLang="en-US" smtClean="0"/>
              <a:t>Bullet 4:</a:t>
            </a:r>
            <a:r>
              <a:rPr lang="en-US" altLang="en-US" b="1" smtClean="0"/>
              <a:t> </a:t>
            </a:r>
            <a:r>
              <a:rPr lang="en-GB" altLang="en-US" smtClean="0">
                <a:solidFill>
                  <a:srgbClr val="000000"/>
                </a:solidFill>
              </a:rPr>
              <a:t>ADA_2016/Page S100/ Col 2/Para 1</a:t>
            </a:r>
          </a:p>
          <a:p>
            <a:endParaRPr lang="en-GB" altLang="en-US" b="1" smtClean="0"/>
          </a:p>
          <a:p>
            <a:r>
              <a:rPr lang="en-GB" altLang="en-US" b="1" smtClean="0"/>
              <a:t>Reference:</a:t>
            </a:r>
            <a:endParaRPr lang="en-US" altLang="en-US" smtClean="0"/>
          </a:p>
          <a:p>
            <a:r>
              <a:rPr lang="en-US" altLang="en-US" smtClean="0"/>
              <a:t> 1. </a:t>
            </a:r>
            <a:r>
              <a:rPr lang="en-US" altLang="en-US" smtClean="0">
                <a:ea typeface="MS PGothic" pitchFamily="34" charset="-128"/>
              </a:rPr>
              <a:t>Juneja R et al. The nuts and bolts of subcutaneous insulin therapy in non-critical care hospital settings. </a:t>
            </a:r>
            <a:r>
              <a:rPr lang="en-US" altLang="en-US" smtClean="0"/>
              <a:t>Postgrad Med 2010;122:153-62.</a:t>
            </a:r>
          </a:p>
          <a:p>
            <a:r>
              <a:rPr lang="en-US" altLang="en-US" smtClean="0"/>
              <a:t> 2. Bretzel RG, Eckhard M, et al. Initiating insulin therapy in type 2 diabetic patients failing on oral hypoglycemic agents: basal or prandial   insulin? The APOLLO trial and beyond. Diabetes Care 2009;32 Suppl 2:S260-5.</a:t>
            </a:r>
          </a:p>
          <a:p>
            <a:r>
              <a:rPr lang="en-US" altLang="en-US" smtClean="0"/>
              <a:t>3. </a:t>
            </a:r>
            <a:r>
              <a:rPr lang="en-US" altLang="en-US" smtClean="0">
                <a:solidFill>
                  <a:srgbClr val="000000"/>
                </a:solidFill>
                <a:ea typeface="MS PGothic" pitchFamily="34" charset="-128"/>
              </a:rPr>
              <a:t>American Diabetes Association. Diabetes care in the hospital</a:t>
            </a:r>
            <a:r>
              <a:rPr lang="en-US" altLang="en-US" smtClean="0"/>
              <a:t>. </a:t>
            </a:r>
            <a:r>
              <a:rPr lang="en-US" altLang="en-US" smtClean="0">
                <a:ea typeface="MS PGothic" pitchFamily="34" charset="-128"/>
              </a:rPr>
              <a:t>Diabetes Care 2016;39(Suppl 1):S99</a:t>
            </a:r>
            <a:r>
              <a:rPr lang="en-US" altLang="en-US" smtClean="0"/>
              <a:t>-</a:t>
            </a:r>
            <a:r>
              <a:rPr lang="en-US" altLang="en-US" smtClean="0">
                <a:ea typeface="MS PGothic" pitchFamily="34" charset="-128"/>
              </a:rPr>
              <a:t>104.</a:t>
            </a:r>
            <a:endParaRPr lang="en-US" altLang="en-US" b="1" smtClean="0"/>
          </a:p>
        </p:txBody>
      </p:sp>
      <p:sp>
        <p:nvSpPr>
          <p:cNvPr id="116739" name="Rectangle 3"/>
          <p:cNvSpPr>
            <a:spLocks noGrp="1" noRot="1" noChangeAspect="1" noChangeArrowheads="1" noTextEdit="1"/>
          </p:cNvSpPr>
          <p:nvPr>
            <p:ph type="sldImg"/>
          </p:nvPr>
        </p:nvSpPr>
        <p:spPr bwMode="auto">
          <a:xfrm>
            <a:off x="1152525" y="692150"/>
            <a:ext cx="4552950" cy="3416300"/>
          </a:xfrm>
          <a:noFill/>
          <a:ln cap="flat">
            <a:solidFill>
              <a:srgbClr val="000000"/>
            </a:solidFill>
            <a:miter lim="800000"/>
            <a:headEnd/>
            <a:tailEnd/>
          </a:ln>
        </p:spPr>
      </p:sp>
    </p:spTree>
    <p:extLst>
      <p:ext uri="{BB962C8B-B14F-4D97-AF65-F5344CB8AC3E}">
        <p14:creationId xmlns:p14="http://schemas.microsoft.com/office/powerpoint/2010/main" val="1239130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defRPr sz="1700">
                <a:solidFill>
                  <a:schemeClr val="tx1"/>
                </a:solidFill>
                <a:latin typeface="Arial" pitchFamily="34" charset="0"/>
                <a:ea typeface="MS PGothic" pitchFamily="34" charset="-128"/>
              </a:defRPr>
            </a:lvl1pPr>
            <a:lvl2pPr marL="729057" indent="-280406" eaLnBrk="0" hangingPunct="0">
              <a:defRPr sz="1700">
                <a:solidFill>
                  <a:schemeClr val="tx1"/>
                </a:solidFill>
                <a:latin typeface="Arial" pitchFamily="34" charset="0"/>
                <a:ea typeface="MS PGothic" pitchFamily="34" charset="-128"/>
              </a:defRPr>
            </a:lvl2pPr>
            <a:lvl3pPr marL="1121626" indent="-224325" eaLnBrk="0" hangingPunct="0">
              <a:defRPr sz="1700">
                <a:solidFill>
                  <a:schemeClr val="tx1"/>
                </a:solidFill>
                <a:latin typeface="Arial" pitchFamily="34" charset="0"/>
                <a:ea typeface="MS PGothic" pitchFamily="34" charset="-128"/>
              </a:defRPr>
            </a:lvl3pPr>
            <a:lvl4pPr marL="1570276" indent="-224325" eaLnBrk="0" hangingPunct="0">
              <a:defRPr sz="1700">
                <a:solidFill>
                  <a:schemeClr val="tx1"/>
                </a:solidFill>
                <a:latin typeface="Arial" pitchFamily="34" charset="0"/>
                <a:ea typeface="MS PGothic" pitchFamily="34" charset="-128"/>
              </a:defRPr>
            </a:lvl4pPr>
            <a:lvl5pPr marL="2018927" indent="-224325" eaLnBrk="0" hangingPunct="0">
              <a:defRPr sz="1700">
                <a:solidFill>
                  <a:schemeClr val="tx1"/>
                </a:solidFill>
                <a:latin typeface="Arial" pitchFamily="34" charset="0"/>
                <a:ea typeface="MS PGothic" pitchFamily="34" charset="-128"/>
              </a:defRPr>
            </a:lvl5pPr>
            <a:lvl6pPr marL="2467577" indent="-224325" algn="ctr" eaLnBrk="0" fontAlgn="base" hangingPunct="0">
              <a:spcBef>
                <a:spcPct val="0"/>
              </a:spcBef>
              <a:spcAft>
                <a:spcPct val="0"/>
              </a:spcAft>
              <a:defRPr sz="1700">
                <a:solidFill>
                  <a:schemeClr val="tx1"/>
                </a:solidFill>
                <a:latin typeface="Arial" pitchFamily="34" charset="0"/>
                <a:ea typeface="MS PGothic" pitchFamily="34" charset="-128"/>
              </a:defRPr>
            </a:lvl6pPr>
            <a:lvl7pPr marL="2916227" indent="-224325" algn="ctr" eaLnBrk="0" fontAlgn="base" hangingPunct="0">
              <a:spcBef>
                <a:spcPct val="0"/>
              </a:spcBef>
              <a:spcAft>
                <a:spcPct val="0"/>
              </a:spcAft>
              <a:defRPr sz="1700">
                <a:solidFill>
                  <a:schemeClr val="tx1"/>
                </a:solidFill>
                <a:latin typeface="Arial" pitchFamily="34" charset="0"/>
                <a:ea typeface="MS PGothic" pitchFamily="34" charset="-128"/>
              </a:defRPr>
            </a:lvl7pPr>
            <a:lvl8pPr marL="3364878" indent="-224325" algn="ctr" eaLnBrk="0" fontAlgn="base" hangingPunct="0">
              <a:spcBef>
                <a:spcPct val="0"/>
              </a:spcBef>
              <a:spcAft>
                <a:spcPct val="0"/>
              </a:spcAft>
              <a:defRPr sz="1700">
                <a:solidFill>
                  <a:schemeClr val="tx1"/>
                </a:solidFill>
                <a:latin typeface="Arial" pitchFamily="34" charset="0"/>
                <a:ea typeface="MS PGothic" pitchFamily="34" charset="-128"/>
              </a:defRPr>
            </a:lvl8pPr>
            <a:lvl9pPr marL="3813528" indent="-224325" algn="ctr" eaLnBrk="0" fontAlgn="base" hangingPunct="0">
              <a:spcBef>
                <a:spcPct val="0"/>
              </a:spcBef>
              <a:spcAft>
                <a:spcPct val="0"/>
              </a:spcAft>
              <a:defRPr sz="1700">
                <a:solidFill>
                  <a:schemeClr val="tx1"/>
                </a:solidFill>
                <a:latin typeface="Arial" pitchFamily="34" charset="0"/>
                <a:ea typeface="MS PGothic" pitchFamily="34" charset="-128"/>
              </a:defRPr>
            </a:lvl9pPr>
          </a:lstStyle>
          <a:p>
            <a:pPr eaLnBrk="1" hangingPunct="1">
              <a:defRPr/>
            </a:pPr>
            <a:r>
              <a:rPr lang="da-DK" altLang="en-US" sz="1200" dirty="0" smtClean="0"/>
              <a:t>Updated:</a:t>
            </a:r>
          </a:p>
        </p:txBody>
      </p:sp>
      <p:sp>
        <p:nvSpPr>
          <p:cNvPr id="43011" name="Rectangle 3"/>
          <p:cNvSpPr>
            <a:spLocks noGrp="1" noChangeArrowheads="1"/>
          </p:cNvSpPr>
          <p:nvPr>
            <p:ph type="dt" sz="quarter" idx="1"/>
          </p:nvPr>
        </p:nvSpPr>
        <p:spPr bwMode="auto">
          <a:noFill/>
          <a:ln>
            <a:miter lim="800000"/>
            <a:headEnd/>
            <a:tailEnd/>
          </a:ln>
        </p:spPr>
        <p:txBody>
          <a:bodyPr/>
          <a:lstStyle/>
          <a:p>
            <a:fld id="{32C3584F-B10D-43BA-AEC3-05CB21ABDC61}" type="datetime8">
              <a:rPr lang="en-US" altLang="en-US" smtClean="0">
                <a:latin typeface="Arial" pitchFamily="34" charset="0"/>
                <a:ea typeface="MS PGothic" pitchFamily="34" charset="-128"/>
              </a:rPr>
              <a:pPr/>
              <a:t>9/6/2017 4:06 PM</a:t>
            </a:fld>
            <a:endParaRPr lang="da-DK" altLang="en-US" smtClean="0">
              <a:latin typeface="Arial" pitchFamily="34" charset="0"/>
              <a:ea typeface="MS PGothic" pitchFamily="34" charset="-128"/>
            </a:endParaRPr>
          </a:p>
        </p:txBody>
      </p:sp>
      <p:sp>
        <p:nvSpPr>
          <p:cNvPr id="43012" name="Rectangle 7"/>
          <p:cNvSpPr>
            <a:spLocks noGrp="1" noChangeArrowheads="1"/>
          </p:cNvSpPr>
          <p:nvPr>
            <p:ph type="sldNum" sz="quarter" idx="5"/>
          </p:nvPr>
        </p:nvSpPr>
        <p:spPr bwMode="auto">
          <a:noFill/>
          <a:ln>
            <a:miter lim="800000"/>
            <a:headEnd/>
            <a:tailEnd/>
          </a:ln>
        </p:spPr>
        <p:txBody>
          <a:bodyPr/>
          <a:lstStyle/>
          <a:p>
            <a:fld id="{FC1D7B2F-A4FD-436D-9F19-85DAF44506DB}" type="slidenum">
              <a:rPr lang="da-DK" altLang="en-US">
                <a:latin typeface="Arial" pitchFamily="34" charset="0"/>
                <a:ea typeface="MS PGothic" pitchFamily="34" charset="-128"/>
              </a:rPr>
              <a:pPr/>
              <a:t>5</a:t>
            </a:fld>
            <a:endParaRPr lang="da-DK" altLang="en-US">
              <a:latin typeface="Arial" pitchFamily="34" charset="0"/>
              <a:ea typeface="MS PGothic" pitchFamily="34" charset="-128"/>
            </a:endParaRPr>
          </a:p>
        </p:txBody>
      </p:sp>
      <p:sp>
        <p:nvSpPr>
          <p:cNvPr id="4301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4" name="Rectangle 3"/>
          <p:cNvSpPr>
            <a:spLocks noGrp="1" noChangeArrowheads="1"/>
          </p:cNvSpPr>
          <p:nvPr>
            <p:ph type="body" idx="1"/>
          </p:nvPr>
        </p:nvSpPr>
        <p:spPr bwMode="auto">
          <a:noFill/>
        </p:spPr>
        <p:txBody>
          <a:bodyPr>
            <a:normAutofit fontScale="77500" lnSpcReduction="20000"/>
          </a:bodyPr>
          <a:lstStyle/>
          <a:p>
            <a:pPr eaLnBrk="1" hangingPunct="1"/>
            <a:r>
              <a:rPr lang="en-US" altLang="en-US" b="1" smtClean="0"/>
              <a:t>Insu-00080187</a:t>
            </a:r>
          </a:p>
          <a:p>
            <a:pPr eaLnBrk="1" hangingPunct="1"/>
            <a:endParaRPr lang="en-US" altLang="en-US" b="1" smtClean="0"/>
          </a:p>
          <a:p>
            <a:r>
              <a:rPr lang="en-GB" altLang="en-US" b="1" smtClean="0">
                <a:solidFill>
                  <a:srgbClr val="000000"/>
                </a:solidFill>
              </a:rPr>
              <a:t>Source: </a:t>
            </a:r>
            <a:r>
              <a:rPr lang="en-US" altLang="en-US" smtClean="0"/>
              <a:t>Figure has been recreated for Eli Lilly and Company with </a:t>
            </a:r>
            <a:r>
              <a:rPr lang="en-US" altLang="en-US" smtClean="0">
                <a:solidFill>
                  <a:srgbClr val="000000"/>
                </a:solidFill>
                <a:ea typeface="ヒラギノ角ゴ Pro W3" charset="-128"/>
                <a:cs typeface="DIN-Regular" pitchFamily="34" charset="0"/>
              </a:rPr>
              <a:t>Data from </a:t>
            </a:r>
            <a:r>
              <a:rPr lang="en-US" altLang="en-US" smtClean="0">
                <a:ea typeface="MS PGothic" pitchFamily="34" charset="-128"/>
              </a:rPr>
              <a:t>Clement S et al. </a:t>
            </a:r>
            <a:r>
              <a:rPr lang="en-US" altLang="en-US" i="1" smtClean="0">
                <a:ea typeface="MS PGothic" pitchFamily="34" charset="-128"/>
              </a:rPr>
              <a:t>Diabetes Care</a:t>
            </a:r>
            <a:r>
              <a:rPr lang="en-US" altLang="en-US" smtClean="0">
                <a:ea typeface="MS PGothic" pitchFamily="34" charset="-128"/>
              </a:rPr>
              <a:t>. 2004;27:553</a:t>
            </a:r>
            <a:r>
              <a:rPr lang="en-US" altLang="en-US" smtClean="0">
                <a:solidFill>
                  <a:srgbClr val="000000"/>
                </a:solidFill>
              </a:rPr>
              <a:t>–591</a:t>
            </a:r>
            <a:endParaRPr lang="en-GB" altLang="en-US" b="1" smtClean="0">
              <a:solidFill>
                <a:srgbClr val="000000"/>
              </a:solidFill>
            </a:endParaRPr>
          </a:p>
          <a:p>
            <a:r>
              <a:rPr lang="en-US" altLang="en-US" smtClean="0">
                <a:ea typeface="MS PGothic" pitchFamily="34" charset="-128"/>
              </a:rPr>
              <a:t>Clement S t al. </a:t>
            </a:r>
            <a:r>
              <a:rPr lang="en-US" altLang="en-US" i="1" smtClean="0">
                <a:ea typeface="MS PGothic" pitchFamily="34" charset="-128"/>
              </a:rPr>
              <a:t>Diabetes Care</a:t>
            </a:r>
            <a:r>
              <a:rPr lang="en-US" altLang="en-US" smtClean="0">
                <a:ea typeface="MS PGothic" pitchFamily="34" charset="-128"/>
              </a:rPr>
              <a:t> 2004;27:553</a:t>
            </a:r>
            <a:r>
              <a:rPr lang="en-US" altLang="en-US" smtClean="0">
                <a:solidFill>
                  <a:srgbClr val="000000"/>
                </a:solidFill>
              </a:rPr>
              <a:t>–591</a:t>
            </a:r>
          </a:p>
          <a:p>
            <a:r>
              <a:rPr lang="en-US" altLang="en-US" smtClean="0">
                <a:ea typeface="MS PGothic" pitchFamily="34" charset="-128"/>
              </a:rPr>
              <a:t>Juneja R et al. </a:t>
            </a:r>
            <a:r>
              <a:rPr lang="en-US" altLang="en-US" i="1" smtClean="0"/>
              <a:t>Postgrad Med</a:t>
            </a:r>
            <a:r>
              <a:rPr lang="en-US" altLang="en-US" smtClean="0"/>
              <a:t> 2010;122:153-62</a:t>
            </a:r>
            <a:endParaRPr lang="en-GB" altLang="en-US" b="1" smtClean="0">
              <a:solidFill>
                <a:srgbClr val="000000"/>
              </a:solidFill>
            </a:endParaRPr>
          </a:p>
          <a:p>
            <a:endParaRPr lang="en-GB" altLang="en-US" b="1" smtClean="0">
              <a:solidFill>
                <a:srgbClr val="000000"/>
              </a:solidFill>
            </a:endParaRPr>
          </a:p>
          <a:p>
            <a:r>
              <a:rPr lang="en-GB" altLang="en-US" b="1" smtClean="0">
                <a:solidFill>
                  <a:srgbClr val="000000"/>
                </a:solidFill>
              </a:rPr>
              <a:t>Annotations: </a:t>
            </a:r>
            <a:r>
              <a:rPr lang="en-GB" altLang="en-US" smtClean="0">
                <a:solidFill>
                  <a:srgbClr val="000000"/>
                </a:solidFill>
              </a:rPr>
              <a:t>Clement_2004/page 565/Figure 2</a:t>
            </a:r>
          </a:p>
          <a:p>
            <a:r>
              <a:rPr lang="en-US" altLang="en-US" smtClean="0">
                <a:solidFill>
                  <a:srgbClr val="000000"/>
                </a:solidFill>
              </a:rPr>
              <a:t>Bullets: Juneja_2010/page 157/col 2/para 2 </a:t>
            </a:r>
            <a:endParaRPr lang="en-GB" altLang="en-US" smtClean="0">
              <a:solidFill>
                <a:srgbClr val="000000"/>
              </a:solidFill>
            </a:endParaRPr>
          </a:p>
          <a:p>
            <a:endParaRPr lang="en-US" altLang="en-US" b="1" smtClean="0"/>
          </a:p>
          <a:p>
            <a:pPr eaLnBrk="1" hangingPunct="1"/>
            <a:r>
              <a:rPr lang="en-US" altLang="en-US" b="1" smtClean="0"/>
              <a:t>Keypoints: </a:t>
            </a:r>
          </a:p>
          <a:p>
            <a:pPr eaLnBrk="1" hangingPunct="1"/>
            <a:r>
              <a:rPr lang="en-US" altLang="en-US" b="1" smtClean="0">
                <a:solidFill>
                  <a:srgbClr val="000000"/>
                </a:solidFill>
              </a:rPr>
              <a:t>Juneja_2010/page 155/col 1/para 2 </a:t>
            </a:r>
          </a:p>
          <a:p>
            <a:pPr eaLnBrk="1" hangingPunct="1"/>
            <a:r>
              <a:rPr lang="en-GB" altLang="en-US" b="1" smtClean="0">
                <a:solidFill>
                  <a:srgbClr val="000000"/>
                </a:solidFill>
              </a:rPr>
              <a:t>Clement_2004/page 564/Col 3/Para 2 and page 565 figure 2 footnote</a:t>
            </a:r>
          </a:p>
          <a:p>
            <a:pPr eaLnBrk="1" hangingPunct="1"/>
            <a:endParaRPr lang="en-US" altLang="en-US" b="1" smtClean="0"/>
          </a:p>
          <a:p>
            <a:pPr eaLnBrk="1" hangingPunct="1">
              <a:buFontTx/>
              <a:buChar char="•"/>
            </a:pPr>
            <a:r>
              <a:rPr lang="en-US" altLang="en-US" smtClean="0"/>
              <a:t>In the hospital, multiple factors influence a patient’s insulin requirements. Insulin requirements are typically increased from the healthy state.</a:t>
            </a:r>
          </a:p>
          <a:p>
            <a:pPr eaLnBrk="1" hangingPunct="1">
              <a:buFontTx/>
              <a:buChar char="•"/>
            </a:pPr>
            <a:r>
              <a:rPr lang="en-US" altLang="en-US" smtClean="0"/>
              <a:t>Along with the patient’s underlying disease state, other medical interventions in the hospital setting can also affect the amount of insulin required. Administration of glucocorticoids can enhance glucose production, decrease glucose uptake into muscle, and impair ß-cell function, all of which result in hyperglycemia, especially in the postprandial state.</a:t>
            </a:r>
          </a:p>
          <a:p>
            <a:pPr eaLnBrk="1" hangingPunct="1">
              <a:buFontTx/>
              <a:buChar char="•"/>
            </a:pPr>
            <a:r>
              <a:rPr lang="en-US" altLang="en-US" smtClean="0"/>
              <a:t>Components of insulin requirements are defined physiologically and are divided into basal, prandial (mealtime) or nutritional, and correction insulin. </a:t>
            </a:r>
          </a:p>
          <a:p>
            <a:pPr eaLnBrk="1" hangingPunct="1">
              <a:buFontTx/>
              <a:buChar char="•"/>
            </a:pPr>
            <a:r>
              <a:rPr lang="en-US" altLang="en-US" smtClean="0"/>
              <a:t>Insulin required to cover “nutritional” needs may include insulin needed to cover intravenous dextrose, total parenteral nutrition, enteral feedings, and nutritional supplements. The basal and prandial/nutritional orders are written as programmed or scheduled insulin whereas correction dose insulin tends to be written as an algorithm to supplement the scheduled insulin.</a:t>
            </a:r>
          </a:p>
          <a:p>
            <a:pPr eaLnBrk="1" hangingPunct="1">
              <a:buFontTx/>
              <a:buChar char="•"/>
            </a:pPr>
            <a:r>
              <a:rPr lang="en-US" altLang="en-US" smtClean="0"/>
              <a:t>Programmed and correction insulins are increased to meet the higher daily basal and prandial or nutritional requirements. </a:t>
            </a:r>
          </a:p>
          <a:p>
            <a:pPr eaLnBrk="1" hangingPunct="1"/>
            <a:endParaRPr lang="en-US" altLang="en-US" smtClean="0"/>
          </a:p>
          <a:p>
            <a:pPr eaLnBrk="1" hangingPunct="1"/>
            <a:r>
              <a:rPr lang="en-US" altLang="en-US" b="1" smtClean="0"/>
              <a:t>References:</a:t>
            </a:r>
          </a:p>
          <a:p>
            <a:pPr eaLnBrk="1" hangingPunct="1">
              <a:buFontTx/>
              <a:buAutoNum type="arabicPeriod"/>
            </a:pPr>
            <a:r>
              <a:rPr lang="en-US" altLang="en-US" smtClean="0"/>
              <a:t> Clement S, Braithwaite SS, Magee MF et al. Management of diabetes and hyperglycemia in the hospital. Diabetes Care 2004;27:553–91.</a:t>
            </a:r>
          </a:p>
          <a:p>
            <a:r>
              <a:rPr lang="en-US" altLang="en-US" smtClean="0">
                <a:ea typeface="MS PGothic" pitchFamily="34" charset="-128"/>
              </a:rPr>
              <a:t>2. Juneja R et al. The nuts and bolts of subcutaneous insulin therapy in non-critical care hospital settings. </a:t>
            </a:r>
            <a:r>
              <a:rPr lang="en-US" altLang="en-US" smtClean="0"/>
              <a:t>Postgrad Med 2010;122:153-62.</a:t>
            </a:r>
            <a:endParaRPr lang="en-US" altLang="en-US" smtClean="0">
              <a:ea typeface="MS PGothic" pitchFamily="34" charset="-128"/>
            </a:endParaRPr>
          </a:p>
          <a:p>
            <a:endParaRPr lang="en-US" altLang="en-US" b="1" smtClean="0"/>
          </a:p>
        </p:txBody>
      </p:sp>
    </p:spTree>
    <p:extLst>
      <p:ext uri="{BB962C8B-B14F-4D97-AF65-F5344CB8AC3E}">
        <p14:creationId xmlns:p14="http://schemas.microsoft.com/office/powerpoint/2010/main" val="1954793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xfrm>
            <a:off x="1143000" y="687388"/>
            <a:ext cx="4572000" cy="3429000"/>
          </a:xfrm>
          <a:noFill/>
          <a:ln>
            <a:solidFill>
              <a:srgbClr val="000000"/>
            </a:solidFill>
            <a:miter lim="800000"/>
            <a:headEnd/>
            <a:tailEnd/>
          </a:ln>
        </p:spPr>
      </p:sp>
      <p:sp>
        <p:nvSpPr>
          <p:cNvPr id="47107" name="Rectangle 3"/>
          <p:cNvSpPr>
            <a:spLocks noGrp="1" noChangeArrowheads="1"/>
          </p:cNvSpPr>
          <p:nvPr>
            <p:ph type="body" idx="1"/>
          </p:nvPr>
        </p:nvSpPr>
        <p:spPr bwMode="auto">
          <a:xfrm>
            <a:off x="686421" y="4344025"/>
            <a:ext cx="5485158" cy="4112926"/>
          </a:xfrm>
          <a:noFill/>
        </p:spPr>
        <p:txBody>
          <a:bodyPr/>
          <a:lstStyle/>
          <a:p>
            <a:r>
              <a:rPr lang="en-US" altLang="en-US" b="1" dirty="0" smtClean="0"/>
              <a:t>Insu-00080187</a:t>
            </a:r>
          </a:p>
          <a:p>
            <a:endParaRPr kumimoji="1" lang="en-US" altLang="en-US" b="1" dirty="0" smtClean="0">
              <a:solidFill>
                <a:schemeClr val="tx2"/>
              </a:solidFill>
            </a:endParaRPr>
          </a:p>
          <a:p>
            <a:r>
              <a:rPr kumimoji="1" lang="en-US" altLang="en-US" b="1" dirty="0" smtClean="0">
                <a:solidFill>
                  <a:schemeClr val="tx2"/>
                </a:solidFill>
              </a:rPr>
              <a:t>Source: </a:t>
            </a:r>
            <a:r>
              <a:rPr lang="en-US" altLang="en-US" dirty="0" err="1" smtClean="0">
                <a:ea typeface="MS PGothic" pitchFamily="34" charset="-128"/>
              </a:rPr>
              <a:t>Juneja</a:t>
            </a:r>
            <a:r>
              <a:rPr lang="en-US" altLang="en-US" dirty="0" smtClean="0">
                <a:ea typeface="MS PGothic" pitchFamily="34" charset="-128"/>
              </a:rPr>
              <a:t> R et al. </a:t>
            </a:r>
            <a:r>
              <a:rPr lang="en-US" altLang="en-US" i="1" dirty="0" err="1" smtClean="0"/>
              <a:t>Postgrad</a:t>
            </a:r>
            <a:r>
              <a:rPr lang="en-US" altLang="en-US" i="1" dirty="0" smtClean="0"/>
              <a:t> Med</a:t>
            </a:r>
            <a:r>
              <a:rPr lang="en-US" altLang="en-US" dirty="0" smtClean="0"/>
              <a:t> 2010;122:153-62</a:t>
            </a:r>
            <a:endParaRPr lang="en-US" altLang="en-US" dirty="0" smtClean="0">
              <a:ea typeface="MS PGothic" pitchFamily="34" charset="-128"/>
            </a:endParaRPr>
          </a:p>
          <a:p>
            <a:endParaRPr kumimoji="1" lang="en-US" altLang="en-US" b="1" dirty="0" smtClean="0">
              <a:solidFill>
                <a:schemeClr val="tx2"/>
              </a:solidFill>
            </a:endParaRPr>
          </a:p>
          <a:p>
            <a:r>
              <a:rPr kumimoji="1" lang="en-US" altLang="en-US" b="1" dirty="0" smtClean="0">
                <a:solidFill>
                  <a:schemeClr val="tx2"/>
                </a:solidFill>
              </a:rPr>
              <a:t>Annotations: </a:t>
            </a:r>
            <a:r>
              <a:rPr kumimoji="1" lang="en-US" altLang="en-US" dirty="0" smtClean="0">
                <a:solidFill>
                  <a:schemeClr val="tx2"/>
                </a:solidFill>
              </a:rPr>
              <a:t>Juneja_2010/page 153/</a:t>
            </a:r>
            <a:r>
              <a:rPr kumimoji="1" lang="en-US" altLang="en-US" dirty="0" err="1" smtClean="0">
                <a:solidFill>
                  <a:schemeClr val="tx2"/>
                </a:solidFill>
              </a:rPr>
              <a:t>col</a:t>
            </a:r>
            <a:r>
              <a:rPr kumimoji="1" lang="en-US" altLang="en-US" dirty="0" smtClean="0">
                <a:solidFill>
                  <a:schemeClr val="tx2"/>
                </a:solidFill>
              </a:rPr>
              <a:t> 1/</a:t>
            </a:r>
            <a:r>
              <a:rPr kumimoji="1" lang="en-US" altLang="en-US" dirty="0" err="1" smtClean="0">
                <a:solidFill>
                  <a:schemeClr val="tx2"/>
                </a:solidFill>
              </a:rPr>
              <a:t>para</a:t>
            </a:r>
            <a:r>
              <a:rPr kumimoji="1" lang="en-US" altLang="en-US" dirty="0" smtClean="0">
                <a:solidFill>
                  <a:schemeClr val="tx2"/>
                </a:solidFill>
              </a:rPr>
              <a:t> 1</a:t>
            </a:r>
          </a:p>
          <a:p>
            <a:endParaRPr kumimoji="1" lang="en-US" altLang="en-US" b="1" dirty="0" smtClean="0">
              <a:solidFill>
                <a:schemeClr val="tx2"/>
              </a:solidFill>
            </a:endParaRPr>
          </a:p>
          <a:p>
            <a:r>
              <a:rPr kumimoji="1" lang="en-US" altLang="en-US" b="1" dirty="0" err="1" smtClean="0">
                <a:solidFill>
                  <a:schemeClr val="tx2"/>
                </a:solidFill>
              </a:rPr>
              <a:t>Keypoints</a:t>
            </a:r>
            <a:r>
              <a:rPr kumimoji="1" lang="en-US" altLang="en-US" b="1" dirty="0" smtClean="0">
                <a:solidFill>
                  <a:schemeClr val="tx2"/>
                </a:solidFill>
              </a:rPr>
              <a:t>: </a:t>
            </a:r>
            <a:r>
              <a:rPr kumimoji="1" lang="en-US" altLang="en-US" dirty="0" smtClean="0">
                <a:solidFill>
                  <a:schemeClr val="tx2"/>
                </a:solidFill>
              </a:rPr>
              <a:t>(Juneja_2010/page 153/</a:t>
            </a:r>
            <a:r>
              <a:rPr kumimoji="1" lang="en-US" altLang="en-US" dirty="0" err="1" smtClean="0">
                <a:solidFill>
                  <a:schemeClr val="tx2"/>
                </a:solidFill>
              </a:rPr>
              <a:t>col</a:t>
            </a:r>
            <a:r>
              <a:rPr kumimoji="1" lang="en-US" altLang="en-US" dirty="0" smtClean="0">
                <a:solidFill>
                  <a:schemeClr val="tx2"/>
                </a:solidFill>
              </a:rPr>
              <a:t> 1/</a:t>
            </a:r>
            <a:r>
              <a:rPr kumimoji="1" lang="en-US" altLang="en-US" dirty="0" err="1" smtClean="0">
                <a:solidFill>
                  <a:schemeClr val="tx2"/>
                </a:solidFill>
              </a:rPr>
              <a:t>para</a:t>
            </a:r>
            <a:r>
              <a:rPr kumimoji="1" lang="en-US" altLang="en-US" dirty="0" smtClean="0">
                <a:solidFill>
                  <a:schemeClr val="tx2"/>
                </a:solidFill>
              </a:rPr>
              <a:t> 1)</a:t>
            </a:r>
          </a:p>
          <a:p>
            <a:endParaRPr lang="en-US" altLang="en-US" dirty="0" smtClean="0"/>
          </a:p>
          <a:p>
            <a:pPr>
              <a:buFontTx/>
              <a:buChar char="•"/>
            </a:pPr>
            <a:r>
              <a:rPr lang="en-US" altLang="en-US" dirty="0" smtClean="0"/>
              <a:t>Patients who manifest hyperglycemia at the time of admission could have</a:t>
            </a:r>
          </a:p>
          <a:p>
            <a:pPr marL="1065545" lvl="2" indent="-168244">
              <a:buFont typeface="Arial" pitchFamily="34" charset="0"/>
              <a:buChar char="─"/>
            </a:pPr>
            <a:r>
              <a:rPr lang="en-US" altLang="en-US" dirty="0" smtClean="0"/>
              <a:t>previously diagnosed diabetes</a:t>
            </a:r>
          </a:p>
          <a:p>
            <a:pPr marL="1065545" lvl="2" indent="-168244">
              <a:buFont typeface="Arial" pitchFamily="34" charset="0"/>
              <a:buChar char="─"/>
            </a:pPr>
            <a:r>
              <a:rPr lang="en-US" altLang="en-US" dirty="0" smtClean="0"/>
              <a:t>diagnosed for the first time during hospitalization</a:t>
            </a:r>
          </a:p>
          <a:p>
            <a:pPr marL="1065545" lvl="2" indent="-168244">
              <a:buFont typeface="Arial" pitchFamily="34" charset="0"/>
              <a:buChar char="─"/>
            </a:pPr>
            <a:r>
              <a:rPr lang="en-US" altLang="en-US" dirty="0" smtClean="0"/>
              <a:t>manifest “stress hyperglycemia” during an acute illness that resolves by the time of discharge</a:t>
            </a:r>
          </a:p>
          <a:p>
            <a:pPr>
              <a:buFontTx/>
              <a:buChar char="•"/>
            </a:pPr>
            <a:r>
              <a:rPr lang="en-US" altLang="en-US" dirty="0" smtClean="0"/>
              <a:t>The Centers for Disease Control and Prevention (CDC) reported that 23.6 million people (7.8% of the USA population) have diabetes mellitus, with nearly 5.7 million people (25%) undiagnosed.</a:t>
            </a:r>
          </a:p>
          <a:p>
            <a:pPr>
              <a:buFontTx/>
              <a:buChar char="•"/>
            </a:pPr>
            <a:r>
              <a:rPr lang="en-US" altLang="en-US" dirty="0" smtClean="0"/>
              <a:t> Diagnosed diabetes cases account for 5.2 million hospital discharges annually which equates to about 12.4% of hospital discharges in the USA.</a:t>
            </a:r>
          </a:p>
          <a:p>
            <a:endParaRPr lang="en-US" altLang="en-US" dirty="0" smtClean="0"/>
          </a:p>
          <a:p>
            <a:r>
              <a:rPr lang="en-US" altLang="en-US" b="1" dirty="0" smtClean="0"/>
              <a:t>Reference: </a:t>
            </a:r>
            <a:r>
              <a:rPr lang="en-US" altLang="en-US" dirty="0" err="1" smtClean="0">
                <a:ea typeface="MS PGothic" pitchFamily="34" charset="-128"/>
              </a:rPr>
              <a:t>Juneja</a:t>
            </a:r>
            <a:r>
              <a:rPr lang="en-US" altLang="en-US" dirty="0" smtClean="0">
                <a:ea typeface="MS PGothic" pitchFamily="34" charset="-128"/>
              </a:rPr>
              <a:t> R et al. The nuts and bolts of subcutaneous insulin therapy in non-critical care hospital settings. </a:t>
            </a:r>
            <a:r>
              <a:rPr lang="en-US" altLang="en-US" dirty="0" err="1" smtClean="0"/>
              <a:t>Postgrad</a:t>
            </a:r>
            <a:r>
              <a:rPr lang="en-US" altLang="en-US" dirty="0" smtClean="0"/>
              <a:t> Med 2010;122:153-62.</a:t>
            </a:r>
            <a:endParaRPr lang="en-US" altLang="en-US" dirty="0" smtClean="0">
              <a:ea typeface="MS PGothic" pitchFamily="34" charset="-128"/>
            </a:endParaRPr>
          </a:p>
          <a:p>
            <a:endParaRPr lang="en-US" altLang="en-US" b="1" dirty="0" smtClean="0"/>
          </a:p>
        </p:txBody>
      </p:sp>
    </p:spTree>
    <p:extLst>
      <p:ext uri="{BB962C8B-B14F-4D97-AF65-F5344CB8AC3E}">
        <p14:creationId xmlns:p14="http://schemas.microsoft.com/office/powerpoint/2010/main" val="3118818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normAutofit fontScale="77500" lnSpcReduction="20000"/>
          </a:bodyPr>
          <a:lstStyle/>
          <a:p>
            <a:r>
              <a:rPr lang="en-US" altLang="en-US" b="1" dirty="0" smtClean="0"/>
              <a:t>Insu-00080187</a:t>
            </a:r>
          </a:p>
          <a:p>
            <a:pPr eaLnBrk="1" hangingPunct="1">
              <a:spcBef>
                <a:spcPct val="0"/>
              </a:spcBef>
            </a:pPr>
            <a:endParaRPr lang="en-US" altLang="en-US" dirty="0" smtClean="0">
              <a:ea typeface="MS PGothic" pitchFamily="34" charset="-128"/>
            </a:endParaRPr>
          </a:p>
          <a:p>
            <a:pPr eaLnBrk="1" hangingPunct="1">
              <a:spcBef>
                <a:spcPct val="0"/>
              </a:spcBef>
            </a:pPr>
            <a:r>
              <a:rPr lang="en-US" altLang="en-US" dirty="0" smtClean="0">
                <a:ea typeface="MS PGothic" pitchFamily="34" charset="-128"/>
              </a:rPr>
              <a:t>[Source: </a:t>
            </a:r>
            <a:r>
              <a:rPr lang="en-US" altLang="en-US" dirty="0" err="1" smtClean="0">
                <a:ea typeface="MS PGothic" pitchFamily="34" charset="-128"/>
              </a:rPr>
              <a:t>DeFrenzo</a:t>
            </a:r>
            <a:r>
              <a:rPr lang="en-US" altLang="en-US" dirty="0" smtClean="0">
                <a:ea typeface="MS PGothic" pitchFamily="34" charset="-128"/>
              </a:rPr>
              <a:t>_ 2009/ P</a:t>
            </a:r>
            <a:r>
              <a:rPr lang="en-GB" altLang="en-US" dirty="0" smtClean="0"/>
              <a:t>g 782, Fig 13/ Pg 783, Fig 14; Pg 783, Col 2, </a:t>
            </a:r>
            <a:r>
              <a:rPr lang="en-US" altLang="en-US" dirty="0" smtClean="0"/>
              <a:t>“Implications for therapy”]</a:t>
            </a:r>
            <a:endParaRPr lang="en-US" altLang="en-US" dirty="0" smtClean="0">
              <a:ea typeface="MS PGothic" pitchFamily="34" charset="-128"/>
            </a:endParaRPr>
          </a:p>
          <a:p>
            <a:pPr eaLnBrk="1" hangingPunct="1">
              <a:spcBef>
                <a:spcPct val="0"/>
              </a:spcBef>
            </a:pPr>
            <a:endParaRPr lang="en-US" altLang="en-US" dirty="0" smtClean="0">
              <a:ea typeface="MS PGothic" pitchFamily="34" charset="-128"/>
            </a:endParaRPr>
          </a:p>
          <a:p>
            <a:pPr eaLnBrk="1" hangingPunct="1">
              <a:spcBef>
                <a:spcPct val="0"/>
              </a:spcBef>
            </a:pPr>
            <a:r>
              <a:rPr lang="en-US" altLang="en-US" b="1" dirty="0" smtClean="0">
                <a:ea typeface="MS PGothic" pitchFamily="34" charset="-128"/>
              </a:rPr>
              <a:t>Copyright Disclosure: </a:t>
            </a:r>
            <a:r>
              <a:rPr lang="en-US" altLang="en-US" dirty="0" smtClean="0"/>
              <a:t>Figure has been recreated for Eli Lilly and Company with </a:t>
            </a:r>
            <a:r>
              <a:rPr lang="en-US" altLang="en-US" dirty="0" smtClean="0">
                <a:solidFill>
                  <a:srgbClr val="000000"/>
                </a:solidFill>
                <a:ea typeface="ヒラギノ角ゴ Pro W3" charset="-128"/>
                <a:cs typeface="DIN-Regular" pitchFamily="34" charset="0"/>
              </a:rPr>
              <a:t>Data from </a:t>
            </a:r>
            <a:r>
              <a:rPr lang="en-US" altLang="en-US" dirty="0" err="1" smtClean="0">
                <a:solidFill>
                  <a:srgbClr val="000000"/>
                </a:solidFill>
                <a:ea typeface="MS PGothic" pitchFamily="34" charset="-128"/>
              </a:rPr>
              <a:t>DeFronzo</a:t>
            </a:r>
            <a:r>
              <a:rPr lang="en-US" altLang="en-US" dirty="0" smtClean="0">
                <a:solidFill>
                  <a:srgbClr val="000000"/>
                </a:solidFill>
                <a:ea typeface="MS PGothic" pitchFamily="34" charset="-128"/>
              </a:rPr>
              <a:t> RA. Diabetes 2009;58:773-95</a:t>
            </a:r>
          </a:p>
          <a:p>
            <a:pPr eaLnBrk="1" hangingPunct="1">
              <a:spcBef>
                <a:spcPct val="0"/>
              </a:spcBef>
            </a:pPr>
            <a:endParaRPr lang="en-US" altLang="en-US" b="1" dirty="0" smtClean="0">
              <a:solidFill>
                <a:srgbClr val="000000"/>
              </a:solidFill>
              <a:ea typeface="MS PGothic" pitchFamily="34" charset="-128"/>
            </a:endParaRPr>
          </a:p>
          <a:p>
            <a:pPr eaLnBrk="1" hangingPunct="1">
              <a:spcBef>
                <a:spcPct val="0"/>
              </a:spcBef>
            </a:pPr>
            <a:r>
              <a:rPr lang="en-US" altLang="en-US" b="1" dirty="0" smtClean="0">
                <a:ea typeface="MS PGothic" pitchFamily="34" charset="-128"/>
              </a:rPr>
              <a:t>Abbreviations:</a:t>
            </a:r>
          </a:p>
          <a:p>
            <a:pPr eaLnBrk="1" hangingPunct="1">
              <a:spcBef>
                <a:spcPct val="0"/>
              </a:spcBef>
            </a:pPr>
            <a:r>
              <a:rPr lang="en-US" altLang="en-US" dirty="0" smtClean="0"/>
              <a:t>DPP-4i=</a:t>
            </a:r>
            <a:r>
              <a:rPr lang="en-US" altLang="en-US" dirty="0" err="1" smtClean="0"/>
              <a:t>dipeptidyl</a:t>
            </a:r>
            <a:r>
              <a:rPr lang="en-US" altLang="en-US" dirty="0" smtClean="0"/>
              <a:t> peptidase 4 inhibitor; GLP-1 RA=glucagon-like peptide-1 receptor agonist; SGLT2i=sodium glucose co-transport 2 inhibitor; SU=sulfonylurea; TZD=</a:t>
            </a:r>
            <a:r>
              <a:rPr lang="en-US" altLang="en-US" dirty="0" err="1" smtClean="0"/>
              <a:t>thiazolidinedione</a:t>
            </a:r>
            <a:endParaRPr lang="en-US" altLang="en-US" dirty="0" smtClean="0"/>
          </a:p>
          <a:p>
            <a:pPr eaLnBrk="1" hangingPunct="1">
              <a:spcBef>
                <a:spcPct val="0"/>
              </a:spcBef>
            </a:pPr>
            <a:endParaRPr lang="en-US" altLang="en-US" b="1" dirty="0" smtClean="0">
              <a:ea typeface="MS PGothic" pitchFamily="34" charset="-128"/>
            </a:endParaRPr>
          </a:p>
          <a:p>
            <a:pPr eaLnBrk="1" hangingPunct="1">
              <a:spcBef>
                <a:spcPct val="0"/>
              </a:spcBef>
            </a:pPr>
            <a:r>
              <a:rPr lang="en-US" altLang="en-US" b="1" dirty="0" smtClean="0">
                <a:ea typeface="MS PGothic" pitchFamily="34" charset="-128"/>
              </a:rPr>
              <a:t>Key Points:</a:t>
            </a:r>
          </a:p>
          <a:p>
            <a:pPr>
              <a:spcBef>
                <a:spcPct val="0"/>
              </a:spcBef>
              <a:buFontTx/>
              <a:buChar char="•"/>
            </a:pPr>
            <a:r>
              <a:rPr lang="en-GB" altLang="en-US" dirty="0" smtClean="0"/>
              <a:t>There are a number of mechanisms that feed into the </a:t>
            </a:r>
            <a:r>
              <a:rPr lang="en-GB" altLang="en-US" dirty="0" err="1" smtClean="0"/>
              <a:t>hyperglycemia</a:t>
            </a:r>
            <a:r>
              <a:rPr lang="en-GB" altLang="en-US" dirty="0" smtClean="0"/>
              <a:t> of type 2 diabetes.</a:t>
            </a:r>
          </a:p>
          <a:p>
            <a:pPr>
              <a:buFontTx/>
              <a:buChar char="•"/>
            </a:pPr>
            <a:r>
              <a:rPr lang="en-GB" altLang="en-US" dirty="0" smtClean="0"/>
              <a:t>The ‘traditional’ defects are in the liver and muscle uptake of glucose, and the decreased insulin secretion by the pancreas.</a:t>
            </a:r>
          </a:p>
          <a:p>
            <a:pPr>
              <a:buFontTx/>
              <a:buChar char="•"/>
            </a:pPr>
            <a:r>
              <a:rPr lang="en-GB" altLang="en-US" dirty="0" smtClean="0"/>
              <a:t>There are a number of other factors that have emerged from more recent research:</a:t>
            </a:r>
          </a:p>
          <a:p>
            <a:pPr marL="627799" lvl="1" indent="-171360">
              <a:buFontTx/>
              <a:buChar char="•"/>
            </a:pPr>
            <a:r>
              <a:rPr lang="en-GB" altLang="en-US" dirty="0" smtClean="0"/>
              <a:t>Decreased </a:t>
            </a:r>
            <a:r>
              <a:rPr lang="en-GB" altLang="en-US" dirty="0" err="1" smtClean="0"/>
              <a:t>incretin</a:t>
            </a:r>
            <a:r>
              <a:rPr lang="en-GB" altLang="en-US" dirty="0" smtClean="0"/>
              <a:t> effect leads to a failure of the tight coupling of insulin release with meals.</a:t>
            </a:r>
          </a:p>
          <a:p>
            <a:pPr marL="627799" lvl="1" indent="-171360">
              <a:buFontTx/>
              <a:buChar char="•"/>
            </a:pPr>
            <a:r>
              <a:rPr lang="en-GB" altLang="en-US" dirty="0" smtClean="0"/>
              <a:t>Increased </a:t>
            </a:r>
            <a:r>
              <a:rPr lang="en-GB" altLang="en-US" dirty="0" err="1" smtClean="0"/>
              <a:t>lipolysis</a:t>
            </a:r>
            <a:r>
              <a:rPr lang="en-GB" altLang="en-US" dirty="0" smtClean="0"/>
              <a:t> increases the breakdown of fats, leading to higher levels of free fatty acids.</a:t>
            </a:r>
          </a:p>
          <a:p>
            <a:pPr marL="627799" lvl="1" indent="-171360">
              <a:buFontTx/>
              <a:buChar char="•"/>
            </a:pPr>
            <a:r>
              <a:rPr lang="en-GB" altLang="en-US" dirty="0" smtClean="0"/>
              <a:t>The pancreatic </a:t>
            </a:r>
            <a:r>
              <a:rPr lang="el-GR" altLang="en-US" dirty="0" smtClean="0"/>
              <a:t>α</a:t>
            </a:r>
            <a:r>
              <a:rPr lang="en-US" altLang="en-US" dirty="0" smtClean="0"/>
              <a:t>-cells </a:t>
            </a:r>
            <a:r>
              <a:rPr lang="en-GB" altLang="en-US" dirty="0" smtClean="0"/>
              <a:t>overwork, increasing the glucagon level and hence driving up blood glucose.</a:t>
            </a:r>
          </a:p>
          <a:p>
            <a:pPr marL="627799" lvl="1" indent="-171360">
              <a:buFontTx/>
              <a:buChar char="•"/>
            </a:pPr>
            <a:r>
              <a:rPr lang="en-GB" altLang="en-US" dirty="0" smtClean="0"/>
              <a:t>The kidney reabsorbs glucose and so prevents its elimination via the urine; in diabetes, it appears to (</a:t>
            </a:r>
            <a:r>
              <a:rPr lang="en-GB" altLang="en-US" dirty="0" err="1" smtClean="0"/>
              <a:t>maladaptively</a:t>
            </a:r>
            <a:r>
              <a:rPr lang="en-GB" altLang="en-US" dirty="0" smtClean="0"/>
              <a:t>) increase its reuptake.</a:t>
            </a:r>
          </a:p>
          <a:p>
            <a:pPr marL="627799" lvl="1" indent="-171360">
              <a:buFontTx/>
              <a:buChar char="•"/>
            </a:pPr>
            <a:r>
              <a:rPr lang="en-GB" altLang="en-US" dirty="0" smtClean="0"/>
              <a:t>The brain drives our </a:t>
            </a:r>
            <a:r>
              <a:rPr lang="en-GB" altLang="en-US" dirty="0" err="1" smtClean="0"/>
              <a:t>behavior</a:t>
            </a:r>
            <a:r>
              <a:rPr lang="en-GB" altLang="en-US" dirty="0" smtClean="0"/>
              <a:t>, and our propensity to eat when full, despite high insulin levels or obesity.</a:t>
            </a:r>
          </a:p>
          <a:p>
            <a:pPr>
              <a:buFontTx/>
              <a:buChar char="•"/>
            </a:pPr>
            <a:r>
              <a:rPr lang="en-GB" altLang="en-US" dirty="0" smtClean="0"/>
              <a:t>Effective treatment of type 2 diabetes mellitus (T2DM) will require multiple drugs used in combination to correct the multiple </a:t>
            </a:r>
            <a:r>
              <a:rPr lang="en-GB" altLang="en-US" dirty="0" err="1" smtClean="0"/>
              <a:t>pathophysiologic</a:t>
            </a:r>
            <a:r>
              <a:rPr lang="en-GB" altLang="en-US" dirty="0" smtClean="0"/>
              <a:t> defects, and should be started early in the natural history of T2DM if progressive </a:t>
            </a:r>
            <a:r>
              <a:rPr lang="el-GR" altLang="en-US" dirty="0" smtClean="0"/>
              <a:t>β</a:t>
            </a:r>
            <a:r>
              <a:rPr lang="en-GB" altLang="en-US" dirty="0" smtClean="0"/>
              <a:t>-cell failure is to be prevented.</a:t>
            </a:r>
            <a:r>
              <a:rPr lang="en-GB" altLang="en-US" baseline="30000" dirty="0" smtClean="0"/>
              <a:t>1,2</a:t>
            </a:r>
            <a:r>
              <a:rPr lang="en-GB" altLang="en-US" dirty="0" smtClean="0"/>
              <a:t> </a:t>
            </a:r>
          </a:p>
          <a:p>
            <a:pPr>
              <a:buFontTx/>
              <a:buChar char="•"/>
            </a:pPr>
            <a:endParaRPr lang="en-GB" altLang="en-US" dirty="0" smtClean="0"/>
          </a:p>
          <a:p>
            <a:r>
              <a:rPr lang="en-GB" altLang="en-US" b="1" dirty="0" smtClean="0"/>
              <a:t>References:</a:t>
            </a:r>
          </a:p>
          <a:p>
            <a:pPr>
              <a:buFont typeface="Calibri" pitchFamily="34" charset="0"/>
              <a:buAutoNum type="arabicPeriod"/>
            </a:pPr>
            <a:r>
              <a:rPr lang="en-US" altLang="en-US" dirty="0" err="1" smtClean="0"/>
              <a:t>DeFronzo</a:t>
            </a:r>
            <a:r>
              <a:rPr lang="en-US" altLang="en-US" dirty="0" smtClean="0"/>
              <a:t> RA. </a:t>
            </a:r>
            <a:r>
              <a:rPr lang="en-US" altLang="en-US" dirty="0" err="1" smtClean="0"/>
              <a:t>Banting</a:t>
            </a:r>
            <a:r>
              <a:rPr lang="en-US" altLang="en-US" dirty="0" smtClean="0"/>
              <a:t> Lecture. From the triumvirate </a:t>
            </a:r>
            <a:r>
              <a:rPr lang="en-GB" altLang="en-US" dirty="0" smtClean="0"/>
              <a:t>to t</a:t>
            </a:r>
            <a:r>
              <a:rPr lang="en-US" altLang="en-US" dirty="0" smtClean="0"/>
              <a:t>he</a:t>
            </a:r>
            <a:r>
              <a:rPr lang="en-GB" altLang="en-US" dirty="0" smtClean="0"/>
              <a:t> ominous octet: a new paradigm for the treatment of type 2 diabetes mellitus. Diabetes 2009;58(4):773-95.</a:t>
            </a:r>
          </a:p>
          <a:p>
            <a:pPr>
              <a:buFont typeface="Calibri" pitchFamily="34" charset="0"/>
              <a:buAutoNum type="arabicPeriod"/>
            </a:pPr>
            <a:r>
              <a:rPr lang="en-US" altLang="en-US" dirty="0" smtClean="0"/>
              <a:t>American Diabetes Association. Classification and Diagnosis of Diabetes. Diabetes Care 2016;39(</a:t>
            </a:r>
            <a:r>
              <a:rPr lang="en-US" altLang="en-US" dirty="0" err="1" smtClean="0"/>
              <a:t>Suppl</a:t>
            </a:r>
            <a:r>
              <a:rPr lang="en-US" altLang="en-US" dirty="0" smtClean="0"/>
              <a:t> 1):S13-22.</a:t>
            </a:r>
            <a:endParaRPr lang="en-GB" altLang="en-US" dirty="0" smtClean="0"/>
          </a:p>
        </p:txBody>
      </p:sp>
      <p:sp>
        <p:nvSpPr>
          <p:cNvPr id="51204" name="Slide Number Placeholder 4"/>
          <p:cNvSpPr>
            <a:spLocks noGrp="1"/>
          </p:cNvSpPr>
          <p:nvPr>
            <p:ph type="sldNum" sz="quarter" idx="5"/>
          </p:nvPr>
        </p:nvSpPr>
        <p:spPr bwMode="auto">
          <a:noFill/>
          <a:ln>
            <a:miter lim="800000"/>
            <a:headEnd/>
            <a:tailEnd/>
          </a:ln>
        </p:spPr>
        <p:txBody>
          <a:bodyPr/>
          <a:lstStyle/>
          <a:p>
            <a:fld id="{D672128A-E6D6-43B1-983B-DA58960513B1}" type="slidenum">
              <a:rPr lang="en-US" altLang="en-US">
                <a:solidFill>
                  <a:srgbClr val="000000"/>
                </a:solidFill>
              </a:rPr>
              <a:pPr/>
              <a:t>9</a:t>
            </a:fld>
            <a:endParaRPr lang="en-US" altLang="en-US">
              <a:solidFill>
                <a:srgbClr val="000000"/>
              </a:solidFill>
            </a:endParaRPr>
          </a:p>
        </p:txBody>
      </p:sp>
    </p:spTree>
    <p:extLst>
      <p:ext uri="{BB962C8B-B14F-4D97-AF65-F5344CB8AC3E}">
        <p14:creationId xmlns:p14="http://schemas.microsoft.com/office/powerpoint/2010/main" val="3260407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977900" y="663575"/>
            <a:ext cx="4902200" cy="3676650"/>
          </a:xfrm>
          <a:noFill/>
          <a:ln>
            <a:solidFill>
              <a:srgbClr val="000000"/>
            </a:solidFill>
            <a:miter lim="800000"/>
            <a:headEnd/>
            <a:tailEnd/>
          </a:ln>
        </p:spPr>
      </p:sp>
      <p:sp>
        <p:nvSpPr>
          <p:cNvPr id="53251" name="Notes Placeholder 2"/>
          <p:cNvSpPr>
            <a:spLocks noGrp="1"/>
          </p:cNvSpPr>
          <p:nvPr>
            <p:ph type="body" idx="1"/>
          </p:nvPr>
        </p:nvSpPr>
        <p:spPr bwMode="auto">
          <a:noFill/>
        </p:spPr>
        <p:txBody>
          <a:bodyPr/>
          <a:lstStyle/>
          <a:p>
            <a:pPr defTabSz="912879">
              <a:spcBef>
                <a:spcPts val="602"/>
              </a:spcBef>
            </a:pPr>
            <a:r>
              <a:rPr lang="en-US" altLang="en-US" b="1" dirty="0" smtClean="0"/>
              <a:t>Insu-00080187</a:t>
            </a:r>
          </a:p>
          <a:p>
            <a:pPr defTabSz="912879">
              <a:spcBef>
                <a:spcPts val="602"/>
              </a:spcBef>
            </a:pPr>
            <a:endParaRPr lang="en-US" altLang="en-US" b="1" dirty="0" smtClean="0"/>
          </a:p>
          <a:p>
            <a:pPr defTabSz="912879"/>
            <a:r>
              <a:rPr lang="en-US" altLang="en-US" dirty="0" smtClean="0">
                <a:solidFill>
                  <a:srgbClr val="000000"/>
                </a:solidFill>
                <a:latin typeface="Times New Roman" pitchFamily="18" charset="0"/>
              </a:rPr>
              <a:t>[http://www.medscape.org/viewarticle/544445. Slide #34/physiologic insulin secretion: 24-hour profile]</a:t>
            </a:r>
          </a:p>
          <a:p>
            <a:pPr defTabSz="912879"/>
            <a:r>
              <a:rPr lang="en-US" altLang="en-US" b="1" dirty="0" smtClean="0">
                <a:solidFill>
                  <a:srgbClr val="000000"/>
                </a:solidFill>
                <a:latin typeface="Times New Roman" pitchFamily="18" charset="0"/>
              </a:rPr>
              <a:t>Disclosure:</a:t>
            </a:r>
            <a:r>
              <a:rPr lang="en-US" altLang="en-US" dirty="0" smtClean="0">
                <a:solidFill>
                  <a:srgbClr val="000000"/>
                </a:solidFill>
                <a:latin typeface="Times New Roman" pitchFamily="18" charset="0"/>
              </a:rPr>
              <a:t> Figure created for Eli Lilly and Company based on slide #34 of http://www.medscape.org/viewarticle/544445.</a:t>
            </a:r>
          </a:p>
          <a:p>
            <a:pPr defTabSz="912879"/>
            <a:endParaRPr lang="en-US" altLang="en-US" dirty="0" smtClean="0">
              <a:solidFill>
                <a:srgbClr val="000000"/>
              </a:solidFill>
              <a:latin typeface="Times New Roman" pitchFamily="18" charset="0"/>
            </a:endParaRPr>
          </a:p>
          <a:p>
            <a:pPr defTabSz="912879"/>
            <a:r>
              <a:rPr lang="en-US" altLang="en-US" b="1" dirty="0" smtClean="0">
                <a:solidFill>
                  <a:srgbClr val="000000"/>
                </a:solidFill>
                <a:latin typeface="Times New Roman" pitchFamily="18" charset="0"/>
              </a:rPr>
              <a:t>Reference:</a:t>
            </a:r>
          </a:p>
          <a:p>
            <a:pPr defTabSz="912879"/>
            <a:r>
              <a:rPr lang="en-US" altLang="en-US" dirty="0" err="1" smtClean="0">
                <a:solidFill>
                  <a:srgbClr val="000000"/>
                </a:solidFill>
                <a:latin typeface="Times New Roman" pitchFamily="18" charset="0"/>
              </a:rPr>
              <a:t>Medscape</a:t>
            </a:r>
            <a:r>
              <a:rPr lang="en-US" altLang="en-US" dirty="0" smtClean="0">
                <a:solidFill>
                  <a:srgbClr val="000000"/>
                </a:solidFill>
                <a:latin typeface="Times New Roman" pitchFamily="18" charset="0"/>
              </a:rPr>
              <a:t>. </a:t>
            </a:r>
            <a:r>
              <a:rPr lang="en-US" altLang="en-US" dirty="0" smtClean="0"/>
              <a:t>Insulin-treated type 2 diabetes: balancing physiologic and individual needs. </a:t>
            </a:r>
            <a:r>
              <a:rPr lang="en-US" altLang="en-US" dirty="0" smtClean="0">
                <a:solidFill>
                  <a:srgbClr val="333333"/>
                </a:solidFill>
              </a:rPr>
              <a:t>http://www.medscape.org/viewarticle/544445</a:t>
            </a:r>
            <a:r>
              <a:rPr lang="en-US" altLang="en-US" dirty="0" smtClean="0"/>
              <a:t>. Last accessed: 328 December 2015.</a:t>
            </a:r>
          </a:p>
          <a:p>
            <a:pPr defTabSz="912879"/>
            <a:endParaRPr lang="en-US" altLang="en-US" dirty="0" smtClean="0"/>
          </a:p>
        </p:txBody>
      </p:sp>
      <p:sp>
        <p:nvSpPr>
          <p:cNvPr id="53252" name="Slide Number Placeholder 3"/>
          <p:cNvSpPr>
            <a:spLocks noGrp="1"/>
          </p:cNvSpPr>
          <p:nvPr>
            <p:ph type="sldNum" sz="quarter" idx="5"/>
          </p:nvPr>
        </p:nvSpPr>
        <p:spPr bwMode="auto">
          <a:noFill/>
          <a:ln>
            <a:miter lim="800000"/>
            <a:headEnd/>
            <a:tailEnd/>
          </a:ln>
        </p:spPr>
        <p:txBody>
          <a:bodyPr/>
          <a:lstStyle/>
          <a:p>
            <a:fld id="{077C2F0D-FEE5-4F76-AE22-A5D072989DE8}" type="slidenum">
              <a:rPr lang="en-US" altLang="en-US">
                <a:solidFill>
                  <a:srgbClr val="000000"/>
                </a:solidFill>
              </a:rPr>
              <a:pPr/>
              <a:t>10</a:t>
            </a:fld>
            <a:endParaRPr lang="en-US" altLang="en-US">
              <a:solidFill>
                <a:srgbClr val="000000"/>
              </a:solidFill>
            </a:endParaRPr>
          </a:p>
        </p:txBody>
      </p:sp>
    </p:spTree>
    <p:extLst>
      <p:ext uri="{BB962C8B-B14F-4D97-AF65-F5344CB8AC3E}">
        <p14:creationId xmlns:p14="http://schemas.microsoft.com/office/powerpoint/2010/main" val="1061079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xfrm>
            <a:off x="1146175" y="687388"/>
            <a:ext cx="4567238" cy="3427412"/>
          </a:xfrm>
          <a:noFill/>
          <a:ln>
            <a:solidFill>
              <a:srgbClr val="000000"/>
            </a:solidFill>
            <a:miter lim="800000"/>
            <a:headEnd/>
            <a:tailEnd/>
          </a:ln>
        </p:spPr>
      </p:sp>
      <p:sp>
        <p:nvSpPr>
          <p:cNvPr id="55299" name="Rectangle 3"/>
          <p:cNvSpPr>
            <a:spLocks noGrp="1" noChangeArrowheads="1"/>
          </p:cNvSpPr>
          <p:nvPr>
            <p:ph type="body" idx="1"/>
          </p:nvPr>
        </p:nvSpPr>
        <p:spPr bwMode="auto">
          <a:xfrm>
            <a:off x="377377" y="4353393"/>
            <a:ext cx="6101694" cy="3884951"/>
          </a:xfrm>
          <a:noFill/>
        </p:spPr>
        <p:txBody>
          <a:bodyPr/>
          <a:lstStyle/>
          <a:p>
            <a:pPr eaLnBrk="1" hangingPunct="1"/>
            <a:r>
              <a:rPr lang="en-US" altLang="en-US" sz="800" b="1" dirty="0"/>
              <a:t>Insu-00080187</a:t>
            </a:r>
          </a:p>
          <a:p>
            <a:pPr eaLnBrk="1" hangingPunct="1"/>
            <a:endParaRPr lang="en-US" altLang="en-US" sz="800" b="1" dirty="0"/>
          </a:p>
          <a:p>
            <a:pPr eaLnBrk="1" hangingPunct="1"/>
            <a:r>
              <a:rPr lang="en-US" altLang="en-US" sz="800" dirty="0"/>
              <a:t>[Text: </a:t>
            </a:r>
            <a:r>
              <a:rPr lang="en-US" altLang="en-US" sz="800" dirty="0" err="1">
                <a:ea typeface="MS PGothic" pitchFamily="34" charset="-128"/>
              </a:rPr>
              <a:t>Monnier</a:t>
            </a:r>
            <a:r>
              <a:rPr lang="en-US" altLang="en-US" sz="800" dirty="0">
                <a:ea typeface="MS PGothic" pitchFamily="34" charset="-128"/>
              </a:rPr>
              <a:t> L et al, 2003. Abstract; Riddle et al, 2011. Pg 2508/</a:t>
            </a:r>
            <a:r>
              <a:rPr lang="en-US" altLang="en-US" sz="800" dirty="0" err="1">
                <a:ea typeface="MS PGothic" pitchFamily="34" charset="-128"/>
              </a:rPr>
              <a:t>col</a:t>
            </a:r>
            <a:r>
              <a:rPr lang="en-US" altLang="en-US" sz="800" dirty="0">
                <a:ea typeface="MS PGothic" pitchFamily="34" charset="-128"/>
              </a:rPr>
              <a:t> 2/</a:t>
            </a:r>
            <a:r>
              <a:rPr lang="en-US" altLang="en-US" sz="800" dirty="0" err="1">
                <a:ea typeface="MS PGothic" pitchFamily="34" charset="-128"/>
              </a:rPr>
              <a:t>para</a:t>
            </a:r>
            <a:r>
              <a:rPr lang="en-US" altLang="en-US" sz="800" dirty="0">
                <a:ea typeface="MS PGothic" pitchFamily="34" charset="-128"/>
              </a:rPr>
              <a:t> 2 to </a:t>
            </a:r>
            <a:r>
              <a:rPr lang="en-US" altLang="en-US" sz="800" dirty="0" err="1">
                <a:ea typeface="MS PGothic" pitchFamily="34" charset="-128"/>
              </a:rPr>
              <a:t>col</a:t>
            </a:r>
            <a:r>
              <a:rPr lang="en-US" altLang="en-US" sz="800" dirty="0">
                <a:ea typeface="MS PGothic" pitchFamily="34" charset="-128"/>
              </a:rPr>
              <a:t> 3/</a:t>
            </a:r>
            <a:r>
              <a:rPr lang="en-US" altLang="en-US" sz="800" dirty="0" err="1">
                <a:ea typeface="MS PGothic" pitchFamily="34" charset="-128"/>
              </a:rPr>
              <a:t>para</a:t>
            </a:r>
            <a:r>
              <a:rPr lang="en-US" altLang="en-US" sz="800" dirty="0">
                <a:ea typeface="MS PGothic" pitchFamily="34" charset="-128"/>
              </a:rPr>
              <a:t> 1; Ando K et al, 2013. Abstract;</a:t>
            </a:r>
          </a:p>
          <a:p>
            <a:pPr eaLnBrk="1" hangingPunct="1"/>
            <a:r>
              <a:rPr lang="en-GB" altLang="en-US" sz="800" dirty="0">
                <a:ea typeface="MS PGothic" pitchFamily="34" charset="-128"/>
              </a:rPr>
              <a:t>Riddle MC, 1990. based on Figure 1</a:t>
            </a:r>
            <a:r>
              <a:rPr lang="en-US" altLang="en-US" sz="800" dirty="0"/>
              <a:t>]</a:t>
            </a:r>
          </a:p>
          <a:p>
            <a:pPr eaLnBrk="1" hangingPunct="1"/>
            <a:r>
              <a:rPr lang="en-US" altLang="en-US" sz="800" b="1" dirty="0"/>
              <a:t>Disclosure:</a:t>
            </a:r>
            <a:r>
              <a:rPr lang="en-US" altLang="en-US" sz="800" dirty="0"/>
              <a:t> Figure created for Eli Lilly and Company based on information from Riddle et al, 1990 and 2011.</a:t>
            </a:r>
          </a:p>
          <a:p>
            <a:pPr eaLnBrk="1" hangingPunct="1"/>
            <a:r>
              <a:rPr lang="en-US" altLang="en-US" sz="800" b="1" dirty="0"/>
              <a:t>Abbreviations: </a:t>
            </a:r>
            <a:r>
              <a:rPr lang="en-US" altLang="en-US" sz="800" dirty="0"/>
              <a:t>HbA1c=</a:t>
            </a:r>
            <a:r>
              <a:rPr lang="en-US" altLang="en-US" sz="800" dirty="0" err="1"/>
              <a:t>glycated</a:t>
            </a:r>
            <a:r>
              <a:rPr lang="en-US" altLang="en-US" sz="800" dirty="0"/>
              <a:t> hemoglobin; T2DM=type 2 diabetes mellitus</a:t>
            </a:r>
          </a:p>
          <a:p>
            <a:pPr eaLnBrk="1" hangingPunct="1"/>
            <a:r>
              <a:rPr lang="en-US" altLang="en-US" sz="800" b="1" dirty="0"/>
              <a:t>Key Points:</a:t>
            </a:r>
          </a:p>
          <a:p>
            <a:pPr eaLnBrk="1" hangingPunct="1">
              <a:buFontTx/>
              <a:buChar char="•"/>
            </a:pPr>
            <a:r>
              <a:rPr lang="en-US" altLang="en-US" sz="800" dirty="0"/>
              <a:t>In normal subjects, </a:t>
            </a:r>
            <a:r>
              <a:rPr lang="en-US" altLang="en-US" sz="800" dirty="0" err="1"/>
              <a:t>glycemia</a:t>
            </a:r>
            <a:r>
              <a:rPr lang="en-US" altLang="en-US" sz="800" dirty="0"/>
              <a:t> is controlled by postprandial insulin secretion after meals and basal insulin secretion between meals and at night.</a:t>
            </a:r>
            <a:r>
              <a:rPr lang="en-US" altLang="en-US" sz="800" baseline="30000" dirty="0"/>
              <a:t>5 </a:t>
            </a:r>
            <a:r>
              <a:rPr lang="en-US" altLang="en-US" sz="800" dirty="0"/>
              <a:t>[Website. “insulin therapy introduction”/</a:t>
            </a:r>
            <a:r>
              <a:rPr lang="en-US" altLang="en-US" sz="800" dirty="0" err="1"/>
              <a:t>para</a:t>
            </a:r>
            <a:r>
              <a:rPr lang="en-US" altLang="en-US" sz="800" dirty="0"/>
              <a:t> 3]</a:t>
            </a:r>
            <a:endParaRPr lang="en-US" altLang="en-US" sz="800" baseline="30000" dirty="0"/>
          </a:p>
          <a:p>
            <a:pPr eaLnBrk="1" hangingPunct="1">
              <a:buFontTx/>
              <a:buChar char="•"/>
            </a:pPr>
            <a:r>
              <a:rPr lang="en-US" altLang="en-US" sz="800" dirty="0"/>
              <a:t>In patients with type 2 diabetes, hyperglycemia and poor </a:t>
            </a:r>
            <a:r>
              <a:rPr lang="en-US" altLang="en-US" sz="800" dirty="0" err="1"/>
              <a:t>glycemic</a:t>
            </a:r>
            <a:r>
              <a:rPr lang="en-US" altLang="en-US" sz="800" dirty="0"/>
              <a:t> control has two origins:</a:t>
            </a:r>
            <a:r>
              <a:rPr lang="en-US" altLang="en-US" sz="800" baseline="30000" dirty="0"/>
              <a:t>1</a:t>
            </a:r>
            <a:r>
              <a:rPr lang="en-US" altLang="en-US" sz="800" dirty="0"/>
              <a:t> [Inferred from </a:t>
            </a:r>
            <a:r>
              <a:rPr lang="en-US" altLang="en-US" sz="800" dirty="0" err="1"/>
              <a:t>Monnier</a:t>
            </a:r>
            <a:r>
              <a:rPr lang="en-US" altLang="en-US" sz="800" dirty="0"/>
              <a:t> 2003. Abstract/conclusion]</a:t>
            </a:r>
          </a:p>
          <a:p>
            <a:pPr marL="529657" lvl="1" indent="-174475">
              <a:buFontTx/>
              <a:buChar char="•"/>
            </a:pPr>
            <a:r>
              <a:rPr lang="en-US" altLang="en-US" sz="800" dirty="0"/>
              <a:t>Lack of control of postprandial </a:t>
            </a:r>
            <a:r>
              <a:rPr lang="en-US" altLang="en-US" sz="800" dirty="0" err="1"/>
              <a:t>glycemia</a:t>
            </a:r>
            <a:endParaRPr lang="en-US" altLang="en-US" sz="800" dirty="0"/>
          </a:p>
          <a:p>
            <a:pPr marL="529657" lvl="1" indent="-174475">
              <a:buFontTx/>
              <a:buChar char="•"/>
            </a:pPr>
            <a:r>
              <a:rPr lang="en-US" altLang="en-US" sz="800" dirty="0"/>
              <a:t>Lack of control of </a:t>
            </a:r>
            <a:r>
              <a:rPr lang="en-US" altLang="en-US" sz="800" dirty="0" err="1"/>
              <a:t>glycemia</a:t>
            </a:r>
            <a:r>
              <a:rPr lang="en-US" altLang="en-US" sz="800" dirty="0"/>
              <a:t> between the meals and particularly during the night</a:t>
            </a:r>
          </a:p>
          <a:p>
            <a:pPr eaLnBrk="1" hangingPunct="1">
              <a:buFontTx/>
              <a:buChar char="•"/>
            </a:pPr>
            <a:r>
              <a:rPr lang="en-US" altLang="en-US" sz="800" dirty="0"/>
              <a:t>These two components contribute equally to the loss of </a:t>
            </a:r>
            <a:r>
              <a:rPr lang="en-US" altLang="en-US" sz="800" dirty="0" err="1"/>
              <a:t>glycemic</a:t>
            </a:r>
            <a:r>
              <a:rPr lang="en-US" altLang="en-US" sz="800" dirty="0"/>
              <a:t> control.</a:t>
            </a:r>
            <a:r>
              <a:rPr lang="en-US" altLang="en-US" sz="800" baseline="30000" dirty="0"/>
              <a:t>1</a:t>
            </a:r>
            <a:r>
              <a:rPr lang="en-US" altLang="en-US" sz="800" dirty="0"/>
              <a:t> [Inferred from </a:t>
            </a:r>
            <a:r>
              <a:rPr lang="en-US" altLang="en-US" sz="800" dirty="0" err="1"/>
              <a:t>Monnier</a:t>
            </a:r>
            <a:r>
              <a:rPr lang="en-US" altLang="en-US" sz="800" dirty="0"/>
              <a:t> 2003. abstract]</a:t>
            </a:r>
          </a:p>
          <a:p>
            <a:pPr eaLnBrk="1" hangingPunct="1">
              <a:buFontTx/>
              <a:buChar char="•"/>
            </a:pPr>
            <a:r>
              <a:rPr lang="en-US" altLang="en-US" sz="800" dirty="0"/>
              <a:t>The aim of insulin therapy is to better control postprandial </a:t>
            </a:r>
            <a:r>
              <a:rPr lang="en-US" altLang="en-US" sz="800" dirty="0" err="1"/>
              <a:t>glycemic</a:t>
            </a:r>
            <a:r>
              <a:rPr lang="en-US" altLang="en-US" sz="800" dirty="0"/>
              <a:t> excursions using a fast-acting insulin and then decreased hepatic glucose production between meals and at night with a basal insulin.6 [</a:t>
            </a:r>
            <a:r>
              <a:rPr lang="en-US" altLang="en-US" sz="800" dirty="0" err="1"/>
              <a:t>Bretzel</a:t>
            </a:r>
            <a:r>
              <a:rPr lang="en-US" altLang="en-US" sz="800" dirty="0"/>
              <a:t> 2009. Pg S260/</a:t>
            </a:r>
            <a:r>
              <a:rPr lang="en-US" altLang="en-US" sz="800" dirty="0" err="1"/>
              <a:t>col</a:t>
            </a:r>
            <a:r>
              <a:rPr lang="en-US" altLang="en-US" sz="800" dirty="0"/>
              <a:t> 2/last </a:t>
            </a:r>
            <a:r>
              <a:rPr lang="en-US" altLang="en-US" sz="800" dirty="0" err="1"/>
              <a:t>para</a:t>
            </a:r>
            <a:r>
              <a:rPr lang="en-US" altLang="en-US" sz="800" dirty="0"/>
              <a:t> contd. Col 3/</a:t>
            </a:r>
            <a:r>
              <a:rPr lang="en-US" altLang="en-US" sz="800" dirty="0" err="1"/>
              <a:t>para</a:t>
            </a:r>
            <a:r>
              <a:rPr lang="en-US" altLang="en-US" sz="800" dirty="0"/>
              <a:t> 1 and S261/</a:t>
            </a:r>
            <a:r>
              <a:rPr lang="en-US" altLang="en-US" sz="800" dirty="0" err="1"/>
              <a:t>col</a:t>
            </a:r>
            <a:r>
              <a:rPr lang="en-US" altLang="en-US" sz="800" dirty="0"/>
              <a:t> 3/</a:t>
            </a:r>
            <a:r>
              <a:rPr lang="en-US" altLang="en-US" sz="800" dirty="0" err="1"/>
              <a:t>para</a:t>
            </a:r>
            <a:r>
              <a:rPr lang="en-US" altLang="en-US" sz="800" dirty="0"/>
              <a:t> 2]</a:t>
            </a:r>
          </a:p>
          <a:p>
            <a:endParaRPr lang="en-US" altLang="en-US" sz="800" b="1" dirty="0"/>
          </a:p>
          <a:p>
            <a:r>
              <a:rPr lang="en-US" altLang="en-US" sz="800" b="1" dirty="0"/>
              <a:t>References:</a:t>
            </a:r>
          </a:p>
          <a:p>
            <a:pPr>
              <a:buFont typeface="Calibri" pitchFamily="34" charset="0"/>
              <a:buAutoNum type="arabicPeriod"/>
            </a:pPr>
            <a:r>
              <a:rPr lang="en-GB" altLang="en-US" sz="800" dirty="0" err="1"/>
              <a:t>Monnier</a:t>
            </a:r>
            <a:r>
              <a:rPr lang="en-GB" altLang="en-US" sz="800" dirty="0"/>
              <a:t> L et al. </a:t>
            </a:r>
            <a:r>
              <a:rPr lang="en-US" altLang="en-US" sz="800" dirty="0"/>
              <a:t>Contributions of fasting and postprandial plasma glucose increments to the overall diurnal hyperglycemia of type 2 diabetic patients: variations with increasing levels of </a:t>
            </a:r>
            <a:r>
              <a:rPr lang="en-US" altLang="en-US" sz="800" dirty="0" err="1"/>
              <a:t>HbA</a:t>
            </a:r>
            <a:r>
              <a:rPr lang="en-US" altLang="en-US" sz="800" dirty="0"/>
              <a:t>(1c). </a:t>
            </a:r>
            <a:r>
              <a:rPr lang="en-GB" altLang="en-US" sz="800" dirty="0"/>
              <a:t>Diabetes Care 2003; 26(3): 881-885.</a:t>
            </a:r>
          </a:p>
          <a:p>
            <a:pPr>
              <a:buFont typeface="Calibri" pitchFamily="34" charset="0"/>
              <a:buAutoNum type="arabicPeriod"/>
            </a:pPr>
            <a:r>
              <a:rPr lang="en-US" altLang="en-US" sz="800" dirty="0"/>
              <a:t>Riddle M, </a:t>
            </a:r>
            <a:r>
              <a:rPr lang="en-US" altLang="en-US" sz="800" dirty="0" err="1"/>
              <a:t>Umpierrez</a:t>
            </a:r>
            <a:r>
              <a:rPr lang="en-US" altLang="en-US" sz="800" dirty="0"/>
              <a:t> G, et al. Contributions of basal and postprandial hyperglycemia over a wide range of A1C levels before and after treatment intensification in type 2 diabetes. Diabetes Care 2011;34(12):2508-14.</a:t>
            </a:r>
          </a:p>
          <a:p>
            <a:pPr>
              <a:buFont typeface="Calibri" pitchFamily="34" charset="0"/>
              <a:buAutoNum type="arabicPeriod"/>
            </a:pPr>
            <a:r>
              <a:rPr lang="en-US" altLang="en-US" sz="800" dirty="0"/>
              <a:t>Ando K, Nishimura R, et al. 24-hour </a:t>
            </a:r>
            <a:r>
              <a:rPr lang="en-US" altLang="en-US" sz="800" dirty="0" err="1"/>
              <a:t>glycemic</a:t>
            </a:r>
            <a:r>
              <a:rPr lang="en-US" altLang="en-US" sz="800" dirty="0"/>
              <a:t> variations in drug-naïve patients with type 2 diabetes: a continuous glucose monitoring (CGM)-based study. </a:t>
            </a:r>
            <a:r>
              <a:rPr lang="en-US" altLang="en-US" sz="800" dirty="0" err="1"/>
              <a:t>PLoS</a:t>
            </a:r>
            <a:r>
              <a:rPr lang="en-US" altLang="en-US" sz="800" dirty="0"/>
              <a:t> One 2013;8(7):e71102.</a:t>
            </a:r>
          </a:p>
          <a:p>
            <a:pPr>
              <a:buFont typeface="Calibri" pitchFamily="34" charset="0"/>
              <a:buAutoNum type="arabicPeriod"/>
            </a:pPr>
            <a:r>
              <a:rPr lang="en-US" altLang="en-US" sz="800" dirty="0"/>
              <a:t>Riddle MC. Evening insulin strategy. Diabetes Care 1990; 13(6): 676-686. </a:t>
            </a:r>
          </a:p>
          <a:p>
            <a:pPr>
              <a:buFont typeface="Calibri" pitchFamily="34" charset="0"/>
              <a:buAutoNum type="arabicPeriod"/>
            </a:pPr>
            <a:r>
              <a:rPr lang="en-US" altLang="en-US" sz="800" dirty="0" err="1">
                <a:solidFill>
                  <a:srgbClr val="000000"/>
                </a:solidFill>
                <a:latin typeface="Times New Roman" pitchFamily="18" charset="0"/>
              </a:rPr>
              <a:t>Medscape</a:t>
            </a:r>
            <a:r>
              <a:rPr lang="en-US" altLang="en-US" sz="800" dirty="0">
                <a:solidFill>
                  <a:srgbClr val="000000"/>
                </a:solidFill>
                <a:latin typeface="Times New Roman" pitchFamily="18" charset="0"/>
              </a:rPr>
              <a:t>. </a:t>
            </a:r>
            <a:r>
              <a:rPr lang="en-US" altLang="en-US" sz="800" dirty="0"/>
              <a:t>Insulin-treated type 2 diabetes: balancing physiologic and individual needs. </a:t>
            </a:r>
            <a:r>
              <a:rPr lang="en-US" altLang="en-US" sz="800" dirty="0">
                <a:solidFill>
                  <a:srgbClr val="333333"/>
                </a:solidFill>
              </a:rPr>
              <a:t>http://www.medscape.org/viewarticle/544445</a:t>
            </a:r>
            <a:r>
              <a:rPr lang="en-US" altLang="en-US" sz="800" dirty="0"/>
              <a:t>. Last accessed: 328 December 2015.</a:t>
            </a:r>
          </a:p>
          <a:p>
            <a:pPr>
              <a:buFont typeface="Calibri" pitchFamily="34" charset="0"/>
              <a:buAutoNum type="arabicPeriod"/>
            </a:pPr>
            <a:r>
              <a:rPr lang="en-US" altLang="en-US" sz="800" dirty="0" err="1"/>
              <a:t>Bretzel</a:t>
            </a:r>
            <a:r>
              <a:rPr lang="en-US" altLang="en-US" sz="800" dirty="0"/>
              <a:t> RG, </a:t>
            </a:r>
            <a:r>
              <a:rPr lang="en-US" altLang="en-US" sz="800" dirty="0" err="1"/>
              <a:t>Eckhard</a:t>
            </a:r>
            <a:r>
              <a:rPr lang="en-US" altLang="en-US" sz="800" dirty="0"/>
              <a:t> M, et al. Initiating insulin therapy in type 2 diabetic patients failing on oral hypoglycemic agents: basal or </a:t>
            </a:r>
            <a:r>
              <a:rPr lang="en-US" altLang="en-US" sz="800" dirty="0" err="1"/>
              <a:t>prandial</a:t>
            </a:r>
            <a:r>
              <a:rPr lang="en-US" altLang="en-US" sz="800" dirty="0"/>
              <a:t> insulin? The APOLLO trial and beyond. Diabetes Care 2009;32 </a:t>
            </a:r>
            <a:r>
              <a:rPr lang="en-US" altLang="en-US" sz="800" dirty="0" err="1"/>
              <a:t>Suppl</a:t>
            </a:r>
            <a:r>
              <a:rPr lang="en-US" altLang="en-US" sz="800" dirty="0"/>
              <a:t> 2:S260-5.</a:t>
            </a:r>
          </a:p>
        </p:txBody>
      </p:sp>
      <p:sp>
        <p:nvSpPr>
          <p:cNvPr id="55300" name="Rectangle 7"/>
          <p:cNvSpPr txBox="1">
            <a:spLocks noGrp="1" noChangeArrowheads="1"/>
          </p:cNvSpPr>
          <p:nvPr/>
        </p:nvSpPr>
        <p:spPr bwMode="auto">
          <a:xfrm>
            <a:off x="3884027" y="8686488"/>
            <a:ext cx="2972421" cy="455951"/>
          </a:xfrm>
          <a:prstGeom prst="rect">
            <a:avLst/>
          </a:prstGeom>
          <a:noFill/>
          <a:ln w="9525">
            <a:noFill/>
            <a:miter lim="800000"/>
            <a:headEnd/>
            <a:tailEnd/>
          </a:ln>
        </p:spPr>
        <p:txBody>
          <a:bodyPr lIns="89836" tIns="44918" rIns="89836" bIns="44918" anchor="b"/>
          <a:lstStyle/>
          <a:p>
            <a:pPr algn="r" eaLnBrk="1" hangingPunct="1"/>
            <a:fld id="{C7934D5E-808A-46E9-AF3F-D193FD11366B}" type="slidenum">
              <a:rPr lang="en-GB" altLang="en-US" sz="1300">
                <a:solidFill>
                  <a:srgbClr val="000000"/>
                </a:solidFill>
                <a:latin typeface="Calibri" pitchFamily="34" charset="0"/>
              </a:rPr>
              <a:pPr algn="r" eaLnBrk="1" hangingPunct="1"/>
              <a:t>11</a:t>
            </a:fld>
            <a:endParaRPr lang="en-GB" altLang="en-US" sz="1300" dirty="0">
              <a:solidFill>
                <a:srgbClr val="000000"/>
              </a:solidFill>
              <a:latin typeface="Calibri" pitchFamily="34" charset="0"/>
            </a:endParaRPr>
          </a:p>
        </p:txBody>
      </p:sp>
    </p:spTree>
    <p:extLst>
      <p:ext uri="{BB962C8B-B14F-4D97-AF65-F5344CB8AC3E}">
        <p14:creationId xmlns:p14="http://schemas.microsoft.com/office/powerpoint/2010/main" val="3576540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normAutofit fontScale="92500" lnSpcReduction="10000"/>
          </a:bodyPr>
          <a:lstStyle/>
          <a:p>
            <a:r>
              <a:rPr lang="en-US" altLang="en-US" b="1" smtClean="0"/>
              <a:t>Insu-00080187</a:t>
            </a:r>
          </a:p>
          <a:p>
            <a:endParaRPr lang="en-US" altLang="en-US" smtClean="0"/>
          </a:p>
          <a:p>
            <a:r>
              <a:rPr lang="en-GB" altLang="en-US" b="1" smtClean="0">
                <a:solidFill>
                  <a:srgbClr val="000000"/>
                </a:solidFill>
              </a:rPr>
              <a:t>Source: </a:t>
            </a:r>
            <a:r>
              <a:rPr lang="en-US" altLang="en-US" smtClean="0">
                <a:solidFill>
                  <a:srgbClr val="000000"/>
                </a:solidFill>
                <a:ea typeface="MS PGothic" pitchFamily="34" charset="-128"/>
              </a:rPr>
              <a:t>American Diabetes Association. </a:t>
            </a:r>
            <a:r>
              <a:rPr lang="en-US" altLang="en-US" i="1" smtClean="0">
                <a:ea typeface="MS PGothic" pitchFamily="34" charset="-128"/>
              </a:rPr>
              <a:t>Diabetes Care</a:t>
            </a:r>
            <a:r>
              <a:rPr lang="en-US" altLang="en-US" smtClean="0">
                <a:ea typeface="MS PGothic" pitchFamily="34" charset="-128"/>
              </a:rPr>
              <a:t> 2016;39(Suppl 1):S99</a:t>
            </a:r>
            <a:r>
              <a:rPr lang="en-US" altLang="en-US" smtClean="0"/>
              <a:t>-</a:t>
            </a:r>
            <a:r>
              <a:rPr lang="en-US" altLang="en-US" smtClean="0">
                <a:ea typeface="MS PGothic" pitchFamily="34" charset="-128"/>
              </a:rPr>
              <a:t>104</a:t>
            </a:r>
            <a:endParaRPr lang="en-GB" altLang="en-US" b="1" smtClean="0">
              <a:solidFill>
                <a:srgbClr val="000000"/>
              </a:solidFill>
            </a:endParaRPr>
          </a:p>
          <a:p>
            <a:endParaRPr lang="en-GB" altLang="en-US" b="1" smtClean="0">
              <a:solidFill>
                <a:srgbClr val="000000"/>
              </a:solidFill>
            </a:endParaRPr>
          </a:p>
          <a:p>
            <a:r>
              <a:rPr lang="en-GB" altLang="en-US" b="1" smtClean="0">
                <a:solidFill>
                  <a:srgbClr val="000000"/>
                </a:solidFill>
              </a:rPr>
              <a:t>Annotations:</a:t>
            </a:r>
          </a:p>
          <a:p>
            <a:r>
              <a:rPr lang="en-GB" altLang="en-US" smtClean="0">
                <a:solidFill>
                  <a:srgbClr val="000000"/>
                </a:solidFill>
              </a:rPr>
              <a:t>Bullet 1 including sub-bullets: ADA_2016/Page S99/ Col 1/Para1</a:t>
            </a:r>
          </a:p>
          <a:p>
            <a:r>
              <a:rPr lang="en-GB" altLang="en-US" smtClean="0">
                <a:solidFill>
                  <a:srgbClr val="000000"/>
                </a:solidFill>
              </a:rPr>
              <a:t>Bullet 2, 3 and 4: ADA_2016/Page S100/ Col 2/Para 1</a:t>
            </a:r>
          </a:p>
          <a:p>
            <a:r>
              <a:rPr lang="en-GB" altLang="en-US" smtClean="0">
                <a:solidFill>
                  <a:srgbClr val="000000"/>
                </a:solidFill>
              </a:rPr>
              <a:t>Bullet 5: ADA_2016/Page S101/ Col 1/Para 4</a:t>
            </a:r>
          </a:p>
          <a:p>
            <a:endParaRPr lang="en-GB" altLang="en-US" b="1" smtClean="0">
              <a:solidFill>
                <a:srgbClr val="000000"/>
              </a:solidFill>
            </a:endParaRPr>
          </a:p>
          <a:p>
            <a:r>
              <a:rPr lang="en-GB" altLang="en-US" b="1" smtClean="0">
                <a:solidFill>
                  <a:srgbClr val="000000"/>
                </a:solidFill>
              </a:rPr>
              <a:t>Key Points:</a:t>
            </a:r>
            <a:endParaRPr lang="en-GB" altLang="en-US" smtClean="0">
              <a:solidFill>
                <a:srgbClr val="000000"/>
              </a:solidFill>
            </a:endParaRPr>
          </a:p>
          <a:p>
            <a:pPr>
              <a:buFontTx/>
              <a:buChar char="•"/>
            </a:pPr>
            <a:r>
              <a:rPr lang="en-US" altLang="en-US" smtClean="0"/>
              <a:t>Hyperglycemia in hospitalized patients has been defined as blood glucose level &gt;140 mg/dL (7.8 mmol/L). (</a:t>
            </a:r>
            <a:r>
              <a:rPr lang="en-GB" altLang="en-US" smtClean="0">
                <a:solidFill>
                  <a:srgbClr val="000000"/>
                </a:solidFill>
              </a:rPr>
              <a:t>ADA_2016/Page S100/ Col 1/Para3)</a:t>
            </a:r>
            <a:endParaRPr lang="en-US" altLang="en-US" smtClean="0"/>
          </a:p>
          <a:p>
            <a:pPr>
              <a:buFontTx/>
              <a:buChar char="•"/>
            </a:pPr>
            <a:r>
              <a:rPr lang="en-US" altLang="en-US" smtClean="0"/>
              <a:t>Hypoglycemia in hospitalized patients has been defined as blood glucose level &lt;70 mg/dL (3.9 mmol/L) and severe hypoglycemia as &lt;40 mg/dL (2.2 mmol/L). (</a:t>
            </a:r>
            <a:r>
              <a:rPr lang="en-GB" altLang="en-US" smtClean="0">
                <a:solidFill>
                  <a:srgbClr val="000000"/>
                </a:solidFill>
              </a:rPr>
              <a:t>ADA_2016/Page S100/ Col 1/Para3)</a:t>
            </a:r>
            <a:endParaRPr lang="en-US" altLang="en-US" smtClean="0"/>
          </a:p>
          <a:p>
            <a:pPr>
              <a:buFontTx/>
              <a:buChar char="•"/>
            </a:pPr>
            <a:r>
              <a:rPr lang="en-US" altLang="en-US" smtClean="0"/>
              <a:t>Insulin therapy should be initiated for treatment of persistent hyperglycemia starting at a threshold  &gt;180 mg/dL (10.0 mmol/L). (</a:t>
            </a:r>
            <a:r>
              <a:rPr lang="en-GB" altLang="en-US" smtClean="0">
                <a:solidFill>
                  <a:srgbClr val="000000"/>
                </a:solidFill>
              </a:rPr>
              <a:t>ADA_2016/Page S100/ Col 1/Para4)</a:t>
            </a:r>
            <a:endParaRPr lang="en-US" altLang="en-US" smtClean="0"/>
          </a:p>
          <a:p>
            <a:pPr>
              <a:buFontTx/>
              <a:buChar char="•"/>
            </a:pPr>
            <a:r>
              <a:rPr lang="en-US" altLang="en-US" smtClean="0"/>
              <a:t>Intravenous insulin infusions should be administered using validated written or computerized protocols that allow for predefined adjustments in the insulin infusion rate based on glycemic fluctuations and insulin dose. (</a:t>
            </a:r>
            <a:r>
              <a:rPr lang="en-GB" altLang="en-US" smtClean="0">
                <a:solidFill>
                  <a:srgbClr val="000000"/>
                </a:solidFill>
              </a:rPr>
              <a:t>ADA_2016/Page S99/ Recommendations bullet 4)</a:t>
            </a:r>
          </a:p>
          <a:p>
            <a:endParaRPr lang="en-GB" altLang="en-US" b="1" smtClean="0">
              <a:solidFill>
                <a:srgbClr val="000000"/>
              </a:solidFill>
            </a:endParaRPr>
          </a:p>
          <a:p>
            <a:r>
              <a:rPr lang="en-GB" altLang="en-US" b="1" smtClean="0">
                <a:solidFill>
                  <a:srgbClr val="000000"/>
                </a:solidFill>
              </a:rPr>
              <a:t>Reference:</a:t>
            </a:r>
          </a:p>
          <a:p>
            <a:pPr>
              <a:buFont typeface="Calibri" pitchFamily="34" charset="0"/>
              <a:buAutoNum type="arabicPeriod"/>
            </a:pPr>
            <a:r>
              <a:rPr lang="en-US" altLang="en-US" smtClean="0">
                <a:solidFill>
                  <a:srgbClr val="000000"/>
                </a:solidFill>
                <a:ea typeface="MS PGothic" pitchFamily="34" charset="-128"/>
              </a:rPr>
              <a:t> American Diabetes Association. Diabetes care in the hospital</a:t>
            </a:r>
            <a:r>
              <a:rPr lang="en-US" altLang="en-US" smtClean="0"/>
              <a:t>. </a:t>
            </a:r>
            <a:r>
              <a:rPr lang="en-US" altLang="en-US" smtClean="0">
                <a:ea typeface="MS PGothic" pitchFamily="34" charset="-128"/>
              </a:rPr>
              <a:t>Diabetes Care 2016;39(Suppl 1):S99</a:t>
            </a:r>
            <a:r>
              <a:rPr lang="en-US" altLang="en-US" smtClean="0"/>
              <a:t>-</a:t>
            </a:r>
            <a:r>
              <a:rPr lang="en-US" altLang="en-US" smtClean="0">
                <a:ea typeface="MS PGothic" pitchFamily="34" charset="-128"/>
              </a:rPr>
              <a:t>104.</a:t>
            </a:r>
            <a:endParaRPr lang="en-US" altLang="en-US" smtClean="0"/>
          </a:p>
        </p:txBody>
      </p:sp>
      <p:sp>
        <p:nvSpPr>
          <p:cNvPr id="59396" name="Slide Number Placeholder 3"/>
          <p:cNvSpPr>
            <a:spLocks noGrp="1"/>
          </p:cNvSpPr>
          <p:nvPr>
            <p:ph type="sldNum" sz="quarter" idx="5"/>
          </p:nvPr>
        </p:nvSpPr>
        <p:spPr bwMode="auto">
          <a:noFill/>
          <a:ln>
            <a:miter lim="800000"/>
            <a:headEnd/>
            <a:tailEnd/>
          </a:ln>
        </p:spPr>
        <p:txBody>
          <a:bodyPr/>
          <a:lstStyle/>
          <a:p>
            <a:fld id="{4F80D47D-5C2D-43F1-BD10-91F33FFCA9C1}" type="slidenum">
              <a:rPr lang="en-GB" altLang="en-US"/>
              <a:pPr/>
              <a:t>13</a:t>
            </a:fld>
            <a:endParaRPr lang="en-GB" altLang="en-US"/>
          </a:p>
        </p:txBody>
      </p:sp>
    </p:spTree>
    <p:extLst>
      <p:ext uri="{BB962C8B-B14F-4D97-AF65-F5344CB8AC3E}">
        <p14:creationId xmlns:p14="http://schemas.microsoft.com/office/powerpoint/2010/main" val="2426807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9/6/2017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9/6/2017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9/6/2017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5" name="Text Placeholder 5"/>
          <p:cNvSpPr>
            <a:spLocks noGrp="1"/>
          </p:cNvSpPr>
          <p:nvPr>
            <p:ph type="body" sz="quarter" idx="11"/>
          </p:nvPr>
        </p:nvSpPr>
        <p:spPr>
          <a:xfrm>
            <a:off x="504000" y="5991225"/>
            <a:ext cx="8182800" cy="309265"/>
          </a:xfrm>
        </p:spPr>
        <p:txBody>
          <a:bodyPr lIns="90000" rIns="90000" anchor="b">
            <a:noAutofit/>
          </a:bodyPr>
          <a:lstStyle>
            <a:lvl1pPr marL="0" indent="0">
              <a:lnSpc>
                <a:spcPct val="95000"/>
              </a:lnSpc>
              <a:spcAft>
                <a:spcPts val="0"/>
              </a:spcAft>
              <a:buClrTx/>
              <a:buFont typeface="Arial" pitchFamily="34" charset="0"/>
              <a:buNone/>
              <a:defRPr sz="1200">
                <a:solidFill>
                  <a:schemeClr val="tx1"/>
                </a:solidFill>
                <a:latin typeface="Arial Narrow" panose="020B0606020202030204" pitchFamily="34" charset="0"/>
              </a:defRPr>
            </a:lvl1pPr>
            <a:lvl2pPr>
              <a:defRPr sz="1400"/>
            </a:lvl2pPr>
          </a:lstStyle>
          <a:p>
            <a:pPr lvl="0"/>
            <a:r>
              <a:rPr lang="en-US" dirty="0" smtClean="0"/>
              <a:t>Click to edit Master text styles</a:t>
            </a:r>
          </a:p>
        </p:txBody>
      </p:sp>
      <p:sp>
        <p:nvSpPr>
          <p:cNvPr id="6" name="Text Placeholder 7"/>
          <p:cNvSpPr>
            <a:spLocks noGrp="1"/>
          </p:cNvSpPr>
          <p:nvPr>
            <p:ph type="body" sz="quarter" idx="12"/>
          </p:nvPr>
        </p:nvSpPr>
        <p:spPr>
          <a:xfrm>
            <a:off x="504000" y="6304341"/>
            <a:ext cx="8209694" cy="457200"/>
          </a:xfrm>
        </p:spPr>
        <p:txBody>
          <a:bodyPr/>
          <a:lstStyle>
            <a:lvl1pPr marL="266700" indent="-266700">
              <a:lnSpc>
                <a:spcPct val="95000"/>
              </a:lnSpc>
              <a:spcBef>
                <a:spcPts val="0"/>
              </a:spcBef>
              <a:spcAft>
                <a:spcPts val="0"/>
              </a:spcAft>
              <a:buClrTx/>
              <a:buFont typeface="+mj-lt"/>
              <a:buAutoNum type="arabicPeriod"/>
              <a:defRPr sz="1200">
                <a:solidFill>
                  <a:schemeClr val="tx1"/>
                </a:solidFill>
                <a:latin typeface="Arial Narrow" pitchFamily="34" charset="0"/>
              </a:defRPr>
            </a:lvl1pPr>
          </a:lstStyle>
          <a:p>
            <a:pPr lvl="0"/>
            <a:r>
              <a:rPr lang="en-US" smtClean="0"/>
              <a:t>Click to edit Master text styles</a:t>
            </a:r>
          </a:p>
        </p:txBody>
      </p:sp>
      <p:sp>
        <p:nvSpPr>
          <p:cNvPr id="9" name="Rectangle 2"/>
          <p:cNvSpPr>
            <a:spLocks noGrp="1" noChangeArrowheads="1"/>
          </p:cNvSpPr>
          <p:nvPr>
            <p:ph type="title"/>
          </p:nvPr>
        </p:nvSpPr>
        <p:spPr bwMode="auto">
          <a:xfrm>
            <a:off x="457200" y="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p>
            <a:pPr lvl="0"/>
            <a:r>
              <a:rPr lang="en-US" dirty="0" smtClean="0"/>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43051"/>
            <a:ext cx="8229600" cy="4400550"/>
          </a:xfrm>
        </p:spPr>
        <p:txBody>
          <a:bodyPr/>
          <a:lstStyle>
            <a:lvl1pPr>
              <a:defRPr>
                <a:latin typeface="+mn-lt"/>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5"/>
          <p:cNvSpPr>
            <a:spLocks noGrp="1"/>
          </p:cNvSpPr>
          <p:nvPr>
            <p:ph type="body" sz="quarter" idx="11"/>
          </p:nvPr>
        </p:nvSpPr>
        <p:spPr>
          <a:xfrm>
            <a:off x="504000" y="5991225"/>
            <a:ext cx="8182800" cy="309265"/>
          </a:xfrm>
        </p:spPr>
        <p:txBody>
          <a:bodyPr lIns="90000" rIns="90000" anchor="b">
            <a:noAutofit/>
          </a:bodyPr>
          <a:lstStyle>
            <a:lvl1pPr marL="0" indent="0">
              <a:lnSpc>
                <a:spcPct val="95000"/>
              </a:lnSpc>
              <a:spcBef>
                <a:spcPts val="0"/>
              </a:spcBef>
              <a:spcAft>
                <a:spcPts val="0"/>
              </a:spcAft>
              <a:buClrTx/>
              <a:buFont typeface="Arial" pitchFamily="34" charset="0"/>
              <a:buNone/>
              <a:defRPr sz="1200">
                <a:solidFill>
                  <a:schemeClr val="tx1"/>
                </a:solidFill>
                <a:latin typeface="Arial Narrow" panose="020B0606020202030204" pitchFamily="34" charset="0"/>
              </a:defRPr>
            </a:lvl1pPr>
            <a:lvl2pPr>
              <a:defRPr sz="1400"/>
            </a:lvl2pPr>
          </a:lstStyle>
          <a:p>
            <a:pPr lvl="0"/>
            <a:r>
              <a:rPr lang="en-US" dirty="0" smtClean="0"/>
              <a:t>Click to edit Master text styles</a:t>
            </a:r>
          </a:p>
        </p:txBody>
      </p:sp>
      <p:sp>
        <p:nvSpPr>
          <p:cNvPr id="5" name="Text Placeholder 7"/>
          <p:cNvSpPr>
            <a:spLocks noGrp="1"/>
          </p:cNvSpPr>
          <p:nvPr>
            <p:ph type="body" sz="quarter" idx="12"/>
          </p:nvPr>
        </p:nvSpPr>
        <p:spPr>
          <a:xfrm>
            <a:off x="504000" y="6264000"/>
            <a:ext cx="3610800" cy="457200"/>
          </a:xfrm>
        </p:spPr>
        <p:txBody>
          <a:bodyPr/>
          <a:lstStyle>
            <a:lvl1pPr marL="266700" indent="-266700">
              <a:lnSpc>
                <a:spcPct val="95000"/>
              </a:lnSpc>
              <a:spcBef>
                <a:spcPts val="0"/>
              </a:spcBef>
              <a:spcAft>
                <a:spcPts val="0"/>
              </a:spcAft>
              <a:buClrTx/>
              <a:buFont typeface="+mj-lt"/>
              <a:buAutoNum type="arabicPeriod"/>
              <a:defRPr sz="1200">
                <a:solidFill>
                  <a:schemeClr val="tx1"/>
                </a:solidFill>
                <a:latin typeface="Arial Narrow" pitchFamily="34" charset="0"/>
              </a:defRPr>
            </a:lvl1pPr>
          </a:lstStyle>
          <a:p>
            <a:pPr lvl="0"/>
            <a:r>
              <a:rPr lang="en-US" smtClean="0"/>
              <a:t>Click to edit Master text styles</a:t>
            </a:r>
          </a:p>
        </p:txBody>
      </p:sp>
      <p:sp>
        <p:nvSpPr>
          <p:cNvPr id="6" name="Rectangle 2"/>
          <p:cNvSpPr>
            <a:spLocks noGrp="1" noChangeArrowheads="1"/>
          </p:cNvSpPr>
          <p:nvPr>
            <p:ph type="title"/>
          </p:nvPr>
        </p:nvSpPr>
        <p:spPr bwMode="auto">
          <a:xfrm>
            <a:off x="457200" y="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p>
            <a:pPr lvl="0"/>
            <a:r>
              <a:rPr lang="en-US" dirty="0" smtClean="0"/>
              <a:t>Click to edit Master 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43051"/>
            <a:ext cx="8229600" cy="4400550"/>
          </a:xfrm>
        </p:spPr>
        <p:txBody>
          <a:bodyPr/>
          <a:lstStyle>
            <a:lvl1pPr>
              <a:defRPr>
                <a:latin typeface="+mn-lt"/>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5"/>
          <p:cNvSpPr>
            <a:spLocks noGrp="1"/>
          </p:cNvSpPr>
          <p:nvPr>
            <p:ph type="body" sz="quarter" idx="11"/>
          </p:nvPr>
        </p:nvSpPr>
        <p:spPr>
          <a:xfrm>
            <a:off x="504000" y="5991225"/>
            <a:ext cx="8182800" cy="309265"/>
          </a:xfrm>
        </p:spPr>
        <p:txBody>
          <a:bodyPr lIns="90000" rIns="90000" anchor="b">
            <a:noAutofit/>
          </a:bodyPr>
          <a:lstStyle>
            <a:lvl1pPr marL="0" indent="0">
              <a:lnSpc>
                <a:spcPct val="95000"/>
              </a:lnSpc>
              <a:spcBef>
                <a:spcPts val="0"/>
              </a:spcBef>
              <a:spcAft>
                <a:spcPts val="0"/>
              </a:spcAft>
              <a:buClrTx/>
              <a:buFont typeface="Arial" pitchFamily="34" charset="0"/>
              <a:buNone/>
              <a:defRPr sz="1200">
                <a:solidFill>
                  <a:schemeClr val="tx1"/>
                </a:solidFill>
                <a:latin typeface="Arial Narrow" panose="020B0606020202030204" pitchFamily="34" charset="0"/>
              </a:defRPr>
            </a:lvl1pPr>
            <a:lvl2pPr>
              <a:defRPr sz="1400"/>
            </a:lvl2pPr>
          </a:lstStyle>
          <a:p>
            <a:pPr lvl="0"/>
            <a:r>
              <a:rPr lang="en-US" dirty="0" smtClean="0"/>
              <a:t>Click to edit Master text styles</a:t>
            </a:r>
          </a:p>
        </p:txBody>
      </p:sp>
      <p:sp>
        <p:nvSpPr>
          <p:cNvPr id="5" name="Text Placeholder 7"/>
          <p:cNvSpPr>
            <a:spLocks noGrp="1"/>
          </p:cNvSpPr>
          <p:nvPr>
            <p:ph type="body" sz="quarter" idx="12"/>
          </p:nvPr>
        </p:nvSpPr>
        <p:spPr>
          <a:xfrm>
            <a:off x="504000" y="6264000"/>
            <a:ext cx="3610800" cy="457200"/>
          </a:xfrm>
        </p:spPr>
        <p:txBody>
          <a:bodyPr/>
          <a:lstStyle>
            <a:lvl1pPr marL="266700" indent="-266700">
              <a:lnSpc>
                <a:spcPct val="95000"/>
              </a:lnSpc>
              <a:spcBef>
                <a:spcPts val="0"/>
              </a:spcBef>
              <a:spcAft>
                <a:spcPts val="0"/>
              </a:spcAft>
              <a:buClrTx/>
              <a:buFont typeface="+mj-lt"/>
              <a:buAutoNum type="arabicPeriod"/>
              <a:defRPr sz="1200">
                <a:solidFill>
                  <a:schemeClr val="tx1"/>
                </a:solidFill>
                <a:latin typeface="Arial Narrow" pitchFamily="34" charset="0"/>
              </a:defRPr>
            </a:lvl1pPr>
          </a:lstStyle>
          <a:p>
            <a:pPr lvl="0"/>
            <a:r>
              <a:rPr lang="en-US" smtClean="0"/>
              <a:t>Click to edit Master text styles</a:t>
            </a:r>
          </a:p>
        </p:txBody>
      </p:sp>
      <p:sp>
        <p:nvSpPr>
          <p:cNvPr id="6" name="Rectangle 2"/>
          <p:cNvSpPr>
            <a:spLocks noGrp="1" noChangeArrowheads="1"/>
          </p:cNvSpPr>
          <p:nvPr>
            <p:ph type="title"/>
          </p:nvPr>
        </p:nvSpPr>
        <p:spPr bwMode="auto">
          <a:xfrm>
            <a:off x="457200" y="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p>
            <a:pPr lvl="0"/>
            <a:r>
              <a:rPr lang="en-US" dirty="0" smtClean="0"/>
              <a:t>Click to edit Master title style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43051"/>
            <a:ext cx="8229600" cy="4400550"/>
          </a:xfrm>
        </p:spPr>
        <p:txBody>
          <a:bodyPr/>
          <a:lstStyle>
            <a:lvl1pPr>
              <a:defRPr>
                <a:latin typeface="+mn-lt"/>
              </a:defRPr>
            </a:lvl1pPr>
            <a:lvl2pPr>
              <a:defRPr/>
            </a:lvl2pPr>
            <a:lvl3pPr>
              <a:defRPr/>
            </a:lvl3pPr>
            <a:lvl4pPr>
              <a:defRPr/>
            </a:lvl4pPr>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5"/>
          <p:cNvSpPr>
            <a:spLocks noGrp="1"/>
          </p:cNvSpPr>
          <p:nvPr>
            <p:ph type="body" sz="quarter" idx="11"/>
          </p:nvPr>
        </p:nvSpPr>
        <p:spPr>
          <a:xfrm>
            <a:off x="504000" y="5991227"/>
            <a:ext cx="8182800" cy="309265"/>
          </a:xfrm>
        </p:spPr>
        <p:txBody>
          <a:bodyPr lIns="90000" rIns="90000" anchor="b">
            <a:noAutofit/>
          </a:bodyPr>
          <a:lstStyle>
            <a:lvl1pPr marL="0" indent="0">
              <a:lnSpc>
                <a:spcPct val="95000"/>
              </a:lnSpc>
              <a:spcBef>
                <a:spcPts val="0"/>
              </a:spcBef>
              <a:spcAft>
                <a:spcPts val="0"/>
              </a:spcAft>
              <a:buClrTx/>
              <a:buFont typeface="Arial" pitchFamily="34" charset="0"/>
              <a:buNone/>
              <a:defRPr sz="1200">
                <a:solidFill>
                  <a:schemeClr val="tx1"/>
                </a:solidFill>
                <a:latin typeface="Arial Narrow" panose="020B0606020202030204" pitchFamily="34" charset="0"/>
              </a:defRPr>
            </a:lvl1pPr>
            <a:lvl2pPr>
              <a:defRPr sz="1400"/>
            </a:lvl2pPr>
          </a:lstStyle>
          <a:p>
            <a:pPr lvl="0"/>
            <a:r>
              <a:rPr lang="en-US" smtClean="0"/>
              <a:t>Edit Master text styles</a:t>
            </a:r>
          </a:p>
        </p:txBody>
      </p:sp>
      <p:sp>
        <p:nvSpPr>
          <p:cNvPr id="5" name="Text Placeholder 7"/>
          <p:cNvSpPr>
            <a:spLocks noGrp="1"/>
          </p:cNvSpPr>
          <p:nvPr>
            <p:ph type="body" sz="quarter" idx="12"/>
          </p:nvPr>
        </p:nvSpPr>
        <p:spPr>
          <a:xfrm>
            <a:off x="504000" y="6264000"/>
            <a:ext cx="3610800" cy="457200"/>
          </a:xfrm>
        </p:spPr>
        <p:txBody>
          <a:bodyPr/>
          <a:lstStyle>
            <a:lvl1pPr marL="266700" indent="-266700">
              <a:lnSpc>
                <a:spcPct val="95000"/>
              </a:lnSpc>
              <a:spcBef>
                <a:spcPts val="0"/>
              </a:spcBef>
              <a:spcAft>
                <a:spcPts val="0"/>
              </a:spcAft>
              <a:buClrTx/>
              <a:buFont typeface="+mj-lt"/>
              <a:buAutoNum type="arabicPeriod"/>
              <a:defRPr sz="1200">
                <a:solidFill>
                  <a:schemeClr val="tx1"/>
                </a:solidFill>
                <a:latin typeface="Arial Narrow" pitchFamily="34" charset="0"/>
              </a:defRPr>
            </a:lvl1pPr>
          </a:lstStyle>
          <a:p>
            <a:pPr lvl="0"/>
            <a:r>
              <a:rPr lang="en-US" smtClean="0"/>
              <a:t>Edit Master text styles</a:t>
            </a:r>
          </a:p>
        </p:txBody>
      </p:sp>
      <p:sp>
        <p:nvSpPr>
          <p:cNvPr id="6" name="Rectangle 2"/>
          <p:cNvSpPr>
            <a:spLocks noGrp="1" noChangeArrowheads="1"/>
          </p:cNvSpPr>
          <p:nvPr>
            <p:ph type="title"/>
          </p:nvPr>
        </p:nvSpPr>
        <p:spPr bwMode="auto">
          <a:xfrm>
            <a:off x="457200" y="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p>
            <a:pPr lvl="0"/>
            <a:r>
              <a:rPr lang="en-US" smtClean="0"/>
              <a:t>Click to edit Master title style</a:t>
            </a:r>
            <a:endParaRPr lang="en-US" dirty="0"/>
          </a:p>
        </p:txBody>
      </p:sp>
    </p:spTree>
    <p:extLst>
      <p:ext uri="{BB962C8B-B14F-4D97-AF65-F5344CB8AC3E}">
        <p14:creationId xmlns:p14="http://schemas.microsoft.com/office/powerpoint/2010/main" val="996411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5715000" y="6629400"/>
            <a:ext cx="2971800" cy="228600"/>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9/6/2017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9/6/2017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9/6/2017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9/6/2017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9/6/2017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9/6/2017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9/6/2017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629400"/>
            <a:ext cx="2590800" cy="228600"/>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spcBef>
          <a:spcPct val="0"/>
        </a:spcBef>
        <a:buNone/>
        <a:defRPr sz="40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5.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4.xml"/><Relationship Id="rId1" Type="http://schemas.openxmlformats.org/officeDocument/2006/relationships/tags" Target="../tags/tag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umeet\Desktop\dd\AD JOBS\huminsulin\BRIDGE MED SLIDES\SM508383.jpg"/>
          <p:cNvPicPr>
            <a:picLocks noChangeAspect="1" noChangeArrowheads="1"/>
          </p:cNvPicPr>
          <p:nvPr/>
        </p:nvPicPr>
        <p:blipFill>
          <a:blip r:embed="rId3"/>
          <a:srcRect/>
          <a:stretch>
            <a:fillRect/>
          </a:stretch>
        </p:blipFill>
        <p:spPr bwMode="auto">
          <a:xfrm>
            <a:off x="0" y="1567143"/>
            <a:ext cx="9144000" cy="5076567"/>
          </a:xfrm>
          <a:prstGeom prst="rect">
            <a:avLst/>
          </a:prstGeom>
          <a:noFill/>
        </p:spPr>
      </p:pic>
      <p:sp>
        <p:nvSpPr>
          <p:cNvPr id="5" name="Title 5"/>
          <p:cNvSpPr txBox="1">
            <a:spLocks/>
          </p:cNvSpPr>
          <p:nvPr/>
        </p:nvSpPr>
        <p:spPr>
          <a:xfrm>
            <a:off x="342900" y="0"/>
            <a:ext cx="8458200" cy="14478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mj-lt"/>
                <a:ea typeface="+mj-ea"/>
                <a:cs typeface="+mj-cs"/>
              </a:rPr>
              <a:t>Inpatient Hyperglycemia Management</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4"/>
          <p:cNvPicPr>
            <a:picLocks noChangeAspect="1"/>
          </p:cNvPicPr>
          <p:nvPr/>
        </p:nvPicPr>
        <p:blipFill>
          <a:blip r:embed="rId4"/>
          <a:srcRect l="31972" t="5725" r="28310" b="77348"/>
          <a:stretch>
            <a:fillRect/>
          </a:stretch>
        </p:blipFill>
        <p:spPr bwMode="auto">
          <a:xfrm>
            <a:off x="9236" y="5975168"/>
            <a:ext cx="2357421" cy="668542"/>
          </a:xfrm>
          <a:prstGeom prst="rect">
            <a:avLst/>
          </a:prstGeom>
          <a:noFill/>
          <a:ln w="9525">
            <a:noFill/>
            <a:miter lim="800000"/>
            <a:headEnd/>
            <a:tailEnd/>
          </a:ln>
        </p:spPr>
      </p:pic>
      <p:sp>
        <p:nvSpPr>
          <p:cNvPr id="7" name="Rectangle 1"/>
          <p:cNvSpPr>
            <a:spLocks noChangeArrowheads="1"/>
          </p:cNvSpPr>
          <p:nvPr/>
        </p:nvSpPr>
        <p:spPr bwMode="auto">
          <a:xfrm>
            <a:off x="7391400" y="6629400"/>
            <a:ext cx="1752600" cy="276999"/>
          </a:xfrm>
          <a:prstGeom prst="rect">
            <a:avLst/>
          </a:prstGeom>
          <a:noFill/>
          <a:ln w="9525">
            <a:noFill/>
            <a:miter lim="800000"/>
            <a:headEnd/>
            <a:tailEnd/>
          </a:ln>
        </p:spPr>
        <p:txBody>
          <a:bodyPr wrap="square">
            <a:spAutoFit/>
          </a:bodyPr>
          <a:lstStyle/>
          <a:p>
            <a:r>
              <a:rPr lang="en-US" altLang="en-US" sz="1200" dirty="0">
                <a:solidFill>
                  <a:srgbClr val="000000"/>
                </a:solidFill>
                <a:latin typeface="Calibri" pitchFamily="34" charset="0"/>
                <a:ea typeface="ヒラギノ角ゴ Pro W3" charset="-128"/>
              </a:rPr>
              <a:t>EGL/CYCLE/Jun/2017/24</a:t>
            </a:r>
            <a:r>
              <a:rPr lang="en-US" altLang="en-US" sz="1200" dirty="0">
                <a:ea typeface="ヒラギノ角ゴ Pro W3" charset="-128"/>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Placeholder 2"/>
          <p:cNvSpPr>
            <a:spLocks noGrp="1"/>
          </p:cNvSpPr>
          <p:nvPr>
            <p:ph type="body" sz="quarter" idx="12"/>
          </p:nvPr>
        </p:nvSpPr>
        <p:spPr>
          <a:xfrm>
            <a:off x="0" y="6632575"/>
            <a:ext cx="8210550" cy="225425"/>
          </a:xfrm>
        </p:spPr>
        <p:txBody>
          <a:bodyPr>
            <a:normAutofit lnSpcReduction="10000"/>
          </a:bodyPr>
          <a:lstStyle/>
          <a:p>
            <a:pPr marL="0" indent="0">
              <a:spcBef>
                <a:spcPct val="0"/>
              </a:spcBef>
              <a:spcAft>
                <a:spcPct val="0"/>
              </a:spcAft>
              <a:buFont typeface="+mj-lt"/>
              <a:buNone/>
            </a:pPr>
            <a:r>
              <a:rPr lang="en-US" altLang="en-US" sz="1000" smtClean="0">
                <a:solidFill>
                  <a:srgbClr val="333333"/>
                </a:solidFill>
                <a:ea typeface="ヒラギノ角ゴ Pro W3" charset="-128"/>
                <a:cs typeface="DIN-Regular" pitchFamily="34" charset="0"/>
              </a:rPr>
              <a:t>Data from http://www.medscape.org/viewarticle/544445</a:t>
            </a:r>
            <a:endParaRPr lang="en-US" altLang="en-US" sz="1000" smtClean="0">
              <a:ea typeface="ヒラギノ角ゴ Pro W3" charset="-128"/>
              <a:cs typeface="DIN-Regular" pitchFamily="34" charset="0"/>
            </a:endParaRPr>
          </a:p>
          <a:p>
            <a:pPr marL="0" indent="0">
              <a:spcBef>
                <a:spcPct val="0"/>
              </a:spcBef>
              <a:spcAft>
                <a:spcPct val="0"/>
              </a:spcAft>
              <a:buFont typeface="+mj-lt"/>
              <a:buNone/>
            </a:pPr>
            <a:endParaRPr lang="en-US" altLang="en-US" sz="1000" smtClean="0">
              <a:ea typeface="ヒラギノ角ゴ Pro W3" charset="-128"/>
              <a:cs typeface="DIN-Regular" pitchFamily="34" charset="0"/>
            </a:endParaRPr>
          </a:p>
        </p:txBody>
      </p:sp>
      <p:sp>
        <p:nvSpPr>
          <p:cNvPr id="52227" name="Rectangle 75"/>
          <p:cNvSpPr>
            <a:spLocks noGrp="1" noChangeArrowheads="1"/>
          </p:cNvSpPr>
          <p:nvPr>
            <p:ph type="title"/>
          </p:nvPr>
        </p:nvSpPr>
        <p:spPr>
          <a:xfrm>
            <a:off x="457200" y="228600"/>
            <a:ext cx="8229600" cy="1143000"/>
          </a:xfrm>
        </p:spPr>
        <p:txBody>
          <a:bodyPr/>
          <a:lstStyle/>
          <a:p>
            <a:r>
              <a:rPr lang="en-US" altLang="en-US" sz="3200" dirty="0" smtClean="0">
                <a:ea typeface="ヒラギノ角ゴ Pro W3" charset="-128"/>
                <a:cs typeface="DIN-Bold" pitchFamily="34" charset="0"/>
              </a:rPr>
              <a:t>The Goal of Insulin Treatment Is to Mirror Normal Insulin Secretion</a:t>
            </a:r>
          </a:p>
        </p:txBody>
      </p:sp>
      <p:grpSp>
        <p:nvGrpSpPr>
          <p:cNvPr id="2" name="Group 3"/>
          <p:cNvGrpSpPr>
            <a:grpSpLocks/>
          </p:cNvGrpSpPr>
          <p:nvPr/>
        </p:nvGrpSpPr>
        <p:grpSpPr bwMode="auto">
          <a:xfrm>
            <a:off x="393700" y="1600200"/>
            <a:ext cx="8140700" cy="4692650"/>
            <a:chOff x="802386" y="1406462"/>
            <a:chExt cx="8355598" cy="4886325"/>
          </a:xfrm>
        </p:grpSpPr>
        <p:pic>
          <p:nvPicPr>
            <p:cNvPr id="52229" name="Picture 2"/>
            <p:cNvPicPr>
              <a:picLocks noChangeAspect="1" noChangeArrowheads="1"/>
            </p:cNvPicPr>
            <p:nvPr/>
          </p:nvPicPr>
          <p:blipFill>
            <a:blip r:embed="rId4"/>
            <a:srcRect/>
            <a:stretch>
              <a:fillRect/>
            </a:stretch>
          </p:blipFill>
          <p:spPr bwMode="auto">
            <a:xfrm>
              <a:off x="802386" y="1406462"/>
              <a:ext cx="6515100" cy="4886325"/>
            </a:xfrm>
            <a:prstGeom prst="rect">
              <a:avLst/>
            </a:prstGeom>
            <a:noFill/>
            <a:ln w="9525">
              <a:noFill/>
              <a:miter lim="800000"/>
              <a:headEnd/>
              <a:tailEnd/>
            </a:ln>
          </p:spPr>
        </p:pic>
        <p:sp>
          <p:nvSpPr>
            <p:cNvPr id="52230" name="TextBox 1"/>
            <p:cNvSpPr txBox="1">
              <a:spLocks noChangeArrowheads="1"/>
            </p:cNvSpPr>
            <p:nvPr/>
          </p:nvSpPr>
          <p:spPr bwMode="auto">
            <a:xfrm>
              <a:off x="7226045" y="2354467"/>
              <a:ext cx="1784463" cy="338554"/>
            </a:xfrm>
            <a:prstGeom prst="rect">
              <a:avLst/>
            </a:prstGeom>
            <a:noFill/>
            <a:ln w="9525">
              <a:noFill/>
              <a:miter lim="800000"/>
              <a:headEnd/>
              <a:tailEnd/>
            </a:ln>
          </p:spPr>
          <p:txBody>
            <a:bodyPr wrap="none">
              <a:spAutoFit/>
            </a:bodyPr>
            <a:lstStyle/>
            <a:p>
              <a:pPr eaLnBrk="1" hangingPunct="1"/>
              <a:r>
                <a:rPr lang="en-US" altLang="en-US" sz="1600" b="1" dirty="0">
                  <a:solidFill>
                    <a:srgbClr val="00AF3F"/>
                  </a:solidFill>
                  <a:ea typeface="ヒラギノ角ゴ Pro W3" charset="-128"/>
                </a:rPr>
                <a:t>Mealtime Insulin</a:t>
              </a:r>
            </a:p>
          </p:txBody>
        </p:sp>
        <p:sp>
          <p:nvSpPr>
            <p:cNvPr id="52231" name="TextBox 6"/>
            <p:cNvSpPr txBox="1">
              <a:spLocks noChangeArrowheads="1"/>
            </p:cNvSpPr>
            <p:nvPr/>
          </p:nvSpPr>
          <p:spPr bwMode="auto">
            <a:xfrm>
              <a:off x="7226045" y="2866531"/>
              <a:ext cx="1451038" cy="338554"/>
            </a:xfrm>
            <a:prstGeom prst="rect">
              <a:avLst/>
            </a:prstGeom>
            <a:noFill/>
            <a:ln w="9525">
              <a:noFill/>
              <a:miter lim="800000"/>
              <a:headEnd/>
              <a:tailEnd/>
            </a:ln>
          </p:spPr>
          <p:txBody>
            <a:bodyPr wrap="none">
              <a:spAutoFit/>
            </a:bodyPr>
            <a:lstStyle/>
            <a:p>
              <a:pPr eaLnBrk="1" hangingPunct="1"/>
              <a:r>
                <a:rPr lang="en-US" altLang="en-US" sz="1600" b="1">
                  <a:solidFill>
                    <a:srgbClr val="275E37"/>
                  </a:solidFill>
                  <a:ea typeface="ヒラギノ角ゴ Pro W3" charset="-128"/>
                </a:rPr>
                <a:t>Basal Insulin</a:t>
              </a:r>
            </a:p>
          </p:txBody>
        </p:sp>
        <p:sp>
          <p:nvSpPr>
            <p:cNvPr id="52232" name="TextBox 7"/>
            <p:cNvSpPr txBox="1">
              <a:spLocks noChangeArrowheads="1"/>
            </p:cNvSpPr>
            <p:nvPr/>
          </p:nvSpPr>
          <p:spPr bwMode="auto">
            <a:xfrm>
              <a:off x="7226045" y="4201555"/>
              <a:ext cx="1931939" cy="338554"/>
            </a:xfrm>
            <a:prstGeom prst="rect">
              <a:avLst/>
            </a:prstGeom>
            <a:noFill/>
            <a:ln w="9525">
              <a:noFill/>
              <a:miter lim="800000"/>
              <a:headEnd/>
              <a:tailEnd/>
            </a:ln>
          </p:spPr>
          <p:txBody>
            <a:bodyPr wrap="none">
              <a:spAutoFit/>
            </a:bodyPr>
            <a:lstStyle/>
            <a:p>
              <a:pPr eaLnBrk="1" hangingPunct="1"/>
              <a:r>
                <a:rPr lang="en-US" altLang="en-US" sz="1600" b="1">
                  <a:solidFill>
                    <a:srgbClr val="B1059D"/>
                  </a:solidFill>
                  <a:ea typeface="ヒラギノ角ゴ Pro W3" charset="-128"/>
                </a:rPr>
                <a:t>Mealtime Glucose</a:t>
              </a:r>
            </a:p>
          </p:txBody>
        </p:sp>
        <p:sp>
          <p:nvSpPr>
            <p:cNvPr id="52233" name="TextBox 8"/>
            <p:cNvSpPr txBox="1">
              <a:spLocks noChangeArrowheads="1"/>
            </p:cNvSpPr>
            <p:nvPr/>
          </p:nvSpPr>
          <p:spPr bwMode="auto">
            <a:xfrm>
              <a:off x="7226045" y="4786771"/>
              <a:ext cx="1598515" cy="338554"/>
            </a:xfrm>
            <a:prstGeom prst="rect">
              <a:avLst/>
            </a:prstGeom>
            <a:noFill/>
            <a:ln w="9525">
              <a:noFill/>
              <a:miter lim="800000"/>
              <a:headEnd/>
              <a:tailEnd/>
            </a:ln>
          </p:spPr>
          <p:txBody>
            <a:bodyPr wrap="none">
              <a:spAutoFit/>
            </a:bodyPr>
            <a:lstStyle/>
            <a:p>
              <a:pPr eaLnBrk="1" hangingPunct="1"/>
              <a:r>
                <a:rPr lang="en-US" altLang="en-US" sz="1600" b="1">
                  <a:solidFill>
                    <a:srgbClr val="4E2E2D"/>
                  </a:solidFill>
                  <a:ea typeface="ヒラギノ角ゴ Pro W3" charset="-128"/>
                </a:rPr>
                <a:t>Basal Glucose</a:t>
              </a:r>
            </a:p>
          </p:txBody>
        </p:sp>
      </p:grpSp>
      <p:sp>
        <p:nvSpPr>
          <p:cNvPr id="10" name="Rectangle 1"/>
          <p:cNvSpPr>
            <a:spLocks noChangeArrowheads="1"/>
          </p:cNvSpPr>
          <p:nvPr/>
        </p:nvSpPr>
        <p:spPr bwMode="auto">
          <a:xfrm>
            <a:off x="7391400" y="6629400"/>
            <a:ext cx="1752600" cy="276999"/>
          </a:xfrm>
          <a:prstGeom prst="rect">
            <a:avLst/>
          </a:prstGeom>
          <a:noFill/>
          <a:ln w="9525">
            <a:noFill/>
            <a:miter lim="800000"/>
            <a:headEnd/>
            <a:tailEnd/>
          </a:ln>
        </p:spPr>
        <p:txBody>
          <a:bodyPr wrap="square">
            <a:spAutoFit/>
          </a:bodyPr>
          <a:lstStyle/>
          <a:p>
            <a:r>
              <a:rPr lang="en-US" altLang="en-US" sz="1200" dirty="0">
                <a:solidFill>
                  <a:srgbClr val="000000"/>
                </a:solidFill>
                <a:latin typeface="Calibri" pitchFamily="34" charset="0"/>
                <a:ea typeface="ヒラギノ角ゴ Pro W3" charset="-128"/>
              </a:rPr>
              <a:t>EGL/CYCLE/Jun/2017/24</a:t>
            </a:r>
            <a:r>
              <a:rPr lang="en-US" altLang="en-US" sz="1200" dirty="0">
                <a:ea typeface="ヒラギノ角ゴ Pro W3" charset="-128"/>
              </a:rPr>
              <a:t> </a:t>
            </a: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0" y="6517311"/>
            <a:ext cx="8209694" cy="34068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2">
            <a:normAutofit fontScale="92500" lnSpcReduction="10000"/>
          </a:bodyPr>
          <a:lstStyle/>
          <a:p>
            <a:pPr>
              <a:defRPr/>
            </a:pPr>
            <a:r>
              <a:rPr lang="en-US" sz="1000" dirty="0">
                <a:ea typeface="MS PGothic" pitchFamily="34" charset="-128"/>
              </a:rPr>
              <a:t>Monnier L et al. </a:t>
            </a:r>
            <a:r>
              <a:rPr lang="en-US" sz="1000" i="1" dirty="0">
                <a:ea typeface="MS PGothic" pitchFamily="34" charset="-128"/>
              </a:rPr>
              <a:t>Diabetes Care</a:t>
            </a:r>
            <a:r>
              <a:rPr lang="en-US" sz="1000" dirty="0">
                <a:ea typeface="MS PGothic" pitchFamily="34" charset="-128"/>
              </a:rPr>
              <a:t>. 2003; </a:t>
            </a:r>
            <a:r>
              <a:rPr lang="en-US" sz="1000" dirty="0" smtClean="0">
                <a:ea typeface="MS PGothic" pitchFamily="34" charset="-128"/>
              </a:rPr>
              <a:t>26:881-5</a:t>
            </a:r>
            <a:endParaRPr lang="en-US" sz="1000" dirty="0">
              <a:ea typeface="MS PGothic" pitchFamily="34" charset="-128"/>
            </a:endParaRPr>
          </a:p>
          <a:p>
            <a:pPr>
              <a:defRPr/>
            </a:pPr>
            <a:r>
              <a:rPr lang="en-GB" sz="1000" dirty="0" smtClean="0">
                <a:ea typeface="MS PGothic" pitchFamily="34" charset="-128"/>
              </a:rPr>
              <a:t>Riddle M et al. </a:t>
            </a:r>
            <a:r>
              <a:rPr lang="en-US" sz="1000" i="1" dirty="0"/>
              <a:t>Diabetes Care </a:t>
            </a:r>
            <a:r>
              <a:rPr lang="en-US" sz="1000" dirty="0" smtClean="0"/>
              <a:t>2011;34:2508-14</a:t>
            </a:r>
          </a:p>
          <a:p>
            <a:pPr>
              <a:defRPr/>
            </a:pPr>
            <a:r>
              <a:rPr lang="en-US" sz="1000" dirty="0" smtClean="0"/>
              <a:t>Ando K et al. </a:t>
            </a:r>
            <a:r>
              <a:rPr lang="en-US" sz="1000" i="1" dirty="0" smtClean="0"/>
              <a:t>PLoS </a:t>
            </a:r>
            <a:r>
              <a:rPr lang="en-US" sz="1000" i="1" dirty="0"/>
              <a:t>One </a:t>
            </a:r>
            <a:r>
              <a:rPr lang="en-US" sz="1000" dirty="0" smtClean="0"/>
              <a:t>2013;8:e71102</a:t>
            </a:r>
          </a:p>
          <a:p>
            <a:pPr>
              <a:defRPr/>
            </a:pPr>
            <a:r>
              <a:rPr lang="en-GB" sz="1000" dirty="0" smtClean="0">
                <a:ea typeface="MS PGothic" pitchFamily="34" charset="-128"/>
              </a:rPr>
              <a:t>Riddle </a:t>
            </a:r>
            <a:r>
              <a:rPr lang="en-GB" sz="1000" dirty="0">
                <a:ea typeface="MS PGothic" pitchFamily="34" charset="-128"/>
              </a:rPr>
              <a:t>MC. </a:t>
            </a:r>
            <a:r>
              <a:rPr lang="en-GB" sz="1000" i="1" dirty="0">
                <a:ea typeface="MS PGothic" pitchFamily="34" charset="-128"/>
              </a:rPr>
              <a:t>Diabetes </a:t>
            </a:r>
            <a:r>
              <a:rPr lang="en-GB" sz="1000" i="1" dirty="0" smtClean="0">
                <a:ea typeface="MS PGothic" pitchFamily="34" charset="-128"/>
              </a:rPr>
              <a:t>Care</a:t>
            </a:r>
            <a:r>
              <a:rPr lang="en-GB" sz="1000" dirty="0" smtClean="0">
                <a:ea typeface="MS PGothic" pitchFamily="34" charset="-128"/>
              </a:rPr>
              <a:t> 1990;13:676-86</a:t>
            </a:r>
            <a:endParaRPr lang="en-US" sz="1000" dirty="0">
              <a:ea typeface="MS PGothic" pitchFamily="34" charset="-128"/>
            </a:endParaRPr>
          </a:p>
        </p:txBody>
      </p:sp>
      <p:sp>
        <p:nvSpPr>
          <p:cNvPr id="54275" name="Rectangle 2"/>
          <p:cNvSpPr>
            <a:spLocks noGrp="1" noChangeArrowheads="1"/>
          </p:cNvSpPr>
          <p:nvPr>
            <p:ph type="title"/>
          </p:nvPr>
        </p:nvSpPr>
        <p:spPr/>
        <p:txBody>
          <a:bodyPr/>
          <a:lstStyle/>
          <a:p>
            <a:r>
              <a:rPr lang="en-US" altLang="en-US" sz="3200" smtClean="0">
                <a:ea typeface="ヒラギノ角ゴ Pro W3" charset="-128"/>
                <a:cs typeface="DIN-Bold" pitchFamily="34" charset="0"/>
              </a:rPr>
              <a:t>Use of Basal and Mealtime Insulins will </a:t>
            </a:r>
            <a:br>
              <a:rPr lang="en-US" altLang="en-US" sz="3200" smtClean="0">
                <a:ea typeface="ヒラギノ角ゴ Pro W3" charset="-128"/>
                <a:cs typeface="DIN-Bold" pitchFamily="34" charset="0"/>
              </a:rPr>
            </a:br>
            <a:r>
              <a:rPr lang="en-US" altLang="en-US" sz="3200" smtClean="0">
                <a:ea typeface="ヒラギノ角ゴ Pro W3" charset="-128"/>
                <a:cs typeface="DIN-Bold" pitchFamily="34" charset="0"/>
              </a:rPr>
              <a:t>Address Two Sources of Hyperglycemia</a:t>
            </a:r>
          </a:p>
        </p:txBody>
      </p:sp>
      <p:sp>
        <p:nvSpPr>
          <p:cNvPr id="54276" name="TextBox 44"/>
          <p:cNvSpPr txBox="1">
            <a:spLocks noChangeArrowheads="1"/>
          </p:cNvSpPr>
          <p:nvPr/>
        </p:nvSpPr>
        <p:spPr bwMode="auto">
          <a:xfrm>
            <a:off x="513556" y="1524000"/>
            <a:ext cx="8116888" cy="744538"/>
          </a:xfrm>
          <a:prstGeom prst="rect">
            <a:avLst/>
          </a:prstGeom>
          <a:noFill/>
          <a:ln w="9525">
            <a:noFill/>
            <a:miter lim="800000"/>
            <a:headEnd/>
            <a:tailEnd/>
          </a:ln>
        </p:spPr>
        <p:txBody>
          <a:bodyPr/>
          <a:lstStyle/>
          <a:p>
            <a:pPr algn="ctr">
              <a:lnSpc>
                <a:spcPct val="90000"/>
              </a:lnSpc>
              <a:spcBef>
                <a:spcPts val="1200"/>
              </a:spcBef>
              <a:buClr>
                <a:srgbClr val="797E01"/>
              </a:buClr>
              <a:buFont typeface="Arial" pitchFamily="34" charset="0"/>
              <a:buNone/>
            </a:pPr>
            <a:r>
              <a:rPr lang="en-US" altLang="en-US" sz="2000" b="1" dirty="0">
                <a:solidFill>
                  <a:srgbClr val="000000"/>
                </a:solidFill>
                <a:ea typeface="ヒラギノ角ゴ Pro W3" charset="-128"/>
              </a:rPr>
              <a:t>The relative contribution of basal and </a:t>
            </a:r>
            <a:r>
              <a:rPr lang="en-US" altLang="en-US" sz="2000" b="1" dirty="0" err="1">
                <a:solidFill>
                  <a:srgbClr val="000000"/>
                </a:solidFill>
                <a:ea typeface="ヒラギノ角ゴ Pro W3" charset="-128"/>
              </a:rPr>
              <a:t>prandial</a:t>
            </a:r>
            <a:r>
              <a:rPr lang="en-US" altLang="en-US" sz="2000" b="1" dirty="0">
                <a:solidFill>
                  <a:srgbClr val="000000"/>
                </a:solidFill>
                <a:ea typeface="ヒラギノ角ゴ Pro W3" charset="-128"/>
              </a:rPr>
              <a:t> hyperglycemia varies between patients and in function of HbA1c</a:t>
            </a:r>
            <a:r>
              <a:rPr lang="en-US" altLang="en-US" sz="2000" b="1" baseline="30000" dirty="0">
                <a:solidFill>
                  <a:srgbClr val="000000"/>
                </a:solidFill>
                <a:ea typeface="ヒラギノ角ゴ Pro W3" charset="-128"/>
              </a:rPr>
              <a:t>1-4</a:t>
            </a:r>
          </a:p>
        </p:txBody>
      </p:sp>
      <p:grpSp>
        <p:nvGrpSpPr>
          <p:cNvPr id="2" name="Group 75"/>
          <p:cNvGrpSpPr>
            <a:grpSpLocks/>
          </p:cNvGrpSpPr>
          <p:nvPr/>
        </p:nvGrpSpPr>
        <p:grpSpPr bwMode="auto">
          <a:xfrm>
            <a:off x="523875" y="2111375"/>
            <a:ext cx="8162925" cy="4186238"/>
            <a:chOff x="1576749" y="2106882"/>
            <a:chExt cx="6039568" cy="4329835"/>
          </a:xfrm>
        </p:grpSpPr>
        <p:sp>
          <p:nvSpPr>
            <p:cNvPr id="54278" name="TextBox 5"/>
            <p:cNvSpPr txBox="1">
              <a:spLocks noChangeArrowheads="1"/>
            </p:cNvSpPr>
            <p:nvPr/>
          </p:nvSpPr>
          <p:spPr bwMode="auto">
            <a:xfrm>
              <a:off x="2080105" y="6086532"/>
              <a:ext cx="828124" cy="350185"/>
            </a:xfrm>
            <a:prstGeom prst="rect">
              <a:avLst/>
            </a:prstGeom>
            <a:noFill/>
            <a:ln w="9525">
              <a:noFill/>
              <a:miter lim="800000"/>
              <a:headEnd/>
              <a:tailEnd/>
            </a:ln>
          </p:spPr>
          <p:txBody>
            <a:bodyPr wrap="none">
              <a:spAutoFit/>
            </a:bodyPr>
            <a:lstStyle/>
            <a:p>
              <a:pPr algn="ctr" eaLnBrk="1" hangingPunct="1"/>
              <a:r>
                <a:rPr lang="en-US" altLang="en-US" sz="1600" b="1">
                  <a:solidFill>
                    <a:srgbClr val="000000"/>
                  </a:solidFill>
                  <a:ea typeface="ヒラギノ角ゴ Pro W3" charset="-128"/>
                </a:rPr>
                <a:t>Breakfast</a:t>
              </a:r>
            </a:p>
          </p:txBody>
        </p:sp>
        <p:sp>
          <p:nvSpPr>
            <p:cNvPr id="79" name="Down Arrow 78"/>
            <p:cNvSpPr/>
            <p:nvPr/>
          </p:nvSpPr>
          <p:spPr>
            <a:xfrm flipV="1">
              <a:off x="2388368" y="5686343"/>
              <a:ext cx="209071" cy="41213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en-US" altLang="en-US" sz="2000" dirty="0" smtClean="0">
                <a:solidFill>
                  <a:srgbClr val="000000"/>
                </a:solidFill>
              </a:endParaRPr>
            </a:p>
          </p:txBody>
        </p:sp>
        <p:sp>
          <p:nvSpPr>
            <p:cNvPr id="54280" name="TextBox 15"/>
            <p:cNvSpPr txBox="1">
              <a:spLocks noChangeArrowheads="1"/>
            </p:cNvSpPr>
            <p:nvPr/>
          </p:nvSpPr>
          <p:spPr bwMode="auto">
            <a:xfrm>
              <a:off x="3170268" y="6086532"/>
              <a:ext cx="590908" cy="350185"/>
            </a:xfrm>
            <a:prstGeom prst="rect">
              <a:avLst/>
            </a:prstGeom>
            <a:noFill/>
            <a:ln w="9525">
              <a:noFill/>
              <a:miter lim="800000"/>
              <a:headEnd/>
              <a:tailEnd/>
            </a:ln>
          </p:spPr>
          <p:txBody>
            <a:bodyPr wrap="none">
              <a:spAutoFit/>
            </a:bodyPr>
            <a:lstStyle/>
            <a:p>
              <a:pPr algn="ctr" eaLnBrk="1" hangingPunct="1"/>
              <a:r>
                <a:rPr lang="en-US" altLang="en-US" sz="1600" b="1">
                  <a:solidFill>
                    <a:srgbClr val="000000"/>
                  </a:solidFill>
                  <a:ea typeface="ヒラギノ角ゴ Pro W3" charset="-128"/>
                </a:rPr>
                <a:t>Lunch</a:t>
              </a:r>
            </a:p>
          </p:txBody>
        </p:sp>
        <p:sp>
          <p:nvSpPr>
            <p:cNvPr id="54281" name="TextBox 17"/>
            <p:cNvSpPr txBox="1">
              <a:spLocks noChangeArrowheads="1"/>
            </p:cNvSpPr>
            <p:nvPr/>
          </p:nvSpPr>
          <p:spPr bwMode="auto">
            <a:xfrm>
              <a:off x="4564709" y="6086532"/>
              <a:ext cx="617001" cy="350185"/>
            </a:xfrm>
            <a:prstGeom prst="rect">
              <a:avLst/>
            </a:prstGeom>
            <a:noFill/>
            <a:ln w="9525">
              <a:noFill/>
              <a:miter lim="800000"/>
              <a:headEnd/>
              <a:tailEnd/>
            </a:ln>
          </p:spPr>
          <p:txBody>
            <a:bodyPr wrap="none">
              <a:spAutoFit/>
            </a:bodyPr>
            <a:lstStyle/>
            <a:p>
              <a:pPr algn="ctr" eaLnBrk="1" hangingPunct="1"/>
              <a:r>
                <a:rPr lang="en-US" altLang="en-US" sz="1600" b="1">
                  <a:solidFill>
                    <a:srgbClr val="000000"/>
                  </a:solidFill>
                  <a:ea typeface="ヒラギノ角ゴ Pro W3" charset="-128"/>
                </a:rPr>
                <a:t>Dinner</a:t>
              </a:r>
            </a:p>
          </p:txBody>
        </p:sp>
        <p:sp>
          <p:nvSpPr>
            <p:cNvPr id="82" name="Down Arrow 81"/>
            <p:cNvSpPr/>
            <p:nvPr/>
          </p:nvSpPr>
          <p:spPr>
            <a:xfrm flipV="1">
              <a:off x="3352678" y="5686343"/>
              <a:ext cx="210246" cy="400637"/>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en-US" altLang="en-US" sz="2000" dirty="0" smtClean="0">
                <a:solidFill>
                  <a:srgbClr val="000000"/>
                </a:solidFill>
              </a:endParaRPr>
            </a:p>
          </p:txBody>
        </p:sp>
        <p:sp>
          <p:nvSpPr>
            <p:cNvPr id="83" name="Down Arrow 82"/>
            <p:cNvSpPr/>
            <p:nvPr/>
          </p:nvSpPr>
          <p:spPr>
            <a:xfrm flipV="1">
              <a:off x="4766844" y="5686343"/>
              <a:ext cx="209071" cy="435119"/>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en-US" altLang="en-US" sz="2000" dirty="0" smtClean="0">
                <a:solidFill>
                  <a:srgbClr val="000000"/>
                </a:solidFill>
              </a:endParaRPr>
            </a:p>
          </p:txBody>
        </p:sp>
        <p:grpSp>
          <p:nvGrpSpPr>
            <p:cNvPr id="4" name="Group 83"/>
            <p:cNvGrpSpPr>
              <a:grpSpLocks/>
            </p:cNvGrpSpPr>
            <p:nvPr/>
          </p:nvGrpSpPr>
          <p:grpSpPr bwMode="auto">
            <a:xfrm>
              <a:off x="1576749" y="2106882"/>
              <a:ext cx="6039568" cy="3520496"/>
              <a:chOff x="1707717" y="2028825"/>
              <a:chExt cx="6039568" cy="3520496"/>
            </a:xfrm>
          </p:grpSpPr>
          <p:sp>
            <p:nvSpPr>
              <p:cNvPr id="54285" name="Freeform 4"/>
              <p:cNvSpPr>
                <a:spLocks/>
              </p:cNvSpPr>
              <p:nvPr/>
            </p:nvSpPr>
            <p:spPr bwMode="auto">
              <a:xfrm>
                <a:off x="2517952" y="2381250"/>
                <a:ext cx="3476456" cy="1219200"/>
              </a:xfrm>
              <a:custGeom>
                <a:avLst/>
                <a:gdLst>
                  <a:gd name="T0" fmla="*/ 0 w 2468"/>
                  <a:gd name="T1" fmla="*/ 2147483646 h 768"/>
                  <a:gd name="T2" fmla="*/ 2147483646 w 2468"/>
                  <a:gd name="T3" fmla="*/ 2147483646 h 768"/>
                  <a:gd name="T4" fmla="*/ 2147483646 w 2468"/>
                  <a:gd name="T5" fmla="*/ 2147483646 h 768"/>
                  <a:gd name="T6" fmla="*/ 2147483646 w 2468"/>
                  <a:gd name="T7" fmla="*/ 2147483646 h 768"/>
                  <a:gd name="T8" fmla="*/ 2147483646 w 2468"/>
                  <a:gd name="T9" fmla="*/ 2147483646 h 768"/>
                  <a:gd name="T10" fmla="*/ 2147483646 w 2468"/>
                  <a:gd name="T11" fmla="*/ 2147483646 h 768"/>
                  <a:gd name="T12" fmla="*/ 2147483646 w 2468"/>
                  <a:gd name="T13" fmla="*/ 2147483646 h 768"/>
                  <a:gd name="T14" fmla="*/ 2147483646 w 2468"/>
                  <a:gd name="T15" fmla="*/ 2147483646 h 768"/>
                  <a:gd name="T16" fmla="*/ 2147483646 w 2468"/>
                  <a:gd name="T17" fmla="*/ 2147483646 h 768"/>
                  <a:gd name="T18" fmla="*/ 2147483646 w 2468"/>
                  <a:gd name="T19" fmla="*/ 2147483646 h 768"/>
                  <a:gd name="T20" fmla="*/ 2147483646 w 2468"/>
                  <a:gd name="T21" fmla="*/ 2147483646 h 768"/>
                  <a:gd name="T22" fmla="*/ 2147483646 w 2468"/>
                  <a:gd name="T23" fmla="*/ 2147483646 h 768"/>
                  <a:gd name="T24" fmla="*/ 2147483646 w 2468"/>
                  <a:gd name="T25" fmla="*/ 2147483646 h 768"/>
                  <a:gd name="T26" fmla="*/ 2147483646 w 2468"/>
                  <a:gd name="T27" fmla="*/ 2147483646 h 768"/>
                  <a:gd name="T28" fmla="*/ 2147483646 w 2468"/>
                  <a:gd name="T29" fmla="*/ 2147483646 h 768"/>
                  <a:gd name="T30" fmla="*/ 2147483646 w 2468"/>
                  <a:gd name="T31" fmla="*/ 2147483646 h 768"/>
                  <a:gd name="T32" fmla="*/ 0 w 2468"/>
                  <a:gd name="T33" fmla="*/ 2147483646 h 7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68"/>
                  <a:gd name="T52" fmla="*/ 0 h 768"/>
                  <a:gd name="T53" fmla="*/ 2468 w 2468"/>
                  <a:gd name="T54" fmla="*/ 768 h 7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68" h="768">
                    <a:moveTo>
                      <a:pt x="0" y="592"/>
                    </a:moveTo>
                    <a:cubicBezTo>
                      <a:pt x="76" y="580"/>
                      <a:pt x="144" y="512"/>
                      <a:pt x="192" y="432"/>
                    </a:cubicBezTo>
                    <a:cubicBezTo>
                      <a:pt x="240" y="352"/>
                      <a:pt x="244" y="256"/>
                      <a:pt x="296" y="132"/>
                    </a:cubicBezTo>
                    <a:cubicBezTo>
                      <a:pt x="348" y="8"/>
                      <a:pt x="436" y="0"/>
                      <a:pt x="488" y="116"/>
                    </a:cubicBezTo>
                    <a:cubicBezTo>
                      <a:pt x="540" y="232"/>
                      <a:pt x="609" y="395"/>
                      <a:pt x="660" y="464"/>
                    </a:cubicBezTo>
                    <a:cubicBezTo>
                      <a:pt x="711" y="533"/>
                      <a:pt x="752" y="520"/>
                      <a:pt x="800" y="532"/>
                    </a:cubicBezTo>
                    <a:cubicBezTo>
                      <a:pt x="848" y="544"/>
                      <a:pt x="880" y="544"/>
                      <a:pt x="924" y="464"/>
                    </a:cubicBezTo>
                    <a:cubicBezTo>
                      <a:pt x="968" y="384"/>
                      <a:pt x="940" y="388"/>
                      <a:pt x="980" y="276"/>
                    </a:cubicBezTo>
                    <a:cubicBezTo>
                      <a:pt x="1020" y="164"/>
                      <a:pt x="1096" y="168"/>
                      <a:pt x="1196" y="292"/>
                    </a:cubicBezTo>
                    <a:cubicBezTo>
                      <a:pt x="1296" y="416"/>
                      <a:pt x="1366" y="469"/>
                      <a:pt x="1440" y="528"/>
                    </a:cubicBezTo>
                    <a:cubicBezTo>
                      <a:pt x="1513" y="586"/>
                      <a:pt x="1552" y="612"/>
                      <a:pt x="1640" y="644"/>
                    </a:cubicBezTo>
                    <a:cubicBezTo>
                      <a:pt x="1728" y="676"/>
                      <a:pt x="1789" y="624"/>
                      <a:pt x="1836" y="576"/>
                    </a:cubicBezTo>
                    <a:cubicBezTo>
                      <a:pt x="1883" y="528"/>
                      <a:pt x="1892" y="444"/>
                      <a:pt x="1920" y="364"/>
                    </a:cubicBezTo>
                    <a:cubicBezTo>
                      <a:pt x="1948" y="284"/>
                      <a:pt x="1984" y="208"/>
                      <a:pt x="2092" y="300"/>
                    </a:cubicBezTo>
                    <a:cubicBezTo>
                      <a:pt x="2200" y="392"/>
                      <a:pt x="2210" y="487"/>
                      <a:pt x="2272" y="564"/>
                    </a:cubicBezTo>
                    <a:cubicBezTo>
                      <a:pt x="2334" y="641"/>
                      <a:pt x="2360" y="688"/>
                      <a:pt x="2468" y="768"/>
                    </a:cubicBezTo>
                    <a:cubicBezTo>
                      <a:pt x="2468" y="768"/>
                      <a:pt x="0" y="592"/>
                      <a:pt x="0" y="592"/>
                    </a:cubicBezTo>
                    <a:close/>
                  </a:path>
                </a:pathLst>
              </a:custGeom>
              <a:solidFill>
                <a:srgbClr val="00AF3F"/>
              </a:solidFill>
              <a:ln w="38100" cmpd="sng">
                <a:solidFill>
                  <a:schemeClr val="bg1"/>
                </a:solidFill>
                <a:round/>
                <a:headEnd/>
                <a:tailEnd/>
              </a:ln>
            </p:spPr>
            <p:txBody>
              <a:bodyPr wrap="none" anchor="ctr"/>
              <a:lstStyle/>
              <a:p>
                <a:endParaRPr lang="en-IN"/>
              </a:p>
            </p:txBody>
          </p:sp>
          <p:sp>
            <p:nvSpPr>
              <p:cNvPr id="86" name="Rectangle 44"/>
              <p:cNvSpPr>
                <a:spLocks noChangeArrowheads="1"/>
              </p:cNvSpPr>
              <p:nvPr/>
            </p:nvSpPr>
            <p:spPr bwMode="auto">
              <a:xfrm>
                <a:off x="2518161" y="3590325"/>
                <a:ext cx="3482560" cy="1323416"/>
              </a:xfrm>
              <a:prstGeom prst="rect">
                <a:avLst/>
              </a:prstGeom>
              <a:solidFill>
                <a:schemeClr val="accent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600"/>
                  </a:spcBef>
                  <a:buClr>
                    <a:srgbClr val="D52B1E"/>
                  </a:buClr>
                  <a:buSzPct val="100000"/>
                  <a:buFont typeface="Symbol" pitchFamily="18" charset="2"/>
                  <a:buChar char="¨"/>
                  <a:defRPr sz="2800">
                    <a:solidFill>
                      <a:schemeClr val="tx1"/>
                    </a:solidFill>
                    <a:latin typeface="Arial" pitchFamily="34" charset="0"/>
                    <a:ea typeface="ヒラギノ角ゴ Pro W3" charset="-128"/>
                    <a:cs typeface="DIN-Regular" pitchFamily="34" charset="0"/>
                  </a:defRPr>
                </a:lvl1pPr>
                <a:lvl2pPr marL="742950" indent="-285750">
                  <a:spcBef>
                    <a:spcPts val="600"/>
                  </a:spcBef>
                  <a:buClr>
                    <a:srgbClr val="D52B1E"/>
                  </a:buClr>
                  <a:buChar char="•"/>
                  <a:defRPr sz="2400">
                    <a:solidFill>
                      <a:schemeClr val="tx1"/>
                    </a:solidFill>
                    <a:latin typeface="Arial" pitchFamily="34" charset="0"/>
                    <a:ea typeface="ヒラギノ角ゴ Pro W3" charset="-128"/>
                    <a:cs typeface="DIN-Regular" pitchFamily="34" charset="0"/>
                  </a:defRPr>
                </a:lvl2pPr>
                <a:lvl3pPr marL="1143000" indent="-228600">
                  <a:spcBef>
                    <a:spcPct val="20000"/>
                  </a:spcBef>
                  <a:buClr>
                    <a:srgbClr val="D52B1E"/>
                  </a:buClr>
                  <a:buFont typeface="DIN-Regular" pitchFamily="34" charset="0"/>
                  <a:buChar char="–"/>
                  <a:defRPr sz="2000">
                    <a:solidFill>
                      <a:schemeClr val="tx1"/>
                    </a:solidFill>
                    <a:latin typeface="Arial" pitchFamily="34" charset="0"/>
                    <a:ea typeface="ヒラギノ角ゴ Pro W3" charset="-128"/>
                    <a:cs typeface="DIN-Regular" pitchFamily="34" charset="0"/>
                  </a:defRPr>
                </a:lvl3pPr>
                <a:lvl4pPr marL="1600200" indent="-228600">
                  <a:spcBef>
                    <a:spcPct val="20000"/>
                  </a:spcBef>
                  <a:buClr>
                    <a:srgbClr val="D52B1E"/>
                  </a:buClr>
                  <a:buChar char="•"/>
                  <a:defRPr>
                    <a:solidFill>
                      <a:schemeClr val="tx1"/>
                    </a:solidFill>
                    <a:latin typeface="Arial" pitchFamily="34" charset="0"/>
                    <a:ea typeface="ヒラギノ角ゴ Pro W3" charset="-128"/>
                    <a:cs typeface="DIN-Regular" pitchFamily="34" charset="0"/>
                  </a:defRPr>
                </a:lvl4pPr>
                <a:lvl5pPr marL="2057400" indent="-228600">
                  <a:spcBef>
                    <a:spcPct val="20000"/>
                  </a:spcBef>
                  <a:buClr>
                    <a:srgbClr val="D52B1E"/>
                  </a:buClr>
                  <a:buChar char="•"/>
                  <a:defRPr sz="1600">
                    <a:solidFill>
                      <a:schemeClr val="tx1"/>
                    </a:solidFill>
                    <a:latin typeface="Arial" pitchFamily="34" charset="0"/>
                    <a:ea typeface="ヒラギノ角ゴ Pro W3" charset="-128"/>
                    <a:cs typeface="DIN-Regular" pitchFamily="34" charset="0"/>
                  </a:defRPr>
                </a:lvl5pPr>
                <a:lvl6pPr marL="2514600" indent="-228600" eaLnBrk="0" fontAlgn="base" hangingPunct="0">
                  <a:spcBef>
                    <a:spcPct val="20000"/>
                  </a:spcBef>
                  <a:spcAft>
                    <a:spcPct val="0"/>
                  </a:spcAft>
                  <a:buClr>
                    <a:srgbClr val="D52B1E"/>
                  </a:buClr>
                  <a:buChar char="•"/>
                  <a:defRPr sz="1600">
                    <a:solidFill>
                      <a:schemeClr val="tx1"/>
                    </a:solidFill>
                    <a:latin typeface="Arial" pitchFamily="34" charset="0"/>
                    <a:ea typeface="ヒラギノ角ゴ Pro W3" charset="-128"/>
                    <a:cs typeface="DIN-Regular" pitchFamily="34" charset="0"/>
                  </a:defRPr>
                </a:lvl6pPr>
                <a:lvl7pPr marL="2971800" indent="-228600" eaLnBrk="0" fontAlgn="base" hangingPunct="0">
                  <a:spcBef>
                    <a:spcPct val="20000"/>
                  </a:spcBef>
                  <a:spcAft>
                    <a:spcPct val="0"/>
                  </a:spcAft>
                  <a:buClr>
                    <a:srgbClr val="D52B1E"/>
                  </a:buClr>
                  <a:buChar char="•"/>
                  <a:defRPr sz="1600">
                    <a:solidFill>
                      <a:schemeClr val="tx1"/>
                    </a:solidFill>
                    <a:latin typeface="Arial" pitchFamily="34" charset="0"/>
                    <a:ea typeface="ヒラギノ角ゴ Pro W3" charset="-128"/>
                    <a:cs typeface="DIN-Regular" pitchFamily="34" charset="0"/>
                  </a:defRPr>
                </a:lvl7pPr>
                <a:lvl8pPr marL="3429000" indent="-228600" eaLnBrk="0" fontAlgn="base" hangingPunct="0">
                  <a:spcBef>
                    <a:spcPct val="20000"/>
                  </a:spcBef>
                  <a:spcAft>
                    <a:spcPct val="0"/>
                  </a:spcAft>
                  <a:buClr>
                    <a:srgbClr val="D52B1E"/>
                  </a:buClr>
                  <a:buChar char="•"/>
                  <a:defRPr sz="1600">
                    <a:solidFill>
                      <a:schemeClr val="tx1"/>
                    </a:solidFill>
                    <a:latin typeface="Arial" pitchFamily="34" charset="0"/>
                    <a:ea typeface="ヒラギノ角ゴ Pro W3" charset="-128"/>
                    <a:cs typeface="DIN-Regular" pitchFamily="34" charset="0"/>
                  </a:defRPr>
                </a:lvl8pPr>
                <a:lvl9pPr marL="3886200" indent="-228600" eaLnBrk="0" fontAlgn="base" hangingPunct="0">
                  <a:spcBef>
                    <a:spcPct val="20000"/>
                  </a:spcBef>
                  <a:spcAft>
                    <a:spcPct val="0"/>
                  </a:spcAft>
                  <a:buClr>
                    <a:srgbClr val="D52B1E"/>
                  </a:buClr>
                  <a:buChar char="•"/>
                  <a:defRPr sz="1600">
                    <a:solidFill>
                      <a:schemeClr val="tx1"/>
                    </a:solidFill>
                    <a:latin typeface="Arial" pitchFamily="34" charset="0"/>
                    <a:ea typeface="ヒラギノ角ゴ Pro W3" charset="-128"/>
                    <a:cs typeface="DIN-Regular" pitchFamily="34" charset="0"/>
                  </a:defRPr>
                </a:lvl9pPr>
              </a:lstStyle>
              <a:p>
                <a:pPr eaLnBrk="1" hangingPunct="1">
                  <a:spcBef>
                    <a:spcPct val="0"/>
                  </a:spcBef>
                  <a:buClrTx/>
                  <a:buSzTx/>
                  <a:buFontTx/>
                  <a:buNone/>
                  <a:defRPr/>
                </a:pPr>
                <a:endParaRPr lang="en-US" altLang="en-US" sz="1800" dirty="0" smtClean="0">
                  <a:solidFill>
                    <a:srgbClr val="000000"/>
                  </a:solidFill>
                  <a:cs typeface="Arial" pitchFamily="34" charset="0"/>
                </a:endParaRPr>
              </a:p>
            </p:txBody>
          </p:sp>
          <p:sp>
            <p:nvSpPr>
              <p:cNvPr id="54287" name="Rectangle 5"/>
              <p:cNvSpPr>
                <a:spLocks noChangeArrowheads="1"/>
              </p:cNvSpPr>
              <p:nvPr/>
            </p:nvSpPr>
            <p:spPr bwMode="auto">
              <a:xfrm rot="-5400000">
                <a:off x="559397" y="3418078"/>
                <a:ext cx="2478822" cy="182182"/>
              </a:xfrm>
              <a:prstGeom prst="rect">
                <a:avLst/>
              </a:prstGeom>
              <a:noFill/>
              <a:ln w="9525">
                <a:noFill/>
                <a:miter lim="800000"/>
                <a:headEnd/>
                <a:tailEnd/>
              </a:ln>
            </p:spPr>
            <p:txBody>
              <a:bodyPr wrap="none" lIns="0" tIns="0" rIns="0" bIns="0">
                <a:spAutoFit/>
              </a:bodyPr>
              <a:lstStyle/>
              <a:p>
                <a:pPr eaLnBrk="1" hangingPunct="1"/>
                <a:r>
                  <a:rPr lang="en-US" altLang="en-US" sz="1600" b="1">
                    <a:solidFill>
                      <a:srgbClr val="000000"/>
                    </a:solidFill>
                    <a:ea typeface="ヒラギノ角ゴ Pro W3" charset="-128"/>
                  </a:rPr>
                  <a:t>Plasma Glucose (mg/dL)</a:t>
                </a:r>
              </a:p>
            </p:txBody>
          </p:sp>
          <p:sp>
            <p:nvSpPr>
              <p:cNvPr id="54288" name="Rectangle 6"/>
              <p:cNvSpPr>
                <a:spLocks noChangeArrowheads="1"/>
              </p:cNvSpPr>
              <p:nvPr/>
            </p:nvSpPr>
            <p:spPr bwMode="auto">
              <a:xfrm>
                <a:off x="1982838" y="2574925"/>
                <a:ext cx="220612" cy="222846"/>
              </a:xfrm>
              <a:prstGeom prst="rect">
                <a:avLst/>
              </a:prstGeom>
              <a:noFill/>
              <a:ln w="9525">
                <a:noFill/>
                <a:miter lim="800000"/>
                <a:headEnd/>
                <a:tailEnd/>
              </a:ln>
            </p:spPr>
            <p:txBody>
              <a:bodyPr wrap="none" lIns="0" tIns="0" rIns="0" bIns="0">
                <a:spAutoFit/>
              </a:bodyPr>
              <a:lstStyle/>
              <a:p>
                <a:pPr algn="r" eaLnBrk="1" hangingPunct="1"/>
                <a:r>
                  <a:rPr lang="en-US" altLang="en-US" sz="1400" b="1">
                    <a:solidFill>
                      <a:srgbClr val="000000"/>
                    </a:solidFill>
                    <a:ea typeface="ヒラギノ角ゴ Pro W3" charset="-128"/>
                  </a:rPr>
                  <a:t>200</a:t>
                </a:r>
              </a:p>
            </p:txBody>
          </p:sp>
          <p:sp>
            <p:nvSpPr>
              <p:cNvPr id="54289" name="Rectangle 7"/>
              <p:cNvSpPr>
                <a:spLocks noChangeArrowheads="1"/>
              </p:cNvSpPr>
              <p:nvPr/>
            </p:nvSpPr>
            <p:spPr bwMode="auto">
              <a:xfrm>
                <a:off x="1982838" y="3698875"/>
                <a:ext cx="220612" cy="222846"/>
              </a:xfrm>
              <a:prstGeom prst="rect">
                <a:avLst/>
              </a:prstGeom>
              <a:noFill/>
              <a:ln w="9525">
                <a:noFill/>
                <a:miter lim="800000"/>
                <a:headEnd/>
                <a:tailEnd/>
              </a:ln>
            </p:spPr>
            <p:txBody>
              <a:bodyPr wrap="none" lIns="0" tIns="0" rIns="0" bIns="0">
                <a:spAutoFit/>
              </a:bodyPr>
              <a:lstStyle/>
              <a:p>
                <a:pPr algn="r" eaLnBrk="1" hangingPunct="1"/>
                <a:r>
                  <a:rPr lang="en-US" altLang="en-US" sz="1400" b="1">
                    <a:solidFill>
                      <a:srgbClr val="000000"/>
                    </a:solidFill>
                    <a:ea typeface="ヒラギノ角ゴ Pro W3" charset="-128"/>
                  </a:rPr>
                  <a:t>100</a:t>
                </a:r>
              </a:p>
            </p:txBody>
          </p:sp>
          <p:sp>
            <p:nvSpPr>
              <p:cNvPr id="54290" name="Rectangle 8"/>
              <p:cNvSpPr>
                <a:spLocks noChangeArrowheads="1"/>
              </p:cNvSpPr>
              <p:nvPr/>
            </p:nvSpPr>
            <p:spPr bwMode="auto">
              <a:xfrm>
                <a:off x="2141025" y="4783138"/>
                <a:ext cx="73537" cy="222846"/>
              </a:xfrm>
              <a:prstGeom prst="rect">
                <a:avLst/>
              </a:prstGeom>
              <a:noFill/>
              <a:ln w="9525">
                <a:noFill/>
                <a:miter lim="800000"/>
                <a:headEnd/>
                <a:tailEnd/>
              </a:ln>
            </p:spPr>
            <p:txBody>
              <a:bodyPr wrap="none" lIns="0" tIns="0" rIns="0" bIns="0">
                <a:spAutoFit/>
              </a:bodyPr>
              <a:lstStyle/>
              <a:p>
                <a:pPr algn="r" eaLnBrk="1" hangingPunct="1"/>
                <a:r>
                  <a:rPr lang="en-US" altLang="en-US" sz="1400" b="1">
                    <a:solidFill>
                      <a:srgbClr val="000000"/>
                    </a:solidFill>
                    <a:ea typeface="ヒラギノ角ゴ Pro W3" charset="-128"/>
                  </a:rPr>
                  <a:t>0</a:t>
                </a:r>
              </a:p>
            </p:txBody>
          </p:sp>
          <p:sp>
            <p:nvSpPr>
              <p:cNvPr id="54291" name="Rectangle 9"/>
              <p:cNvSpPr>
                <a:spLocks noChangeArrowheads="1"/>
              </p:cNvSpPr>
              <p:nvPr/>
            </p:nvSpPr>
            <p:spPr bwMode="auto">
              <a:xfrm>
                <a:off x="2279650" y="5019675"/>
                <a:ext cx="294149" cy="222846"/>
              </a:xfrm>
              <a:prstGeom prst="rect">
                <a:avLst/>
              </a:prstGeom>
              <a:noFill/>
              <a:ln w="9525">
                <a:noFill/>
                <a:miter lim="800000"/>
                <a:headEnd/>
                <a:tailEnd/>
              </a:ln>
            </p:spPr>
            <p:txBody>
              <a:bodyPr wrap="none" lIns="0" tIns="0" rIns="0" bIns="0">
                <a:spAutoFit/>
              </a:bodyPr>
              <a:lstStyle/>
              <a:p>
                <a:pPr eaLnBrk="1" hangingPunct="1"/>
                <a:r>
                  <a:rPr lang="en-US" altLang="en-US" sz="1400" b="1">
                    <a:solidFill>
                      <a:srgbClr val="000000"/>
                    </a:solidFill>
                    <a:ea typeface="ヒラギノ角ゴ Pro W3" charset="-128"/>
                  </a:rPr>
                  <a:t>0600</a:t>
                </a:r>
              </a:p>
            </p:txBody>
          </p:sp>
          <p:sp>
            <p:nvSpPr>
              <p:cNvPr id="54292" name="Rectangle 10"/>
              <p:cNvSpPr>
                <a:spLocks noChangeArrowheads="1"/>
              </p:cNvSpPr>
              <p:nvPr/>
            </p:nvSpPr>
            <p:spPr bwMode="auto">
              <a:xfrm>
                <a:off x="3413125" y="5019675"/>
                <a:ext cx="294149" cy="222846"/>
              </a:xfrm>
              <a:prstGeom prst="rect">
                <a:avLst/>
              </a:prstGeom>
              <a:noFill/>
              <a:ln w="9525">
                <a:noFill/>
                <a:miter lim="800000"/>
                <a:headEnd/>
                <a:tailEnd/>
              </a:ln>
            </p:spPr>
            <p:txBody>
              <a:bodyPr wrap="none" lIns="0" tIns="0" rIns="0" bIns="0">
                <a:spAutoFit/>
              </a:bodyPr>
              <a:lstStyle/>
              <a:p>
                <a:pPr eaLnBrk="1" hangingPunct="1"/>
                <a:r>
                  <a:rPr lang="en-US" altLang="en-US" sz="1400" b="1">
                    <a:solidFill>
                      <a:srgbClr val="000000"/>
                    </a:solidFill>
                    <a:ea typeface="ヒラギノ角ゴ Pro W3" charset="-128"/>
                  </a:rPr>
                  <a:t>1200</a:t>
                </a:r>
              </a:p>
            </p:txBody>
          </p:sp>
          <p:sp>
            <p:nvSpPr>
              <p:cNvPr id="54293" name="Rectangle 11"/>
              <p:cNvSpPr>
                <a:spLocks noChangeArrowheads="1"/>
              </p:cNvSpPr>
              <p:nvPr/>
            </p:nvSpPr>
            <p:spPr bwMode="auto">
              <a:xfrm>
                <a:off x="4462055" y="5294641"/>
                <a:ext cx="858345" cy="254680"/>
              </a:xfrm>
              <a:prstGeom prst="rect">
                <a:avLst/>
              </a:prstGeom>
              <a:noFill/>
              <a:ln w="9525">
                <a:noFill/>
                <a:miter lim="800000"/>
                <a:headEnd/>
                <a:tailEnd/>
              </a:ln>
            </p:spPr>
            <p:txBody>
              <a:bodyPr wrap="none" lIns="0" tIns="0" rIns="0" bIns="0">
                <a:spAutoFit/>
              </a:bodyPr>
              <a:lstStyle/>
              <a:p>
                <a:pPr algn="ctr" eaLnBrk="1" hangingPunct="1"/>
                <a:r>
                  <a:rPr lang="en-US" altLang="en-US" sz="1600" b="1">
                    <a:solidFill>
                      <a:srgbClr val="000000"/>
                    </a:solidFill>
                    <a:ea typeface="ヒラギノ角ゴ Pro W3" charset="-128"/>
                  </a:rPr>
                  <a:t>Time of Day</a:t>
                </a:r>
              </a:p>
            </p:txBody>
          </p:sp>
          <p:sp>
            <p:nvSpPr>
              <p:cNvPr id="54294" name="Rectangle 12"/>
              <p:cNvSpPr>
                <a:spLocks noChangeArrowheads="1"/>
              </p:cNvSpPr>
              <p:nvPr/>
            </p:nvSpPr>
            <p:spPr bwMode="auto">
              <a:xfrm>
                <a:off x="4706938" y="5019675"/>
                <a:ext cx="294149" cy="222846"/>
              </a:xfrm>
              <a:prstGeom prst="rect">
                <a:avLst/>
              </a:prstGeom>
              <a:noFill/>
              <a:ln w="9525">
                <a:noFill/>
                <a:miter lim="800000"/>
                <a:headEnd/>
                <a:tailEnd/>
              </a:ln>
            </p:spPr>
            <p:txBody>
              <a:bodyPr wrap="none" lIns="0" tIns="0" rIns="0" bIns="0">
                <a:spAutoFit/>
              </a:bodyPr>
              <a:lstStyle/>
              <a:p>
                <a:pPr eaLnBrk="1" hangingPunct="1"/>
                <a:r>
                  <a:rPr lang="en-US" altLang="en-US" sz="1400" b="1">
                    <a:solidFill>
                      <a:srgbClr val="000000"/>
                    </a:solidFill>
                    <a:ea typeface="ヒラギノ角ゴ Pro W3" charset="-128"/>
                  </a:rPr>
                  <a:t>1800</a:t>
                </a:r>
              </a:p>
            </p:txBody>
          </p:sp>
          <p:sp>
            <p:nvSpPr>
              <p:cNvPr id="54295" name="Rectangle 13"/>
              <p:cNvSpPr>
                <a:spLocks noChangeArrowheads="1"/>
              </p:cNvSpPr>
              <p:nvPr/>
            </p:nvSpPr>
            <p:spPr bwMode="auto">
              <a:xfrm>
                <a:off x="6002338" y="5019675"/>
                <a:ext cx="294149" cy="222846"/>
              </a:xfrm>
              <a:prstGeom prst="rect">
                <a:avLst/>
              </a:prstGeom>
              <a:noFill/>
              <a:ln w="9525">
                <a:noFill/>
                <a:miter lim="800000"/>
                <a:headEnd/>
                <a:tailEnd/>
              </a:ln>
            </p:spPr>
            <p:txBody>
              <a:bodyPr wrap="none" lIns="0" tIns="0" rIns="0" bIns="0">
                <a:spAutoFit/>
              </a:bodyPr>
              <a:lstStyle/>
              <a:p>
                <a:pPr eaLnBrk="1" hangingPunct="1"/>
                <a:r>
                  <a:rPr lang="en-US" altLang="en-US" sz="1400" b="1">
                    <a:solidFill>
                      <a:srgbClr val="000000"/>
                    </a:solidFill>
                    <a:ea typeface="ヒラギノ角ゴ Pro W3" charset="-128"/>
                  </a:rPr>
                  <a:t>2400</a:t>
                </a:r>
              </a:p>
            </p:txBody>
          </p:sp>
          <p:sp>
            <p:nvSpPr>
              <p:cNvPr id="54296" name="Rectangle 14"/>
              <p:cNvSpPr>
                <a:spLocks noChangeArrowheads="1"/>
              </p:cNvSpPr>
              <p:nvPr/>
            </p:nvSpPr>
            <p:spPr bwMode="auto">
              <a:xfrm>
                <a:off x="5976768" y="3017838"/>
                <a:ext cx="996926" cy="254667"/>
              </a:xfrm>
              <a:prstGeom prst="rect">
                <a:avLst/>
              </a:prstGeom>
              <a:noFill/>
              <a:ln w="9525">
                <a:noFill/>
                <a:miter lim="800000"/>
                <a:headEnd/>
                <a:tailEnd/>
              </a:ln>
            </p:spPr>
            <p:txBody>
              <a:bodyPr wrap="none" lIns="0" tIns="0" rIns="0" bIns="0">
                <a:spAutoFit/>
              </a:bodyPr>
              <a:lstStyle/>
              <a:p>
                <a:pPr eaLnBrk="1" hangingPunct="1"/>
                <a:r>
                  <a:rPr lang="en-US" altLang="en-US" sz="1600" b="1" dirty="0">
                    <a:solidFill>
                      <a:srgbClr val="000000"/>
                    </a:solidFill>
                    <a:ea typeface="ヒラギノ角ゴ Pro W3" charset="-128"/>
                  </a:rPr>
                  <a:t>Type 2 Diabetes</a:t>
                </a:r>
              </a:p>
            </p:txBody>
          </p:sp>
          <p:sp>
            <p:nvSpPr>
              <p:cNvPr id="54297" name="Rectangle 15"/>
              <p:cNvSpPr>
                <a:spLocks noChangeArrowheads="1"/>
              </p:cNvSpPr>
              <p:nvPr/>
            </p:nvSpPr>
            <p:spPr bwMode="auto">
              <a:xfrm>
                <a:off x="7297738" y="5019675"/>
                <a:ext cx="294149" cy="222846"/>
              </a:xfrm>
              <a:prstGeom prst="rect">
                <a:avLst/>
              </a:prstGeom>
              <a:noFill/>
              <a:ln w="9525">
                <a:noFill/>
                <a:miter lim="800000"/>
                <a:headEnd/>
                <a:tailEnd/>
              </a:ln>
            </p:spPr>
            <p:txBody>
              <a:bodyPr wrap="none" lIns="0" tIns="0" rIns="0" bIns="0">
                <a:spAutoFit/>
              </a:bodyPr>
              <a:lstStyle/>
              <a:p>
                <a:pPr eaLnBrk="1" hangingPunct="1"/>
                <a:r>
                  <a:rPr lang="en-US" altLang="en-US" sz="1400" b="1">
                    <a:solidFill>
                      <a:srgbClr val="000000"/>
                    </a:solidFill>
                    <a:ea typeface="ヒラギノ角ゴ Pro W3" charset="-128"/>
                  </a:rPr>
                  <a:t>0600</a:t>
                </a:r>
              </a:p>
            </p:txBody>
          </p:sp>
          <p:sp>
            <p:nvSpPr>
              <p:cNvPr id="98" name="Line 16"/>
              <p:cNvSpPr>
                <a:spLocks noChangeShapeType="1"/>
              </p:cNvSpPr>
              <p:nvPr/>
            </p:nvSpPr>
            <p:spPr bwMode="auto">
              <a:xfrm>
                <a:off x="2229220" y="2675755"/>
                <a:ext cx="59903" cy="164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defRPr/>
                </a:pPr>
                <a:endParaRPr lang="en-US" kern="0" dirty="0">
                  <a:solidFill>
                    <a:srgbClr val="000000"/>
                  </a:solidFill>
                  <a:latin typeface="Arial" panose="020B0604020202020204"/>
                </a:endParaRPr>
              </a:p>
            </p:txBody>
          </p:sp>
          <p:sp>
            <p:nvSpPr>
              <p:cNvPr id="54299" name="Rectangle 17"/>
              <p:cNvSpPr>
                <a:spLocks noChangeArrowheads="1"/>
              </p:cNvSpPr>
              <p:nvPr/>
            </p:nvSpPr>
            <p:spPr bwMode="auto">
              <a:xfrm>
                <a:off x="1982838" y="3136900"/>
                <a:ext cx="220612" cy="222846"/>
              </a:xfrm>
              <a:prstGeom prst="rect">
                <a:avLst/>
              </a:prstGeom>
              <a:noFill/>
              <a:ln w="9525">
                <a:noFill/>
                <a:miter lim="800000"/>
                <a:headEnd/>
                <a:tailEnd/>
              </a:ln>
            </p:spPr>
            <p:txBody>
              <a:bodyPr wrap="none" lIns="0" tIns="0" rIns="0" bIns="0">
                <a:spAutoFit/>
              </a:bodyPr>
              <a:lstStyle/>
              <a:p>
                <a:pPr algn="r" eaLnBrk="1" hangingPunct="1"/>
                <a:r>
                  <a:rPr lang="en-US" altLang="en-US" sz="1400" b="1">
                    <a:solidFill>
                      <a:srgbClr val="000000"/>
                    </a:solidFill>
                    <a:ea typeface="ヒラギノ角ゴ Pro W3" charset="-128"/>
                  </a:rPr>
                  <a:t>150</a:t>
                </a:r>
              </a:p>
            </p:txBody>
          </p:sp>
          <p:sp>
            <p:nvSpPr>
              <p:cNvPr id="100" name="Line 18"/>
              <p:cNvSpPr>
                <a:spLocks noChangeShapeType="1"/>
              </p:cNvSpPr>
              <p:nvPr/>
            </p:nvSpPr>
            <p:spPr bwMode="auto">
              <a:xfrm>
                <a:off x="2229220" y="3238946"/>
                <a:ext cx="59903" cy="164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defRPr/>
                </a:pPr>
                <a:endParaRPr lang="en-US" kern="0" dirty="0">
                  <a:solidFill>
                    <a:srgbClr val="000000"/>
                  </a:solidFill>
                  <a:latin typeface="Arial" panose="020B0604020202020204"/>
                </a:endParaRPr>
              </a:p>
            </p:txBody>
          </p:sp>
          <p:sp>
            <p:nvSpPr>
              <p:cNvPr id="54301" name="Rectangle 19"/>
              <p:cNvSpPr>
                <a:spLocks noChangeArrowheads="1"/>
              </p:cNvSpPr>
              <p:nvPr/>
            </p:nvSpPr>
            <p:spPr bwMode="auto">
              <a:xfrm>
                <a:off x="1982838" y="2028825"/>
                <a:ext cx="220612" cy="222846"/>
              </a:xfrm>
              <a:prstGeom prst="rect">
                <a:avLst/>
              </a:prstGeom>
              <a:noFill/>
              <a:ln w="9525">
                <a:noFill/>
                <a:miter lim="800000"/>
                <a:headEnd/>
                <a:tailEnd/>
              </a:ln>
            </p:spPr>
            <p:txBody>
              <a:bodyPr wrap="none" lIns="0" tIns="0" rIns="0" bIns="0">
                <a:spAutoFit/>
              </a:bodyPr>
              <a:lstStyle/>
              <a:p>
                <a:pPr algn="r" eaLnBrk="1" hangingPunct="1"/>
                <a:r>
                  <a:rPr lang="en-US" altLang="en-US" sz="1400" b="1">
                    <a:solidFill>
                      <a:srgbClr val="000000"/>
                    </a:solidFill>
                    <a:ea typeface="ヒラギノ角ゴ Pro W3" charset="-128"/>
                  </a:rPr>
                  <a:t>250</a:t>
                </a:r>
              </a:p>
            </p:txBody>
          </p:sp>
          <p:sp>
            <p:nvSpPr>
              <p:cNvPr id="102" name="Line 20"/>
              <p:cNvSpPr>
                <a:spLocks noChangeShapeType="1"/>
              </p:cNvSpPr>
              <p:nvPr/>
            </p:nvSpPr>
            <p:spPr bwMode="auto">
              <a:xfrm>
                <a:off x="2229220" y="2112565"/>
                <a:ext cx="59903" cy="164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defRPr/>
                </a:pPr>
                <a:endParaRPr lang="en-US" kern="0" dirty="0">
                  <a:solidFill>
                    <a:srgbClr val="000000"/>
                  </a:solidFill>
                  <a:latin typeface="Arial" panose="020B0604020202020204"/>
                </a:endParaRPr>
              </a:p>
            </p:txBody>
          </p:sp>
          <p:sp>
            <p:nvSpPr>
              <p:cNvPr id="103" name="Line 21"/>
              <p:cNvSpPr>
                <a:spLocks noChangeShapeType="1"/>
              </p:cNvSpPr>
              <p:nvPr/>
            </p:nvSpPr>
            <p:spPr bwMode="auto">
              <a:xfrm>
                <a:off x="2229220" y="3800495"/>
                <a:ext cx="59903" cy="164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defRPr/>
                </a:pPr>
                <a:endParaRPr lang="en-US" kern="0" dirty="0">
                  <a:solidFill>
                    <a:srgbClr val="000000"/>
                  </a:solidFill>
                  <a:latin typeface="Arial" panose="020B0604020202020204"/>
                </a:endParaRPr>
              </a:p>
            </p:txBody>
          </p:sp>
          <p:sp>
            <p:nvSpPr>
              <p:cNvPr id="54304" name="Rectangle 22"/>
              <p:cNvSpPr>
                <a:spLocks noChangeArrowheads="1"/>
              </p:cNvSpPr>
              <p:nvPr/>
            </p:nvSpPr>
            <p:spPr bwMode="auto">
              <a:xfrm>
                <a:off x="2054789" y="4225925"/>
                <a:ext cx="147074" cy="222846"/>
              </a:xfrm>
              <a:prstGeom prst="rect">
                <a:avLst/>
              </a:prstGeom>
              <a:noFill/>
              <a:ln w="9525">
                <a:noFill/>
                <a:miter lim="800000"/>
                <a:headEnd/>
                <a:tailEnd/>
              </a:ln>
            </p:spPr>
            <p:txBody>
              <a:bodyPr wrap="none" lIns="0" tIns="0" rIns="0" bIns="0">
                <a:spAutoFit/>
              </a:bodyPr>
              <a:lstStyle/>
              <a:p>
                <a:pPr algn="r" eaLnBrk="1" hangingPunct="1"/>
                <a:r>
                  <a:rPr lang="en-US" altLang="en-US" sz="1400" b="1">
                    <a:solidFill>
                      <a:srgbClr val="000000"/>
                    </a:solidFill>
                    <a:ea typeface="ヒラギノ角ゴ Pro W3" charset="-128"/>
                  </a:rPr>
                  <a:t>50</a:t>
                </a:r>
              </a:p>
            </p:txBody>
          </p:sp>
          <p:sp>
            <p:nvSpPr>
              <p:cNvPr id="105" name="Line 23"/>
              <p:cNvSpPr>
                <a:spLocks noChangeShapeType="1"/>
              </p:cNvSpPr>
              <p:nvPr/>
            </p:nvSpPr>
            <p:spPr bwMode="auto">
              <a:xfrm>
                <a:off x="2229220" y="4363685"/>
                <a:ext cx="59903" cy="164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defRPr/>
                </a:pPr>
                <a:endParaRPr lang="en-US" kern="0" dirty="0">
                  <a:solidFill>
                    <a:srgbClr val="000000"/>
                  </a:solidFill>
                  <a:latin typeface="Arial" panose="020B0604020202020204"/>
                </a:endParaRPr>
              </a:p>
            </p:txBody>
          </p:sp>
          <p:sp>
            <p:nvSpPr>
              <p:cNvPr id="106" name="Line 24"/>
              <p:cNvSpPr>
                <a:spLocks noChangeShapeType="1"/>
              </p:cNvSpPr>
              <p:nvPr/>
            </p:nvSpPr>
            <p:spPr bwMode="auto">
              <a:xfrm>
                <a:off x="2216300" y="4908814"/>
                <a:ext cx="72822" cy="164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defRPr/>
                </a:pPr>
                <a:endParaRPr lang="en-US" kern="0" dirty="0">
                  <a:solidFill>
                    <a:srgbClr val="000000"/>
                  </a:solidFill>
                  <a:latin typeface="Arial" panose="020B0604020202020204"/>
                </a:endParaRPr>
              </a:p>
            </p:txBody>
          </p:sp>
          <p:sp>
            <p:nvSpPr>
              <p:cNvPr id="107" name="Line 25"/>
              <p:cNvSpPr>
                <a:spLocks noChangeShapeType="1"/>
              </p:cNvSpPr>
              <p:nvPr/>
            </p:nvSpPr>
            <p:spPr bwMode="auto">
              <a:xfrm>
                <a:off x="6172206" y="4913740"/>
                <a:ext cx="1174" cy="8209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defRPr/>
                </a:pPr>
                <a:endParaRPr lang="en-US" kern="0" dirty="0">
                  <a:solidFill>
                    <a:srgbClr val="000000"/>
                  </a:solidFill>
                  <a:latin typeface="Arial" panose="020B0604020202020204"/>
                </a:endParaRPr>
              </a:p>
            </p:txBody>
          </p:sp>
          <p:sp>
            <p:nvSpPr>
              <p:cNvPr id="108" name="Line 26"/>
              <p:cNvSpPr>
                <a:spLocks noChangeShapeType="1"/>
              </p:cNvSpPr>
              <p:nvPr/>
            </p:nvSpPr>
            <p:spPr bwMode="auto">
              <a:xfrm>
                <a:off x="4877845" y="4913740"/>
                <a:ext cx="2349" cy="8209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defRPr/>
                </a:pPr>
                <a:endParaRPr lang="en-US" kern="0" dirty="0">
                  <a:solidFill>
                    <a:srgbClr val="000000"/>
                  </a:solidFill>
                  <a:latin typeface="Arial" panose="020B0604020202020204"/>
                </a:endParaRPr>
              </a:p>
            </p:txBody>
          </p:sp>
          <p:sp>
            <p:nvSpPr>
              <p:cNvPr id="109" name="Line 27"/>
              <p:cNvSpPr>
                <a:spLocks noChangeShapeType="1"/>
              </p:cNvSpPr>
              <p:nvPr/>
            </p:nvSpPr>
            <p:spPr bwMode="auto">
              <a:xfrm>
                <a:off x="3597578" y="4913740"/>
                <a:ext cx="1174" cy="8209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defRPr/>
                </a:pPr>
                <a:endParaRPr lang="en-US" kern="0" dirty="0">
                  <a:solidFill>
                    <a:srgbClr val="000000"/>
                  </a:solidFill>
                  <a:latin typeface="Arial" panose="020B0604020202020204"/>
                </a:endParaRPr>
              </a:p>
            </p:txBody>
          </p:sp>
          <p:sp>
            <p:nvSpPr>
              <p:cNvPr id="110" name="Line 28"/>
              <p:cNvSpPr>
                <a:spLocks noChangeShapeType="1"/>
              </p:cNvSpPr>
              <p:nvPr/>
            </p:nvSpPr>
            <p:spPr bwMode="auto">
              <a:xfrm flipH="1">
                <a:off x="2514638" y="4913740"/>
                <a:ext cx="0" cy="7881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defRPr/>
                </a:pPr>
                <a:endParaRPr lang="en-US" kern="0" dirty="0">
                  <a:solidFill>
                    <a:srgbClr val="000000"/>
                  </a:solidFill>
                  <a:latin typeface="Arial" panose="020B0604020202020204"/>
                </a:endParaRPr>
              </a:p>
            </p:txBody>
          </p:sp>
          <p:sp>
            <p:nvSpPr>
              <p:cNvPr id="111" name="Line 29"/>
              <p:cNvSpPr>
                <a:spLocks noChangeShapeType="1"/>
              </p:cNvSpPr>
              <p:nvPr/>
            </p:nvSpPr>
            <p:spPr bwMode="auto">
              <a:xfrm>
                <a:off x="2303217" y="2117491"/>
                <a:ext cx="2349" cy="27962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defRPr/>
                </a:pPr>
                <a:endParaRPr lang="en-US" kern="0" dirty="0">
                  <a:solidFill>
                    <a:srgbClr val="000000"/>
                  </a:solidFill>
                  <a:latin typeface="Arial" panose="020B0604020202020204"/>
                </a:endParaRPr>
              </a:p>
            </p:txBody>
          </p:sp>
          <p:sp>
            <p:nvSpPr>
              <p:cNvPr id="112" name="Freeform 30"/>
              <p:cNvSpPr>
                <a:spLocks/>
              </p:cNvSpPr>
              <p:nvPr/>
            </p:nvSpPr>
            <p:spPr bwMode="auto">
              <a:xfrm>
                <a:off x="2303217" y="4910456"/>
                <a:ext cx="5164523" cy="82098"/>
              </a:xfrm>
              <a:custGeom>
                <a:avLst/>
                <a:gdLst>
                  <a:gd name="T0" fmla="*/ 0 w 3660"/>
                  <a:gd name="T1" fmla="*/ 0 h 52"/>
                  <a:gd name="T2" fmla="*/ 2147483647 w 3660"/>
                  <a:gd name="T3" fmla="*/ 0 h 52"/>
                  <a:gd name="T4" fmla="*/ 2147483647 w 3660"/>
                  <a:gd name="T5" fmla="*/ 2147483647 h 52"/>
                  <a:gd name="T6" fmla="*/ 0 60000 65536"/>
                  <a:gd name="T7" fmla="*/ 0 60000 65536"/>
                  <a:gd name="T8" fmla="*/ 0 60000 65536"/>
                  <a:gd name="T9" fmla="*/ 0 w 3660"/>
                  <a:gd name="T10" fmla="*/ 0 h 52"/>
                  <a:gd name="T11" fmla="*/ 3660 w 3660"/>
                  <a:gd name="T12" fmla="*/ 52 h 52"/>
                </a:gdLst>
                <a:ahLst/>
                <a:cxnLst>
                  <a:cxn ang="T6">
                    <a:pos x="T0" y="T1"/>
                  </a:cxn>
                  <a:cxn ang="T7">
                    <a:pos x="T2" y="T3"/>
                  </a:cxn>
                  <a:cxn ang="T8">
                    <a:pos x="T4" y="T5"/>
                  </a:cxn>
                </a:cxnLst>
                <a:rect l="T9" t="T10" r="T11" b="T12"/>
                <a:pathLst>
                  <a:path w="3660" h="52">
                    <a:moveTo>
                      <a:pt x="0" y="0"/>
                    </a:moveTo>
                    <a:lnTo>
                      <a:pt x="3660" y="0"/>
                    </a:lnTo>
                    <a:lnTo>
                      <a:pt x="3660" y="52"/>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kern="0" dirty="0">
                  <a:solidFill>
                    <a:srgbClr val="000000"/>
                  </a:solidFill>
                  <a:latin typeface="Arial" panose="020B0604020202020204"/>
                </a:endParaRPr>
              </a:p>
            </p:txBody>
          </p:sp>
          <p:sp>
            <p:nvSpPr>
              <p:cNvPr id="54313" name="Rectangle 31"/>
              <p:cNvSpPr>
                <a:spLocks noChangeArrowheads="1"/>
              </p:cNvSpPr>
              <p:nvPr/>
            </p:nvSpPr>
            <p:spPr bwMode="auto">
              <a:xfrm>
                <a:off x="6121055" y="2433370"/>
                <a:ext cx="1539313" cy="254667"/>
              </a:xfrm>
              <a:prstGeom prst="rect">
                <a:avLst/>
              </a:prstGeom>
              <a:noFill/>
              <a:ln w="9525">
                <a:noFill/>
                <a:miter lim="800000"/>
                <a:headEnd/>
                <a:tailEnd/>
              </a:ln>
            </p:spPr>
            <p:txBody>
              <a:bodyPr lIns="0" tIns="0" rIns="0" bIns="0">
                <a:spAutoFit/>
              </a:bodyPr>
              <a:lstStyle/>
              <a:p>
                <a:pPr eaLnBrk="1" hangingPunct="1"/>
                <a:r>
                  <a:rPr lang="en-US" altLang="en-US" sz="1600" b="1" dirty="0">
                    <a:solidFill>
                      <a:srgbClr val="000000"/>
                    </a:solidFill>
                    <a:ea typeface="ヒラギノ角ゴ Pro W3" charset="-128"/>
                  </a:rPr>
                  <a:t>Basal Hyperglycemia</a:t>
                </a:r>
              </a:p>
            </p:txBody>
          </p:sp>
          <p:sp>
            <p:nvSpPr>
              <p:cNvPr id="54314" name="Rectangle 32"/>
              <p:cNvSpPr>
                <a:spLocks noChangeArrowheads="1"/>
              </p:cNvSpPr>
              <p:nvPr/>
            </p:nvSpPr>
            <p:spPr bwMode="auto">
              <a:xfrm>
                <a:off x="5935318" y="2479406"/>
                <a:ext cx="92075" cy="118872"/>
              </a:xfrm>
              <a:prstGeom prst="rect">
                <a:avLst/>
              </a:prstGeom>
              <a:solidFill>
                <a:srgbClr val="C2EDCE"/>
              </a:solidFill>
              <a:ln w="9525">
                <a:noFill/>
                <a:miter lim="800000"/>
                <a:headEnd/>
                <a:tailEnd/>
              </a:ln>
            </p:spPr>
            <p:txBody>
              <a:bodyPr/>
              <a:lstStyle/>
              <a:p>
                <a:pPr eaLnBrk="1" hangingPunct="1"/>
                <a:endParaRPr lang="en-US" altLang="en-US">
                  <a:solidFill>
                    <a:srgbClr val="000000"/>
                  </a:solidFill>
                  <a:ea typeface="ヒラギノ角ゴ Pro W3" charset="-128"/>
                </a:endParaRPr>
              </a:p>
            </p:txBody>
          </p:sp>
          <p:sp>
            <p:nvSpPr>
              <p:cNvPr id="54315" name="Rectangle 33"/>
              <p:cNvSpPr>
                <a:spLocks noChangeArrowheads="1"/>
              </p:cNvSpPr>
              <p:nvPr/>
            </p:nvSpPr>
            <p:spPr bwMode="auto">
              <a:xfrm>
                <a:off x="6117880" y="2187898"/>
                <a:ext cx="1629405" cy="254667"/>
              </a:xfrm>
              <a:prstGeom prst="rect">
                <a:avLst/>
              </a:prstGeom>
              <a:noFill/>
              <a:ln w="9525">
                <a:noFill/>
                <a:miter lim="800000"/>
                <a:headEnd/>
                <a:tailEnd/>
              </a:ln>
            </p:spPr>
            <p:txBody>
              <a:bodyPr wrap="square" lIns="0" tIns="0" rIns="0" bIns="0">
                <a:spAutoFit/>
              </a:bodyPr>
              <a:lstStyle/>
              <a:p>
                <a:pPr eaLnBrk="1" hangingPunct="1"/>
                <a:r>
                  <a:rPr lang="en-US" altLang="en-US" sz="1600" b="1" dirty="0">
                    <a:solidFill>
                      <a:srgbClr val="000000"/>
                    </a:solidFill>
                    <a:ea typeface="ヒラギノ角ゴ Pro W3" charset="-128"/>
                  </a:rPr>
                  <a:t>Mealtime Hyperglycemia</a:t>
                </a:r>
              </a:p>
            </p:txBody>
          </p:sp>
          <p:sp>
            <p:nvSpPr>
              <p:cNvPr id="54316" name="Rectangle 34"/>
              <p:cNvSpPr>
                <a:spLocks noChangeArrowheads="1"/>
              </p:cNvSpPr>
              <p:nvPr/>
            </p:nvSpPr>
            <p:spPr bwMode="auto">
              <a:xfrm flipV="1">
                <a:off x="5935318" y="2233933"/>
                <a:ext cx="92075" cy="118872"/>
              </a:xfrm>
              <a:prstGeom prst="rect">
                <a:avLst/>
              </a:prstGeom>
              <a:solidFill>
                <a:srgbClr val="00B050"/>
              </a:solidFill>
              <a:ln w="9525">
                <a:noFill/>
                <a:miter lim="800000"/>
                <a:headEnd/>
                <a:tailEnd/>
              </a:ln>
            </p:spPr>
            <p:txBody>
              <a:bodyPr/>
              <a:lstStyle/>
              <a:p>
                <a:pPr eaLnBrk="1" hangingPunct="1"/>
                <a:endParaRPr lang="en-US" altLang="en-US">
                  <a:solidFill>
                    <a:srgbClr val="000000"/>
                  </a:solidFill>
                  <a:ea typeface="ヒラギノ角ゴ Pro W3" charset="-128"/>
                </a:endParaRPr>
              </a:p>
            </p:txBody>
          </p:sp>
          <p:sp>
            <p:nvSpPr>
              <p:cNvPr id="54317" name="Line 37"/>
              <p:cNvSpPr>
                <a:spLocks noChangeShapeType="1"/>
              </p:cNvSpPr>
              <p:nvPr/>
            </p:nvSpPr>
            <p:spPr bwMode="auto">
              <a:xfrm>
                <a:off x="2514600" y="3895725"/>
                <a:ext cx="0" cy="990600"/>
              </a:xfrm>
              <a:prstGeom prst="line">
                <a:avLst/>
              </a:prstGeom>
              <a:noFill/>
              <a:ln w="9525">
                <a:noFill/>
                <a:round/>
                <a:headEnd/>
                <a:tailEnd/>
              </a:ln>
            </p:spPr>
            <p:txBody>
              <a:bodyPr wrap="none" anchor="ctr">
                <a:spAutoFit/>
              </a:bodyPr>
              <a:lstStyle/>
              <a:p>
                <a:endParaRPr lang="en-IN"/>
              </a:p>
            </p:txBody>
          </p:sp>
          <p:sp>
            <p:nvSpPr>
              <p:cNvPr id="54318" name="Line 39"/>
              <p:cNvSpPr>
                <a:spLocks noChangeShapeType="1"/>
              </p:cNvSpPr>
              <p:nvPr/>
            </p:nvSpPr>
            <p:spPr bwMode="auto">
              <a:xfrm flipV="1">
                <a:off x="7391400" y="4810125"/>
                <a:ext cx="76200" cy="76200"/>
              </a:xfrm>
              <a:prstGeom prst="line">
                <a:avLst/>
              </a:prstGeom>
              <a:noFill/>
              <a:ln w="9525">
                <a:noFill/>
                <a:round/>
                <a:headEnd/>
                <a:tailEnd/>
              </a:ln>
            </p:spPr>
            <p:txBody>
              <a:bodyPr wrap="none" anchor="ctr">
                <a:spAutoFit/>
              </a:bodyPr>
              <a:lstStyle/>
              <a:p>
                <a:endParaRPr lang="en-IN"/>
              </a:p>
            </p:txBody>
          </p:sp>
          <p:sp>
            <p:nvSpPr>
              <p:cNvPr id="54319" name="Line 40"/>
              <p:cNvSpPr>
                <a:spLocks noChangeShapeType="1"/>
              </p:cNvSpPr>
              <p:nvPr/>
            </p:nvSpPr>
            <p:spPr bwMode="auto">
              <a:xfrm>
                <a:off x="7391400" y="3971925"/>
                <a:ext cx="0" cy="914400"/>
              </a:xfrm>
              <a:prstGeom prst="line">
                <a:avLst/>
              </a:prstGeom>
              <a:noFill/>
              <a:ln w="9525">
                <a:noFill/>
                <a:round/>
                <a:headEnd/>
                <a:tailEnd/>
              </a:ln>
            </p:spPr>
            <p:txBody>
              <a:bodyPr wrap="none" anchor="ctr">
                <a:spAutoFit/>
              </a:bodyPr>
              <a:lstStyle/>
              <a:p>
                <a:endParaRPr lang="en-IN"/>
              </a:p>
            </p:txBody>
          </p:sp>
          <p:sp>
            <p:nvSpPr>
              <p:cNvPr id="54320" name="Line 41"/>
              <p:cNvSpPr>
                <a:spLocks noChangeShapeType="1"/>
              </p:cNvSpPr>
              <p:nvPr/>
            </p:nvSpPr>
            <p:spPr bwMode="auto">
              <a:xfrm flipV="1">
                <a:off x="2514600" y="3819525"/>
                <a:ext cx="228600" cy="76200"/>
              </a:xfrm>
              <a:prstGeom prst="line">
                <a:avLst/>
              </a:prstGeom>
              <a:noFill/>
              <a:ln w="9525">
                <a:noFill/>
                <a:round/>
                <a:headEnd/>
                <a:tailEnd/>
              </a:ln>
            </p:spPr>
            <p:txBody>
              <a:bodyPr anchor="ctr">
                <a:spAutoFit/>
              </a:bodyPr>
              <a:lstStyle/>
              <a:p>
                <a:endParaRPr lang="en-IN"/>
              </a:p>
            </p:txBody>
          </p:sp>
          <p:sp>
            <p:nvSpPr>
              <p:cNvPr id="54321" name="Freeform 43"/>
              <p:cNvSpPr>
                <a:spLocks/>
              </p:cNvSpPr>
              <p:nvPr/>
            </p:nvSpPr>
            <p:spPr bwMode="auto">
              <a:xfrm>
                <a:off x="4243388" y="3842828"/>
                <a:ext cx="136685" cy="382020"/>
              </a:xfrm>
              <a:custGeom>
                <a:avLst/>
                <a:gdLst>
                  <a:gd name="T0" fmla="*/ 2147483646 w 3195"/>
                  <a:gd name="T1" fmla="*/ 2147483646 h 834"/>
                  <a:gd name="T2" fmla="*/ 2147483646 w 3195"/>
                  <a:gd name="T3" fmla="*/ 2147483646 h 834"/>
                  <a:gd name="T4" fmla="*/ 2147483646 w 3195"/>
                  <a:gd name="T5" fmla="*/ 2147483646 h 834"/>
                  <a:gd name="T6" fmla="*/ 2147483646 w 3195"/>
                  <a:gd name="T7" fmla="*/ 2147483646 h 834"/>
                  <a:gd name="T8" fmla="*/ 2147483646 w 3195"/>
                  <a:gd name="T9" fmla="*/ 2147483646 h 834"/>
                  <a:gd name="T10" fmla="*/ 2147483646 w 3195"/>
                  <a:gd name="T11" fmla="*/ 2147483646 h 834"/>
                  <a:gd name="T12" fmla="*/ 2147483646 w 3195"/>
                  <a:gd name="T13" fmla="*/ 2147483646 h 834"/>
                  <a:gd name="T14" fmla="*/ 2147483646 w 3195"/>
                  <a:gd name="T15" fmla="*/ 2147483646 h 834"/>
                  <a:gd name="T16" fmla="*/ 2147483646 w 3195"/>
                  <a:gd name="T17" fmla="*/ 2147483646 h 834"/>
                  <a:gd name="T18" fmla="*/ 2147483646 w 3195"/>
                  <a:gd name="T19" fmla="*/ 2147483646 h 834"/>
                  <a:gd name="T20" fmla="*/ 2147483646 w 3195"/>
                  <a:gd name="T21" fmla="*/ 2147483646 h 834"/>
                  <a:gd name="T22" fmla="*/ 2147483646 w 3195"/>
                  <a:gd name="T23" fmla="*/ 2147483646 h 834"/>
                  <a:gd name="T24" fmla="*/ 2147483646 w 3195"/>
                  <a:gd name="T25" fmla="*/ 2147483646 h 834"/>
                  <a:gd name="T26" fmla="*/ 2147483646 w 3195"/>
                  <a:gd name="T27" fmla="*/ 2147483646 h 834"/>
                  <a:gd name="T28" fmla="*/ 2147483646 w 3195"/>
                  <a:gd name="T29" fmla="*/ 2147483646 h 834"/>
                  <a:gd name="T30" fmla="*/ 2147483646 w 3195"/>
                  <a:gd name="T31" fmla="*/ 2147483646 h 834"/>
                  <a:gd name="T32" fmla="*/ 2147483646 w 3195"/>
                  <a:gd name="T33" fmla="*/ 2147483646 h 834"/>
                  <a:gd name="T34" fmla="*/ 2147483646 w 3195"/>
                  <a:gd name="T35" fmla="*/ 2147483646 h 834"/>
                  <a:gd name="T36" fmla="*/ 2147483646 w 3195"/>
                  <a:gd name="T37" fmla="*/ 2147483646 h 834"/>
                  <a:gd name="T38" fmla="*/ 2147483646 w 3195"/>
                  <a:gd name="T39" fmla="*/ 2147483646 h 834"/>
                  <a:gd name="T40" fmla="*/ 2147483646 w 3195"/>
                  <a:gd name="T41" fmla="*/ 2147483646 h 834"/>
                  <a:gd name="T42" fmla="*/ 2147483646 w 3195"/>
                  <a:gd name="T43" fmla="*/ 2147483646 h 834"/>
                  <a:gd name="T44" fmla="*/ 2147483646 w 3195"/>
                  <a:gd name="T45" fmla="*/ 2147483646 h 834"/>
                  <a:gd name="T46" fmla="*/ 2147483646 w 3195"/>
                  <a:gd name="T47" fmla="*/ 2147483646 h 834"/>
                  <a:gd name="T48" fmla="*/ 2147483646 w 3195"/>
                  <a:gd name="T49" fmla="*/ 2147483646 h 834"/>
                  <a:gd name="T50" fmla="*/ 2147483646 w 3195"/>
                  <a:gd name="T51" fmla="*/ 2147483646 h 834"/>
                  <a:gd name="T52" fmla="*/ 2147483646 w 3195"/>
                  <a:gd name="T53" fmla="*/ 2147483646 h 8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195"/>
                  <a:gd name="T82" fmla="*/ 0 h 834"/>
                  <a:gd name="T83" fmla="*/ 3195 w 3195"/>
                  <a:gd name="T84" fmla="*/ 834 h 83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195" h="834">
                    <a:moveTo>
                      <a:pt x="3180" y="155"/>
                    </a:moveTo>
                    <a:cubicBezTo>
                      <a:pt x="3176" y="379"/>
                      <a:pt x="3194" y="473"/>
                      <a:pt x="3157" y="642"/>
                    </a:cubicBezTo>
                    <a:cubicBezTo>
                      <a:pt x="3160" y="655"/>
                      <a:pt x="3159" y="669"/>
                      <a:pt x="3165" y="680"/>
                    </a:cubicBezTo>
                    <a:cubicBezTo>
                      <a:pt x="3169" y="688"/>
                      <a:pt x="3181" y="688"/>
                      <a:pt x="3187" y="695"/>
                    </a:cubicBezTo>
                    <a:cubicBezTo>
                      <a:pt x="3192" y="701"/>
                      <a:pt x="3192" y="710"/>
                      <a:pt x="3195" y="717"/>
                    </a:cubicBezTo>
                    <a:cubicBezTo>
                      <a:pt x="3192" y="740"/>
                      <a:pt x="3191" y="762"/>
                      <a:pt x="3187" y="785"/>
                    </a:cubicBezTo>
                    <a:cubicBezTo>
                      <a:pt x="3186" y="793"/>
                      <a:pt x="3187" y="804"/>
                      <a:pt x="3180" y="807"/>
                    </a:cubicBezTo>
                    <a:cubicBezTo>
                      <a:pt x="3175" y="809"/>
                      <a:pt x="3175" y="797"/>
                      <a:pt x="3172" y="792"/>
                    </a:cubicBezTo>
                    <a:cubicBezTo>
                      <a:pt x="2119" y="796"/>
                      <a:pt x="1066" y="811"/>
                      <a:pt x="13" y="804"/>
                    </a:cubicBezTo>
                    <a:cubicBezTo>
                      <a:pt x="0" y="804"/>
                      <a:pt x="29" y="783"/>
                      <a:pt x="30" y="770"/>
                    </a:cubicBezTo>
                    <a:cubicBezTo>
                      <a:pt x="37" y="592"/>
                      <a:pt x="37" y="0"/>
                      <a:pt x="37" y="215"/>
                    </a:cubicBezTo>
                    <a:lnTo>
                      <a:pt x="61" y="132"/>
                    </a:lnTo>
                    <a:lnTo>
                      <a:pt x="61" y="180"/>
                    </a:lnTo>
                    <a:cubicBezTo>
                      <a:pt x="37" y="114"/>
                      <a:pt x="55" y="153"/>
                      <a:pt x="45" y="282"/>
                    </a:cubicBezTo>
                    <a:cubicBezTo>
                      <a:pt x="40" y="345"/>
                      <a:pt x="43" y="333"/>
                      <a:pt x="30" y="372"/>
                    </a:cubicBezTo>
                    <a:cubicBezTo>
                      <a:pt x="27" y="390"/>
                      <a:pt x="10" y="412"/>
                      <a:pt x="22" y="425"/>
                    </a:cubicBezTo>
                    <a:cubicBezTo>
                      <a:pt x="33" y="436"/>
                      <a:pt x="67" y="410"/>
                      <a:pt x="67" y="410"/>
                    </a:cubicBezTo>
                    <a:cubicBezTo>
                      <a:pt x="95" y="419"/>
                      <a:pt x="186" y="416"/>
                      <a:pt x="202" y="417"/>
                    </a:cubicBezTo>
                    <a:cubicBezTo>
                      <a:pt x="218" y="442"/>
                      <a:pt x="217" y="431"/>
                      <a:pt x="217" y="447"/>
                    </a:cubicBezTo>
                    <a:cubicBezTo>
                      <a:pt x="165" y="486"/>
                      <a:pt x="107" y="518"/>
                      <a:pt x="61" y="564"/>
                    </a:cubicBezTo>
                    <a:cubicBezTo>
                      <a:pt x="53" y="572"/>
                      <a:pt x="67" y="586"/>
                      <a:pt x="67" y="597"/>
                    </a:cubicBezTo>
                    <a:cubicBezTo>
                      <a:pt x="66" y="644"/>
                      <a:pt x="64" y="647"/>
                      <a:pt x="52" y="680"/>
                    </a:cubicBezTo>
                    <a:cubicBezTo>
                      <a:pt x="50" y="700"/>
                      <a:pt x="45" y="720"/>
                      <a:pt x="45" y="740"/>
                    </a:cubicBezTo>
                    <a:cubicBezTo>
                      <a:pt x="45" y="748"/>
                      <a:pt x="52" y="754"/>
                      <a:pt x="52" y="762"/>
                    </a:cubicBezTo>
                    <a:cubicBezTo>
                      <a:pt x="52" y="785"/>
                      <a:pt x="37" y="807"/>
                      <a:pt x="37" y="830"/>
                    </a:cubicBezTo>
                    <a:cubicBezTo>
                      <a:pt x="37" y="834"/>
                      <a:pt x="42" y="825"/>
                      <a:pt x="45" y="822"/>
                    </a:cubicBezTo>
                    <a:lnTo>
                      <a:pt x="1645" y="612"/>
                    </a:lnTo>
                  </a:path>
                </a:pathLst>
              </a:custGeom>
              <a:noFill/>
              <a:ln w="9525" cap="flat" cmpd="sng">
                <a:noFill/>
                <a:prstDash val="solid"/>
                <a:round/>
                <a:headEnd/>
                <a:tailEnd/>
              </a:ln>
            </p:spPr>
            <p:txBody>
              <a:bodyPr wrap="none" anchor="ctr">
                <a:spAutoFit/>
              </a:bodyPr>
              <a:lstStyle/>
              <a:p>
                <a:endParaRPr lang="en-IN"/>
              </a:p>
            </p:txBody>
          </p:sp>
          <p:sp>
            <p:nvSpPr>
              <p:cNvPr id="122" name="Rectangle 45"/>
              <p:cNvSpPr>
                <a:spLocks noChangeArrowheads="1"/>
              </p:cNvSpPr>
              <p:nvPr/>
            </p:nvSpPr>
            <p:spPr bwMode="auto">
              <a:xfrm>
                <a:off x="5855075" y="3743026"/>
                <a:ext cx="1592698" cy="1167430"/>
              </a:xfrm>
              <a:prstGeom prst="rect">
                <a:avLst/>
              </a:prstGeom>
              <a:solidFill>
                <a:schemeClr val="accent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600"/>
                  </a:spcBef>
                  <a:buClr>
                    <a:srgbClr val="D52B1E"/>
                  </a:buClr>
                  <a:buSzPct val="100000"/>
                  <a:buFont typeface="Symbol" pitchFamily="18" charset="2"/>
                  <a:buChar char="¨"/>
                  <a:defRPr sz="2800">
                    <a:solidFill>
                      <a:schemeClr val="tx1"/>
                    </a:solidFill>
                    <a:latin typeface="Arial" pitchFamily="34" charset="0"/>
                    <a:ea typeface="ヒラギノ角ゴ Pro W3" charset="-128"/>
                    <a:cs typeface="DIN-Regular" pitchFamily="34" charset="0"/>
                  </a:defRPr>
                </a:lvl1pPr>
                <a:lvl2pPr marL="742950" indent="-285750">
                  <a:spcBef>
                    <a:spcPts val="600"/>
                  </a:spcBef>
                  <a:buClr>
                    <a:srgbClr val="D52B1E"/>
                  </a:buClr>
                  <a:buChar char="•"/>
                  <a:defRPr sz="2400">
                    <a:solidFill>
                      <a:schemeClr val="tx1"/>
                    </a:solidFill>
                    <a:latin typeface="Arial" pitchFamily="34" charset="0"/>
                    <a:ea typeface="ヒラギノ角ゴ Pro W3" charset="-128"/>
                    <a:cs typeface="DIN-Regular" pitchFamily="34" charset="0"/>
                  </a:defRPr>
                </a:lvl2pPr>
                <a:lvl3pPr marL="1143000" indent="-228600">
                  <a:spcBef>
                    <a:spcPct val="20000"/>
                  </a:spcBef>
                  <a:buClr>
                    <a:srgbClr val="D52B1E"/>
                  </a:buClr>
                  <a:buFont typeface="DIN-Regular" pitchFamily="34" charset="0"/>
                  <a:buChar char="–"/>
                  <a:defRPr sz="2000">
                    <a:solidFill>
                      <a:schemeClr val="tx1"/>
                    </a:solidFill>
                    <a:latin typeface="Arial" pitchFamily="34" charset="0"/>
                    <a:ea typeface="ヒラギノ角ゴ Pro W3" charset="-128"/>
                    <a:cs typeface="DIN-Regular" pitchFamily="34" charset="0"/>
                  </a:defRPr>
                </a:lvl3pPr>
                <a:lvl4pPr marL="1600200" indent="-228600">
                  <a:spcBef>
                    <a:spcPct val="20000"/>
                  </a:spcBef>
                  <a:buClr>
                    <a:srgbClr val="D52B1E"/>
                  </a:buClr>
                  <a:buChar char="•"/>
                  <a:defRPr>
                    <a:solidFill>
                      <a:schemeClr val="tx1"/>
                    </a:solidFill>
                    <a:latin typeface="Arial" pitchFamily="34" charset="0"/>
                    <a:ea typeface="ヒラギノ角ゴ Pro W3" charset="-128"/>
                    <a:cs typeface="DIN-Regular" pitchFamily="34" charset="0"/>
                  </a:defRPr>
                </a:lvl4pPr>
                <a:lvl5pPr marL="2057400" indent="-228600">
                  <a:spcBef>
                    <a:spcPct val="20000"/>
                  </a:spcBef>
                  <a:buClr>
                    <a:srgbClr val="D52B1E"/>
                  </a:buClr>
                  <a:buChar char="•"/>
                  <a:defRPr sz="1600">
                    <a:solidFill>
                      <a:schemeClr val="tx1"/>
                    </a:solidFill>
                    <a:latin typeface="Arial" pitchFamily="34" charset="0"/>
                    <a:ea typeface="ヒラギノ角ゴ Pro W3" charset="-128"/>
                    <a:cs typeface="DIN-Regular" pitchFamily="34" charset="0"/>
                  </a:defRPr>
                </a:lvl5pPr>
                <a:lvl6pPr marL="2514600" indent="-228600" eaLnBrk="0" fontAlgn="base" hangingPunct="0">
                  <a:spcBef>
                    <a:spcPct val="20000"/>
                  </a:spcBef>
                  <a:spcAft>
                    <a:spcPct val="0"/>
                  </a:spcAft>
                  <a:buClr>
                    <a:srgbClr val="D52B1E"/>
                  </a:buClr>
                  <a:buChar char="•"/>
                  <a:defRPr sz="1600">
                    <a:solidFill>
                      <a:schemeClr val="tx1"/>
                    </a:solidFill>
                    <a:latin typeface="Arial" pitchFamily="34" charset="0"/>
                    <a:ea typeface="ヒラギノ角ゴ Pro W3" charset="-128"/>
                    <a:cs typeface="DIN-Regular" pitchFamily="34" charset="0"/>
                  </a:defRPr>
                </a:lvl6pPr>
                <a:lvl7pPr marL="2971800" indent="-228600" eaLnBrk="0" fontAlgn="base" hangingPunct="0">
                  <a:spcBef>
                    <a:spcPct val="20000"/>
                  </a:spcBef>
                  <a:spcAft>
                    <a:spcPct val="0"/>
                  </a:spcAft>
                  <a:buClr>
                    <a:srgbClr val="D52B1E"/>
                  </a:buClr>
                  <a:buChar char="•"/>
                  <a:defRPr sz="1600">
                    <a:solidFill>
                      <a:schemeClr val="tx1"/>
                    </a:solidFill>
                    <a:latin typeface="Arial" pitchFamily="34" charset="0"/>
                    <a:ea typeface="ヒラギノ角ゴ Pro W3" charset="-128"/>
                    <a:cs typeface="DIN-Regular" pitchFamily="34" charset="0"/>
                  </a:defRPr>
                </a:lvl7pPr>
                <a:lvl8pPr marL="3429000" indent="-228600" eaLnBrk="0" fontAlgn="base" hangingPunct="0">
                  <a:spcBef>
                    <a:spcPct val="20000"/>
                  </a:spcBef>
                  <a:spcAft>
                    <a:spcPct val="0"/>
                  </a:spcAft>
                  <a:buClr>
                    <a:srgbClr val="D52B1E"/>
                  </a:buClr>
                  <a:buChar char="•"/>
                  <a:defRPr sz="1600">
                    <a:solidFill>
                      <a:schemeClr val="tx1"/>
                    </a:solidFill>
                    <a:latin typeface="Arial" pitchFamily="34" charset="0"/>
                    <a:ea typeface="ヒラギノ角ゴ Pro W3" charset="-128"/>
                    <a:cs typeface="DIN-Regular" pitchFamily="34" charset="0"/>
                  </a:defRPr>
                </a:lvl8pPr>
                <a:lvl9pPr marL="3886200" indent="-228600" eaLnBrk="0" fontAlgn="base" hangingPunct="0">
                  <a:spcBef>
                    <a:spcPct val="20000"/>
                  </a:spcBef>
                  <a:spcAft>
                    <a:spcPct val="0"/>
                  </a:spcAft>
                  <a:buClr>
                    <a:srgbClr val="D52B1E"/>
                  </a:buClr>
                  <a:buChar char="•"/>
                  <a:defRPr sz="1600">
                    <a:solidFill>
                      <a:schemeClr val="tx1"/>
                    </a:solidFill>
                    <a:latin typeface="Arial" pitchFamily="34" charset="0"/>
                    <a:ea typeface="ヒラギノ角ゴ Pro W3" charset="-128"/>
                    <a:cs typeface="DIN-Regular" pitchFamily="34" charset="0"/>
                  </a:defRPr>
                </a:lvl9pPr>
              </a:lstStyle>
              <a:p>
                <a:pPr eaLnBrk="1" hangingPunct="1">
                  <a:spcBef>
                    <a:spcPct val="0"/>
                  </a:spcBef>
                  <a:buClrTx/>
                  <a:buSzTx/>
                  <a:buFontTx/>
                  <a:buNone/>
                  <a:defRPr/>
                </a:pPr>
                <a:endParaRPr lang="en-US" altLang="en-US" sz="1800" dirty="0" smtClean="0">
                  <a:solidFill>
                    <a:srgbClr val="000000"/>
                  </a:solidFill>
                  <a:cs typeface="Arial" pitchFamily="34" charset="0"/>
                </a:endParaRPr>
              </a:p>
            </p:txBody>
          </p:sp>
          <p:sp>
            <p:nvSpPr>
              <p:cNvPr id="54323" name="Rectangle 46"/>
              <p:cNvSpPr>
                <a:spLocks noChangeArrowheads="1"/>
              </p:cNvSpPr>
              <p:nvPr/>
            </p:nvSpPr>
            <p:spPr bwMode="auto">
              <a:xfrm>
                <a:off x="6173788" y="4364038"/>
                <a:ext cx="477992" cy="222846"/>
              </a:xfrm>
              <a:prstGeom prst="rect">
                <a:avLst/>
              </a:prstGeom>
              <a:noFill/>
              <a:ln w="9525">
                <a:noFill/>
                <a:miter lim="800000"/>
                <a:headEnd/>
                <a:tailEnd/>
              </a:ln>
            </p:spPr>
            <p:txBody>
              <a:bodyPr wrap="none" lIns="0" tIns="0" rIns="0" bIns="0">
                <a:spAutoFit/>
              </a:bodyPr>
              <a:lstStyle/>
              <a:p>
                <a:pPr eaLnBrk="1" hangingPunct="1"/>
                <a:r>
                  <a:rPr lang="en-US" altLang="en-US" sz="1400" b="1">
                    <a:solidFill>
                      <a:srgbClr val="FFFFFF"/>
                    </a:solidFill>
                    <a:ea typeface="ヒラギノ角ゴ Pro W3" charset="-128"/>
                  </a:rPr>
                  <a:t>Healthy</a:t>
                </a:r>
              </a:p>
            </p:txBody>
          </p:sp>
          <p:sp>
            <p:nvSpPr>
              <p:cNvPr id="124" name="Freeform 47"/>
              <p:cNvSpPr>
                <a:spLocks/>
              </p:cNvSpPr>
              <p:nvPr/>
            </p:nvSpPr>
            <p:spPr bwMode="auto">
              <a:xfrm>
                <a:off x="2514638" y="3590325"/>
                <a:ext cx="4939009" cy="387501"/>
              </a:xfrm>
              <a:custGeom>
                <a:avLst/>
                <a:gdLst>
                  <a:gd name="T0" fmla="*/ 0 w 3500"/>
                  <a:gd name="T1" fmla="*/ 2147483647 h 244"/>
                  <a:gd name="T2" fmla="*/ 2147483647 w 3500"/>
                  <a:gd name="T3" fmla="*/ 2147483647 h 244"/>
                  <a:gd name="T4" fmla="*/ 2147483647 w 3500"/>
                  <a:gd name="T5" fmla="*/ 2147483647 h 244"/>
                  <a:gd name="T6" fmla="*/ 2147483647 w 3500"/>
                  <a:gd name="T7" fmla="*/ 2147483647 h 244"/>
                  <a:gd name="T8" fmla="*/ 2147483647 w 3500"/>
                  <a:gd name="T9" fmla="*/ 2147483647 h 244"/>
                  <a:gd name="T10" fmla="*/ 2147483647 w 3500"/>
                  <a:gd name="T11" fmla="*/ 2147483647 h 244"/>
                  <a:gd name="T12" fmla="*/ 2147483647 w 3500"/>
                  <a:gd name="T13" fmla="*/ 2147483647 h 244"/>
                  <a:gd name="T14" fmla="*/ 2147483647 w 3500"/>
                  <a:gd name="T15" fmla="*/ 2147483647 h 244"/>
                  <a:gd name="T16" fmla="*/ 2147483647 w 3500"/>
                  <a:gd name="T17" fmla="*/ 2147483647 h 244"/>
                  <a:gd name="T18" fmla="*/ 2147483647 w 3500"/>
                  <a:gd name="T19" fmla="*/ 2147483647 h 244"/>
                  <a:gd name="T20" fmla="*/ 2147483647 w 3500"/>
                  <a:gd name="T21" fmla="*/ 2147483647 h 244"/>
                  <a:gd name="T22" fmla="*/ 2147483647 w 3500"/>
                  <a:gd name="T23" fmla="*/ 2147483647 h 244"/>
                  <a:gd name="T24" fmla="*/ 2147483647 w 3500"/>
                  <a:gd name="T25" fmla="*/ 2147483647 h 244"/>
                  <a:gd name="T26" fmla="*/ 2147483647 w 3500"/>
                  <a:gd name="T27" fmla="*/ 2147483647 h 244"/>
                  <a:gd name="T28" fmla="*/ 2147483647 w 3500"/>
                  <a:gd name="T29" fmla="*/ 2147483647 h 244"/>
                  <a:gd name="T30" fmla="*/ 2147483647 w 3500"/>
                  <a:gd name="T31" fmla="*/ 2147483647 h 244"/>
                  <a:gd name="T32" fmla="*/ 2147483647 w 3500"/>
                  <a:gd name="T33" fmla="*/ 2147483647 h 244"/>
                  <a:gd name="T34" fmla="*/ 2147483647 w 3500"/>
                  <a:gd name="T35" fmla="*/ 2147483647 h 244"/>
                  <a:gd name="T36" fmla="*/ 2147483647 w 3500"/>
                  <a:gd name="T37" fmla="*/ 2147483647 h 2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00"/>
                  <a:gd name="T58" fmla="*/ 0 h 244"/>
                  <a:gd name="T59" fmla="*/ 3500 w 3500"/>
                  <a:gd name="T60" fmla="*/ 244 h 2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00" h="244">
                    <a:moveTo>
                      <a:pt x="0" y="176"/>
                    </a:moveTo>
                    <a:cubicBezTo>
                      <a:pt x="42" y="181"/>
                      <a:pt x="64" y="168"/>
                      <a:pt x="124" y="172"/>
                    </a:cubicBezTo>
                    <a:cubicBezTo>
                      <a:pt x="184" y="176"/>
                      <a:pt x="196" y="140"/>
                      <a:pt x="236" y="88"/>
                    </a:cubicBezTo>
                    <a:cubicBezTo>
                      <a:pt x="276" y="36"/>
                      <a:pt x="320" y="0"/>
                      <a:pt x="376" y="4"/>
                    </a:cubicBezTo>
                    <a:cubicBezTo>
                      <a:pt x="432" y="8"/>
                      <a:pt x="430" y="90"/>
                      <a:pt x="468" y="120"/>
                    </a:cubicBezTo>
                    <a:cubicBezTo>
                      <a:pt x="506" y="150"/>
                      <a:pt x="532" y="156"/>
                      <a:pt x="628" y="184"/>
                    </a:cubicBezTo>
                    <a:cubicBezTo>
                      <a:pt x="724" y="212"/>
                      <a:pt x="852" y="188"/>
                      <a:pt x="904" y="164"/>
                    </a:cubicBezTo>
                    <a:cubicBezTo>
                      <a:pt x="956" y="140"/>
                      <a:pt x="996" y="80"/>
                      <a:pt x="1072" y="84"/>
                    </a:cubicBezTo>
                    <a:cubicBezTo>
                      <a:pt x="1148" y="88"/>
                      <a:pt x="1116" y="104"/>
                      <a:pt x="1196" y="148"/>
                    </a:cubicBezTo>
                    <a:cubicBezTo>
                      <a:pt x="1276" y="192"/>
                      <a:pt x="1356" y="224"/>
                      <a:pt x="1484" y="228"/>
                    </a:cubicBezTo>
                    <a:cubicBezTo>
                      <a:pt x="1612" y="232"/>
                      <a:pt x="1656" y="228"/>
                      <a:pt x="1724" y="212"/>
                    </a:cubicBezTo>
                    <a:cubicBezTo>
                      <a:pt x="1792" y="196"/>
                      <a:pt x="1784" y="160"/>
                      <a:pt x="1840" y="108"/>
                    </a:cubicBezTo>
                    <a:cubicBezTo>
                      <a:pt x="1896" y="56"/>
                      <a:pt x="1940" y="52"/>
                      <a:pt x="2016" y="100"/>
                    </a:cubicBezTo>
                    <a:cubicBezTo>
                      <a:pt x="2092" y="148"/>
                      <a:pt x="2080" y="165"/>
                      <a:pt x="2136" y="188"/>
                    </a:cubicBezTo>
                    <a:cubicBezTo>
                      <a:pt x="2192" y="211"/>
                      <a:pt x="2259" y="236"/>
                      <a:pt x="2356" y="240"/>
                    </a:cubicBezTo>
                    <a:cubicBezTo>
                      <a:pt x="2453" y="244"/>
                      <a:pt x="2639" y="239"/>
                      <a:pt x="2732" y="232"/>
                    </a:cubicBezTo>
                    <a:cubicBezTo>
                      <a:pt x="2825" y="225"/>
                      <a:pt x="2853" y="212"/>
                      <a:pt x="2928" y="208"/>
                    </a:cubicBezTo>
                    <a:cubicBezTo>
                      <a:pt x="3003" y="204"/>
                      <a:pt x="3083" y="210"/>
                      <a:pt x="3180" y="212"/>
                    </a:cubicBezTo>
                    <a:cubicBezTo>
                      <a:pt x="3277" y="214"/>
                      <a:pt x="3390" y="215"/>
                      <a:pt x="3500" y="216"/>
                    </a:cubicBezTo>
                  </a:path>
                </a:pathLst>
              </a:custGeom>
              <a:noFill/>
              <a:ln w="38100" cmpd="sng">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defRPr/>
                </a:pPr>
                <a:endParaRPr lang="en-US" kern="0" dirty="0">
                  <a:solidFill>
                    <a:srgbClr val="000000"/>
                  </a:solidFill>
                  <a:latin typeface="Arial" panose="020B0604020202020204"/>
                </a:endParaRPr>
              </a:p>
            </p:txBody>
          </p:sp>
          <p:sp>
            <p:nvSpPr>
              <p:cNvPr id="54325" name="Freeform 48"/>
              <p:cNvSpPr>
                <a:spLocks/>
              </p:cNvSpPr>
              <p:nvPr/>
            </p:nvSpPr>
            <p:spPr bwMode="auto">
              <a:xfrm>
                <a:off x="2517952" y="3226528"/>
                <a:ext cx="4957762" cy="757237"/>
              </a:xfrm>
              <a:custGeom>
                <a:avLst/>
                <a:gdLst>
                  <a:gd name="T0" fmla="*/ 2147483646 w 3508"/>
                  <a:gd name="T1" fmla="*/ 2147483646 h 477"/>
                  <a:gd name="T2" fmla="*/ 0 w 3508"/>
                  <a:gd name="T3" fmla="*/ 2147483646 h 477"/>
                  <a:gd name="T4" fmla="*/ 2147483646 w 3508"/>
                  <a:gd name="T5" fmla="*/ 2147483646 h 477"/>
                  <a:gd name="T6" fmla="*/ 2147483646 w 3508"/>
                  <a:gd name="T7" fmla="*/ 2147483646 h 477"/>
                  <a:gd name="T8" fmla="*/ 2147483646 w 3508"/>
                  <a:gd name="T9" fmla="*/ 2147483646 h 477"/>
                  <a:gd name="T10" fmla="*/ 2147483646 w 3508"/>
                  <a:gd name="T11" fmla="*/ 2147483646 h 477"/>
                  <a:gd name="T12" fmla="*/ 2147483646 w 3508"/>
                  <a:gd name="T13" fmla="*/ 2147483646 h 477"/>
                  <a:gd name="T14" fmla="*/ 2147483646 w 3508"/>
                  <a:gd name="T15" fmla="*/ 2147483646 h 477"/>
                  <a:gd name="T16" fmla="*/ 2147483646 w 3508"/>
                  <a:gd name="T17" fmla="*/ 2147483646 h 477"/>
                  <a:gd name="T18" fmla="*/ 2147483646 w 3508"/>
                  <a:gd name="T19" fmla="*/ 2147483646 h 477"/>
                  <a:gd name="T20" fmla="*/ 2147483646 w 3508"/>
                  <a:gd name="T21" fmla="*/ 2147483646 h 477"/>
                  <a:gd name="T22" fmla="*/ 2147483646 w 3508"/>
                  <a:gd name="T23" fmla="*/ 2147483646 h 477"/>
                  <a:gd name="T24" fmla="*/ 2147483646 w 3508"/>
                  <a:gd name="T25" fmla="*/ 2147483646 h 477"/>
                  <a:gd name="T26" fmla="*/ 2147483646 w 3508"/>
                  <a:gd name="T27" fmla="*/ 2147483646 h 477"/>
                  <a:gd name="T28" fmla="*/ 2147483646 w 3508"/>
                  <a:gd name="T29" fmla="*/ 2147483646 h 477"/>
                  <a:gd name="T30" fmla="*/ 2147483646 w 3508"/>
                  <a:gd name="T31" fmla="*/ 2147483646 h 477"/>
                  <a:gd name="T32" fmla="*/ 2147483646 w 3508"/>
                  <a:gd name="T33" fmla="*/ 2147483646 h 477"/>
                  <a:gd name="T34" fmla="*/ 2147483646 w 3508"/>
                  <a:gd name="T35" fmla="*/ 2147483646 h 477"/>
                  <a:gd name="T36" fmla="*/ 2147483646 w 3508"/>
                  <a:gd name="T37" fmla="*/ 2147483646 h 477"/>
                  <a:gd name="T38" fmla="*/ 2147483646 w 3508"/>
                  <a:gd name="T39" fmla="*/ 2147483646 h 477"/>
                  <a:gd name="T40" fmla="*/ 2147483646 w 3508"/>
                  <a:gd name="T41" fmla="*/ 2147483646 h 477"/>
                  <a:gd name="T42" fmla="*/ 2147483646 w 3508"/>
                  <a:gd name="T43" fmla="*/ 2147483646 h 477"/>
                  <a:gd name="T44" fmla="*/ 2147483646 w 3508"/>
                  <a:gd name="T45" fmla="*/ 2147483646 h 477"/>
                  <a:gd name="T46" fmla="*/ 2147483646 w 3508"/>
                  <a:gd name="T47" fmla="*/ 2147483646 h 477"/>
                  <a:gd name="T48" fmla="*/ 2147483646 w 3508"/>
                  <a:gd name="T49" fmla="*/ 2147483646 h 47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08"/>
                  <a:gd name="T76" fmla="*/ 0 h 477"/>
                  <a:gd name="T77" fmla="*/ 3508 w 3508"/>
                  <a:gd name="T78" fmla="*/ 477 h 47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08" h="477">
                    <a:moveTo>
                      <a:pt x="2" y="71"/>
                    </a:moveTo>
                    <a:cubicBezTo>
                      <a:pt x="1" y="126"/>
                      <a:pt x="2" y="341"/>
                      <a:pt x="0" y="405"/>
                    </a:cubicBezTo>
                    <a:cubicBezTo>
                      <a:pt x="52" y="405"/>
                      <a:pt x="85" y="418"/>
                      <a:pt x="124" y="405"/>
                    </a:cubicBezTo>
                    <a:cubicBezTo>
                      <a:pt x="184" y="409"/>
                      <a:pt x="196" y="373"/>
                      <a:pt x="236" y="321"/>
                    </a:cubicBezTo>
                    <a:cubicBezTo>
                      <a:pt x="276" y="269"/>
                      <a:pt x="320" y="233"/>
                      <a:pt x="376" y="237"/>
                    </a:cubicBezTo>
                    <a:cubicBezTo>
                      <a:pt x="432" y="241"/>
                      <a:pt x="430" y="323"/>
                      <a:pt x="468" y="353"/>
                    </a:cubicBezTo>
                    <a:cubicBezTo>
                      <a:pt x="506" y="383"/>
                      <a:pt x="532" y="389"/>
                      <a:pt x="628" y="417"/>
                    </a:cubicBezTo>
                    <a:cubicBezTo>
                      <a:pt x="724" y="445"/>
                      <a:pt x="852" y="421"/>
                      <a:pt x="904" y="397"/>
                    </a:cubicBezTo>
                    <a:cubicBezTo>
                      <a:pt x="956" y="373"/>
                      <a:pt x="996" y="313"/>
                      <a:pt x="1072" y="317"/>
                    </a:cubicBezTo>
                    <a:cubicBezTo>
                      <a:pt x="1148" y="321"/>
                      <a:pt x="1116" y="337"/>
                      <a:pt x="1196" y="381"/>
                    </a:cubicBezTo>
                    <a:cubicBezTo>
                      <a:pt x="1276" y="425"/>
                      <a:pt x="1356" y="457"/>
                      <a:pt x="1484" y="461"/>
                    </a:cubicBezTo>
                    <a:cubicBezTo>
                      <a:pt x="1612" y="465"/>
                      <a:pt x="1656" y="461"/>
                      <a:pt x="1724" y="445"/>
                    </a:cubicBezTo>
                    <a:cubicBezTo>
                      <a:pt x="1792" y="429"/>
                      <a:pt x="1784" y="393"/>
                      <a:pt x="1840" y="341"/>
                    </a:cubicBezTo>
                    <a:cubicBezTo>
                      <a:pt x="1896" y="289"/>
                      <a:pt x="1940" y="285"/>
                      <a:pt x="2016" y="333"/>
                    </a:cubicBezTo>
                    <a:cubicBezTo>
                      <a:pt x="2092" y="381"/>
                      <a:pt x="2080" y="398"/>
                      <a:pt x="2136" y="421"/>
                    </a:cubicBezTo>
                    <a:cubicBezTo>
                      <a:pt x="2192" y="444"/>
                      <a:pt x="2259" y="469"/>
                      <a:pt x="2356" y="473"/>
                    </a:cubicBezTo>
                    <a:cubicBezTo>
                      <a:pt x="2453" y="477"/>
                      <a:pt x="2639" y="472"/>
                      <a:pt x="2732" y="465"/>
                    </a:cubicBezTo>
                    <a:cubicBezTo>
                      <a:pt x="2825" y="458"/>
                      <a:pt x="2853" y="445"/>
                      <a:pt x="2928" y="441"/>
                    </a:cubicBezTo>
                    <a:cubicBezTo>
                      <a:pt x="3003" y="437"/>
                      <a:pt x="3083" y="443"/>
                      <a:pt x="3180" y="445"/>
                    </a:cubicBezTo>
                    <a:cubicBezTo>
                      <a:pt x="3277" y="447"/>
                      <a:pt x="3390" y="448"/>
                      <a:pt x="3500" y="449"/>
                    </a:cubicBezTo>
                    <a:cubicBezTo>
                      <a:pt x="3508" y="444"/>
                      <a:pt x="3498" y="267"/>
                      <a:pt x="3506" y="101"/>
                    </a:cubicBezTo>
                    <a:cubicBezTo>
                      <a:pt x="3080" y="385"/>
                      <a:pt x="2692" y="261"/>
                      <a:pt x="2368" y="213"/>
                    </a:cubicBezTo>
                    <a:cubicBezTo>
                      <a:pt x="2044" y="165"/>
                      <a:pt x="1892" y="173"/>
                      <a:pt x="1612" y="125"/>
                    </a:cubicBezTo>
                    <a:cubicBezTo>
                      <a:pt x="1332" y="77"/>
                      <a:pt x="1044" y="17"/>
                      <a:pt x="776" y="9"/>
                    </a:cubicBezTo>
                    <a:cubicBezTo>
                      <a:pt x="507" y="0"/>
                      <a:pt x="163" y="58"/>
                      <a:pt x="2" y="71"/>
                    </a:cubicBezTo>
                    <a:close/>
                  </a:path>
                </a:pathLst>
              </a:custGeom>
              <a:solidFill>
                <a:srgbClr val="C2EDCE"/>
              </a:solidFill>
              <a:ln w="12700" cmpd="sng">
                <a:noFill/>
                <a:round/>
                <a:headEnd/>
                <a:tailEnd/>
              </a:ln>
            </p:spPr>
            <p:txBody>
              <a:bodyPr wrap="none" anchor="ctr"/>
              <a:lstStyle/>
              <a:p>
                <a:endParaRPr lang="en-IN"/>
              </a:p>
            </p:txBody>
          </p:sp>
        </p:grpSp>
      </p:grpSp>
      <p:sp>
        <p:nvSpPr>
          <p:cNvPr id="54" name="Rectangle 1"/>
          <p:cNvSpPr>
            <a:spLocks noChangeArrowheads="1"/>
          </p:cNvSpPr>
          <p:nvPr/>
        </p:nvSpPr>
        <p:spPr bwMode="auto">
          <a:xfrm>
            <a:off x="7391400" y="6629400"/>
            <a:ext cx="1752600" cy="276999"/>
          </a:xfrm>
          <a:prstGeom prst="rect">
            <a:avLst/>
          </a:prstGeom>
          <a:noFill/>
          <a:ln w="9525">
            <a:noFill/>
            <a:miter lim="800000"/>
            <a:headEnd/>
            <a:tailEnd/>
          </a:ln>
        </p:spPr>
        <p:txBody>
          <a:bodyPr wrap="square">
            <a:spAutoFit/>
          </a:bodyPr>
          <a:lstStyle/>
          <a:p>
            <a:r>
              <a:rPr lang="en-US" altLang="en-US" sz="1200" dirty="0">
                <a:solidFill>
                  <a:srgbClr val="000000"/>
                </a:solidFill>
                <a:latin typeface="Calibri" pitchFamily="34" charset="0"/>
                <a:ea typeface="ヒラギノ角ゴ Pro W3" charset="-128"/>
              </a:rPr>
              <a:t>EGL/CYCLE/Jun/2017/24</a:t>
            </a:r>
            <a:r>
              <a:rPr lang="en-US" altLang="en-US" sz="1200" dirty="0">
                <a:ea typeface="ヒラギノ角ゴ Pro W3" charset="-128"/>
              </a:rPr>
              <a:t> </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1"/>
          <p:cNvSpPr>
            <a:spLocks noChangeArrowheads="1"/>
          </p:cNvSpPr>
          <p:nvPr/>
        </p:nvSpPr>
        <p:spPr bwMode="auto">
          <a:xfrm>
            <a:off x="7391400" y="6629400"/>
            <a:ext cx="1752600" cy="276999"/>
          </a:xfrm>
          <a:prstGeom prst="rect">
            <a:avLst/>
          </a:prstGeom>
          <a:noFill/>
          <a:ln w="9525">
            <a:noFill/>
            <a:miter lim="800000"/>
            <a:headEnd/>
            <a:tailEnd/>
          </a:ln>
        </p:spPr>
        <p:txBody>
          <a:bodyPr wrap="square">
            <a:spAutoFit/>
          </a:bodyPr>
          <a:lstStyle/>
          <a:p>
            <a:r>
              <a:rPr lang="en-US" altLang="en-US" sz="1200" dirty="0">
                <a:solidFill>
                  <a:srgbClr val="000000"/>
                </a:solidFill>
                <a:latin typeface="Calibri" pitchFamily="34" charset="0"/>
                <a:ea typeface="ヒラギノ角ゴ Pro W3" charset="-128"/>
              </a:rPr>
              <a:t>EGL/CYCLE/Jun/2017/24</a:t>
            </a:r>
            <a:r>
              <a:rPr lang="en-US" altLang="en-US" sz="1200" dirty="0">
                <a:ea typeface="ヒラギノ角ゴ Pro W3" charset="-128"/>
              </a:rPr>
              <a:t> </a:t>
            </a:r>
          </a:p>
        </p:txBody>
      </p:sp>
      <p:sp>
        <p:nvSpPr>
          <p:cNvPr id="6" name="Title 2"/>
          <p:cNvSpPr txBox="1">
            <a:spLocks/>
          </p:cNvSpPr>
          <p:nvPr/>
        </p:nvSpPr>
        <p:spPr>
          <a:xfrm>
            <a:off x="685800" y="1676400"/>
            <a:ext cx="7772400" cy="75247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000" b="1" i="0" u="none" strike="noStrike" kern="1200" cap="none" spc="0" normalizeH="0" baseline="0" noProof="0" smtClean="0">
                <a:ln>
                  <a:noFill/>
                </a:ln>
                <a:solidFill>
                  <a:schemeClr val="bg1"/>
                </a:solidFill>
                <a:effectLst/>
                <a:uLnTx/>
                <a:uFillTx/>
                <a:latin typeface="+mj-lt"/>
                <a:ea typeface="ヒラギノ角ゴ Pro W3"/>
                <a:cs typeface="DIN-Bold" pitchFamily="34" charset="0"/>
              </a:rPr>
              <a:t>Hyperglycemia Upon Admission</a:t>
            </a:r>
            <a:endParaRPr kumimoji="0" lang="en-US" altLang="en-US" sz="4000" b="1" i="0" u="none" strike="noStrike" kern="1200" cap="none" spc="0" normalizeH="0" baseline="0" noProof="0" dirty="0" smtClean="0">
              <a:ln>
                <a:noFill/>
              </a:ln>
              <a:solidFill>
                <a:schemeClr val="bg1"/>
              </a:solidFill>
              <a:effectLst/>
              <a:uLnTx/>
              <a:uFillTx/>
              <a:latin typeface="+mj-lt"/>
              <a:ea typeface="ヒラギノ角ゴ Pro W3"/>
              <a:cs typeface="DIN-Bold" pitchFamily="34" charset="0"/>
            </a:endParaRPr>
          </a:p>
        </p:txBody>
      </p:sp>
      <p:sp>
        <p:nvSpPr>
          <p:cNvPr id="7" name="Subtitle 3"/>
          <p:cNvSpPr txBox="1">
            <a:spLocks/>
          </p:cNvSpPr>
          <p:nvPr/>
        </p:nvSpPr>
        <p:spPr>
          <a:xfrm>
            <a:off x="1031081" y="4343400"/>
            <a:ext cx="7081838" cy="455613"/>
          </a:xfrm>
          <a:prstGeom prst="rect">
            <a:avLst/>
          </a:prstGeom>
        </p:spPr>
        <p:txBody>
          <a:bodyPr>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altLang="en-US" sz="3200" b="0" i="0" u="none" strike="noStrike" kern="1200" cap="none" spc="0" normalizeH="0" baseline="0" noProof="0" smtClean="0">
                <a:ln>
                  <a:noFill/>
                </a:ln>
                <a:solidFill>
                  <a:srgbClr val="C00000"/>
                </a:solidFill>
                <a:effectLst/>
                <a:uLnTx/>
                <a:uFillTx/>
                <a:latin typeface="+mn-lt"/>
                <a:ea typeface="ヒラギノ角ゴ Pro W3" charset="-128"/>
                <a:cs typeface="DIN-Regular" pitchFamily="34" charset="0"/>
              </a:rPr>
              <a:t>…Target Glucose Values</a:t>
            </a:r>
            <a:endParaRPr kumimoji="0" lang="en-US" altLang="en-US" sz="3200" b="0" i="0" u="none" strike="noStrike" kern="1200" cap="none" spc="0" normalizeH="0" baseline="0" noProof="0" dirty="0" smtClean="0">
              <a:ln>
                <a:noFill/>
              </a:ln>
              <a:solidFill>
                <a:srgbClr val="C00000"/>
              </a:solidFill>
              <a:effectLst/>
              <a:uLnTx/>
              <a:uFillTx/>
              <a:latin typeface="+mn-lt"/>
              <a:ea typeface="ヒラギノ角ゴ Pro W3" charset="-128"/>
              <a:cs typeface="DIN-Regular"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4"/>
          <p:cNvSpPr>
            <a:spLocks noGrp="1"/>
          </p:cNvSpPr>
          <p:nvPr>
            <p:ph type="title"/>
          </p:nvPr>
        </p:nvSpPr>
        <p:spPr>
          <a:xfrm>
            <a:off x="433388" y="12700"/>
            <a:ext cx="8083550" cy="1371600"/>
          </a:xfrm>
        </p:spPr>
        <p:txBody>
          <a:bodyPr>
            <a:normAutofit/>
          </a:bodyPr>
          <a:lstStyle/>
          <a:p>
            <a:r>
              <a:rPr lang="en-US" altLang="en-US" sz="3600" dirty="0" err="1" smtClean="0">
                <a:ea typeface="ヒラギノ角ゴ Pro W3" charset="-128"/>
                <a:cs typeface="DIN-Bold" pitchFamily="34" charset="0"/>
              </a:rPr>
              <a:t>Glycemic</a:t>
            </a:r>
            <a:r>
              <a:rPr lang="en-US" altLang="en-US" sz="3600" dirty="0" smtClean="0">
                <a:ea typeface="ヒラギノ角ゴ Pro W3" charset="-128"/>
                <a:cs typeface="DIN-Bold" pitchFamily="34" charset="0"/>
              </a:rPr>
              <a:t> Targets in Hospitalized Patients</a:t>
            </a:r>
          </a:p>
        </p:txBody>
      </p:sp>
      <p:sp>
        <p:nvSpPr>
          <p:cNvPr id="58371" name="Rectangle 6"/>
          <p:cNvSpPr>
            <a:spLocks noChangeArrowheads="1"/>
          </p:cNvSpPr>
          <p:nvPr/>
        </p:nvSpPr>
        <p:spPr bwMode="auto">
          <a:xfrm>
            <a:off x="-14288" y="6611938"/>
            <a:ext cx="3791423" cy="246221"/>
          </a:xfrm>
          <a:prstGeom prst="rect">
            <a:avLst/>
          </a:prstGeom>
          <a:noFill/>
          <a:ln w="9525">
            <a:noFill/>
            <a:miter lim="800000"/>
            <a:headEnd/>
            <a:tailEnd/>
          </a:ln>
        </p:spPr>
        <p:txBody>
          <a:bodyPr wrap="none">
            <a:spAutoFit/>
          </a:bodyPr>
          <a:lstStyle/>
          <a:p>
            <a:pPr eaLnBrk="1" hangingPunct="1"/>
            <a:r>
              <a:rPr lang="en-US" altLang="en-US" sz="1000" dirty="0">
                <a:solidFill>
                  <a:srgbClr val="000000"/>
                </a:solidFill>
                <a:latin typeface="Arial Narrow" pitchFamily="34" charset="0"/>
                <a:ea typeface="MS PGothic" pitchFamily="34" charset="-128"/>
              </a:rPr>
              <a:t>American Diabetes Association. </a:t>
            </a:r>
            <a:r>
              <a:rPr lang="en-US" altLang="en-US" sz="1000" i="1" dirty="0">
                <a:latin typeface="Arial Narrow" pitchFamily="34" charset="0"/>
                <a:ea typeface="MS PGothic" pitchFamily="34" charset="-128"/>
              </a:rPr>
              <a:t>Diabetes Care</a:t>
            </a:r>
            <a:r>
              <a:rPr lang="en-US" altLang="en-US" sz="1000" dirty="0">
                <a:latin typeface="Arial Narrow" pitchFamily="34" charset="0"/>
                <a:ea typeface="MS PGothic" pitchFamily="34" charset="-128"/>
              </a:rPr>
              <a:t> 2016;39(</a:t>
            </a:r>
            <a:r>
              <a:rPr lang="en-US" altLang="en-US" sz="1000" dirty="0" err="1">
                <a:latin typeface="Arial Narrow" pitchFamily="34" charset="0"/>
                <a:ea typeface="MS PGothic" pitchFamily="34" charset="-128"/>
              </a:rPr>
              <a:t>Suppl</a:t>
            </a:r>
            <a:r>
              <a:rPr lang="en-US" altLang="en-US" sz="1000" dirty="0">
                <a:latin typeface="Arial Narrow" pitchFamily="34" charset="0"/>
                <a:ea typeface="MS PGothic" pitchFamily="34" charset="-128"/>
              </a:rPr>
              <a:t> 1):</a:t>
            </a:r>
            <a:r>
              <a:rPr lang="en-US" altLang="en-US" sz="1000" dirty="0" smtClean="0">
                <a:latin typeface="Arial Narrow" pitchFamily="34" charset="0"/>
                <a:ea typeface="MS PGothic" pitchFamily="34" charset="-128"/>
              </a:rPr>
              <a:t>S99–S104;  </a:t>
            </a:r>
            <a:endParaRPr lang="en-US" altLang="en-US" sz="1000" dirty="0">
              <a:solidFill>
                <a:srgbClr val="000000"/>
              </a:solidFill>
              <a:latin typeface="Arial Narrow" pitchFamily="34" charset="0"/>
              <a:ea typeface="MS PGothic" pitchFamily="34" charset="-128"/>
            </a:endParaRPr>
          </a:p>
        </p:txBody>
      </p:sp>
      <p:sp>
        <p:nvSpPr>
          <p:cNvPr id="58372" name="Content Placeholder 2"/>
          <p:cNvSpPr>
            <a:spLocks noGrp="1"/>
          </p:cNvSpPr>
          <p:nvPr>
            <p:ph idx="1"/>
          </p:nvPr>
        </p:nvSpPr>
        <p:spPr>
          <a:xfrm>
            <a:off x="228600" y="1752600"/>
            <a:ext cx="8610600" cy="4645025"/>
          </a:xfrm>
          <a:prstGeom prst="roundRect">
            <a:avLst/>
          </a:prstGeo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a:spcAft>
                <a:spcPts val="600"/>
              </a:spcAft>
            </a:pPr>
            <a:r>
              <a:rPr lang="en-US" altLang="en-US" sz="2000" dirty="0" smtClean="0">
                <a:ea typeface="ヒラギノ角ゴ Pro W3" charset="-128"/>
                <a:cs typeface="DIN-Regular" pitchFamily="34" charset="0"/>
              </a:rPr>
              <a:t>Hospital goals for a patient with diabetes include:</a:t>
            </a:r>
          </a:p>
          <a:p>
            <a:pPr lvl="1"/>
            <a:r>
              <a:rPr lang="en-US" altLang="en-US" sz="1800" dirty="0" smtClean="0">
                <a:ea typeface="ヒラギノ角ゴ Pro W3" charset="-128"/>
                <a:cs typeface="DIN-Regular" pitchFamily="34" charset="0"/>
              </a:rPr>
              <a:t>Preventing both hyperglycemia and hypoglycemia</a:t>
            </a:r>
          </a:p>
          <a:p>
            <a:pPr lvl="1"/>
            <a:r>
              <a:rPr lang="en-US" altLang="en-US" sz="1800" dirty="0" smtClean="0">
                <a:ea typeface="ヒラギノ角ゴ Pro W3" charset="-128"/>
                <a:cs typeface="DIN-Regular" pitchFamily="34" charset="0"/>
              </a:rPr>
              <a:t>Promoting the shortest safe hospital stay</a:t>
            </a:r>
          </a:p>
          <a:p>
            <a:pPr lvl="1"/>
            <a:r>
              <a:rPr lang="en-US" altLang="en-US" sz="1800" dirty="0" smtClean="0">
                <a:ea typeface="ヒラギノ角ゴ Pro W3" charset="-128"/>
                <a:cs typeface="DIN-Regular" pitchFamily="34" charset="0"/>
              </a:rPr>
              <a:t>Providing an effective discharge from the hospital in order to prevent acute complications and readmission</a:t>
            </a:r>
            <a:endParaRPr lang="en-US" altLang="en-US" sz="2000" dirty="0" smtClean="0">
              <a:ea typeface="ヒラギノ角ゴ Pro W3" charset="-128"/>
              <a:cs typeface="DIN-Regular" pitchFamily="34" charset="0"/>
            </a:endParaRPr>
          </a:p>
          <a:p>
            <a:r>
              <a:rPr lang="en-US" altLang="en-US" sz="2000" dirty="0" smtClean="0">
                <a:ea typeface="ヒラギノ角ゴ Pro W3" charset="-128"/>
                <a:cs typeface="DIN-Regular" pitchFamily="34" charset="0"/>
              </a:rPr>
              <a:t>A blood glucose target of 140-180 mg/</a:t>
            </a:r>
            <a:r>
              <a:rPr lang="en-US" altLang="en-US" sz="2000" dirty="0" err="1" smtClean="0">
                <a:ea typeface="ヒラギノ角ゴ Pro W3" charset="-128"/>
                <a:cs typeface="DIN-Regular" pitchFamily="34" charset="0"/>
              </a:rPr>
              <a:t>dL</a:t>
            </a:r>
            <a:r>
              <a:rPr lang="en-US" altLang="en-US" sz="2000" dirty="0" smtClean="0">
                <a:ea typeface="ヒラギノ角ゴ Pro W3" charset="-128"/>
                <a:cs typeface="DIN-Regular" pitchFamily="34" charset="0"/>
              </a:rPr>
              <a:t> is recommended for critically ill patients</a:t>
            </a:r>
          </a:p>
          <a:p>
            <a:pPr>
              <a:spcAft>
                <a:spcPts val="600"/>
              </a:spcAft>
            </a:pPr>
            <a:r>
              <a:rPr lang="en-US" altLang="en-US" sz="2000" dirty="0" smtClean="0">
                <a:ea typeface="ヒラギノ角ゴ Pro W3" charset="-128"/>
                <a:cs typeface="DIN-Regular" pitchFamily="34" charset="0"/>
              </a:rPr>
              <a:t>A blood glucose target of 140-180 mg/</a:t>
            </a:r>
            <a:r>
              <a:rPr lang="en-US" altLang="en-US" sz="2000" dirty="0" err="1" smtClean="0">
                <a:ea typeface="ヒラギノ角ゴ Pro W3" charset="-128"/>
                <a:cs typeface="DIN-Regular" pitchFamily="34" charset="0"/>
              </a:rPr>
              <a:t>dL</a:t>
            </a:r>
            <a:r>
              <a:rPr lang="en-US" altLang="en-US" sz="2000" dirty="0" smtClean="0">
                <a:ea typeface="ヒラギノ角ゴ Pro W3" charset="-128"/>
                <a:cs typeface="DIN-Regular" pitchFamily="34" charset="0"/>
              </a:rPr>
              <a:t> is recommended for patients in non-critical care units</a:t>
            </a:r>
          </a:p>
          <a:p>
            <a:pPr>
              <a:spcAft>
                <a:spcPts val="600"/>
              </a:spcAft>
            </a:pPr>
            <a:r>
              <a:rPr lang="en-US" altLang="en-US" sz="2000" dirty="0" smtClean="0">
                <a:ea typeface="ヒラギノ角ゴ Pro W3" charset="-128"/>
                <a:cs typeface="DIN-Regular" pitchFamily="34" charset="0"/>
              </a:rPr>
              <a:t>A blood glucose target of 110-140 mg/</a:t>
            </a:r>
            <a:r>
              <a:rPr lang="en-US" altLang="en-US" sz="2000" dirty="0" err="1" smtClean="0">
                <a:ea typeface="ヒラギノ角ゴ Pro W3" charset="-128"/>
                <a:cs typeface="DIN-Regular" pitchFamily="34" charset="0"/>
              </a:rPr>
              <a:t>dL</a:t>
            </a:r>
            <a:r>
              <a:rPr lang="en-US" altLang="en-US" sz="2000" dirty="0" smtClean="0">
                <a:ea typeface="ヒラギノ角ゴ Pro W3" charset="-128"/>
                <a:cs typeface="DIN-Regular" pitchFamily="34" charset="0"/>
              </a:rPr>
              <a:t> is recommended for cardiac surgery patients, patients with acute cardiac ischemia and/or neurological events</a:t>
            </a:r>
          </a:p>
          <a:p>
            <a:pPr>
              <a:spcAft>
                <a:spcPts val="600"/>
              </a:spcAft>
            </a:pPr>
            <a:r>
              <a:rPr lang="en-US" altLang="en-US" sz="2000" dirty="0" smtClean="0">
                <a:ea typeface="ヒラギノ角ゴ Pro W3" charset="-128"/>
                <a:cs typeface="DIN-Regular" pitchFamily="34" charset="0"/>
              </a:rPr>
              <a:t>A blood glucose target range of 80-180 mg/</a:t>
            </a:r>
            <a:r>
              <a:rPr lang="en-US" altLang="en-US" sz="2000" dirty="0" err="1" smtClean="0">
                <a:ea typeface="ヒラギノ角ゴ Pro W3" charset="-128"/>
                <a:cs typeface="DIN-Regular" pitchFamily="34" charset="0"/>
              </a:rPr>
              <a:t>dL</a:t>
            </a:r>
            <a:r>
              <a:rPr lang="en-US" altLang="en-US" sz="2000" dirty="0" smtClean="0">
                <a:ea typeface="ヒラギノ角ゴ Pro W3" charset="-128"/>
                <a:cs typeface="DIN-Regular" pitchFamily="34" charset="0"/>
              </a:rPr>
              <a:t>  is recommended for the perioperative period</a:t>
            </a:r>
          </a:p>
        </p:txBody>
      </p:sp>
      <p:sp>
        <p:nvSpPr>
          <p:cNvPr id="5" name="Rectangle 1"/>
          <p:cNvSpPr>
            <a:spLocks noChangeArrowheads="1"/>
          </p:cNvSpPr>
          <p:nvPr/>
        </p:nvSpPr>
        <p:spPr bwMode="auto">
          <a:xfrm>
            <a:off x="7391400" y="6629400"/>
            <a:ext cx="1752600" cy="276999"/>
          </a:xfrm>
          <a:prstGeom prst="rect">
            <a:avLst/>
          </a:prstGeom>
          <a:noFill/>
          <a:ln w="9525">
            <a:noFill/>
            <a:miter lim="800000"/>
            <a:headEnd/>
            <a:tailEnd/>
          </a:ln>
        </p:spPr>
        <p:txBody>
          <a:bodyPr wrap="square">
            <a:spAutoFit/>
          </a:bodyPr>
          <a:lstStyle/>
          <a:p>
            <a:r>
              <a:rPr lang="en-US" altLang="en-US" sz="1200" dirty="0">
                <a:solidFill>
                  <a:srgbClr val="000000"/>
                </a:solidFill>
                <a:latin typeface="Calibri" pitchFamily="34" charset="0"/>
                <a:ea typeface="ヒラギノ角ゴ Pro W3" charset="-128"/>
              </a:rPr>
              <a:t>EGL/CYCLE/Jun/2017/24</a:t>
            </a:r>
            <a:r>
              <a:rPr lang="en-US" altLang="en-US" sz="1200" dirty="0">
                <a:ea typeface="ヒラギノ角ゴ Pro W3" charset="-128"/>
              </a:rPr>
              <a:t> </a:t>
            </a: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1"/>
          <p:cNvSpPr>
            <a:spLocks noChangeArrowheads="1"/>
          </p:cNvSpPr>
          <p:nvPr/>
        </p:nvSpPr>
        <p:spPr bwMode="auto">
          <a:xfrm>
            <a:off x="7391400" y="6629400"/>
            <a:ext cx="1752600" cy="276999"/>
          </a:xfrm>
          <a:prstGeom prst="rect">
            <a:avLst/>
          </a:prstGeom>
          <a:noFill/>
          <a:ln w="9525">
            <a:noFill/>
            <a:miter lim="800000"/>
            <a:headEnd/>
            <a:tailEnd/>
          </a:ln>
        </p:spPr>
        <p:txBody>
          <a:bodyPr wrap="square">
            <a:spAutoFit/>
          </a:bodyPr>
          <a:lstStyle/>
          <a:p>
            <a:r>
              <a:rPr lang="en-US" altLang="en-US" sz="1200" dirty="0">
                <a:solidFill>
                  <a:srgbClr val="000000"/>
                </a:solidFill>
                <a:latin typeface="Calibri" pitchFamily="34" charset="0"/>
                <a:ea typeface="ヒラギノ角ゴ Pro W3" charset="-128"/>
              </a:rPr>
              <a:t>EGL/CYCLE/Jun/2017/24</a:t>
            </a:r>
            <a:r>
              <a:rPr lang="en-US" altLang="en-US" sz="1200" dirty="0">
                <a:ea typeface="ヒラギノ角ゴ Pro W3" charset="-128"/>
              </a:rPr>
              <a:t> </a:t>
            </a:r>
          </a:p>
        </p:txBody>
      </p:sp>
      <p:sp>
        <p:nvSpPr>
          <p:cNvPr id="8" name="Title 3"/>
          <p:cNvSpPr txBox="1">
            <a:spLocks/>
          </p:cNvSpPr>
          <p:nvPr/>
        </p:nvSpPr>
        <p:spPr>
          <a:xfrm>
            <a:off x="457200" y="1600200"/>
            <a:ext cx="8229600" cy="752475"/>
          </a:xfrm>
          <a:prstGeom prst="rect">
            <a:avLst/>
          </a:prstGeom>
        </p:spPr>
        <p:txBody>
          <a:bodyP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smtClean="0">
                <a:ln>
                  <a:noFill/>
                </a:ln>
                <a:solidFill>
                  <a:schemeClr val="bg1"/>
                </a:solidFill>
                <a:effectLst/>
                <a:uLnTx/>
                <a:uFillTx/>
                <a:latin typeface="+mj-lt"/>
                <a:ea typeface="+mj-ea"/>
                <a:cs typeface="+mj-cs"/>
              </a:rPr>
              <a:t>Types of Insulin Regimens in the Hospital</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274638"/>
            <a:ext cx="8229600" cy="944562"/>
          </a:xfrm>
        </p:spPr>
        <p:txBody>
          <a:bodyPr>
            <a:normAutofit/>
          </a:bodyPr>
          <a:lstStyle/>
          <a:p>
            <a:r>
              <a:rPr lang="en-US" altLang="en-US" sz="3600" dirty="0" smtClean="0">
                <a:ea typeface="ヒラギノ角ゴ Pro W3" charset="-128"/>
                <a:cs typeface="DIN-Bold" pitchFamily="34" charset="0"/>
              </a:rPr>
              <a:t>Means of Insulin Delivery</a:t>
            </a:r>
          </a:p>
        </p:txBody>
      </p:sp>
      <p:sp>
        <p:nvSpPr>
          <p:cNvPr id="62467" name="Content Placeholder 2"/>
          <p:cNvSpPr>
            <a:spLocks noGrp="1"/>
          </p:cNvSpPr>
          <p:nvPr>
            <p:ph idx="4294967295"/>
          </p:nvPr>
        </p:nvSpPr>
        <p:spPr>
          <a:xfrm>
            <a:off x="323850" y="5197475"/>
            <a:ext cx="8642350" cy="677863"/>
          </a:xfrm>
        </p:spPr>
        <p:txBody>
          <a:bodyPr>
            <a:normAutofit lnSpcReduction="10000"/>
          </a:bodyPr>
          <a:lstStyle/>
          <a:p>
            <a:r>
              <a:rPr lang="en-US" altLang="en-US" sz="2000" smtClean="0">
                <a:ea typeface="ヒラギノ角ゴ Pro W3" charset="-128"/>
                <a:cs typeface="DIN-Regular" pitchFamily="34" charset="0"/>
              </a:rPr>
              <a:t>Both approaches require matching of prandial insulin to carbohydrate intake, premeal blood glucose, and anticipated activity</a:t>
            </a:r>
          </a:p>
        </p:txBody>
      </p:sp>
      <p:sp>
        <p:nvSpPr>
          <p:cNvPr id="65540" name="Text Box 6"/>
          <p:cNvSpPr txBox="1">
            <a:spLocks noChangeArrowheads="1"/>
          </p:cNvSpPr>
          <p:nvPr/>
        </p:nvSpPr>
        <p:spPr bwMode="auto">
          <a:xfrm>
            <a:off x="4773613" y="2590800"/>
            <a:ext cx="3684587" cy="2411413"/>
          </a:xfrm>
          <a:prstGeom prst="roundRect">
            <a:avLst/>
          </a:prstGeom>
          <a:ln>
            <a:solidFill>
              <a:schemeClr val="accent5">
                <a:lumMod val="75000"/>
              </a:schemeClr>
            </a:solidFill>
            <a:headEnd/>
            <a:tailEnd/>
          </a:ln>
        </p:spPr>
        <p:style>
          <a:lnRef idx="2">
            <a:schemeClr val="accent2"/>
          </a:lnRef>
          <a:fillRef idx="1">
            <a:schemeClr val="lt1"/>
          </a:fillRef>
          <a:effectRef idx="0">
            <a:schemeClr val="accent2"/>
          </a:effectRef>
          <a:fontRef idx="minor">
            <a:schemeClr val="dk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defRPr/>
            </a:pPr>
            <a:r>
              <a:rPr lang="en-US" altLang="en-US" sz="2000" b="1" dirty="0" smtClean="0">
                <a:solidFill>
                  <a:srgbClr val="333333"/>
                </a:solidFill>
              </a:rPr>
              <a:t>Insulin Infusion</a:t>
            </a:r>
            <a:br>
              <a:rPr lang="en-US" altLang="en-US" sz="2000" b="1" dirty="0" smtClean="0">
                <a:solidFill>
                  <a:srgbClr val="333333"/>
                </a:solidFill>
              </a:rPr>
            </a:br>
            <a:endParaRPr lang="en-US" altLang="en-US" sz="2000" b="1" dirty="0" smtClean="0">
              <a:solidFill>
                <a:srgbClr val="333333"/>
              </a:solidFill>
            </a:endParaRPr>
          </a:p>
          <a:p>
            <a:pPr algn="ctr">
              <a:defRPr/>
            </a:pPr>
            <a:endParaRPr lang="en-US" altLang="en-US" dirty="0" smtClean="0">
              <a:solidFill>
                <a:srgbClr val="333333"/>
              </a:solidFill>
            </a:endParaRPr>
          </a:p>
          <a:p>
            <a:pPr algn="ctr">
              <a:defRPr/>
            </a:pPr>
            <a:r>
              <a:rPr lang="en-US" altLang="en-US" dirty="0" smtClean="0">
                <a:solidFill>
                  <a:srgbClr val="333333"/>
                </a:solidFill>
              </a:rPr>
              <a:t>Continuous basal + Mealtime boluses</a:t>
            </a:r>
            <a:br>
              <a:rPr lang="en-US" altLang="en-US" dirty="0" smtClean="0">
                <a:solidFill>
                  <a:srgbClr val="333333"/>
                </a:solidFill>
              </a:rPr>
            </a:br>
            <a:r>
              <a:rPr lang="en-US" altLang="en-US" b="1" dirty="0" smtClean="0">
                <a:solidFill>
                  <a:srgbClr val="333333"/>
                </a:solidFill>
              </a:rPr>
              <a:t/>
            </a:r>
            <a:br>
              <a:rPr lang="en-US" altLang="en-US" b="1" dirty="0" smtClean="0">
                <a:solidFill>
                  <a:srgbClr val="333333"/>
                </a:solidFill>
              </a:rPr>
            </a:br>
            <a:r>
              <a:rPr lang="en-US" altLang="en-US" dirty="0" smtClean="0">
                <a:solidFill>
                  <a:srgbClr val="333333"/>
                </a:solidFill>
              </a:rPr>
              <a:t/>
            </a:r>
            <a:br>
              <a:rPr lang="en-US" altLang="en-US" dirty="0" smtClean="0">
                <a:solidFill>
                  <a:srgbClr val="333333"/>
                </a:solidFill>
              </a:rPr>
            </a:br>
            <a:endParaRPr lang="en-US" altLang="en-US" dirty="0" smtClean="0">
              <a:solidFill>
                <a:srgbClr val="333333"/>
              </a:solidFill>
              <a:sym typeface="Symbol" pitchFamily="18" charset="2"/>
            </a:endParaRPr>
          </a:p>
        </p:txBody>
      </p:sp>
      <p:cxnSp>
        <p:nvCxnSpPr>
          <p:cNvPr id="62469" name="AutoShape 11"/>
          <p:cNvCxnSpPr>
            <a:cxnSpLocks noChangeShapeType="1"/>
          </p:cNvCxnSpPr>
          <p:nvPr/>
        </p:nvCxnSpPr>
        <p:spPr bwMode="auto">
          <a:xfrm rot="5400000">
            <a:off x="3347245" y="1383506"/>
            <a:ext cx="652462" cy="1762125"/>
          </a:xfrm>
          <a:prstGeom prst="bentConnector3">
            <a:avLst>
              <a:gd name="adj1" fmla="val 50000"/>
            </a:avLst>
          </a:prstGeom>
          <a:noFill/>
          <a:ln w="28575">
            <a:solidFill>
              <a:schemeClr val="tx2"/>
            </a:solidFill>
            <a:miter lim="800000"/>
            <a:headEnd/>
            <a:tailEnd type="triangle" w="med" len="med"/>
          </a:ln>
        </p:spPr>
      </p:cxnSp>
      <p:cxnSp>
        <p:nvCxnSpPr>
          <p:cNvPr id="62470" name="AutoShape 13"/>
          <p:cNvCxnSpPr>
            <a:cxnSpLocks noChangeShapeType="1"/>
            <a:endCxn id="65540" idx="0"/>
          </p:cNvCxnSpPr>
          <p:nvPr/>
        </p:nvCxnSpPr>
        <p:spPr bwMode="auto">
          <a:xfrm>
            <a:off x="4562475" y="2268538"/>
            <a:ext cx="2052638" cy="322262"/>
          </a:xfrm>
          <a:prstGeom prst="bentConnector2">
            <a:avLst/>
          </a:prstGeom>
          <a:noFill/>
          <a:ln w="28575">
            <a:solidFill>
              <a:schemeClr val="tx2"/>
            </a:solidFill>
            <a:miter lim="800000"/>
            <a:headEnd/>
            <a:tailEnd type="triangle" w="med" len="med"/>
          </a:ln>
        </p:spPr>
      </p:cxnSp>
      <p:sp>
        <p:nvSpPr>
          <p:cNvPr id="65539" name="Text Box 5"/>
          <p:cNvSpPr txBox="1">
            <a:spLocks noChangeArrowheads="1"/>
          </p:cNvSpPr>
          <p:nvPr/>
        </p:nvSpPr>
        <p:spPr bwMode="auto">
          <a:xfrm>
            <a:off x="3365500" y="1608138"/>
            <a:ext cx="2393950" cy="428625"/>
          </a:xfrm>
          <a:prstGeom prst="roundRect">
            <a:avLst/>
          </a:prstGeom>
          <a:solidFill>
            <a:srgbClr val="82786F"/>
          </a:solidFill>
          <a:ln>
            <a:solidFill>
              <a:schemeClr val="accent1"/>
            </a:solidFill>
            <a:headEnd/>
            <a:tailEn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lnSpc>
                <a:spcPct val="80000"/>
              </a:lnSpc>
              <a:defRPr/>
            </a:pPr>
            <a:r>
              <a:rPr lang="en-US" sz="2000" b="1" dirty="0">
                <a:solidFill>
                  <a:prstClr val="white"/>
                </a:solidFill>
              </a:rPr>
              <a:t>Insulin Delivery</a:t>
            </a:r>
          </a:p>
        </p:txBody>
      </p:sp>
      <p:sp>
        <p:nvSpPr>
          <p:cNvPr id="62472" name="Text Box 3"/>
          <p:cNvSpPr>
            <a:spLocks noChangeArrowheads="1"/>
          </p:cNvSpPr>
          <p:nvPr/>
        </p:nvSpPr>
        <p:spPr bwMode="auto">
          <a:xfrm>
            <a:off x="685800" y="2590800"/>
            <a:ext cx="3671888" cy="2411413"/>
          </a:xfrm>
          <a:prstGeom prst="roundRect">
            <a:avLst>
              <a:gd name="adj" fmla="val 16667"/>
            </a:avLst>
          </a:prstGeom>
          <a:solidFill>
            <a:srgbClr val="FFFFFF"/>
          </a:solidFill>
          <a:ln w="25400" algn="ctr">
            <a:solidFill>
              <a:srgbClr val="C9015C"/>
            </a:solidFill>
            <a:round/>
            <a:headEnd/>
            <a:tailEnd/>
          </a:ln>
        </p:spPr>
        <p:txBody>
          <a:bodyPr anchor="ctr"/>
          <a:lstStyle/>
          <a:p>
            <a:pPr algn="ctr"/>
            <a:r>
              <a:rPr lang="en-US" altLang="en-US" sz="2000" b="1">
                <a:solidFill>
                  <a:srgbClr val="333333"/>
                </a:solidFill>
                <a:ea typeface="ヒラギノ角ゴ Pro W3" charset="-128"/>
              </a:rPr>
              <a:t>Multiple Daily</a:t>
            </a:r>
            <a:br>
              <a:rPr lang="en-US" altLang="en-US" sz="2000" b="1">
                <a:solidFill>
                  <a:srgbClr val="333333"/>
                </a:solidFill>
                <a:ea typeface="ヒラギノ角ゴ Pro W3" charset="-128"/>
              </a:rPr>
            </a:br>
            <a:r>
              <a:rPr lang="en-US" altLang="en-US" sz="2000" b="1">
                <a:solidFill>
                  <a:srgbClr val="333333"/>
                </a:solidFill>
                <a:ea typeface="ヒラギノ角ゴ Pro W3" charset="-128"/>
              </a:rPr>
              <a:t>Injections (MDI)</a:t>
            </a:r>
          </a:p>
          <a:p>
            <a:pPr algn="ctr"/>
            <a:r>
              <a:rPr lang="en-US" altLang="en-US" sz="1600">
                <a:solidFill>
                  <a:srgbClr val="333333"/>
                </a:solidFill>
                <a:ea typeface="ヒラギノ角ゴ Pro W3" charset="-128"/>
              </a:rPr>
              <a:t/>
            </a:r>
            <a:br>
              <a:rPr lang="en-US" altLang="en-US" sz="1600">
                <a:solidFill>
                  <a:srgbClr val="333333"/>
                </a:solidFill>
                <a:ea typeface="ヒラギノ角ゴ Pro W3" charset="-128"/>
              </a:rPr>
            </a:br>
            <a:r>
              <a:rPr lang="en-US" altLang="en-US">
                <a:solidFill>
                  <a:srgbClr val="333333"/>
                </a:solidFill>
                <a:ea typeface="ヒラギノ角ゴ Pro W3" charset="-128"/>
              </a:rPr>
              <a:t>1-2 injection per day of basal </a:t>
            </a:r>
            <a:br>
              <a:rPr lang="en-US" altLang="en-US">
                <a:solidFill>
                  <a:srgbClr val="333333"/>
                </a:solidFill>
                <a:ea typeface="ヒラギノ角ゴ Pro W3" charset="-128"/>
              </a:rPr>
            </a:br>
            <a:r>
              <a:rPr lang="en-US" altLang="en-US">
                <a:solidFill>
                  <a:srgbClr val="333333"/>
                </a:solidFill>
                <a:ea typeface="ヒラギノ角ゴ Pro W3" charset="-128"/>
              </a:rPr>
              <a:t>+</a:t>
            </a:r>
            <a:endParaRPr lang="en-US" altLang="en-US" b="1" u="sng">
              <a:solidFill>
                <a:srgbClr val="333333"/>
              </a:solidFill>
              <a:ea typeface="ヒラギノ角ゴ Pro W3" charset="-128"/>
            </a:endParaRPr>
          </a:p>
          <a:p>
            <a:pPr algn="ctr"/>
            <a:r>
              <a:rPr lang="en-US" altLang="en-US">
                <a:solidFill>
                  <a:srgbClr val="333333"/>
                </a:solidFill>
                <a:ea typeface="ヒラギノ角ゴ Pro W3" charset="-128"/>
              </a:rPr>
              <a:t>3-4 injections per day of prandial</a:t>
            </a:r>
            <a:br>
              <a:rPr lang="en-US" altLang="en-US">
                <a:solidFill>
                  <a:srgbClr val="333333"/>
                </a:solidFill>
                <a:ea typeface="ヒラギノ角ゴ Pro W3" charset="-128"/>
              </a:rPr>
            </a:br>
            <a:endParaRPr lang="en-US" altLang="en-US">
              <a:solidFill>
                <a:srgbClr val="333333"/>
              </a:solidFill>
              <a:ea typeface="ヒラギノ角ゴ Pro W3" charset="-128"/>
              <a:sym typeface="Symbol" pitchFamily="18" charset="2"/>
            </a:endParaRPr>
          </a:p>
        </p:txBody>
      </p:sp>
      <p:sp>
        <p:nvSpPr>
          <p:cNvPr id="62473" name="TextBox 9"/>
          <p:cNvSpPr txBox="1">
            <a:spLocks noChangeArrowheads="1"/>
          </p:cNvSpPr>
          <p:nvPr/>
        </p:nvSpPr>
        <p:spPr bwMode="auto">
          <a:xfrm>
            <a:off x="-6350" y="6613525"/>
            <a:ext cx="7391400" cy="246063"/>
          </a:xfrm>
          <a:prstGeom prst="rect">
            <a:avLst/>
          </a:prstGeom>
          <a:noFill/>
          <a:ln w="9525">
            <a:noFill/>
            <a:miter lim="800000"/>
            <a:headEnd/>
            <a:tailEnd/>
          </a:ln>
        </p:spPr>
        <p:txBody>
          <a:bodyPr>
            <a:spAutoFit/>
          </a:bodyPr>
          <a:lstStyle/>
          <a:p>
            <a:pPr eaLnBrk="1" hangingPunct="1"/>
            <a:r>
              <a:rPr lang="en-US" altLang="en-US" sz="1000">
                <a:solidFill>
                  <a:srgbClr val="000000"/>
                </a:solidFill>
                <a:latin typeface="Arial Narrow" pitchFamily="34" charset="0"/>
                <a:ea typeface="ヒラギノ角ゴ Pro W3" charset="-128"/>
              </a:rPr>
              <a:t>American Diabetes Association. </a:t>
            </a:r>
            <a:r>
              <a:rPr lang="en-US" altLang="en-US" sz="1000" i="1">
                <a:solidFill>
                  <a:srgbClr val="000000"/>
                </a:solidFill>
                <a:latin typeface="Arial Narrow" pitchFamily="34" charset="0"/>
                <a:ea typeface="ヒラギノ角ゴ Pro W3" charset="-128"/>
              </a:rPr>
              <a:t>Diabetes Care </a:t>
            </a:r>
            <a:r>
              <a:rPr lang="en-US" altLang="en-US" sz="1000">
                <a:solidFill>
                  <a:srgbClr val="000000"/>
                </a:solidFill>
                <a:latin typeface="Arial Narrow" pitchFamily="34" charset="0"/>
                <a:ea typeface="ヒラギノ角ゴ Pro W3" charset="-128"/>
              </a:rPr>
              <a:t>2016:39:S52-9 </a:t>
            </a:r>
          </a:p>
        </p:txBody>
      </p:sp>
      <p:sp>
        <p:nvSpPr>
          <p:cNvPr id="10" name="Rectangle 1"/>
          <p:cNvSpPr>
            <a:spLocks noChangeArrowheads="1"/>
          </p:cNvSpPr>
          <p:nvPr/>
        </p:nvSpPr>
        <p:spPr bwMode="auto">
          <a:xfrm>
            <a:off x="7391400" y="6629400"/>
            <a:ext cx="1752600" cy="276999"/>
          </a:xfrm>
          <a:prstGeom prst="rect">
            <a:avLst/>
          </a:prstGeom>
          <a:noFill/>
          <a:ln w="9525">
            <a:noFill/>
            <a:miter lim="800000"/>
            <a:headEnd/>
            <a:tailEnd/>
          </a:ln>
        </p:spPr>
        <p:txBody>
          <a:bodyPr wrap="square">
            <a:spAutoFit/>
          </a:bodyPr>
          <a:lstStyle/>
          <a:p>
            <a:r>
              <a:rPr lang="en-US" altLang="en-US" sz="1200" dirty="0">
                <a:solidFill>
                  <a:srgbClr val="000000"/>
                </a:solidFill>
                <a:latin typeface="Calibri" pitchFamily="34" charset="0"/>
                <a:ea typeface="ヒラギノ角ゴ Pro W3" charset="-128"/>
              </a:rPr>
              <a:t>EGL/CYCLE/Jun/2017/24</a:t>
            </a:r>
            <a:r>
              <a:rPr lang="en-US" altLang="en-US" sz="1200" dirty="0">
                <a:ea typeface="ヒラギノ角ゴ Pro W3" charset="-128"/>
              </a:rPr>
              <a:t> </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Placeholder 2"/>
          <p:cNvSpPr>
            <a:spLocks noGrp="1"/>
          </p:cNvSpPr>
          <p:nvPr>
            <p:ph type="body" sz="quarter" idx="12"/>
          </p:nvPr>
        </p:nvSpPr>
        <p:spPr>
          <a:xfrm>
            <a:off x="-19050" y="6594475"/>
            <a:ext cx="4603750" cy="263525"/>
          </a:xfrm>
        </p:spPr>
        <p:txBody>
          <a:bodyPr/>
          <a:lstStyle/>
          <a:p>
            <a:pPr marL="0" indent="0">
              <a:spcBef>
                <a:spcPct val="0"/>
              </a:spcBef>
              <a:spcAft>
                <a:spcPct val="0"/>
              </a:spcAft>
              <a:buFont typeface="+mj-lt"/>
              <a:buNone/>
            </a:pPr>
            <a:r>
              <a:rPr lang="en-GB" altLang="en-US" sz="1000" smtClean="0">
                <a:solidFill>
                  <a:srgbClr val="000000"/>
                </a:solidFill>
                <a:ea typeface="ヒラギノ角ゴ Pro W3" charset="-128"/>
                <a:cs typeface="Arial" pitchFamily="34" charset="0"/>
              </a:rPr>
              <a:t>Skyler JS. In: Therapy for Diabetes Mellitus and Other Related Disorders, 2009</a:t>
            </a:r>
            <a:endParaRPr lang="en-US" altLang="en-US" sz="1000" smtClean="0">
              <a:ea typeface="ヒラギノ角ゴ Pro W3" charset="-128"/>
              <a:cs typeface="DIN-Regular" pitchFamily="34" charset="0"/>
            </a:endParaRPr>
          </a:p>
        </p:txBody>
      </p:sp>
      <p:sp>
        <p:nvSpPr>
          <p:cNvPr id="64515" name="Title 1"/>
          <p:cNvSpPr>
            <a:spLocks noGrp="1"/>
          </p:cNvSpPr>
          <p:nvPr>
            <p:ph type="title"/>
          </p:nvPr>
        </p:nvSpPr>
        <p:spPr/>
        <p:txBody>
          <a:bodyPr>
            <a:normAutofit/>
          </a:bodyPr>
          <a:lstStyle/>
          <a:p>
            <a:r>
              <a:rPr lang="en-US" altLang="en-US" sz="3200" dirty="0" smtClean="0">
                <a:ea typeface="ヒラギノ角ゴ Pro W3" charset="-128"/>
                <a:cs typeface="DIN-Bold" pitchFamily="34" charset="0"/>
              </a:rPr>
              <a:t>Classic Basal-Bolus Regimen: </a:t>
            </a:r>
            <a:br>
              <a:rPr lang="en-US" altLang="en-US" sz="3200" dirty="0" smtClean="0">
                <a:ea typeface="ヒラギノ角ゴ Pro W3" charset="-128"/>
                <a:cs typeface="DIN-Bold" pitchFamily="34" charset="0"/>
              </a:rPr>
            </a:br>
            <a:r>
              <a:rPr lang="en-US" altLang="en-US" sz="3200" dirty="0" smtClean="0">
                <a:ea typeface="ヒラギノ角ゴ Pro W3" charset="-128"/>
                <a:cs typeface="DIN-Bold" pitchFamily="34" charset="0"/>
              </a:rPr>
              <a:t>Rapid-acting Analog + Long-acting Analog</a:t>
            </a:r>
          </a:p>
        </p:txBody>
      </p:sp>
      <p:sp>
        <p:nvSpPr>
          <p:cNvPr id="31" name="Rectangle 5"/>
          <p:cNvSpPr>
            <a:spLocks noChangeArrowheads="1"/>
          </p:cNvSpPr>
          <p:nvPr/>
        </p:nvSpPr>
        <p:spPr bwMode="auto">
          <a:xfrm>
            <a:off x="5486400" y="1914525"/>
            <a:ext cx="2700076" cy="925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lnSpc>
                <a:spcPct val="90000"/>
              </a:lnSpc>
              <a:spcBef>
                <a:spcPts val="1200"/>
              </a:spcBef>
              <a:buClr>
                <a:schemeClr val="accent1"/>
              </a:buClr>
              <a:buFont typeface="Arial" pitchFamily="34" charset="0"/>
              <a:buChar char="•"/>
              <a:defRPr sz="2200">
                <a:solidFill>
                  <a:schemeClr val="tx1"/>
                </a:solidFill>
                <a:latin typeface="Arial" pitchFamily="34" charset="0"/>
              </a:defRPr>
            </a:lvl1pPr>
            <a:lvl2pPr marL="742950" indent="-285750" eaLnBrk="0" hangingPunct="0">
              <a:lnSpc>
                <a:spcPct val="90000"/>
              </a:lnSpc>
              <a:spcBef>
                <a:spcPts val="600"/>
              </a:spcBef>
              <a:buFont typeface="Arial" pitchFamily="34" charset="0"/>
              <a:buChar char="–"/>
              <a:defRPr sz="2000">
                <a:solidFill>
                  <a:schemeClr val="tx1"/>
                </a:solidFill>
                <a:latin typeface="Arial" pitchFamily="34" charset="0"/>
              </a:defRPr>
            </a:lvl2pPr>
            <a:lvl3pPr marL="1143000" indent="-228600" eaLnBrk="0" hangingPunct="0">
              <a:lnSpc>
                <a:spcPct val="90000"/>
              </a:lnSpc>
              <a:spcBef>
                <a:spcPts val="600"/>
              </a:spcBef>
              <a:buClr>
                <a:schemeClr val="accent1"/>
              </a:buClr>
              <a:buFont typeface="Arial" pitchFamily="34" charset="0"/>
              <a:buChar char="•"/>
              <a:defRPr>
                <a:solidFill>
                  <a:schemeClr val="tx1"/>
                </a:solidFill>
                <a:latin typeface="Arial" pitchFamily="34" charset="0"/>
              </a:defRPr>
            </a:lvl3pPr>
            <a:lvl4pPr marL="1600200" indent="-228600" eaLnBrk="0" hangingPunct="0">
              <a:lnSpc>
                <a:spcPct val="90000"/>
              </a:lnSpc>
              <a:spcBef>
                <a:spcPts val="600"/>
              </a:spcBef>
              <a:buFont typeface="Arial" pitchFamily="34" charset="0"/>
              <a:buChar char="–"/>
              <a:defRPr sz="1600">
                <a:solidFill>
                  <a:schemeClr val="tx1"/>
                </a:solidFill>
                <a:latin typeface="Arial" pitchFamily="34" charset="0"/>
              </a:defRPr>
            </a:lvl4pPr>
            <a:lvl5pPr marL="2057400" indent="-228600" eaLnBrk="0" hangingPunct="0">
              <a:lnSpc>
                <a:spcPct val="90000"/>
              </a:lnSpc>
              <a:spcBef>
                <a:spcPts val="1200"/>
              </a:spcBef>
              <a:buFont typeface="Arial" pitchFamily="34" charset="0"/>
              <a:buChar char="»"/>
              <a:defRPr sz="1200">
                <a:solidFill>
                  <a:schemeClr val="tx1"/>
                </a:solidFill>
                <a:latin typeface="Arial" pitchFamily="34" charset="0"/>
              </a:defRPr>
            </a:lvl5pPr>
            <a:lvl6pPr marL="25146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6pPr>
            <a:lvl7pPr marL="29718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7pPr>
            <a:lvl8pPr marL="34290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8pPr>
            <a:lvl9pPr marL="38862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9pPr>
          </a:lstStyle>
          <a:p>
            <a:pPr eaLnBrk="1" fontAlgn="auto" hangingPunct="1">
              <a:lnSpc>
                <a:spcPct val="100000"/>
              </a:lnSpc>
              <a:spcBef>
                <a:spcPct val="0"/>
              </a:spcBef>
              <a:spcAft>
                <a:spcPts val="0"/>
              </a:spcAft>
              <a:buClrTx/>
              <a:buFontTx/>
              <a:buNone/>
              <a:defRPr/>
            </a:pPr>
            <a:r>
              <a:rPr lang="en-US" altLang="en-US" sz="1800" kern="0" dirty="0">
                <a:solidFill>
                  <a:srgbClr val="000000"/>
                </a:solidFill>
                <a:latin typeface="+mn-lt"/>
              </a:rPr>
              <a:t>Endogenous insulin</a:t>
            </a:r>
          </a:p>
          <a:p>
            <a:pPr eaLnBrk="1" fontAlgn="auto" hangingPunct="1">
              <a:lnSpc>
                <a:spcPct val="100000"/>
              </a:lnSpc>
              <a:spcBef>
                <a:spcPct val="0"/>
              </a:spcBef>
              <a:spcAft>
                <a:spcPts val="0"/>
              </a:spcAft>
              <a:buClrTx/>
              <a:buFontTx/>
              <a:buNone/>
              <a:defRPr/>
            </a:pPr>
            <a:r>
              <a:rPr lang="en-US" altLang="en-US" sz="1800" kern="0" dirty="0">
                <a:solidFill>
                  <a:srgbClr val="000000"/>
                </a:solidFill>
                <a:latin typeface="+mn-lt"/>
              </a:rPr>
              <a:t>Rapid-acting insulin analog</a:t>
            </a:r>
          </a:p>
          <a:p>
            <a:pPr eaLnBrk="1" fontAlgn="auto" hangingPunct="1">
              <a:lnSpc>
                <a:spcPct val="100000"/>
              </a:lnSpc>
              <a:spcBef>
                <a:spcPct val="0"/>
              </a:spcBef>
              <a:spcAft>
                <a:spcPts val="0"/>
              </a:spcAft>
              <a:buClrTx/>
              <a:buFontTx/>
              <a:buNone/>
              <a:defRPr/>
            </a:pPr>
            <a:r>
              <a:rPr lang="en-US" altLang="en-US" sz="1800" kern="0" dirty="0" smtClean="0">
                <a:solidFill>
                  <a:srgbClr val="000000"/>
                </a:solidFill>
                <a:latin typeface="+mn-lt"/>
              </a:rPr>
              <a:t>Long-acting insulin analog</a:t>
            </a:r>
            <a:endParaRPr lang="en-US" altLang="en-US" sz="1800" kern="0" dirty="0">
              <a:solidFill>
                <a:srgbClr val="000000"/>
              </a:solidFill>
              <a:latin typeface="+mn-lt"/>
            </a:endParaRPr>
          </a:p>
        </p:txBody>
      </p:sp>
      <p:grpSp>
        <p:nvGrpSpPr>
          <p:cNvPr id="2" name="Group 32"/>
          <p:cNvGrpSpPr>
            <a:grpSpLocks/>
          </p:cNvGrpSpPr>
          <p:nvPr/>
        </p:nvGrpSpPr>
        <p:grpSpPr bwMode="auto">
          <a:xfrm>
            <a:off x="485775" y="2030413"/>
            <a:ext cx="6859588" cy="3521075"/>
            <a:chOff x="470950" y="1811338"/>
            <a:chExt cx="6859597" cy="3521075"/>
          </a:xfrm>
        </p:grpSpPr>
        <p:pic>
          <p:nvPicPr>
            <p:cNvPr id="64523" name="Picture 2"/>
            <p:cNvPicPr>
              <a:picLocks noChangeAspect="1" noChangeArrowheads="1"/>
            </p:cNvPicPr>
            <p:nvPr/>
          </p:nvPicPr>
          <p:blipFill>
            <a:blip r:embed="rId3"/>
            <a:srcRect/>
            <a:stretch>
              <a:fillRect/>
            </a:stretch>
          </p:blipFill>
          <p:spPr bwMode="auto">
            <a:xfrm>
              <a:off x="1348847" y="2832096"/>
              <a:ext cx="5981700" cy="2038350"/>
            </a:xfrm>
            <a:prstGeom prst="rect">
              <a:avLst/>
            </a:prstGeom>
            <a:noFill/>
            <a:ln w="9525">
              <a:noFill/>
              <a:miter lim="800000"/>
              <a:headEnd/>
              <a:tailEnd/>
            </a:ln>
          </p:spPr>
        </p:pic>
        <p:grpSp>
          <p:nvGrpSpPr>
            <p:cNvPr id="3" name="Group 1"/>
            <p:cNvGrpSpPr>
              <a:grpSpLocks/>
            </p:cNvGrpSpPr>
            <p:nvPr/>
          </p:nvGrpSpPr>
          <p:grpSpPr bwMode="auto">
            <a:xfrm>
              <a:off x="470950" y="2281238"/>
              <a:ext cx="6844250" cy="3051175"/>
              <a:chOff x="471227" y="2281297"/>
              <a:chExt cx="6843973" cy="3051890"/>
            </a:xfrm>
          </p:grpSpPr>
          <p:sp>
            <p:nvSpPr>
              <p:cNvPr id="47" name="Line 4"/>
              <p:cNvSpPr>
                <a:spLocks noChangeShapeType="1"/>
              </p:cNvSpPr>
              <p:nvPr/>
            </p:nvSpPr>
            <p:spPr bwMode="auto">
              <a:xfrm>
                <a:off x="1244310" y="4871116"/>
                <a:ext cx="60703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kern="0" dirty="0">
                  <a:solidFill>
                    <a:srgbClr val="000000"/>
                  </a:solidFill>
                  <a:latin typeface="Arial"/>
                </a:endParaRPr>
              </a:p>
            </p:txBody>
          </p:sp>
          <p:sp>
            <p:nvSpPr>
              <p:cNvPr id="48" name="Rectangle 5"/>
              <p:cNvSpPr>
                <a:spLocks noChangeArrowheads="1"/>
              </p:cNvSpPr>
              <p:nvPr/>
            </p:nvSpPr>
            <p:spPr bwMode="auto">
              <a:xfrm>
                <a:off x="1484012" y="5056897"/>
                <a:ext cx="974687" cy="27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90000"/>
                  </a:lnSpc>
                  <a:spcBef>
                    <a:spcPts val="1200"/>
                  </a:spcBef>
                  <a:buClr>
                    <a:schemeClr val="accent1"/>
                  </a:buClr>
                  <a:buFont typeface="Arial" pitchFamily="34" charset="0"/>
                  <a:buChar char="•"/>
                  <a:defRPr sz="2200">
                    <a:solidFill>
                      <a:schemeClr val="tx1"/>
                    </a:solidFill>
                    <a:latin typeface="Arial" pitchFamily="34" charset="0"/>
                  </a:defRPr>
                </a:lvl1pPr>
                <a:lvl2pPr marL="742950" indent="-285750" eaLnBrk="0" hangingPunct="0">
                  <a:lnSpc>
                    <a:spcPct val="90000"/>
                  </a:lnSpc>
                  <a:spcBef>
                    <a:spcPts val="600"/>
                  </a:spcBef>
                  <a:buFont typeface="Arial" pitchFamily="34" charset="0"/>
                  <a:buChar char="–"/>
                  <a:defRPr sz="2000">
                    <a:solidFill>
                      <a:schemeClr val="tx1"/>
                    </a:solidFill>
                    <a:latin typeface="Arial" pitchFamily="34" charset="0"/>
                  </a:defRPr>
                </a:lvl2pPr>
                <a:lvl3pPr marL="1143000" indent="-228600" eaLnBrk="0" hangingPunct="0">
                  <a:lnSpc>
                    <a:spcPct val="90000"/>
                  </a:lnSpc>
                  <a:spcBef>
                    <a:spcPts val="600"/>
                  </a:spcBef>
                  <a:buClr>
                    <a:schemeClr val="accent1"/>
                  </a:buClr>
                  <a:buFont typeface="Arial" pitchFamily="34" charset="0"/>
                  <a:buChar char="•"/>
                  <a:defRPr>
                    <a:solidFill>
                      <a:schemeClr val="tx1"/>
                    </a:solidFill>
                    <a:latin typeface="Arial" pitchFamily="34" charset="0"/>
                  </a:defRPr>
                </a:lvl3pPr>
                <a:lvl4pPr marL="1600200" indent="-228600" eaLnBrk="0" hangingPunct="0">
                  <a:lnSpc>
                    <a:spcPct val="90000"/>
                  </a:lnSpc>
                  <a:spcBef>
                    <a:spcPts val="600"/>
                  </a:spcBef>
                  <a:buFont typeface="Arial" pitchFamily="34" charset="0"/>
                  <a:buChar char="–"/>
                  <a:defRPr sz="1600">
                    <a:solidFill>
                      <a:schemeClr val="tx1"/>
                    </a:solidFill>
                    <a:latin typeface="Arial" pitchFamily="34" charset="0"/>
                  </a:defRPr>
                </a:lvl4pPr>
                <a:lvl5pPr marL="2057400" indent="-228600" eaLnBrk="0" hangingPunct="0">
                  <a:lnSpc>
                    <a:spcPct val="90000"/>
                  </a:lnSpc>
                  <a:spcBef>
                    <a:spcPts val="1200"/>
                  </a:spcBef>
                  <a:buFont typeface="Arial" pitchFamily="34" charset="0"/>
                  <a:buChar char="»"/>
                  <a:defRPr sz="1200">
                    <a:solidFill>
                      <a:schemeClr val="tx1"/>
                    </a:solidFill>
                    <a:latin typeface="Arial" pitchFamily="34" charset="0"/>
                  </a:defRPr>
                </a:lvl5pPr>
                <a:lvl6pPr marL="25146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6pPr>
                <a:lvl7pPr marL="29718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7pPr>
                <a:lvl8pPr marL="34290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8pPr>
                <a:lvl9pPr marL="38862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9pPr>
              </a:lstStyle>
              <a:p>
                <a:pPr algn="ctr" eaLnBrk="1" fontAlgn="auto" hangingPunct="1">
                  <a:lnSpc>
                    <a:spcPct val="100000"/>
                  </a:lnSpc>
                  <a:spcBef>
                    <a:spcPct val="0"/>
                  </a:spcBef>
                  <a:spcAft>
                    <a:spcPts val="0"/>
                  </a:spcAft>
                  <a:buClrTx/>
                  <a:buFontTx/>
                  <a:buNone/>
                  <a:defRPr/>
                </a:pPr>
                <a:r>
                  <a:rPr lang="en-US" altLang="en-US" sz="1800" kern="0" dirty="0">
                    <a:solidFill>
                      <a:srgbClr val="000000"/>
                    </a:solidFill>
                    <a:latin typeface="Arial"/>
                  </a:rPr>
                  <a:t>Breakfast</a:t>
                </a:r>
              </a:p>
            </p:txBody>
          </p:sp>
          <p:sp>
            <p:nvSpPr>
              <p:cNvPr id="49" name="Line 7"/>
              <p:cNvSpPr>
                <a:spLocks noChangeShapeType="1"/>
              </p:cNvSpPr>
              <p:nvPr/>
            </p:nvSpPr>
            <p:spPr bwMode="auto">
              <a:xfrm flipV="1">
                <a:off x="1331618" y="2281297"/>
                <a:ext cx="0" cy="259775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kern="0" dirty="0">
                  <a:solidFill>
                    <a:srgbClr val="000000"/>
                  </a:solidFill>
                  <a:latin typeface="Arial"/>
                </a:endParaRPr>
              </a:p>
            </p:txBody>
          </p:sp>
          <p:sp>
            <p:nvSpPr>
              <p:cNvPr id="50" name="Rectangle 8"/>
              <p:cNvSpPr>
                <a:spLocks noChangeArrowheads="1"/>
              </p:cNvSpPr>
              <p:nvPr/>
            </p:nvSpPr>
            <p:spPr bwMode="auto">
              <a:xfrm>
                <a:off x="1117315" y="4759965"/>
                <a:ext cx="114296" cy="246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90000"/>
                  </a:lnSpc>
                  <a:spcBef>
                    <a:spcPts val="1200"/>
                  </a:spcBef>
                  <a:buClr>
                    <a:schemeClr val="accent1"/>
                  </a:buClr>
                  <a:buFont typeface="Arial" pitchFamily="34" charset="0"/>
                  <a:buChar char="•"/>
                  <a:defRPr sz="2200">
                    <a:solidFill>
                      <a:schemeClr val="tx1"/>
                    </a:solidFill>
                    <a:latin typeface="Arial" pitchFamily="34" charset="0"/>
                  </a:defRPr>
                </a:lvl1pPr>
                <a:lvl2pPr marL="742950" indent="-285750" eaLnBrk="0" hangingPunct="0">
                  <a:lnSpc>
                    <a:spcPct val="90000"/>
                  </a:lnSpc>
                  <a:spcBef>
                    <a:spcPts val="600"/>
                  </a:spcBef>
                  <a:buFont typeface="Arial" pitchFamily="34" charset="0"/>
                  <a:buChar char="–"/>
                  <a:defRPr sz="2000">
                    <a:solidFill>
                      <a:schemeClr val="tx1"/>
                    </a:solidFill>
                    <a:latin typeface="Arial" pitchFamily="34" charset="0"/>
                  </a:defRPr>
                </a:lvl2pPr>
                <a:lvl3pPr marL="1143000" indent="-228600" eaLnBrk="0" hangingPunct="0">
                  <a:lnSpc>
                    <a:spcPct val="90000"/>
                  </a:lnSpc>
                  <a:spcBef>
                    <a:spcPts val="600"/>
                  </a:spcBef>
                  <a:buClr>
                    <a:schemeClr val="accent1"/>
                  </a:buClr>
                  <a:buFont typeface="Arial" pitchFamily="34" charset="0"/>
                  <a:buChar char="•"/>
                  <a:defRPr>
                    <a:solidFill>
                      <a:schemeClr val="tx1"/>
                    </a:solidFill>
                    <a:latin typeface="Arial" pitchFamily="34" charset="0"/>
                  </a:defRPr>
                </a:lvl3pPr>
                <a:lvl4pPr marL="1600200" indent="-228600" eaLnBrk="0" hangingPunct="0">
                  <a:lnSpc>
                    <a:spcPct val="90000"/>
                  </a:lnSpc>
                  <a:spcBef>
                    <a:spcPts val="600"/>
                  </a:spcBef>
                  <a:buFont typeface="Arial" pitchFamily="34" charset="0"/>
                  <a:buChar char="–"/>
                  <a:defRPr sz="1600">
                    <a:solidFill>
                      <a:schemeClr val="tx1"/>
                    </a:solidFill>
                    <a:latin typeface="Arial" pitchFamily="34" charset="0"/>
                  </a:defRPr>
                </a:lvl4pPr>
                <a:lvl5pPr marL="2057400" indent="-228600" eaLnBrk="0" hangingPunct="0">
                  <a:lnSpc>
                    <a:spcPct val="90000"/>
                  </a:lnSpc>
                  <a:spcBef>
                    <a:spcPts val="1200"/>
                  </a:spcBef>
                  <a:buFont typeface="Arial" pitchFamily="34" charset="0"/>
                  <a:buChar char="»"/>
                  <a:defRPr sz="1200">
                    <a:solidFill>
                      <a:schemeClr val="tx1"/>
                    </a:solidFill>
                    <a:latin typeface="Arial" pitchFamily="34" charset="0"/>
                  </a:defRPr>
                </a:lvl5pPr>
                <a:lvl6pPr marL="25146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6pPr>
                <a:lvl7pPr marL="29718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7pPr>
                <a:lvl8pPr marL="34290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8pPr>
                <a:lvl9pPr marL="38862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9pPr>
              </a:lstStyle>
              <a:p>
                <a:pPr algn="r" eaLnBrk="1" fontAlgn="auto" hangingPunct="1">
                  <a:lnSpc>
                    <a:spcPct val="100000"/>
                  </a:lnSpc>
                  <a:spcBef>
                    <a:spcPct val="0"/>
                  </a:spcBef>
                  <a:spcAft>
                    <a:spcPts val="0"/>
                  </a:spcAft>
                  <a:buClrTx/>
                  <a:buFontTx/>
                  <a:buNone/>
                  <a:defRPr/>
                </a:pPr>
                <a:r>
                  <a:rPr lang="en-US" altLang="en-US" sz="1600" kern="0" dirty="0">
                    <a:solidFill>
                      <a:srgbClr val="000000"/>
                    </a:solidFill>
                    <a:latin typeface="Arial"/>
                  </a:rPr>
                  <a:t>0</a:t>
                </a:r>
              </a:p>
            </p:txBody>
          </p:sp>
          <p:sp>
            <p:nvSpPr>
              <p:cNvPr id="51" name="Rectangle 10"/>
              <p:cNvSpPr>
                <a:spLocks noChangeArrowheads="1"/>
              </p:cNvSpPr>
              <p:nvPr/>
            </p:nvSpPr>
            <p:spPr bwMode="auto">
              <a:xfrm>
                <a:off x="1003019" y="3981907"/>
                <a:ext cx="228591" cy="246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90000"/>
                  </a:lnSpc>
                  <a:spcBef>
                    <a:spcPts val="1200"/>
                  </a:spcBef>
                  <a:buClr>
                    <a:schemeClr val="accent1"/>
                  </a:buClr>
                  <a:buFont typeface="Arial" pitchFamily="34" charset="0"/>
                  <a:buChar char="•"/>
                  <a:defRPr sz="2200">
                    <a:solidFill>
                      <a:schemeClr val="tx1"/>
                    </a:solidFill>
                    <a:latin typeface="Arial" pitchFamily="34" charset="0"/>
                  </a:defRPr>
                </a:lvl1pPr>
                <a:lvl2pPr marL="742950" indent="-285750" eaLnBrk="0" hangingPunct="0">
                  <a:lnSpc>
                    <a:spcPct val="90000"/>
                  </a:lnSpc>
                  <a:spcBef>
                    <a:spcPts val="600"/>
                  </a:spcBef>
                  <a:buFont typeface="Arial" pitchFamily="34" charset="0"/>
                  <a:buChar char="–"/>
                  <a:defRPr sz="2000">
                    <a:solidFill>
                      <a:schemeClr val="tx1"/>
                    </a:solidFill>
                    <a:latin typeface="Arial" pitchFamily="34" charset="0"/>
                  </a:defRPr>
                </a:lvl2pPr>
                <a:lvl3pPr marL="1143000" indent="-228600" eaLnBrk="0" hangingPunct="0">
                  <a:lnSpc>
                    <a:spcPct val="90000"/>
                  </a:lnSpc>
                  <a:spcBef>
                    <a:spcPts val="600"/>
                  </a:spcBef>
                  <a:buClr>
                    <a:schemeClr val="accent1"/>
                  </a:buClr>
                  <a:buFont typeface="Arial" pitchFamily="34" charset="0"/>
                  <a:buChar char="•"/>
                  <a:defRPr>
                    <a:solidFill>
                      <a:schemeClr val="tx1"/>
                    </a:solidFill>
                    <a:latin typeface="Arial" pitchFamily="34" charset="0"/>
                  </a:defRPr>
                </a:lvl3pPr>
                <a:lvl4pPr marL="1600200" indent="-228600" eaLnBrk="0" hangingPunct="0">
                  <a:lnSpc>
                    <a:spcPct val="90000"/>
                  </a:lnSpc>
                  <a:spcBef>
                    <a:spcPts val="600"/>
                  </a:spcBef>
                  <a:buFont typeface="Arial" pitchFamily="34" charset="0"/>
                  <a:buChar char="–"/>
                  <a:defRPr sz="1600">
                    <a:solidFill>
                      <a:schemeClr val="tx1"/>
                    </a:solidFill>
                    <a:latin typeface="Arial" pitchFamily="34" charset="0"/>
                  </a:defRPr>
                </a:lvl4pPr>
                <a:lvl5pPr marL="2057400" indent="-228600" eaLnBrk="0" hangingPunct="0">
                  <a:lnSpc>
                    <a:spcPct val="90000"/>
                  </a:lnSpc>
                  <a:spcBef>
                    <a:spcPts val="1200"/>
                  </a:spcBef>
                  <a:buFont typeface="Arial" pitchFamily="34" charset="0"/>
                  <a:buChar char="»"/>
                  <a:defRPr sz="1200">
                    <a:solidFill>
                      <a:schemeClr val="tx1"/>
                    </a:solidFill>
                    <a:latin typeface="Arial" pitchFamily="34" charset="0"/>
                  </a:defRPr>
                </a:lvl5pPr>
                <a:lvl6pPr marL="25146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6pPr>
                <a:lvl7pPr marL="29718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7pPr>
                <a:lvl8pPr marL="34290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8pPr>
                <a:lvl9pPr marL="38862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9pPr>
              </a:lstStyle>
              <a:p>
                <a:pPr algn="r" eaLnBrk="1" fontAlgn="auto" hangingPunct="1">
                  <a:lnSpc>
                    <a:spcPct val="100000"/>
                  </a:lnSpc>
                  <a:spcBef>
                    <a:spcPct val="0"/>
                  </a:spcBef>
                  <a:spcAft>
                    <a:spcPts val="0"/>
                  </a:spcAft>
                  <a:buClrTx/>
                  <a:buFontTx/>
                  <a:buNone/>
                  <a:defRPr/>
                </a:pPr>
                <a:r>
                  <a:rPr lang="en-US" altLang="en-US" sz="1600" kern="0" dirty="0">
                    <a:solidFill>
                      <a:srgbClr val="000000"/>
                    </a:solidFill>
                    <a:latin typeface="Arial"/>
                  </a:rPr>
                  <a:t>20</a:t>
                </a:r>
              </a:p>
            </p:txBody>
          </p:sp>
          <p:sp>
            <p:nvSpPr>
              <p:cNvPr id="52" name="Rectangle 11"/>
              <p:cNvSpPr>
                <a:spLocks noChangeArrowheads="1"/>
              </p:cNvSpPr>
              <p:nvPr/>
            </p:nvSpPr>
            <p:spPr bwMode="auto">
              <a:xfrm>
                <a:off x="1003019" y="3302298"/>
                <a:ext cx="228591" cy="246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90000"/>
                  </a:lnSpc>
                  <a:spcBef>
                    <a:spcPts val="1200"/>
                  </a:spcBef>
                  <a:buClr>
                    <a:schemeClr val="accent1"/>
                  </a:buClr>
                  <a:buFont typeface="Arial" pitchFamily="34" charset="0"/>
                  <a:buChar char="•"/>
                  <a:defRPr sz="2200">
                    <a:solidFill>
                      <a:schemeClr val="tx1"/>
                    </a:solidFill>
                    <a:latin typeface="Arial" pitchFamily="34" charset="0"/>
                  </a:defRPr>
                </a:lvl1pPr>
                <a:lvl2pPr marL="742950" indent="-285750" eaLnBrk="0" hangingPunct="0">
                  <a:lnSpc>
                    <a:spcPct val="90000"/>
                  </a:lnSpc>
                  <a:spcBef>
                    <a:spcPts val="600"/>
                  </a:spcBef>
                  <a:buFont typeface="Arial" pitchFamily="34" charset="0"/>
                  <a:buChar char="–"/>
                  <a:defRPr sz="2000">
                    <a:solidFill>
                      <a:schemeClr val="tx1"/>
                    </a:solidFill>
                    <a:latin typeface="Arial" pitchFamily="34" charset="0"/>
                  </a:defRPr>
                </a:lvl2pPr>
                <a:lvl3pPr marL="1143000" indent="-228600" eaLnBrk="0" hangingPunct="0">
                  <a:lnSpc>
                    <a:spcPct val="90000"/>
                  </a:lnSpc>
                  <a:spcBef>
                    <a:spcPts val="600"/>
                  </a:spcBef>
                  <a:buClr>
                    <a:schemeClr val="accent1"/>
                  </a:buClr>
                  <a:buFont typeface="Arial" pitchFamily="34" charset="0"/>
                  <a:buChar char="•"/>
                  <a:defRPr>
                    <a:solidFill>
                      <a:schemeClr val="tx1"/>
                    </a:solidFill>
                    <a:latin typeface="Arial" pitchFamily="34" charset="0"/>
                  </a:defRPr>
                </a:lvl3pPr>
                <a:lvl4pPr marL="1600200" indent="-228600" eaLnBrk="0" hangingPunct="0">
                  <a:lnSpc>
                    <a:spcPct val="90000"/>
                  </a:lnSpc>
                  <a:spcBef>
                    <a:spcPts val="600"/>
                  </a:spcBef>
                  <a:buFont typeface="Arial" pitchFamily="34" charset="0"/>
                  <a:buChar char="–"/>
                  <a:defRPr sz="1600">
                    <a:solidFill>
                      <a:schemeClr val="tx1"/>
                    </a:solidFill>
                    <a:latin typeface="Arial" pitchFamily="34" charset="0"/>
                  </a:defRPr>
                </a:lvl4pPr>
                <a:lvl5pPr marL="2057400" indent="-228600" eaLnBrk="0" hangingPunct="0">
                  <a:lnSpc>
                    <a:spcPct val="90000"/>
                  </a:lnSpc>
                  <a:spcBef>
                    <a:spcPts val="1200"/>
                  </a:spcBef>
                  <a:buFont typeface="Arial" pitchFamily="34" charset="0"/>
                  <a:buChar char="»"/>
                  <a:defRPr sz="1200">
                    <a:solidFill>
                      <a:schemeClr val="tx1"/>
                    </a:solidFill>
                    <a:latin typeface="Arial" pitchFamily="34" charset="0"/>
                  </a:defRPr>
                </a:lvl5pPr>
                <a:lvl6pPr marL="25146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6pPr>
                <a:lvl7pPr marL="29718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7pPr>
                <a:lvl8pPr marL="34290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8pPr>
                <a:lvl9pPr marL="38862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9pPr>
              </a:lstStyle>
              <a:p>
                <a:pPr algn="r" eaLnBrk="1" fontAlgn="auto" hangingPunct="1">
                  <a:lnSpc>
                    <a:spcPct val="100000"/>
                  </a:lnSpc>
                  <a:spcBef>
                    <a:spcPct val="0"/>
                  </a:spcBef>
                  <a:spcAft>
                    <a:spcPts val="0"/>
                  </a:spcAft>
                  <a:buClrTx/>
                  <a:buFontTx/>
                  <a:buNone/>
                  <a:defRPr/>
                </a:pPr>
                <a:r>
                  <a:rPr lang="en-US" altLang="en-US" sz="1600" kern="0" dirty="0">
                    <a:solidFill>
                      <a:srgbClr val="000000"/>
                    </a:solidFill>
                    <a:latin typeface="Arial"/>
                  </a:rPr>
                  <a:t>40</a:t>
                </a:r>
              </a:p>
            </p:txBody>
          </p:sp>
          <p:sp>
            <p:nvSpPr>
              <p:cNvPr id="53" name="Rectangle 13"/>
              <p:cNvSpPr>
                <a:spLocks noChangeArrowheads="1"/>
              </p:cNvSpPr>
              <p:nvPr/>
            </p:nvSpPr>
            <p:spPr bwMode="auto">
              <a:xfrm>
                <a:off x="1003019" y="2590932"/>
                <a:ext cx="228591" cy="246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90000"/>
                  </a:lnSpc>
                  <a:spcBef>
                    <a:spcPts val="1200"/>
                  </a:spcBef>
                  <a:buClr>
                    <a:schemeClr val="accent1"/>
                  </a:buClr>
                  <a:buFont typeface="Arial" pitchFamily="34" charset="0"/>
                  <a:buChar char="•"/>
                  <a:defRPr sz="2200">
                    <a:solidFill>
                      <a:schemeClr val="tx1"/>
                    </a:solidFill>
                    <a:latin typeface="Arial" pitchFamily="34" charset="0"/>
                  </a:defRPr>
                </a:lvl1pPr>
                <a:lvl2pPr marL="742950" indent="-285750" eaLnBrk="0" hangingPunct="0">
                  <a:lnSpc>
                    <a:spcPct val="90000"/>
                  </a:lnSpc>
                  <a:spcBef>
                    <a:spcPts val="600"/>
                  </a:spcBef>
                  <a:buFont typeface="Arial" pitchFamily="34" charset="0"/>
                  <a:buChar char="–"/>
                  <a:defRPr sz="2000">
                    <a:solidFill>
                      <a:schemeClr val="tx1"/>
                    </a:solidFill>
                    <a:latin typeface="Arial" pitchFamily="34" charset="0"/>
                  </a:defRPr>
                </a:lvl2pPr>
                <a:lvl3pPr marL="1143000" indent="-228600" eaLnBrk="0" hangingPunct="0">
                  <a:lnSpc>
                    <a:spcPct val="90000"/>
                  </a:lnSpc>
                  <a:spcBef>
                    <a:spcPts val="600"/>
                  </a:spcBef>
                  <a:buClr>
                    <a:schemeClr val="accent1"/>
                  </a:buClr>
                  <a:buFont typeface="Arial" pitchFamily="34" charset="0"/>
                  <a:buChar char="•"/>
                  <a:defRPr>
                    <a:solidFill>
                      <a:schemeClr val="tx1"/>
                    </a:solidFill>
                    <a:latin typeface="Arial" pitchFamily="34" charset="0"/>
                  </a:defRPr>
                </a:lvl3pPr>
                <a:lvl4pPr marL="1600200" indent="-228600" eaLnBrk="0" hangingPunct="0">
                  <a:lnSpc>
                    <a:spcPct val="90000"/>
                  </a:lnSpc>
                  <a:spcBef>
                    <a:spcPts val="600"/>
                  </a:spcBef>
                  <a:buFont typeface="Arial" pitchFamily="34" charset="0"/>
                  <a:buChar char="–"/>
                  <a:defRPr sz="1600">
                    <a:solidFill>
                      <a:schemeClr val="tx1"/>
                    </a:solidFill>
                    <a:latin typeface="Arial" pitchFamily="34" charset="0"/>
                  </a:defRPr>
                </a:lvl4pPr>
                <a:lvl5pPr marL="2057400" indent="-228600" eaLnBrk="0" hangingPunct="0">
                  <a:lnSpc>
                    <a:spcPct val="90000"/>
                  </a:lnSpc>
                  <a:spcBef>
                    <a:spcPts val="1200"/>
                  </a:spcBef>
                  <a:buFont typeface="Arial" pitchFamily="34" charset="0"/>
                  <a:buChar char="»"/>
                  <a:defRPr sz="1200">
                    <a:solidFill>
                      <a:schemeClr val="tx1"/>
                    </a:solidFill>
                    <a:latin typeface="Arial" pitchFamily="34" charset="0"/>
                  </a:defRPr>
                </a:lvl5pPr>
                <a:lvl6pPr marL="25146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6pPr>
                <a:lvl7pPr marL="29718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7pPr>
                <a:lvl8pPr marL="34290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8pPr>
                <a:lvl9pPr marL="38862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9pPr>
              </a:lstStyle>
              <a:p>
                <a:pPr algn="r" eaLnBrk="1" fontAlgn="auto" hangingPunct="1">
                  <a:lnSpc>
                    <a:spcPct val="100000"/>
                  </a:lnSpc>
                  <a:spcBef>
                    <a:spcPct val="0"/>
                  </a:spcBef>
                  <a:spcAft>
                    <a:spcPts val="0"/>
                  </a:spcAft>
                  <a:buClrTx/>
                  <a:buFontTx/>
                  <a:buNone/>
                  <a:defRPr/>
                </a:pPr>
                <a:r>
                  <a:rPr lang="en-US" altLang="en-US" sz="1600" kern="0" dirty="0">
                    <a:solidFill>
                      <a:srgbClr val="000000"/>
                    </a:solidFill>
                    <a:latin typeface="Arial"/>
                  </a:rPr>
                  <a:t>60</a:t>
                </a:r>
              </a:p>
            </p:txBody>
          </p:sp>
          <p:sp>
            <p:nvSpPr>
              <p:cNvPr id="54" name="Rectangle 23"/>
              <p:cNvSpPr>
                <a:spLocks noChangeArrowheads="1"/>
              </p:cNvSpPr>
              <p:nvPr/>
            </p:nvSpPr>
            <p:spPr bwMode="auto">
              <a:xfrm rot="16200000">
                <a:off x="-340227" y="3338870"/>
                <a:ext cx="1992780" cy="369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200"/>
                  </a:spcBef>
                  <a:buClr>
                    <a:schemeClr val="accent1"/>
                  </a:buClr>
                  <a:buFont typeface="Arial" pitchFamily="34" charset="0"/>
                  <a:buChar char="•"/>
                  <a:defRPr sz="2200">
                    <a:solidFill>
                      <a:schemeClr val="tx1"/>
                    </a:solidFill>
                    <a:latin typeface="Arial" pitchFamily="34" charset="0"/>
                  </a:defRPr>
                </a:lvl1pPr>
                <a:lvl2pPr marL="742950" indent="-285750" eaLnBrk="0" hangingPunct="0">
                  <a:lnSpc>
                    <a:spcPct val="90000"/>
                  </a:lnSpc>
                  <a:spcBef>
                    <a:spcPts val="600"/>
                  </a:spcBef>
                  <a:buFont typeface="Arial" pitchFamily="34" charset="0"/>
                  <a:buChar char="–"/>
                  <a:defRPr sz="2000">
                    <a:solidFill>
                      <a:schemeClr val="tx1"/>
                    </a:solidFill>
                    <a:latin typeface="Arial" pitchFamily="34" charset="0"/>
                  </a:defRPr>
                </a:lvl2pPr>
                <a:lvl3pPr marL="1143000" indent="-228600" eaLnBrk="0" hangingPunct="0">
                  <a:lnSpc>
                    <a:spcPct val="90000"/>
                  </a:lnSpc>
                  <a:spcBef>
                    <a:spcPts val="600"/>
                  </a:spcBef>
                  <a:buClr>
                    <a:schemeClr val="accent1"/>
                  </a:buClr>
                  <a:buFont typeface="Arial" pitchFamily="34" charset="0"/>
                  <a:buChar char="•"/>
                  <a:defRPr>
                    <a:solidFill>
                      <a:schemeClr val="tx1"/>
                    </a:solidFill>
                    <a:latin typeface="Arial" pitchFamily="34" charset="0"/>
                  </a:defRPr>
                </a:lvl3pPr>
                <a:lvl4pPr marL="1600200" indent="-228600" eaLnBrk="0" hangingPunct="0">
                  <a:lnSpc>
                    <a:spcPct val="90000"/>
                  </a:lnSpc>
                  <a:spcBef>
                    <a:spcPts val="600"/>
                  </a:spcBef>
                  <a:buFont typeface="Arial" pitchFamily="34" charset="0"/>
                  <a:buChar char="–"/>
                  <a:defRPr sz="1600">
                    <a:solidFill>
                      <a:schemeClr val="tx1"/>
                    </a:solidFill>
                    <a:latin typeface="Arial" pitchFamily="34" charset="0"/>
                  </a:defRPr>
                </a:lvl4pPr>
                <a:lvl5pPr marL="2057400" indent="-228600" eaLnBrk="0" hangingPunct="0">
                  <a:lnSpc>
                    <a:spcPct val="90000"/>
                  </a:lnSpc>
                  <a:spcBef>
                    <a:spcPts val="1200"/>
                  </a:spcBef>
                  <a:buFont typeface="Arial" pitchFamily="34" charset="0"/>
                  <a:buChar char="»"/>
                  <a:defRPr sz="1200">
                    <a:solidFill>
                      <a:schemeClr val="tx1"/>
                    </a:solidFill>
                    <a:latin typeface="Arial" pitchFamily="34" charset="0"/>
                  </a:defRPr>
                </a:lvl5pPr>
                <a:lvl6pPr marL="25146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6pPr>
                <a:lvl7pPr marL="29718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7pPr>
                <a:lvl8pPr marL="34290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8pPr>
                <a:lvl9pPr marL="38862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9pPr>
              </a:lstStyle>
              <a:p>
                <a:pPr algn="ctr" eaLnBrk="1" fontAlgn="auto" hangingPunct="1">
                  <a:lnSpc>
                    <a:spcPct val="100000"/>
                  </a:lnSpc>
                  <a:spcBef>
                    <a:spcPct val="0"/>
                  </a:spcBef>
                  <a:spcAft>
                    <a:spcPts val="0"/>
                  </a:spcAft>
                  <a:buClrTx/>
                  <a:buFontTx/>
                  <a:buNone/>
                  <a:defRPr/>
                </a:pPr>
                <a:r>
                  <a:rPr lang="en-US" altLang="en-US" sz="1800" b="1" kern="0" dirty="0" smtClean="0">
                    <a:solidFill>
                      <a:srgbClr val="000000"/>
                    </a:solidFill>
                    <a:latin typeface="Arial"/>
                  </a:rPr>
                  <a:t>Insulin Effect</a:t>
                </a:r>
                <a:endParaRPr lang="en-US" altLang="en-US" sz="1800" b="1" kern="0" dirty="0">
                  <a:solidFill>
                    <a:srgbClr val="000000"/>
                  </a:solidFill>
                  <a:latin typeface="Arial"/>
                </a:endParaRPr>
              </a:p>
            </p:txBody>
          </p:sp>
          <p:cxnSp>
            <p:nvCxnSpPr>
              <p:cNvPr id="64536" name="Straight Connector 54"/>
              <p:cNvCxnSpPr>
                <a:cxnSpLocks noChangeShapeType="1"/>
              </p:cNvCxnSpPr>
              <p:nvPr/>
            </p:nvCxnSpPr>
            <p:spPr bwMode="auto">
              <a:xfrm>
                <a:off x="1249609" y="3424565"/>
                <a:ext cx="82547" cy="0"/>
              </a:xfrm>
              <a:prstGeom prst="line">
                <a:avLst/>
              </a:prstGeom>
              <a:noFill/>
              <a:ln w="9525" algn="ctr">
                <a:solidFill>
                  <a:srgbClr val="000000"/>
                </a:solidFill>
                <a:round/>
                <a:headEnd/>
                <a:tailEnd/>
              </a:ln>
            </p:spPr>
          </p:cxnSp>
          <p:cxnSp>
            <p:nvCxnSpPr>
              <p:cNvPr id="64537" name="Straight Connector 58"/>
              <p:cNvCxnSpPr>
                <a:cxnSpLocks noChangeShapeType="1"/>
              </p:cNvCxnSpPr>
              <p:nvPr/>
            </p:nvCxnSpPr>
            <p:spPr bwMode="auto">
              <a:xfrm>
                <a:off x="1249609" y="4102586"/>
                <a:ext cx="82547" cy="0"/>
              </a:xfrm>
              <a:prstGeom prst="line">
                <a:avLst/>
              </a:prstGeom>
              <a:noFill/>
              <a:ln w="9525" algn="ctr">
                <a:solidFill>
                  <a:srgbClr val="000000"/>
                </a:solidFill>
                <a:round/>
                <a:headEnd/>
                <a:tailEnd/>
              </a:ln>
            </p:spPr>
          </p:cxnSp>
          <p:cxnSp>
            <p:nvCxnSpPr>
              <p:cNvPr id="64538" name="Straight Connector 59"/>
              <p:cNvCxnSpPr>
                <a:cxnSpLocks noChangeShapeType="1"/>
              </p:cNvCxnSpPr>
              <p:nvPr/>
            </p:nvCxnSpPr>
            <p:spPr bwMode="auto">
              <a:xfrm>
                <a:off x="1249609" y="2714786"/>
                <a:ext cx="82547" cy="0"/>
              </a:xfrm>
              <a:prstGeom prst="line">
                <a:avLst/>
              </a:prstGeom>
              <a:noFill/>
              <a:ln w="9525" algn="ctr">
                <a:solidFill>
                  <a:srgbClr val="000000"/>
                </a:solidFill>
                <a:round/>
                <a:headEnd/>
                <a:tailEnd/>
              </a:ln>
            </p:spPr>
          </p:cxnSp>
          <p:sp>
            <p:nvSpPr>
              <p:cNvPr id="64" name="Rectangle 5"/>
              <p:cNvSpPr>
                <a:spLocks noChangeArrowheads="1"/>
              </p:cNvSpPr>
              <p:nvPr/>
            </p:nvSpPr>
            <p:spPr bwMode="auto">
              <a:xfrm>
                <a:off x="3412750" y="5056897"/>
                <a:ext cx="628625" cy="27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90000"/>
                  </a:lnSpc>
                  <a:spcBef>
                    <a:spcPts val="1200"/>
                  </a:spcBef>
                  <a:buClr>
                    <a:schemeClr val="accent1"/>
                  </a:buClr>
                  <a:buFont typeface="Arial" pitchFamily="34" charset="0"/>
                  <a:buChar char="•"/>
                  <a:defRPr sz="2200">
                    <a:solidFill>
                      <a:schemeClr val="tx1"/>
                    </a:solidFill>
                    <a:latin typeface="Arial" pitchFamily="34" charset="0"/>
                  </a:defRPr>
                </a:lvl1pPr>
                <a:lvl2pPr marL="742950" indent="-285750" eaLnBrk="0" hangingPunct="0">
                  <a:lnSpc>
                    <a:spcPct val="90000"/>
                  </a:lnSpc>
                  <a:spcBef>
                    <a:spcPts val="600"/>
                  </a:spcBef>
                  <a:buFont typeface="Arial" pitchFamily="34" charset="0"/>
                  <a:buChar char="–"/>
                  <a:defRPr sz="2000">
                    <a:solidFill>
                      <a:schemeClr val="tx1"/>
                    </a:solidFill>
                    <a:latin typeface="Arial" pitchFamily="34" charset="0"/>
                  </a:defRPr>
                </a:lvl2pPr>
                <a:lvl3pPr marL="1143000" indent="-228600" eaLnBrk="0" hangingPunct="0">
                  <a:lnSpc>
                    <a:spcPct val="90000"/>
                  </a:lnSpc>
                  <a:spcBef>
                    <a:spcPts val="600"/>
                  </a:spcBef>
                  <a:buClr>
                    <a:schemeClr val="accent1"/>
                  </a:buClr>
                  <a:buFont typeface="Arial" pitchFamily="34" charset="0"/>
                  <a:buChar char="•"/>
                  <a:defRPr>
                    <a:solidFill>
                      <a:schemeClr val="tx1"/>
                    </a:solidFill>
                    <a:latin typeface="Arial" pitchFamily="34" charset="0"/>
                  </a:defRPr>
                </a:lvl3pPr>
                <a:lvl4pPr marL="1600200" indent="-228600" eaLnBrk="0" hangingPunct="0">
                  <a:lnSpc>
                    <a:spcPct val="90000"/>
                  </a:lnSpc>
                  <a:spcBef>
                    <a:spcPts val="600"/>
                  </a:spcBef>
                  <a:buFont typeface="Arial" pitchFamily="34" charset="0"/>
                  <a:buChar char="–"/>
                  <a:defRPr sz="1600">
                    <a:solidFill>
                      <a:schemeClr val="tx1"/>
                    </a:solidFill>
                    <a:latin typeface="Arial" pitchFamily="34" charset="0"/>
                  </a:defRPr>
                </a:lvl4pPr>
                <a:lvl5pPr marL="2057400" indent="-228600" eaLnBrk="0" hangingPunct="0">
                  <a:lnSpc>
                    <a:spcPct val="90000"/>
                  </a:lnSpc>
                  <a:spcBef>
                    <a:spcPts val="1200"/>
                  </a:spcBef>
                  <a:buFont typeface="Arial" pitchFamily="34" charset="0"/>
                  <a:buChar char="»"/>
                  <a:defRPr sz="1200">
                    <a:solidFill>
                      <a:schemeClr val="tx1"/>
                    </a:solidFill>
                    <a:latin typeface="Arial" pitchFamily="34" charset="0"/>
                  </a:defRPr>
                </a:lvl5pPr>
                <a:lvl6pPr marL="25146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6pPr>
                <a:lvl7pPr marL="29718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7pPr>
                <a:lvl8pPr marL="34290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8pPr>
                <a:lvl9pPr marL="38862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9pPr>
              </a:lstStyle>
              <a:p>
                <a:pPr algn="ctr" eaLnBrk="1" fontAlgn="auto" hangingPunct="1">
                  <a:lnSpc>
                    <a:spcPct val="100000"/>
                  </a:lnSpc>
                  <a:spcBef>
                    <a:spcPct val="0"/>
                  </a:spcBef>
                  <a:spcAft>
                    <a:spcPts val="0"/>
                  </a:spcAft>
                  <a:buClrTx/>
                  <a:buFontTx/>
                  <a:buNone/>
                  <a:defRPr/>
                </a:pPr>
                <a:r>
                  <a:rPr lang="en-US" altLang="en-US" sz="1800" kern="0" dirty="0">
                    <a:solidFill>
                      <a:srgbClr val="000000"/>
                    </a:solidFill>
                    <a:latin typeface="Arial"/>
                  </a:rPr>
                  <a:t>Lunch</a:t>
                </a:r>
              </a:p>
            </p:txBody>
          </p:sp>
          <p:sp>
            <p:nvSpPr>
              <p:cNvPr id="65" name="Rectangle 5"/>
              <p:cNvSpPr>
                <a:spLocks noChangeArrowheads="1"/>
              </p:cNvSpPr>
              <p:nvPr/>
            </p:nvSpPr>
            <p:spPr bwMode="auto">
              <a:xfrm>
                <a:off x="4933515" y="5056897"/>
                <a:ext cx="742921" cy="27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90000"/>
                  </a:lnSpc>
                  <a:spcBef>
                    <a:spcPts val="1200"/>
                  </a:spcBef>
                  <a:buClr>
                    <a:schemeClr val="accent1"/>
                  </a:buClr>
                  <a:buFont typeface="Arial" pitchFamily="34" charset="0"/>
                  <a:buChar char="•"/>
                  <a:defRPr sz="2200">
                    <a:solidFill>
                      <a:schemeClr val="tx1"/>
                    </a:solidFill>
                    <a:latin typeface="Arial" pitchFamily="34" charset="0"/>
                  </a:defRPr>
                </a:lvl1pPr>
                <a:lvl2pPr marL="742950" indent="-285750" eaLnBrk="0" hangingPunct="0">
                  <a:lnSpc>
                    <a:spcPct val="90000"/>
                  </a:lnSpc>
                  <a:spcBef>
                    <a:spcPts val="600"/>
                  </a:spcBef>
                  <a:buFont typeface="Arial" pitchFamily="34" charset="0"/>
                  <a:buChar char="–"/>
                  <a:defRPr sz="2000">
                    <a:solidFill>
                      <a:schemeClr val="tx1"/>
                    </a:solidFill>
                    <a:latin typeface="Arial" pitchFamily="34" charset="0"/>
                  </a:defRPr>
                </a:lvl2pPr>
                <a:lvl3pPr marL="1143000" indent="-228600" eaLnBrk="0" hangingPunct="0">
                  <a:lnSpc>
                    <a:spcPct val="90000"/>
                  </a:lnSpc>
                  <a:spcBef>
                    <a:spcPts val="600"/>
                  </a:spcBef>
                  <a:buClr>
                    <a:schemeClr val="accent1"/>
                  </a:buClr>
                  <a:buFont typeface="Arial" pitchFamily="34" charset="0"/>
                  <a:buChar char="•"/>
                  <a:defRPr>
                    <a:solidFill>
                      <a:schemeClr val="tx1"/>
                    </a:solidFill>
                    <a:latin typeface="Arial" pitchFamily="34" charset="0"/>
                  </a:defRPr>
                </a:lvl3pPr>
                <a:lvl4pPr marL="1600200" indent="-228600" eaLnBrk="0" hangingPunct="0">
                  <a:lnSpc>
                    <a:spcPct val="90000"/>
                  </a:lnSpc>
                  <a:spcBef>
                    <a:spcPts val="600"/>
                  </a:spcBef>
                  <a:buFont typeface="Arial" pitchFamily="34" charset="0"/>
                  <a:buChar char="–"/>
                  <a:defRPr sz="1600">
                    <a:solidFill>
                      <a:schemeClr val="tx1"/>
                    </a:solidFill>
                    <a:latin typeface="Arial" pitchFamily="34" charset="0"/>
                  </a:defRPr>
                </a:lvl4pPr>
                <a:lvl5pPr marL="2057400" indent="-228600" eaLnBrk="0" hangingPunct="0">
                  <a:lnSpc>
                    <a:spcPct val="90000"/>
                  </a:lnSpc>
                  <a:spcBef>
                    <a:spcPts val="1200"/>
                  </a:spcBef>
                  <a:buFont typeface="Arial" pitchFamily="34" charset="0"/>
                  <a:buChar char="»"/>
                  <a:defRPr sz="1200">
                    <a:solidFill>
                      <a:schemeClr val="tx1"/>
                    </a:solidFill>
                    <a:latin typeface="Arial" pitchFamily="34" charset="0"/>
                  </a:defRPr>
                </a:lvl5pPr>
                <a:lvl6pPr marL="25146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6pPr>
                <a:lvl7pPr marL="29718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7pPr>
                <a:lvl8pPr marL="34290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8pPr>
                <a:lvl9pPr marL="38862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9pPr>
              </a:lstStyle>
              <a:p>
                <a:pPr algn="ctr" eaLnBrk="1" fontAlgn="auto" hangingPunct="1">
                  <a:lnSpc>
                    <a:spcPct val="100000"/>
                  </a:lnSpc>
                  <a:spcBef>
                    <a:spcPct val="0"/>
                  </a:spcBef>
                  <a:spcAft>
                    <a:spcPts val="0"/>
                  </a:spcAft>
                  <a:buClrTx/>
                  <a:buFontTx/>
                  <a:buNone/>
                  <a:defRPr/>
                </a:pPr>
                <a:r>
                  <a:rPr lang="en-US" altLang="en-US" sz="1800" kern="0" dirty="0">
                    <a:solidFill>
                      <a:srgbClr val="000000"/>
                    </a:solidFill>
                    <a:latin typeface="Arial"/>
                  </a:rPr>
                  <a:t>Supper</a:t>
                </a:r>
              </a:p>
            </p:txBody>
          </p:sp>
        </p:grpSp>
        <p:sp>
          <p:nvSpPr>
            <p:cNvPr id="64525" name="Rectangle 43"/>
            <p:cNvSpPr>
              <a:spLocks noChangeArrowheads="1"/>
            </p:cNvSpPr>
            <p:nvPr/>
          </p:nvSpPr>
          <p:spPr bwMode="auto">
            <a:xfrm>
              <a:off x="5265206" y="1811338"/>
              <a:ext cx="161925" cy="161925"/>
            </a:xfrm>
            <a:prstGeom prst="rect">
              <a:avLst/>
            </a:prstGeom>
            <a:solidFill>
              <a:srgbClr val="A59D95"/>
            </a:solidFill>
            <a:ln w="25400" algn="ctr">
              <a:noFill/>
              <a:miter lim="800000"/>
              <a:headEnd/>
              <a:tailEnd/>
            </a:ln>
          </p:spPr>
          <p:txBody>
            <a:bodyPr anchor="ctr"/>
            <a:lstStyle/>
            <a:p>
              <a:pPr algn="ctr" eaLnBrk="1" hangingPunct="1"/>
              <a:endParaRPr lang="en-GB" altLang="en-US">
                <a:solidFill>
                  <a:srgbClr val="000000"/>
                </a:solidFill>
                <a:ea typeface="ヒラギノ角ゴ Pro W3" charset="-128"/>
              </a:endParaRPr>
            </a:p>
          </p:txBody>
        </p:sp>
        <p:sp>
          <p:nvSpPr>
            <p:cNvPr id="64526" name="Rectangle 44"/>
            <p:cNvSpPr>
              <a:spLocks noChangeArrowheads="1"/>
            </p:cNvSpPr>
            <p:nvPr/>
          </p:nvSpPr>
          <p:spPr bwMode="auto">
            <a:xfrm>
              <a:off x="5265206" y="2078038"/>
              <a:ext cx="161925" cy="160337"/>
            </a:xfrm>
            <a:prstGeom prst="rect">
              <a:avLst/>
            </a:prstGeom>
            <a:solidFill>
              <a:srgbClr val="FF6D22"/>
            </a:solidFill>
            <a:ln w="25400" algn="ctr">
              <a:noFill/>
              <a:miter lim="800000"/>
              <a:headEnd/>
              <a:tailEnd/>
            </a:ln>
          </p:spPr>
          <p:txBody>
            <a:bodyPr anchor="ctr"/>
            <a:lstStyle/>
            <a:p>
              <a:pPr algn="ctr" eaLnBrk="1" hangingPunct="1"/>
              <a:endParaRPr lang="en-GB" altLang="en-US">
                <a:solidFill>
                  <a:srgbClr val="000000"/>
                </a:solidFill>
                <a:ea typeface="ヒラギノ角ゴ Pro W3" charset="-128"/>
              </a:endParaRPr>
            </a:p>
          </p:txBody>
        </p:sp>
        <p:sp>
          <p:nvSpPr>
            <p:cNvPr id="64527" name="Rectangle 45"/>
            <p:cNvSpPr>
              <a:spLocks noChangeArrowheads="1"/>
            </p:cNvSpPr>
            <p:nvPr/>
          </p:nvSpPr>
          <p:spPr bwMode="auto">
            <a:xfrm>
              <a:off x="5273144" y="2373313"/>
              <a:ext cx="161925" cy="160337"/>
            </a:xfrm>
            <a:prstGeom prst="rect">
              <a:avLst/>
            </a:prstGeom>
            <a:solidFill>
              <a:srgbClr val="263F6A"/>
            </a:solidFill>
            <a:ln w="25400" algn="ctr">
              <a:noFill/>
              <a:miter lim="800000"/>
              <a:headEnd/>
              <a:tailEnd/>
            </a:ln>
          </p:spPr>
          <p:txBody>
            <a:bodyPr anchor="ctr"/>
            <a:lstStyle/>
            <a:p>
              <a:pPr algn="ctr" eaLnBrk="1" hangingPunct="1"/>
              <a:endParaRPr lang="en-GB" altLang="en-US">
                <a:solidFill>
                  <a:srgbClr val="000000"/>
                </a:solidFill>
                <a:ea typeface="ヒラギノ角ゴ Pro W3" charset="-128"/>
              </a:endParaRPr>
            </a:p>
          </p:txBody>
        </p:sp>
      </p:grpSp>
      <p:sp>
        <p:nvSpPr>
          <p:cNvPr id="39" name="Freeform 38"/>
          <p:cNvSpPr/>
          <p:nvPr/>
        </p:nvSpPr>
        <p:spPr>
          <a:xfrm>
            <a:off x="1346200" y="4727575"/>
            <a:ext cx="4795838" cy="361950"/>
          </a:xfrm>
          <a:custGeom>
            <a:avLst/>
            <a:gdLst>
              <a:gd name="connsiteX0" fmla="*/ 0 w 4491317"/>
              <a:gd name="connsiteY0" fmla="*/ 72776 h 350682"/>
              <a:gd name="connsiteX1" fmla="*/ 1640541 w 4491317"/>
              <a:gd name="connsiteY1" fmla="*/ 18988 h 350682"/>
              <a:gd name="connsiteX2" fmla="*/ 3433482 w 4491317"/>
              <a:gd name="connsiteY2" fmla="*/ 1059 h 350682"/>
              <a:gd name="connsiteX3" fmla="*/ 3989294 w 4491317"/>
              <a:gd name="connsiteY3" fmla="*/ 45882 h 350682"/>
              <a:gd name="connsiteX4" fmla="*/ 4347882 w 4491317"/>
              <a:gd name="connsiteY4" fmla="*/ 126565 h 350682"/>
              <a:gd name="connsiteX5" fmla="*/ 4491317 w 4491317"/>
              <a:gd name="connsiteY5" fmla="*/ 350682 h 350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91317" h="350682">
                <a:moveTo>
                  <a:pt x="0" y="72776"/>
                </a:moveTo>
                <a:lnTo>
                  <a:pt x="1640541" y="18988"/>
                </a:lnTo>
                <a:cubicBezTo>
                  <a:pt x="2212788" y="7035"/>
                  <a:pt x="3042023" y="-3423"/>
                  <a:pt x="3433482" y="1059"/>
                </a:cubicBezTo>
                <a:cubicBezTo>
                  <a:pt x="3824941" y="5541"/>
                  <a:pt x="3836894" y="24964"/>
                  <a:pt x="3989294" y="45882"/>
                </a:cubicBezTo>
                <a:cubicBezTo>
                  <a:pt x="4141694" y="66800"/>
                  <a:pt x="4264211" y="75765"/>
                  <a:pt x="4347882" y="126565"/>
                </a:cubicBezTo>
                <a:cubicBezTo>
                  <a:pt x="4431553" y="177365"/>
                  <a:pt x="4461435" y="264023"/>
                  <a:pt x="4491317" y="350682"/>
                </a:cubicBezTo>
              </a:path>
            </a:pathLst>
          </a:custGeom>
          <a:ln w="28575">
            <a:solidFill>
              <a:srgbClr val="263F6A"/>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GB" dirty="0">
              <a:solidFill>
                <a:srgbClr val="333333"/>
              </a:solidFill>
            </a:endParaRPr>
          </a:p>
        </p:txBody>
      </p:sp>
      <p:sp>
        <p:nvSpPr>
          <p:cNvPr id="40" name="Freeform 39"/>
          <p:cNvSpPr/>
          <p:nvPr/>
        </p:nvSpPr>
        <p:spPr>
          <a:xfrm>
            <a:off x="5616575" y="4787900"/>
            <a:ext cx="1255713" cy="295275"/>
          </a:xfrm>
          <a:custGeom>
            <a:avLst/>
            <a:gdLst>
              <a:gd name="connsiteX0" fmla="*/ 0 w 1255059"/>
              <a:gd name="connsiteY0" fmla="*/ 295835 h 295835"/>
              <a:gd name="connsiteX1" fmla="*/ 62753 w 1255059"/>
              <a:gd name="connsiteY1" fmla="*/ 143435 h 295835"/>
              <a:gd name="connsiteX2" fmla="*/ 277906 w 1255059"/>
              <a:gd name="connsiteY2" fmla="*/ 44823 h 295835"/>
              <a:gd name="connsiteX3" fmla="*/ 1255059 w 1255059"/>
              <a:gd name="connsiteY3" fmla="*/ 0 h 295835"/>
            </a:gdLst>
            <a:ahLst/>
            <a:cxnLst>
              <a:cxn ang="0">
                <a:pos x="connsiteX0" y="connsiteY0"/>
              </a:cxn>
              <a:cxn ang="0">
                <a:pos x="connsiteX1" y="connsiteY1"/>
              </a:cxn>
              <a:cxn ang="0">
                <a:pos x="connsiteX2" y="connsiteY2"/>
              </a:cxn>
              <a:cxn ang="0">
                <a:pos x="connsiteX3" y="connsiteY3"/>
              </a:cxn>
            </a:cxnLst>
            <a:rect l="l" t="t" r="r" b="b"/>
            <a:pathLst>
              <a:path w="1255059" h="295835">
                <a:moveTo>
                  <a:pt x="0" y="295835"/>
                </a:moveTo>
                <a:cubicBezTo>
                  <a:pt x="8217" y="240552"/>
                  <a:pt x="16435" y="185270"/>
                  <a:pt x="62753" y="143435"/>
                </a:cubicBezTo>
                <a:cubicBezTo>
                  <a:pt x="109071" y="101600"/>
                  <a:pt x="79188" y="68729"/>
                  <a:pt x="277906" y="44823"/>
                </a:cubicBezTo>
                <a:cubicBezTo>
                  <a:pt x="476624" y="20917"/>
                  <a:pt x="865841" y="10458"/>
                  <a:pt x="1255059" y="0"/>
                </a:cubicBezTo>
              </a:path>
            </a:pathLst>
          </a:custGeom>
          <a:ln w="28575">
            <a:solidFill>
              <a:srgbClr val="263F6A"/>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GB" dirty="0">
              <a:solidFill>
                <a:srgbClr val="333333"/>
              </a:solidFill>
            </a:endParaRPr>
          </a:p>
        </p:txBody>
      </p:sp>
      <p:sp>
        <p:nvSpPr>
          <p:cNvPr id="29" name="Freeform 28"/>
          <p:cNvSpPr/>
          <p:nvPr/>
        </p:nvSpPr>
        <p:spPr>
          <a:xfrm>
            <a:off x="1577975" y="4052888"/>
            <a:ext cx="1004888" cy="914400"/>
          </a:xfrm>
          <a:custGeom>
            <a:avLst/>
            <a:gdLst>
              <a:gd name="connsiteX0" fmla="*/ 0 w 1111623"/>
              <a:gd name="connsiteY0" fmla="*/ 742814 h 796602"/>
              <a:gd name="connsiteX1" fmla="*/ 116541 w 1111623"/>
              <a:gd name="connsiteY1" fmla="*/ 249755 h 796602"/>
              <a:gd name="connsiteX2" fmla="*/ 313764 w 1111623"/>
              <a:gd name="connsiteY2" fmla="*/ 7708 h 796602"/>
              <a:gd name="connsiteX3" fmla="*/ 609600 w 1111623"/>
              <a:gd name="connsiteY3" fmla="*/ 106320 h 796602"/>
              <a:gd name="connsiteX4" fmla="*/ 950259 w 1111623"/>
              <a:gd name="connsiteY4" fmla="*/ 554555 h 796602"/>
              <a:gd name="connsiteX5" fmla="*/ 1111623 w 1111623"/>
              <a:gd name="connsiteY5" fmla="*/ 796602 h 79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1623" h="796602">
                <a:moveTo>
                  <a:pt x="0" y="742814"/>
                </a:moveTo>
                <a:cubicBezTo>
                  <a:pt x="32123" y="557543"/>
                  <a:pt x="64247" y="372273"/>
                  <a:pt x="116541" y="249755"/>
                </a:cubicBezTo>
                <a:cubicBezTo>
                  <a:pt x="168835" y="127237"/>
                  <a:pt x="231588" y="31614"/>
                  <a:pt x="313764" y="7708"/>
                </a:cubicBezTo>
                <a:cubicBezTo>
                  <a:pt x="395940" y="-16198"/>
                  <a:pt x="503518" y="15179"/>
                  <a:pt x="609600" y="106320"/>
                </a:cubicBezTo>
                <a:cubicBezTo>
                  <a:pt x="715682" y="197461"/>
                  <a:pt x="866589" y="439508"/>
                  <a:pt x="950259" y="554555"/>
                </a:cubicBezTo>
                <a:cubicBezTo>
                  <a:pt x="1033929" y="669602"/>
                  <a:pt x="1072776" y="733102"/>
                  <a:pt x="1111623" y="796602"/>
                </a:cubicBezTo>
              </a:path>
            </a:pathLst>
          </a:custGeom>
          <a:noFill/>
          <a:ln w="28575" cap="flat" cmpd="sng" algn="ctr">
            <a:solidFill>
              <a:srgbClr val="FF6D22"/>
            </a:solidFill>
            <a:prstDash val="solid"/>
          </a:ln>
          <a:effectLst/>
        </p:spPr>
        <p:txBody>
          <a:bodyPr anchor="ctr"/>
          <a:lstStyle/>
          <a:p>
            <a:pPr algn="ctr" eaLnBrk="1" fontAlgn="auto" hangingPunct="1">
              <a:spcBef>
                <a:spcPts val="0"/>
              </a:spcBef>
              <a:spcAft>
                <a:spcPts val="0"/>
              </a:spcAft>
              <a:defRPr/>
            </a:pPr>
            <a:endParaRPr lang="en-GB" kern="0" dirty="0">
              <a:solidFill>
                <a:srgbClr val="333333"/>
              </a:solidFill>
              <a:latin typeface="Arial"/>
              <a:cs typeface="+mn-cs"/>
            </a:endParaRPr>
          </a:p>
        </p:txBody>
      </p:sp>
      <p:sp>
        <p:nvSpPr>
          <p:cNvPr id="30" name="Freeform 29"/>
          <p:cNvSpPr/>
          <p:nvPr/>
        </p:nvSpPr>
        <p:spPr>
          <a:xfrm>
            <a:off x="2730500" y="4052888"/>
            <a:ext cx="1006475" cy="914400"/>
          </a:xfrm>
          <a:custGeom>
            <a:avLst/>
            <a:gdLst>
              <a:gd name="connsiteX0" fmla="*/ 0 w 1129553"/>
              <a:gd name="connsiteY0" fmla="*/ 743064 h 859605"/>
              <a:gd name="connsiteX1" fmla="*/ 98612 w 1129553"/>
              <a:gd name="connsiteY1" fmla="*/ 303793 h 859605"/>
              <a:gd name="connsiteX2" fmla="*/ 224118 w 1129553"/>
              <a:gd name="connsiteY2" fmla="*/ 61746 h 859605"/>
              <a:gd name="connsiteX3" fmla="*/ 340659 w 1129553"/>
              <a:gd name="connsiteY3" fmla="*/ 7958 h 859605"/>
              <a:gd name="connsiteX4" fmla="*/ 493059 w 1129553"/>
              <a:gd name="connsiteY4" fmla="*/ 43816 h 859605"/>
              <a:gd name="connsiteX5" fmla="*/ 833718 w 1129553"/>
              <a:gd name="connsiteY5" fmla="*/ 402405 h 859605"/>
              <a:gd name="connsiteX6" fmla="*/ 1129553 w 1129553"/>
              <a:gd name="connsiteY6" fmla="*/ 859605 h 85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9553" h="859605">
                <a:moveTo>
                  <a:pt x="0" y="743064"/>
                </a:moveTo>
                <a:cubicBezTo>
                  <a:pt x="30629" y="580205"/>
                  <a:pt x="61259" y="417346"/>
                  <a:pt x="98612" y="303793"/>
                </a:cubicBezTo>
                <a:cubicBezTo>
                  <a:pt x="135965" y="190240"/>
                  <a:pt x="183777" y="111052"/>
                  <a:pt x="224118" y="61746"/>
                </a:cubicBezTo>
                <a:cubicBezTo>
                  <a:pt x="264459" y="12440"/>
                  <a:pt x="295836" y="10946"/>
                  <a:pt x="340659" y="7958"/>
                </a:cubicBezTo>
                <a:cubicBezTo>
                  <a:pt x="385482" y="4970"/>
                  <a:pt x="410883" y="-21925"/>
                  <a:pt x="493059" y="43816"/>
                </a:cubicBezTo>
                <a:cubicBezTo>
                  <a:pt x="575235" y="109557"/>
                  <a:pt x="727636" y="266440"/>
                  <a:pt x="833718" y="402405"/>
                </a:cubicBezTo>
                <a:cubicBezTo>
                  <a:pt x="939800" y="538370"/>
                  <a:pt x="1034676" y="698987"/>
                  <a:pt x="1129553" y="859605"/>
                </a:cubicBezTo>
              </a:path>
            </a:pathLst>
          </a:custGeom>
          <a:noFill/>
          <a:ln w="28575" cap="flat" cmpd="sng" algn="ctr">
            <a:solidFill>
              <a:srgbClr val="FF6D22"/>
            </a:solidFill>
            <a:prstDash val="solid"/>
          </a:ln>
          <a:effectLst/>
        </p:spPr>
        <p:txBody>
          <a:bodyPr anchor="ctr"/>
          <a:lstStyle/>
          <a:p>
            <a:pPr algn="ctr" eaLnBrk="1" fontAlgn="auto" hangingPunct="1">
              <a:spcBef>
                <a:spcPts val="0"/>
              </a:spcBef>
              <a:spcAft>
                <a:spcPts val="0"/>
              </a:spcAft>
              <a:defRPr/>
            </a:pPr>
            <a:endParaRPr lang="en-GB" kern="0" dirty="0">
              <a:solidFill>
                <a:srgbClr val="333333"/>
              </a:solidFill>
              <a:latin typeface="Arial"/>
              <a:cs typeface="+mn-cs"/>
            </a:endParaRPr>
          </a:p>
        </p:txBody>
      </p:sp>
      <p:sp>
        <p:nvSpPr>
          <p:cNvPr id="32" name="Freeform 31"/>
          <p:cNvSpPr/>
          <p:nvPr/>
        </p:nvSpPr>
        <p:spPr>
          <a:xfrm>
            <a:off x="4284663" y="4052888"/>
            <a:ext cx="1004887" cy="914400"/>
          </a:xfrm>
          <a:custGeom>
            <a:avLst/>
            <a:gdLst>
              <a:gd name="connsiteX0" fmla="*/ 0 w 1120588"/>
              <a:gd name="connsiteY0" fmla="*/ 759520 h 867097"/>
              <a:gd name="connsiteX1" fmla="*/ 89647 w 1120588"/>
              <a:gd name="connsiteY1" fmla="*/ 311285 h 867097"/>
              <a:gd name="connsiteX2" fmla="*/ 268941 w 1120588"/>
              <a:gd name="connsiteY2" fmla="*/ 15450 h 867097"/>
              <a:gd name="connsiteX3" fmla="*/ 546847 w 1120588"/>
              <a:gd name="connsiteY3" fmla="*/ 87167 h 867097"/>
              <a:gd name="connsiteX4" fmla="*/ 887506 w 1120588"/>
              <a:gd name="connsiteY4" fmla="*/ 472650 h 867097"/>
              <a:gd name="connsiteX5" fmla="*/ 1120588 w 1120588"/>
              <a:gd name="connsiteY5" fmla="*/ 867097 h 86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0588" h="867097">
                <a:moveTo>
                  <a:pt x="0" y="759520"/>
                </a:moveTo>
                <a:cubicBezTo>
                  <a:pt x="22412" y="597408"/>
                  <a:pt x="44824" y="435297"/>
                  <a:pt x="89647" y="311285"/>
                </a:cubicBezTo>
                <a:cubicBezTo>
                  <a:pt x="134471" y="187273"/>
                  <a:pt x="192741" y="52803"/>
                  <a:pt x="268941" y="15450"/>
                </a:cubicBezTo>
                <a:cubicBezTo>
                  <a:pt x="345141" y="-21903"/>
                  <a:pt x="443753" y="10967"/>
                  <a:pt x="546847" y="87167"/>
                </a:cubicBezTo>
                <a:cubicBezTo>
                  <a:pt x="649941" y="163367"/>
                  <a:pt x="791883" y="342662"/>
                  <a:pt x="887506" y="472650"/>
                </a:cubicBezTo>
                <a:cubicBezTo>
                  <a:pt x="983129" y="602638"/>
                  <a:pt x="1051858" y="734867"/>
                  <a:pt x="1120588" y="867097"/>
                </a:cubicBezTo>
              </a:path>
            </a:pathLst>
          </a:custGeom>
          <a:noFill/>
          <a:ln w="28575" cap="flat" cmpd="sng" algn="ctr">
            <a:solidFill>
              <a:srgbClr val="FF6D22"/>
            </a:solidFill>
            <a:prstDash val="solid"/>
          </a:ln>
          <a:effectLst/>
        </p:spPr>
        <p:txBody>
          <a:bodyPr anchor="ctr"/>
          <a:lstStyle/>
          <a:p>
            <a:pPr algn="ctr" eaLnBrk="1" fontAlgn="auto" hangingPunct="1">
              <a:spcBef>
                <a:spcPts val="0"/>
              </a:spcBef>
              <a:spcAft>
                <a:spcPts val="0"/>
              </a:spcAft>
              <a:defRPr/>
            </a:pPr>
            <a:endParaRPr lang="en-GB" kern="0" dirty="0">
              <a:solidFill>
                <a:srgbClr val="333333"/>
              </a:solidFill>
              <a:latin typeface="Arial"/>
              <a:cs typeface="+mn-cs"/>
            </a:endParaRPr>
          </a:p>
        </p:txBody>
      </p:sp>
      <p:sp>
        <p:nvSpPr>
          <p:cNvPr id="33" name="Rectangle 1"/>
          <p:cNvSpPr>
            <a:spLocks noChangeArrowheads="1"/>
          </p:cNvSpPr>
          <p:nvPr/>
        </p:nvSpPr>
        <p:spPr bwMode="auto">
          <a:xfrm>
            <a:off x="7391400" y="6629400"/>
            <a:ext cx="1752600" cy="276999"/>
          </a:xfrm>
          <a:prstGeom prst="rect">
            <a:avLst/>
          </a:prstGeom>
          <a:noFill/>
          <a:ln w="9525">
            <a:noFill/>
            <a:miter lim="800000"/>
            <a:headEnd/>
            <a:tailEnd/>
          </a:ln>
        </p:spPr>
        <p:txBody>
          <a:bodyPr wrap="square">
            <a:spAutoFit/>
          </a:bodyPr>
          <a:lstStyle/>
          <a:p>
            <a:r>
              <a:rPr lang="en-US" altLang="en-US" sz="1200" dirty="0">
                <a:solidFill>
                  <a:srgbClr val="000000"/>
                </a:solidFill>
                <a:latin typeface="Calibri" pitchFamily="34" charset="0"/>
                <a:ea typeface="ヒラギノ角ゴ Pro W3" charset="-128"/>
              </a:rPr>
              <a:t>EGL/CYCLE/Jun/2017/24</a:t>
            </a:r>
            <a:r>
              <a:rPr lang="en-US" altLang="en-US" sz="1200" dirty="0">
                <a:ea typeface="ヒラギノ角ゴ Pro W3" charset="-128"/>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563563" y="228600"/>
            <a:ext cx="8229600" cy="914400"/>
          </a:xfrm>
        </p:spPr>
        <p:txBody>
          <a:bodyPr>
            <a:normAutofit/>
          </a:bodyPr>
          <a:lstStyle/>
          <a:p>
            <a:r>
              <a:rPr lang="en-US" altLang="en-US" sz="3600" dirty="0" smtClean="0">
                <a:ea typeface="ヒラギノ角ゴ Pro W3" charset="-128"/>
                <a:cs typeface="DIN-Bold" pitchFamily="34" charset="0"/>
              </a:rPr>
              <a:t>Insulin Infusion</a:t>
            </a:r>
          </a:p>
        </p:txBody>
      </p:sp>
      <p:sp>
        <p:nvSpPr>
          <p:cNvPr id="66563" name="AutoShape 4" descr="data:image/jpeg;base64,/9j/4AAQSkZJRgABAQAAAQABAAD/2wCEAAkGBhQQERUUEhQUFRUUGRYUFxgYFBQcGxcaGBQXGB0XGBwXHCYeFxwjHBcVHy8gJCcpLCwsHB4xNTAqNSYsLCkBCQoKDgwOGg8PGiwcHyQtKSwpLCwsLCwpLCwpKSwpKSwsLCkqLCksLCwsKiktLCkpLCksKSwsLCksKSwpLCwsLP/AABEIAJ8AeQMBIgACEQEDEQH/xAAbAAACAwEBAQAAAAAAAAAAAAADBAIFBgcAAf/EAD4QAAIBAgQDBgIHBwIHAAAAAAECEQADBBIhMQVBUQYTImFxgTKRFEJSobHR8BUjcpKiweEHUxYzYnOCsvH/xAAaAQACAwEBAAAAAAAAAAAAAAACAwABBQQG/8QAJREAAgIBAwQCAwEAAAAAAAAAAAECEQMSIVEEEzFBImEFFHEy/9oADAMBAAIRAxEAPwDcEVBhRDUSK8+b4tcWgstNstCNuoGAAqUUQrUYqyH20KIa+KakFmoCwFwUNhTVxaDcFQsTuCk7op+6KTurVoJG17F8T7yz3ZPit6f+J2+W1aKuX8F4kcPeV+WzeYO9dNS4GAI1BAI9DWrgyao0Y/VYtE75JTU6hUqechjlt14rRRUWrCRvAmSglaO1BdqhaPtqzmPkKZTDDkKDaxKBltlhmIzRrrM67RVph7iNIVpynKwVhoYBhuh1n3rQxYUlbRyZMu9ISfAdRFLNZymDT+JvkGQTHMUK+wInmNaHLiTVovHkd7ibrS7pTbChOlcJ1oSurSVwVY3kpG+NagxCL1uuxXE+8tG2d7e38J/I1hr1WPZbHd1iU6N4D6H/ADFdPTz0yEdVj1wOlVOoGpTWoYZlcsVBqLdOtAesI3UQc0u5or0Bt6oNDlppSdP8ipYIKs5VgM2ZiBuSAJPUwAPYVXm0rQHUOuZWg/aVgysPMEA09ds2rg1MH1y1oYsqcfs48uNp/QfE4kfVIPWkcXecA6KQdhMGPff7q+9wq/WLRtJn5VEgkyflVZciSovHDcjaxQOhBB6GiMai6hhB9vKhZo0NcLOqgd40jfpu61JYg1QyIjeoVu5lYEbgg/Kp3jS2bWjj5ClujseHu5kVvtKD8xNHql7MY8XsOsESgCH2FXU1tRex5ySp0ZN2oTmvM2tQY1hm4QahMYqbNQSwoRh9mpK1BL1NXqyDAaou9DzVFmqA0Ez0C60tRVXcnYUCOdWWiF40hdpu81V+IuR61A4imIuUsGr19pNQvkWkFxyFSQBP1j0Hyp2HG5ypA5ZrHG2absrffD3Q21sm3auTza4WC+usek10yuXYHiPe8PvFYHdX8Penoi3UYz7Bq6b3461sVWxgyduzGs9Da5UWeaG7RWAb1HneKA9zWvOaCd6hYYGpLcE60ljcYtpC7mAu/wCVRwxe5DAQup1I6jz0HnTseKU/AqeSMPJZW2najpZJOlYHjna027wtpdVZBByBXbNrGpOVR7Gq+z20xNnN+9Z/+53eQj7PhQMp5bmm/rS9if2I+jqF0g+EfCP6jS9wVgn/ANUjHhSyAIH/ADGYzHkBFXXY/tkOId6Cqo1vLsSQQ09ddwaqfTZIx1tbFwz43LSnuW+IFVt4VaXl0LEhVG7MYUToJPrWf4j2kS0WSyM12cuY7qYDAjkqkSJNVi6aeX6QeTqYYlvuyWORcOue9ofD4IMwTAJ6Dy3rMYp2xDKbjEDMAqQNSuYZvLSDHKAak2Knx3XzuAqjouzDc+Ix9b8KHhbma4WXSNRMaNrr+IrcwYI4o0jC6jqXllubTsSiu93Dt8GKsMnkWgsPeC1D/wCIsb9k/KqHh+NuW2zIYZC6oeYIJEn2gD3qo/bj/avfzD8qCSt7BppLc6u7VHLUiQZg19C+R+Vee0s9BqQErUe7o985QC2k9YH4715BOg+/T5E70axyfoB5IryzH9tTOGvDYZC38uv9q5v3xyiWJgECTsI9POuv8QKDOWZRk0bNsuk69dNdK57xHhSXsaLFgqBddVWB4VlZY+wkxWx+PbgpRkq9mJ+USyOMo7+ii4TirOaXsl3XXMbziddPCsaCrP6RbX4cLYHQlSf/AGNbXHf6VWLVibFy73oVj4u7yuQJytCSoMaEHSdZqh7LWEfDW2yqSQZJAkwxGvyrvhmgl/m2ZueE4+9irXjLr8Itr/Ci1Pszx4YfFu7gsLqBdNJY3Eg6bjcxWkx0qhCrv4TA5Hc6VgMHeKMuU6tba3t1Gv4T7UfcWaLjQGHVCSnZruMcbvXnJuSo8VtUUGYKg+JZhBmAg768tqWuKZITLlkSo1OkDc6kiDvSliwzQdZ1OY6kkgj20pmwQiEkaaHntOp9IO9UopIa5uTPDBSYaQAM0/cT02ijuVVCF0EAT8z/AGNQNzODtB0AH1tBtRzayryDaADcKOWYc2EkeVRu9i4xS3FuHm7LkCWL6gkQpyhWP9Jjfea102fsLWHxVy6wICwwymFaA2UwZO2sgx5VoPpj/Y++gcEhkclmXPbjHd2W79gQ2gygFhG4kRl/PencJ2rxRYg41wTmJ0UqMqA5ddQSSdPLlS3B+KXsHatm4qlLi51nOzFSTHOANuW1WV7jX0u4lplt27aEMWW22aVynUaBQTIJ19q5F3NSWnbmzpfb0v5b8CXC+1eL+BcS7CGuEFA+UzGpnaACNeu9OnjWJOXPijuIi3EcpmdKrcJhsNaLIWbKinMQ7CXzTAKxKxy9aJa4Zh7viJfJI0ZjETy11ietdTgjlU3yWHBceFfFC8xfNaF2W1koYMHYaMBA6+dUeK4v+9W/Z8DWyrp5Ea6/h6VZ38AtsXBaKkHC4iAJzSvdnry8orM4fiS22AZAVDrP8IbUfKaGCSbsmVylFKPJ0TiPaniOIwhP0Nrdplhrq5pykQSqmGUR9YSI1BG9I9iiPoy9A90f1k/3rd3e12GNjvFuoVUZoDAsAOWQeKeURWG7GXM6XiBlHf3GC/ZDZWC+wNJ9DM6+KLjECATyrm1hP31sf9VxefRxyrqN6zmBFcyNk/SQsx++dZ6ST+dOw+zkSWxePe0B2ykR692T+vWh4XC3H5EiCCx0kFt1nc6CrRcIlslxqxk6kRMZRp5Ab+Qob4lhqzRB06jy6Uymx1JfZ8w+GySMsPqC0akbCJmPCF514ARBOvOdzNROKNzRRHOT6dP71KzZAMk685P30a28APcNawwIHh0+HbSCOfWkPpS9P6Gq2dpED2OnKrLLS2OjG0YRuIXLhUSpiyiLIYyFnxLr91T4ZdIZyGzOyvDMsQSoObX+EaR71Q4zhZsOAT4paImdIH96ucBwEFMty6BJzTEj4QMpM6c6FxfJSkvJK1wwi7mFw5j3dxQQfHmOo6HpFaZuEO5I/dFAf9wRBA200INRwfD7VtdHbMQfFr4VHKefsaaw+BtDRrjuWEEywnURsdCNNaJrhgxfKKq9wt7RVCLYU28RbDC5LEGxcMbD7Cn/AOVgcUPFJmCZMbwTOntW54rcy4zCsRoGNsnWAbgZPkawmNvTBHP8hS/DdjPK2OsYa8/0dlsGLYKPbZSoTIAnPmPiLajYzSvZa/bN3F91GTvgyxtBQajynasnwbgl7Enu7CFti2pCCAILnYHQRuem1P4zBXeH3LqMwzC2t45SYYfDppOkMPaiyZNaS8UL7TSbW9m6xJlGCtlYgwehrmfFCUxLRqVvD3mK3tzsHdeyrrifGyhiGV4kgGAQx/CufcTsNbcq0FkcKcpmSGA0POphSt/wCcJQq+TQNiLp6LHKR5UP6MZmGY6eQEcp/wAVF+I3l3w8c/EG6+kVK3xK/dA2tiemu/QxzptlUvbHLeHaJmBp8up9aJbs66bDr6Uph8bm8GbNGjH3+7erFbbtqimFPmBzBJJ0GwqXyGkvRHGljbOTLmyM0nZYWJ/AannVd+3m6J/N/mrG/Do1sHNmBzNyIH2Z+qCd+Zql/Ybf7yfIVzy1SfxOlaYr5Kys4njCuLaEl2VcuYHwmTrFW3C89sBMjSfF9UEakmZPOKT4Sbd3E3muLOWdZgABo006VocJaTvMytlVfCBLbZZneZ1+6nHPVkRh2Ya9BsI2n250F8M0kBm3Om/2egkUwceo3KjT+2lAu42Jg9Tsx+zz5b0aFsQxvDToS5YqysJXQkOTrEGNPxrNccwjm5sJMEZQQPbU9K1WKuAdTqNIPMsNaor+GYtovIxt18vShkkyRk0W3ZTt7dwdruu7RkJLQSytJ3OYBpHkV061DtB2gXF3munIoNoWCGuL1Zy2wJHjjaqxeDswggLz86QfgDZog/KkvHwOWbk0OI7f3jaFjvlCqoSbYIZgBHiYmZga5QtUL4oOAFEAEGZiI6D2o1vgERPPT9TVjbwK2xoNSCNf1rt160+EWlQnJNSd+aBHGv4zbdzIfIoacrZ1gmD0zb/fVgvG2BWLpguAcwU+DKJjSZDT8qBmC7ASOZCzy96NYzH4YG+5nXrGnn/mh7QazjFvj9wkBXBOa3IW2oOQzm03kRv5nTSiPcu3sufvAPEZu51XRtPCYnw+WtHOJKJqWzQV8JI5g8uXvUNWHiJ113Pr6/Oh7YzukrZEBVmNi3No09APKo/shOpr1vRtKnkfqKKq8AXe7MrZxyW0xI0DMXAnoWkaenOrjhwsMwbvCT4SFBPQyeU71iLtyWBOsRPnHKtNaFpWfUhEbw5ekKfu1pWt6kg9HxcjSJhbLERG8TJ2B236RTQwdqNCD5cvh1666CqS1hRGjNrqNvY6jfeiGyeTEDXcnlr09qfYi0XT4BI+HXqdOcgzHSvHAJzUazuZ5jzE77VUuhCFcw/Q9D0phbzAT7gHzHpprULVFrZwaT8I3jTbl68qBicCrMCF2IEZW6HQz+tqXsYlpgkTtz39vanLjHfSNufUCeo0NS6CpNCD8OJ3G/kd94239ai/DB5z668yBHvVmFB1zbx1jpsQelDuEgTI+XnM7g8vPar1MHQivtcMG8DY8+e20zOhouTJOULOvLqNpnp+FT74xoInNHn4iDPOgd6zcjOm5G+1SyUkBVIMsZmdI1Ox9uetfL1zw8h6R91RFlz0/Q0O4rz4eD6zP4+tQo+5o2ovfeR+VLFddOg6dKJ4qoln/9k="/>
          <p:cNvSpPr>
            <a:spLocks noChangeAspect="1" noChangeArrowheads="1"/>
          </p:cNvSpPr>
          <p:nvPr/>
        </p:nvSpPr>
        <p:spPr bwMode="auto">
          <a:xfrm>
            <a:off x="0" y="-157163"/>
            <a:ext cx="304800" cy="304801"/>
          </a:xfrm>
          <a:prstGeom prst="rect">
            <a:avLst/>
          </a:prstGeom>
          <a:noFill/>
          <a:ln w="9525">
            <a:noFill/>
            <a:miter lim="800000"/>
            <a:headEnd/>
            <a:tailEnd/>
          </a:ln>
        </p:spPr>
        <p:txBody>
          <a:bodyPr/>
          <a:lstStyle/>
          <a:p>
            <a:pPr eaLnBrk="1" hangingPunct="1"/>
            <a:endParaRPr lang="en-US" altLang="en-US">
              <a:solidFill>
                <a:srgbClr val="333333"/>
              </a:solidFill>
              <a:ea typeface="ヒラギノ角ゴ Pro W3" charset="-128"/>
            </a:endParaRPr>
          </a:p>
        </p:txBody>
      </p:sp>
      <p:grpSp>
        <p:nvGrpSpPr>
          <p:cNvPr id="2" name="Group 2"/>
          <p:cNvGrpSpPr>
            <a:grpSpLocks/>
          </p:cNvGrpSpPr>
          <p:nvPr/>
        </p:nvGrpSpPr>
        <p:grpSpPr bwMode="auto">
          <a:xfrm>
            <a:off x="388938" y="1982788"/>
            <a:ext cx="8042275" cy="3886200"/>
            <a:chOff x="389222" y="1995488"/>
            <a:chExt cx="8041991" cy="3885726"/>
          </a:xfrm>
        </p:grpSpPr>
        <p:sp>
          <p:nvSpPr>
            <p:cNvPr id="66571" name="Rectangle 2"/>
            <p:cNvSpPr>
              <a:spLocks noChangeArrowheads="1"/>
            </p:cNvSpPr>
            <p:nvPr/>
          </p:nvSpPr>
          <p:spPr bwMode="auto">
            <a:xfrm>
              <a:off x="996950" y="4164013"/>
              <a:ext cx="5175250" cy="330200"/>
            </a:xfrm>
            <a:prstGeom prst="rect">
              <a:avLst/>
            </a:prstGeom>
            <a:solidFill>
              <a:srgbClr val="D52B1E"/>
            </a:solidFill>
            <a:ln w="9525">
              <a:noFill/>
              <a:miter lim="800000"/>
              <a:headEnd/>
              <a:tailEnd/>
            </a:ln>
          </p:spPr>
          <p:txBody>
            <a:bodyPr wrap="none" anchor="ctr"/>
            <a:lstStyle/>
            <a:p>
              <a:endParaRPr lang="en-US" altLang="en-US">
                <a:solidFill>
                  <a:srgbClr val="000000"/>
                </a:solidFill>
                <a:ea typeface="ヒラギノ角ゴ Pro W3" charset="-128"/>
              </a:endParaRPr>
            </a:p>
          </p:txBody>
        </p:sp>
        <p:sp>
          <p:nvSpPr>
            <p:cNvPr id="66572" name="Rectangle 3"/>
            <p:cNvSpPr>
              <a:spLocks noChangeArrowheads="1"/>
            </p:cNvSpPr>
            <p:nvPr/>
          </p:nvSpPr>
          <p:spPr bwMode="auto">
            <a:xfrm>
              <a:off x="996950" y="4164013"/>
              <a:ext cx="7375525" cy="660400"/>
            </a:xfrm>
            <a:prstGeom prst="rect">
              <a:avLst/>
            </a:prstGeom>
            <a:solidFill>
              <a:srgbClr val="DEA3A2"/>
            </a:solidFill>
            <a:ln w="9525">
              <a:noFill/>
              <a:miter lim="800000"/>
              <a:headEnd/>
              <a:tailEnd/>
            </a:ln>
          </p:spPr>
          <p:txBody>
            <a:bodyPr wrap="none" anchor="ctr"/>
            <a:lstStyle/>
            <a:p>
              <a:endParaRPr lang="en-US" altLang="en-US">
                <a:solidFill>
                  <a:srgbClr val="000000"/>
                </a:solidFill>
                <a:ea typeface="ヒラギノ角ゴ Pro W3" charset="-128"/>
              </a:endParaRPr>
            </a:p>
          </p:txBody>
        </p:sp>
        <p:sp>
          <p:nvSpPr>
            <p:cNvPr id="66573" name="Rectangle 20"/>
            <p:cNvSpPr>
              <a:spLocks noChangeArrowheads="1"/>
            </p:cNvSpPr>
            <p:nvPr/>
          </p:nvSpPr>
          <p:spPr bwMode="auto">
            <a:xfrm>
              <a:off x="6357938" y="3462338"/>
              <a:ext cx="1763712" cy="369887"/>
            </a:xfrm>
            <a:prstGeom prst="rect">
              <a:avLst/>
            </a:prstGeom>
            <a:noFill/>
            <a:ln w="9525">
              <a:noFill/>
              <a:miter lim="800000"/>
              <a:headEnd/>
              <a:tailEnd/>
            </a:ln>
          </p:spPr>
          <p:txBody>
            <a:bodyPr wrap="none" lIns="92075" tIns="46038" rIns="92075" bIns="46038">
              <a:spAutoFit/>
            </a:bodyPr>
            <a:lstStyle/>
            <a:p>
              <a:r>
                <a:rPr lang="en-US" altLang="en-US" b="1">
                  <a:solidFill>
                    <a:srgbClr val="000000"/>
                  </a:solidFill>
                  <a:ea typeface="ヒラギノ角ゴ Pro W3" charset="-128"/>
                </a:rPr>
                <a:t>Basal Infusion</a:t>
              </a:r>
            </a:p>
          </p:txBody>
        </p:sp>
        <p:sp>
          <p:nvSpPr>
            <p:cNvPr id="66574" name="Rectangle 25"/>
            <p:cNvSpPr>
              <a:spLocks noChangeArrowheads="1"/>
            </p:cNvSpPr>
            <p:nvPr/>
          </p:nvSpPr>
          <p:spPr bwMode="auto">
            <a:xfrm>
              <a:off x="4000500" y="3462338"/>
              <a:ext cx="647700" cy="701675"/>
            </a:xfrm>
            <a:prstGeom prst="rect">
              <a:avLst/>
            </a:prstGeom>
            <a:solidFill>
              <a:srgbClr val="DEA3A2"/>
            </a:solidFill>
            <a:ln w="12700">
              <a:noFill/>
              <a:miter lim="800000"/>
              <a:headEnd/>
              <a:tailEnd/>
            </a:ln>
          </p:spPr>
          <p:txBody>
            <a:bodyPr wrap="none" anchor="ctr"/>
            <a:lstStyle/>
            <a:p>
              <a:endParaRPr lang="en-US" altLang="en-US">
                <a:solidFill>
                  <a:srgbClr val="000000"/>
                </a:solidFill>
                <a:ea typeface="ヒラギノ角ゴ Pro W3" charset="-128"/>
              </a:endParaRPr>
            </a:p>
          </p:txBody>
        </p:sp>
        <p:sp>
          <p:nvSpPr>
            <p:cNvPr id="66575" name="Rectangle 26"/>
            <p:cNvSpPr>
              <a:spLocks noChangeArrowheads="1"/>
            </p:cNvSpPr>
            <p:nvPr/>
          </p:nvSpPr>
          <p:spPr bwMode="auto">
            <a:xfrm>
              <a:off x="2355851" y="3041650"/>
              <a:ext cx="387350" cy="1122363"/>
            </a:xfrm>
            <a:prstGeom prst="rect">
              <a:avLst/>
            </a:prstGeom>
            <a:solidFill>
              <a:srgbClr val="DEA3A2"/>
            </a:solidFill>
            <a:ln w="12700">
              <a:noFill/>
              <a:miter lim="800000"/>
              <a:headEnd/>
              <a:tailEnd/>
            </a:ln>
          </p:spPr>
          <p:txBody>
            <a:bodyPr wrap="none" anchor="ctr"/>
            <a:lstStyle/>
            <a:p>
              <a:endParaRPr lang="en-US" altLang="en-US">
                <a:solidFill>
                  <a:srgbClr val="000000"/>
                </a:solidFill>
                <a:ea typeface="ヒラギノ角ゴ Pro W3" charset="-128"/>
              </a:endParaRPr>
            </a:p>
          </p:txBody>
        </p:sp>
        <p:sp>
          <p:nvSpPr>
            <p:cNvPr id="66576" name="Rectangle 28"/>
            <p:cNvSpPr>
              <a:spLocks noChangeArrowheads="1"/>
            </p:cNvSpPr>
            <p:nvPr/>
          </p:nvSpPr>
          <p:spPr bwMode="auto">
            <a:xfrm>
              <a:off x="6561138" y="4164013"/>
              <a:ext cx="1811337" cy="330200"/>
            </a:xfrm>
            <a:prstGeom prst="rect">
              <a:avLst/>
            </a:prstGeom>
            <a:solidFill>
              <a:srgbClr val="DEA3A2"/>
            </a:solidFill>
            <a:ln w="9525">
              <a:noFill/>
              <a:miter lim="800000"/>
              <a:headEnd/>
              <a:tailEnd/>
            </a:ln>
          </p:spPr>
          <p:txBody>
            <a:bodyPr wrap="none" anchor="ctr"/>
            <a:lstStyle/>
            <a:p>
              <a:endParaRPr lang="en-US" altLang="en-US">
                <a:solidFill>
                  <a:srgbClr val="000000"/>
                </a:solidFill>
                <a:ea typeface="ヒラギノ角ゴ Pro W3" charset="-128"/>
              </a:endParaRPr>
            </a:p>
          </p:txBody>
        </p:sp>
        <p:sp>
          <p:nvSpPr>
            <p:cNvPr id="66577" name="Rectangle 29"/>
            <p:cNvSpPr>
              <a:spLocks noChangeArrowheads="1"/>
            </p:cNvSpPr>
            <p:nvPr/>
          </p:nvSpPr>
          <p:spPr bwMode="auto">
            <a:xfrm>
              <a:off x="6561138" y="3833813"/>
              <a:ext cx="1357312" cy="330200"/>
            </a:xfrm>
            <a:prstGeom prst="rect">
              <a:avLst/>
            </a:prstGeom>
            <a:solidFill>
              <a:srgbClr val="DEA3A2"/>
            </a:solidFill>
            <a:ln w="9525">
              <a:noFill/>
              <a:miter lim="800000"/>
              <a:headEnd/>
              <a:tailEnd/>
            </a:ln>
          </p:spPr>
          <p:txBody>
            <a:bodyPr wrap="none" anchor="ctr"/>
            <a:lstStyle/>
            <a:p>
              <a:endParaRPr lang="en-US" altLang="en-US">
                <a:solidFill>
                  <a:srgbClr val="000000"/>
                </a:solidFill>
                <a:ea typeface="ヒラギノ角ゴ Pro W3" charset="-128"/>
              </a:endParaRPr>
            </a:p>
          </p:txBody>
        </p:sp>
        <p:sp>
          <p:nvSpPr>
            <p:cNvPr id="66578" name="Rectangle 5"/>
            <p:cNvSpPr>
              <a:spLocks noChangeArrowheads="1"/>
            </p:cNvSpPr>
            <p:nvPr/>
          </p:nvSpPr>
          <p:spPr bwMode="auto">
            <a:xfrm rot="-5400000">
              <a:off x="-231012" y="3249225"/>
              <a:ext cx="1517467" cy="276999"/>
            </a:xfrm>
            <a:prstGeom prst="rect">
              <a:avLst/>
            </a:prstGeom>
            <a:noFill/>
            <a:ln w="9525">
              <a:noFill/>
              <a:miter lim="800000"/>
              <a:headEnd/>
              <a:tailEnd/>
            </a:ln>
          </p:spPr>
          <p:txBody>
            <a:bodyPr wrap="none" lIns="0" tIns="0" rIns="0" bIns="0">
              <a:spAutoFit/>
            </a:bodyPr>
            <a:lstStyle/>
            <a:p>
              <a:r>
                <a:rPr lang="en-US" altLang="en-US" b="1">
                  <a:solidFill>
                    <a:srgbClr val="000000"/>
                  </a:solidFill>
                  <a:ea typeface="ヒラギノ角ゴ Pro W3" charset="-128"/>
                </a:rPr>
                <a:t>Insulin Action</a:t>
              </a:r>
            </a:p>
          </p:txBody>
        </p:sp>
        <p:sp>
          <p:nvSpPr>
            <p:cNvPr id="66579" name="Line 6"/>
            <p:cNvSpPr>
              <a:spLocks noChangeShapeType="1"/>
            </p:cNvSpPr>
            <p:nvPr/>
          </p:nvSpPr>
          <p:spPr bwMode="auto">
            <a:xfrm>
              <a:off x="971550" y="1995488"/>
              <a:ext cx="1588" cy="2836862"/>
            </a:xfrm>
            <a:prstGeom prst="line">
              <a:avLst/>
            </a:prstGeom>
            <a:noFill/>
            <a:ln w="19050">
              <a:solidFill>
                <a:schemeClr val="tx1"/>
              </a:solidFill>
              <a:round/>
              <a:headEnd type="none" w="sm" len="sm"/>
              <a:tailEnd type="none" w="sm" len="sm"/>
            </a:ln>
          </p:spPr>
          <p:txBody>
            <a:bodyPr wrap="none" anchor="ctr"/>
            <a:lstStyle/>
            <a:p>
              <a:endParaRPr lang="en-IN"/>
            </a:p>
          </p:txBody>
        </p:sp>
        <p:sp>
          <p:nvSpPr>
            <p:cNvPr id="66580" name="Line 19"/>
            <p:cNvSpPr>
              <a:spLocks noChangeShapeType="1"/>
            </p:cNvSpPr>
            <p:nvPr/>
          </p:nvSpPr>
          <p:spPr bwMode="auto">
            <a:xfrm flipH="1">
              <a:off x="974725" y="4832350"/>
              <a:ext cx="7456488" cy="1588"/>
            </a:xfrm>
            <a:prstGeom prst="line">
              <a:avLst/>
            </a:prstGeom>
            <a:noFill/>
            <a:ln w="19050">
              <a:solidFill>
                <a:schemeClr val="tx1"/>
              </a:solidFill>
              <a:round/>
              <a:headEnd type="none" w="sm" len="sm"/>
              <a:tailEnd type="none" w="sm" len="sm"/>
            </a:ln>
          </p:spPr>
          <p:txBody>
            <a:bodyPr wrap="none" anchor="ctr"/>
            <a:lstStyle/>
            <a:p>
              <a:endParaRPr lang="en-IN"/>
            </a:p>
          </p:txBody>
        </p:sp>
        <p:sp>
          <p:nvSpPr>
            <p:cNvPr id="66581" name="Rectangle 22"/>
            <p:cNvSpPr>
              <a:spLocks noChangeArrowheads="1"/>
            </p:cNvSpPr>
            <p:nvPr/>
          </p:nvSpPr>
          <p:spPr bwMode="auto">
            <a:xfrm>
              <a:off x="1062038" y="2655888"/>
              <a:ext cx="827087" cy="369887"/>
            </a:xfrm>
            <a:prstGeom prst="rect">
              <a:avLst/>
            </a:prstGeom>
            <a:noFill/>
            <a:ln w="9525">
              <a:noFill/>
              <a:miter lim="800000"/>
              <a:headEnd/>
              <a:tailEnd/>
            </a:ln>
          </p:spPr>
          <p:txBody>
            <a:bodyPr wrap="none" lIns="92075" tIns="46038" rIns="92075" bIns="46038">
              <a:spAutoFit/>
            </a:bodyPr>
            <a:lstStyle/>
            <a:p>
              <a:r>
                <a:rPr lang="en-US" altLang="en-US" b="1">
                  <a:solidFill>
                    <a:srgbClr val="000000"/>
                  </a:solidFill>
                  <a:ea typeface="ヒラギノ角ゴ Pro W3" charset="-128"/>
                </a:rPr>
                <a:t>Bolus</a:t>
              </a:r>
            </a:p>
          </p:txBody>
        </p:sp>
        <p:sp>
          <p:nvSpPr>
            <p:cNvPr id="66582" name="Rectangle 23"/>
            <p:cNvSpPr>
              <a:spLocks noChangeArrowheads="1"/>
            </p:cNvSpPr>
            <p:nvPr/>
          </p:nvSpPr>
          <p:spPr bwMode="auto">
            <a:xfrm>
              <a:off x="2155193" y="2655888"/>
              <a:ext cx="827087" cy="369887"/>
            </a:xfrm>
            <a:prstGeom prst="rect">
              <a:avLst/>
            </a:prstGeom>
            <a:noFill/>
            <a:ln w="9525">
              <a:noFill/>
              <a:miter lim="800000"/>
              <a:headEnd/>
              <a:tailEnd/>
            </a:ln>
          </p:spPr>
          <p:txBody>
            <a:bodyPr wrap="none" lIns="92075" tIns="46038" rIns="92075" bIns="46038">
              <a:spAutoFit/>
            </a:bodyPr>
            <a:lstStyle/>
            <a:p>
              <a:r>
                <a:rPr lang="en-US" altLang="en-US" b="1">
                  <a:solidFill>
                    <a:srgbClr val="000000"/>
                  </a:solidFill>
                  <a:ea typeface="ヒラギノ角ゴ Pro W3" charset="-128"/>
                </a:rPr>
                <a:t>Bolus</a:t>
              </a:r>
            </a:p>
          </p:txBody>
        </p:sp>
        <p:sp>
          <p:nvSpPr>
            <p:cNvPr id="66583" name="Rectangle 24"/>
            <p:cNvSpPr>
              <a:spLocks noChangeArrowheads="1"/>
            </p:cNvSpPr>
            <p:nvPr/>
          </p:nvSpPr>
          <p:spPr bwMode="auto">
            <a:xfrm>
              <a:off x="3910806" y="3098132"/>
              <a:ext cx="827088" cy="369887"/>
            </a:xfrm>
            <a:prstGeom prst="rect">
              <a:avLst/>
            </a:prstGeom>
            <a:noFill/>
            <a:ln w="9525">
              <a:noFill/>
              <a:miter lim="800000"/>
              <a:headEnd/>
              <a:tailEnd/>
            </a:ln>
          </p:spPr>
          <p:txBody>
            <a:bodyPr wrap="none" lIns="92075" tIns="46038" rIns="92075" bIns="46038">
              <a:spAutoFit/>
            </a:bodyPr>
            <a:lstStyle/>
            <a:p>
              <a:r>
                <a:rPr lang="en-US" altLang="en-US" b="1">
                  <a:solidFill>
                    <a:srgbClr val="000000"/>
                  </a:solidFill>
                  <a:ea typeface="ヒラギノ角ゴ Pro W3" charset="-128"/>
                </a:rPr>
                <a:t>Bolus</a:t>
              </a:r>
            </a:p>
          </p:txBody>
        </p:sp>
        <p:sp>
          <p:nvSpPr>
            <p:cNvPr id="66584" name="Rectangle 51"/>
            <p:cNvSpPr>
              <a:spLocks noChangeArrowheads="1"/>
            </p:cNvSpPr>
            <p:nvPr/>
          </p:nvSpPr>
          <p:spPr bwMode="auto">
            <a:xfrm>
              <a:off x="845546" y="5635151"/>
              <a:ext cx="935038" cy="246063"/>
            </a:xfrm>
            <a:prstGeom prst="rect">
              <a:avLst/>
            </a:prstGeom>
            <a:noFill/>
            <a:ln w="9525">
              <a:noFill/>
              <a:miter lim="800000"/>
              <a:headEnd/>
              <a:tailEnd/>
            </a:ln>
          </p:spPr>
          <p:txBody>
            <a:bodyPr wrap="none" lIns="0" tIns="0" rIns="0" bIns="0">
              <a:spAutoFit/>
            </a:bodyPr>
            <a:lstStyle/>
            <a:p>
              <a:pPr algn="ctr"/>
              <a:r>
                <a:rPr lang="en-US" altLang="en-US" sz="1600" b="1">
                  <a:solidFill>
                    <a:srgbClr val="000000"/>
                  </a:solidFill>
                  <a:ea typeface="ヒラギノ角ゴ Pro W3" charset="-128"/>
                </a:rPr>
                <a:t>Breakfast</a:t>
              </a:r>
            </a:p>
          </p:txBody>
        </p:sp>
        <p:sp>
          <p:nvSpPr>
            <p:cNvPr id="66585" name="Rectangle 52"/>
            <p:cNvSpPr>
              <a:spLocks noChangeArrowheads="1"/>
            </p:cNvSpPr>
            <p:nvPr/>
          </p:nvSpPr>
          <p:spPr bwMode="auto">
            <a:xfrm>
              <a:off x="2281237" y="5635151"/>
              <a:ext cx="614363" cy="246063"/>
            </a:xfrm>
            <a:prstGeom prst="rect">
              <a:avLst/>
            </a:prstGeom>
            <a:noFill/>
            <a:ln w="9525">
              <a:noFill/>
              <a:miter lim="800000"/>
              <a:headEnd/>
              <a:tailEnd/>
            </a:ln>
          </p:spPr>
          <p:txBody>
            <a:bodyPr wrap="none" lIns="0" tIns="0" rIns="0" bIns="0">
              <a:spAutoFit/>
            </a:bodyPr>
            <a:lstStyle/>
            <a:p>
              <a:pPr algn="ctr"/>
              <a:r>
                <a:rPr lang="en-US" altLang="en-US" sz="1600" b="1">
                  <a:solidFill>
                    <a:srgbClr val="000000"/>
                  </a:solidFill>
                  <a:ea typeface="ヒラギノ角ゴ Pro W3" charset="-128"/>
                </a:rPr>
                <a:t>Lunch</a:t>
              </a:r>
            </a:p>
          </p:txBody>
        </p:sp>
        <p:sp>
          <p:nvSpPr>
            <p:cNvPr id="66586" name="Rectangle 53"/>
            <p:cNvSpPr>
              <a:spLocks noChangeArrowheads="1"/>
            </p:cNvSpPr>
            <p:nvPr/>
          </p:nvSpPr>
          <p:spPr bwMode="auto">
            <a:xfrm>
              <a:off x="3998913" y="5635151"/>
              <a:ext cx="649287" cy="246063"/>
            </a:xfrm>
            <a:prstGeom prst="rect">
              <a:avLst/>
            </a:prstGeom>
            <a:noFill/>
            <a:ln w="9525">
              <a:noFill/>
              <a:miter lim="800000"/>
              <a:headEnd/>
              <a:tailEnd/>
            </a:ln>
          </p:spPr>
          <p:txBody>
            <a:bodyPr wrap="none" lIns="0" tIns="0" rIns="0" bIns="0">
              <a:spAutoFit/>
            </a:bodyPr>
            <a:lstStyle/>
            <a:p>
              <a:pPr algn="ctr"/>
              <a:r>
                <a:rPr lang="en-US" altLang="en-US" sz="1600" b="1">
                  <a:solidFill>
                    <a:srgbClr val="000000"/>
                  </a:solidFill>
                  <a:ea typeface="ヒラギノ角ゴ Pro W3" charset="-128"/>
                </a:rPr>
                <a:t>Dinner</a:t>
              </a:r>
            </a:p>
          </p:txBody>
        </p:sp>
        <p:sp>
          <p:nvSpPr>
            <p:cNvPr id="66587" name="Rectangle 51"/>
            <p:cNvSpPr>
              <a:spLocks noChangeArrowheads="1"/>
            </p:cNvSpPr>
            <p:nvPr/>
          </p:nvSpPr>
          <p:spPr bwMode="auto">
            <a:xfrm>
              <a:off x="5105400" y="5634993"/>
              <a:ext cx="729367" cy="246221"/>
            </a:xfrm>
            <a:prstGeom prst="rect">
              <a:avLst/>
            </a:prstGeom>
            <a:noFill/>
            <a:ln w="9525">
              <a:noFill/>
              <a:miter lim="800000"/>
              <a:headEnd/>
              <a:tailEnd/>
            </a:ln>
          </p:spPr>
          <p:txBody>
            <a:bodyPr wrap="none" lIns="0" tIns="0" rIns="0" bIns="0">
              <a:spAutoFit/>
            </a:bodyPr>
            <a:lstStyle/>
            <a:p>
              <a:pPr algn="ctr"/>
              <a:r>
                <a:rPr lang="en-US" altLang="en-US" sz="1600" b="1">
                  <a:solidFill>
                    <a:srgbClr val="000000"/>
                  </a:solidFill>
                  <a:ea typeface="ヒラギノ角ゴ Pro W3" charset="-128"/>
                </a:rPr>
                <a:t>Fasting</a:t>
              </a:r>
            </a:p>
          </p:txBody>
        </p:sp>
        <p:sp>
          <p:nvSpPr>
            <p:cNvPr id="66588" name="Rectangle 63"/>
            <p:cNvSpPr>
              <a:spLocks noChangeArrowheads="1"/>
            </p:cNvSpPr>
            <p:nvPr/>
          </p:nvSpPr>
          <p:spPr bwMode="auto">
            <a:xfrm>
              <a:off x="1370215" y="4891669"/>
              <a:ext cx="410369" cy="246221"/>
            </a:xfrm>
            <a:prstGeom prst="rect">
              <a:avLst/>
            </a:prstGeom>
            <a:noFill/>
            <a:ln w="9525">
              <a:noFill/>
              <a:miter lim="800000"/>
              <a:headEnd/>
              <a:tailEnd/>
            </a:ln>
          </p:spPr>
          <p:txBody>
            <a:bodyPr wrap="none" lIns="0" tIns="0" rIns="0" bIns="0">
              <a:spAutoFit/>
            </a:bodyPr>
            <a:lstStyle/>
            <a:p>
              <a:r>
                <a:rPr lang="en-US" altLang="en-US" sz="1600" b="1">
                  <a:solidFill>
                    <a:srgbClr val="000000"/>
                  </a:solidFill>
                  <a:ea typeface="ヒラギノ角ゴ Pro W3" charset="-128"/>
                </a:rPr>
                <a:t>8am</a:t>
              </a:r>
              <a:endParaRPr lang="en-US" altLang="en-US" sz="2000" b="1">
                <a:solidFill>
                  <a:srgbClr val="000000"/>
                </a:solidFill>
                <a:ea typeface="ヒラギノ角ゴ Pro W3" charset="-128"/>
              </a:endParaRPr>
            </a:p>
          </p:txBody>
        </p:sp>
        <p:sp>
          <p:nvSpPr>
            <p:cNvPr id="66589" name="Rectangle 26"/>
            <p:cNvSpPr>
              <a:spLocks noChangeArrowheads="1"/>
            </p:cNvSpPr>
            <p:nvPr/>
          </p:nvSpPr>
          <p:spPr bwMode="auto">
            <a:xfrm>
              <a:off x="1295400" y="3067839"/>
              <a:ext cx="387350" cy="1122363"/>
            </a:xfrm>
            <a:prstGeom prst="rect">
              <a:avLst/>
            </a:prstGeom>
            <a:solidFill>
              <a:srgbClr val="DEA3A2"/>
            </a:solidFill>
            <a:ln w="12700">
              <a:noFill/>
              <a:miter lim="800000"/>
              <a:headEnd/>
              <a:tailEnd/>
            </a:ln>
          </p:spPr>
          <p:txBody>
            <a:bodyPr wrap="none" anchor="ctr"/>
            <a:lstStyle/>
            <a:p>
              <a:endParaRPr lang="en-US" altLang="en-US">
                <a:solidFill>
                  <a:srgbClr val="000000"/>
                </a:solidFill>
                <a:ea typeface="ヒラギノ角ゴ Pro W3" charset="-128"/>
              </a:endParaRPr>
            </a:p>
          </p:txBody>
        </p:sp>
        <p:sp>
          <p:nvSpPr>
            <p:cNvPr id="66590" name="Rectangle 63"/>
            <p:cNvSpPr>
              <a:spLocks noChangeArrowheads="1"/>
            </p:cNvSpPr>
            <p:nvPr/>
          </p:nvSpPr>
          <p:spPr bwMode="auto">
            <a:xfrm>
              <a:off x="805965" y="4891668"/>
              <a:ext cx="410369" cy="246221"/>
            </a:xfrm>
            <a:prstGeom prst="rect">
              <a:avLst/>
            </a:prstGeom>
            <a:noFill/>
            <a:ln w="9525">
              <a:noFill/>
              <a:miter lim="800000"/>
              <a:headEnd/>
              <a:tailEnd/>
            </a:ln>
          </p:spPr>
          <p:txBody>
            <a:bodyPr wrap="none" lIns="0" tIns="0" rIns="0" bIns="0">
              <a:spAutoFit/>
            </a:bodyPr>
            <a:lstStyle/>
            <a:p>
              <a:r>
                <a:rPr lang="en-US" altLang="en-US" sz="1600" b="1">
                  <a:solidFill>
                    <a:srgbClr val="000000"/>
                  </a:solidFill>
                  <a:ea typeface="ヒラギノ角ゴ Pro W3" charset="-128"/>
                </a:rPr>
                <a:t>6am</a:t>
              </a:r>
              <a:endParaRPr lang="en-US" altLang="en-US" sz="2000" b="1">
                <a:solidFill>
                  <a:srgbClr val="000000"/>
                </a:solidFill>
                <a:ea typeface="ヒラギノ角ゴ Pro W3" charset="-128"/>
              </a:endParaRPr>
            </a:p>
          </p:txBody>
        </p:sp>
        <p:sp>
          <p:nvSpPr>
            <p:cNvPr id="66591" name="Rectangle 63"/>
            <p:cNvSpPr>
              <a:spLocks noChangeArrowheads="1"/>
            </p:cNvSpPr>
            <p:nvPr/>
          </p:nvSpPr>
          <p:spPr bwMode="auto">
            <a:xfrm>
              <a:off x="2207797" y="4887907"/>
              <a:ext cx="535403" cy="246221"/>
            </a:xfrm>
            <a:prstGeom prst="rect">
              <a:avLst/>
            </a:prstGeom>
            <a:noFill/>
            <a:ln w="9525">
              <a:noFill/>
              <a:miter lim="800000"/>
              <a:headEnd/>
              <a:tailEnd/>
            </a:ln>
          </p:spPr>
          <p:txBody>
            <a:bodyPr wrap="none" lIns="0" tIns="0" rIns="0" bIns="0">
              <a:spAutoFit/>
            </a:bodyPr>
            <a:lstStyle/>
            <a:p>
              <a:r>
                <a:rPr lang="en-US" altLang="en-US" sz="1600" b="1">
                  <a:solidFill>
                    <a:srgbClr val="000000"/>
                  </a:solidFill>
                  <a:ea typeface="ヒラギノ角ゴ Pro W3" charset="-128"/>
                </a:rPr>
                <a:t>12pm</a:t>
              </a:r>
              <a:endParaRPr lang="en-US" altLang="en-US" sz="2000" b="1">
                <a:solidFill>
                  <a:srgbClr val="000000"/>
                </a:solidFill>
                <a:ea typeface="ヒラギノ角ゴ Pro W3" charset="-128"/>
              </a:endParaRPr>
            </a:p>
          </p:txBody>
        </p:sp>
        <p:sp>
          <p:nvSpPr>
            <p:cNvPr id="66592" name="Rectangle 63"/>
            <p:cNvSpPr>
              <a:spLocks noChangeArrowheads="1"/>
            </p:cNvSpPr>
            <p:nvPr/>
          </p:nvSpPr>
          <p:spPr bwMode="auto">
            <a:xfrm>
              <a:off x="3825615" y="4900761"/>
              <a:ext cx="421590" cy="246221"/>
            </a:xfrm>
            <a:prstGeom prst="rect">
              <a:avLst/>
            </a:prstGeom>
            <a:noFill/>
            <a:ln w="9525">
              <a:noFill/>
              <a:miter lim="800000"/>
              <a:headEnd/>
              <a:tailEnd/>
            </a:ln>
          </p:spPr>
          <p:txBody>
            <a:bodyPr wrap="none" lIns="0" tIns="0" rIns="0" bIns="0">
              <a:spAutoFit/>
            </a:bodyPr>
            <a:lstStyle/>
            <a:p>
              <a:r>
                <a:rPr lang="en-US" altLang="en-US" sz="1600" b="1">
                  <a:solidFill>
                    <a:srgbClr val="000000"/>
                  </a:solidFill>
                  <a:ea typeface="ヒラギノ角ゴ Pro W3" charset="-128"/>
                </a:rPr>
                <a:t>6pm</a:t>
              </a:r>
              <a:endParaRPr lang="en-US" altLang="en-US" sz="2000" b="1">
                <a:solidFill>
                  <a:srgbClr val="000000"/>
                </a:solidFill>
                <a:ea typeface="ヒラギノ角ゴ Pro W3" charset="-128"/>
              </a:endParaRPr>
            </a:p>
          </p:txBody>
        </p:sp>
        <p:sp>
          <p:nvSpPr>
            <p:cNvPr id="66593" name="Rectangle 63"/>
            <p:cNvSpPr>
              <a:spLocks noChangeArrowheads="1"/>
            </p:cNvSpPr>
            <p:nvPr/>
          </p:nvSpPr>
          <p:spPr bwMode="auto">
            <a:xfrm>
              <a:off x="6503954" y="4884237"/>
              <a:ext cx="410355" cy="246191"/>
            </a:xfrm>
            <a:prstGeom prst="rect">
              <a:avLst/>
            </a:prstGeom>
            <a:noFill/>
            <a:ln w="9525">
              <a:noFill/>
              <a:miter lim="800000"/>
              <a:headEnd/>
              <a:tailEnd/>
            </a:ln>
          </p:spPr>
          <p:txBody>
            <a:bodyPr wrap="none" lIns="0" tIns="0" rIns="0" bIns="0">
              <a:spAutoFit/>
            </a:bodyPr>
            <a:lstStyle/>
            <a:p>
              <a:r>
                <a:rPr lang="en-US" altLang="en-US" sz="1600" b="1">
                  <a:solidFill>
                    <a:srgbClr val="000000"/>
                  </a:solidFill>
                  <a:ea typeface="ヒラギノ角ゴ Pro W3" charset="-128"/>
                </a:rPr>
                <a:t>3am</a:t>
              </a:r>
              <a:endParaRPr lang="en-US" altLang="en-US" sz="2000" b="1">
                <a:solidFill>
                  <a:srgbClr val="000000"/>
                </a:solidFill>
                <a:ea typeface="ヒラギノ角ゴ Pro W3" charset="-128"/>
              </a:endParaRPr>
            </a:p>
          </p:txBody>
        </p:sp>
      </p:grpSp>
      <p:sp>
        <p:nvSpPr>
          <p:cNvPr id="66565" name="Rectangle 48"/>
          <p:cNvSpPr>
            <a:spLocks noChangeArrowheads="1"/>
          </p:cNvSpPr>
          <p:nvPr/>
        </p:nvSpPr>
        <p:spPr bwMode="auto">
          <a:xfrm>
            <a:off x="-14288" y="6588125"/>
            <a:ext cx="8134351" cy="246063"/>
          </a:xfrm>
          <a:prstGeom prst="rect">
            <a:avLst/>
          </a:prstGeom>
          <a:noFill/>
          <a:ln w="9525">
            <a:noFill/>
            <a:miter lim="800000"/>
            <a:headEnd/>
            <a:tailEnd/>
          </a:ln>
        </p:spPr>
        <p:txBody>
          <a:bodyPr>
            <a:spAutoFit/>
          </a:bodyPr>
          <a:lstStyle/>
          <a:p>
            <a:pPr eaLnBrk="1" hangingPunct="1"/>
            <a:r>
              <a:rPr lang="en-US" altLang="en-US" sz="1000">
                <a:solidFill>
                  <a:srgbClr val="000000"/>
                </a:solidFill>
                <a:latin typeface="Arial Narrow" pitchFamily="34" charset="0"/>
                <a:ea typeface="ヒラギノ角ゴ Pro W3" charset="-128"/>
              </a:rPr>
              <a:t>1. Pickup JC. </a:t>
            </a:r>
            <a:r>
              <a:rPr lang="en-US" altLang="en-US" sz="1000" i="1">
                <a:solidFill>
                  <a:srgbClr val="000000"/>
                </a:solidFill>
                <a:latin typeface="Arial Narrow" pitchFamily="34" charset="0"/>
                <a:ea typeface="ヒラギノ角ゴ Pro W3" charset="-128"/>
              </a:rPr>
              <a:t>N Engl J Med </a:t>
            </a:r>
            <a:r>
              <a:rPr lang="en-US" altLang="en-US" sz="1000">
                <a:solidFill>
                  <a:srgbClr val="000000"/>
                </a:solidFill>
                <a:latin typeface="Arial Narrow" pitchFamily="34" charset="0"/>
                <a:ea typeface="ヒラギノ角ゴ Pro W3" charset="-128"/>
              </a:rPr>
              <a:t>2012;366:1616-24</a:t>
            </a:r>
          </a:p>
        </p:txBody>
      </p:sp>
      <p:cxnSp>
        <p:nvCxnSpPr>
          <p:cNvPr id="5" name="Straight Arrow Connector 4"/>
          <p:cNvCxnSpPr>
            <a:stCxn id="66584" idx="0"/>
          </p:cNvCxnSpPr>
          <p:nvPr/>
        </p:nvCxnSpPr>
        <p:spPr>
          <a:xfrm flipV="1">
            <a:off x="1312863" y="5133975"/>
            <a:ext cx="0" cy="488950"/>
          </a:xfrm>
          <a:prstGeom prst="straightConnector1">
            <a:avLst/>
          </a:prstGeom>
          <a:ln w="38100">
            <a:solidFill>
              <a:srgbClr val="D52B1E"/>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2549525" y="5146675"/>
            <a:ext cx="0" cy="488950"/>
          </a:xfrm>
          <a:prstGeom prst="straightConnector1">
            <a:avLst/>
          </a:prstGeom>
          <a:ln w="38100">
            <a:solidFill>
              <a:srgbClr val="D52B1E"/>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4316413" y="5133975"/>
            <a:ext cx="0" cy="488950"/>
          </a:xfrm>
          <a:prstGeom prst="straightConnector1">
            <a:avLst/>
          </a:prstGeom>
          <a:ln w="38100">
            <a:solidFill>
              <a:srgbClr val="D52B1E"/>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5969000" y="5748338"/>
            <a:ext cx="2195513" cy="0"/>
          </a:xfrm>
          <a:prstGeom prst="straightConnector1">
            <a:avLst/>
          </a:prstGeom>
          <a:ln w="38100">
            <a:solidFill>
              <a:srgbClr val="D52B1E"/>
            </a:solidFill>
            <a:tailEnd type="arrow"/>
          </a:ln>
        </p:spPr>
        <p:style>
          <a:lnRef idx="1">
            <a:schemeClr val="accent1"/>
          </a:lnRef>
          <a:fillRef idx="0">
            <a:schemeClr val="accent1"/>
          </a:fillRef>
          <a:effectRef idx="0">
            <a:schemeClr val="accent1"/>
          </a:effectRef>
          <a:fontRef idx="minor">
            <a:schemeClr val="tx1"/>
          </a:fontRef>
        </p:style>
      </p:cxnSp>
      <p:sp>
        <p:nvSpPr>
          <p:cNvPr id="66570" name="Rectangle 63"/>
          <p:cNvSpPr>
            <a:spLocks noChangeArrowheads="1"/>
          </p:cNvSpPr>
          <p:nvPr/>
        </p:nvSpPr>
        <p:spPr bwMode="auto">
          <a:xfrm>
            <a:off x="5178425" y="4870450"/>
            <a:ext cx="536575" cy="246063"/>
          </a:xfrm>
          <a:prstGeom prst="rect">
            <a:avLst/>
          </a:prstGeom>
          <a:noFill/>
          <a:ln w="9525">
            <a:noFill/>
            <a:miter lim="800000"/>
            <a:headEnd/>
            <a:tailEnd/>
          </a:ln>
        </p:spPr>
        <p:txBody>
          <a:bodyPr wrap="none" lIns="0" tIns="0" rIns="0" bIns="0">
            <a:spAutoFit/>
          </a:bodyPr>
          <a:lstStyle/>
          <a:p>
            <a:r>
              <a:rPr lang="en-US" altLang="en-US" sz="1600" b="1">
                <a:solidFill>
                  <a:srgbClr val="000000"/>
                </a:solidFill>
                <a:ea typeface="ヒラギノ角ゴ Pro W3" charset="-128"/>
              </a:rPr>
              <a:t>10pm</a:t>
            </a:r>
            <a:endParaRPr lang="en-US" altLang="en-US" sz="2000" b="1">
              <a:solidFill>
                <a:srgbClr val="000000"/>
              </a:solidFill>
              <a:ea typeface="ヒラギノ角ゴ Pro W3" charset="-128"/>
            </a:endParaRPr>
          </a:p>
        </p:txBody>
      </p:sp>
      <p:sp>
        <p:nvSpPr>
          <p:cNvPr id="34" name="Rectangle 1"/>
          <p:cNvSpPr>
            <a:spLocks noChangeArrowheads="1"/>
          </p:cNvSpPr>
          <p:nvPr/>
        </p:nvSpPr>
        <p:spPr bwMode="auto">
          <a:xfrm>
            <a:off x="7391400" y="6629400"/>
            <a:ext cx="1752600" cy="276999"/>
          </a:xfrm>
          <a:prstGeom prst="rect">
            <a:avLst/>
          </a:prstGeom>
          <a:noFill/>
          <a:ln w="9525">
            <a:noFill/>
            <a:miter lim="800000"/>
            <a:headEnd/>
            <a:tailEnd/>
          </a:ln>
        </p:spPr>
        <p:txBody>
          <a:bodyPr wrap="square">
            <a:spAutoFit/>
          </a:bodyPr>
          <a:lstStyle/>
          <a:p>
            <a:r>
              <a:rPr lang="en-US" altLang="en-US" sz="1200" dirty="0">
                <a:solidFill>
                  <a:srgbClr val="000000"/>
                </a:solidFill>
                <a:latin typeface="Calibri" pitchFamily="34" charset="0"/>
                <a:ea typeface="ヒラギノ角ゴ Pro W3" charset="-128"/>
              </a:rPr>
              <a:t>EGL/CYCLE/Jun/2017/24</a:t>
            </a:r>
            <a:r>
              <a:rPr lang="en-US" altLang="en-US" sz="1200" dirty="0">
                <a:ea typeface="ヒラギノ角ゴ Pro W3" charset="-128"/>
              </a:rPr>
              <a:t> </a:t>
            </a: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1"/>
          <p:cNvSpPr>
            <a:spLocks noChangeArrowheads="1"/>
          </p:cNvSpPr>
          <p:nvPr/>
        </p:nvSpPr>
        <p:spPr bwMode="auto">
          <a:xfrm>
            <a:off x="7391400" y="6629400"/>
            <a:ext cx="1752600" cy="276999"/>
          </a:xfrm>
          <a:prstGeom prst="rect">
            <a:avLst/>
          </a:prstGeom>
          <a:noFill/>
          <a:ln w="9525">
            <a:noFill/>
            <a:miter lim="800000"/>
            <a:headEnd/>
            <a:tailEnd/>
          </a:ln>
        </p:spPr>
        <p:txBody>
          <a:bodyPr wrap="square">
            <a:spAutoFit/>
          </a:bodyPr>
          <a:lstStyle/>
          <a:p>
            <a:r>
              <a:rPr lang="en-US" altLang="en-US" sz="1200" dirty="0">
                <a:solidFill>
                  <a:srgbClr val="000000"/>
                </a:solidFill>
                <a:latin typeface="Calibri" pitchFamily="34" charset="0"/>
                <a:ea typeface="ヒラギノ角ゴ Pro W3" charset="-128"/>
              </a:rPr>
              <a:t>EGL/CYCLE/Jun/2017/24</a:t>
            </a:r>
            <a:r>
              <a:rPr lang="en-US" altLang="en-US" sz="1200" dirty="0">
                <a:ea typeface="ヒラギノ角ゴ Pro W3" charset="-128"/>
              </a:rPr>
              <a:t> </a:t>
            </a:r>
          </a:p>
        </p:txBody>
      </p:sp>
      <p:sp>
        <p:nvSpPr>
          <p:cNvPr id="8" name="Title 3"/>
          <p:cNvSpPr txBox="1">
            <a:spLocks/>
          </p:cNvSpPr>
          <p:nvPr/>
        </p:nvSpPr>
        <p:spPr>
          <a:xfrm>
            <a:off x="685800" y="1676400"/>
            <a:ext cx="7772400" cy="75247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smtClean="0">
                <a:ln>
                  <a:noFill/>
                </a:ln>
                <a:solidFill>
                  <a:schemeClr val="bg1"/>
                </a:solidFill>
                <a:effectLst/>
                <a:uLnTx/>
                <a:uFillTx/>
                <a:latin typeface="+mj-lt"/>
                <a:ea typeface="+mj-ea"/>
                <a:cs typeface="+mj-cs"/>
              </a:rPr>
              <a:t>Starting/Switching to SC Insulin</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9" name="Subtitle 4"/>
          <p:cNvSpPr txBox="1">
            <a:spLocks/>
          </p:cNvSpPr>
          <p:nvPr/>
        </p:nvSpPr>
        <p:spPr>
          <a:xfrm>
            <a:off x="1031081" y="4114800"/>
            <a:ext cx="7081838" cy="455613"/>
          </a:xfrm>
          <a:prstGeom prst="rect">
            <a:avLst/>
          </a:prstGeom>
        </p:spPr>
        <p:txBody>
          <a:bodyPr>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altLang="en-US" sz="3200" b="0" i="0" u="none" strike="noStrike" kern="1200" cap="none" spc="0" normalizeH="0" baseline="0" noProof="0" smtClean="0">
                <a:ln>
                  <a:noFill/>
                </a:ln>
                <a:solidFill>
                  <a:srgbClr val="C00000"/>
                </a:solidFill>
                <a:effectLst/>
                <a:uLnTx/>
                <a:uFillTx/>
                <a:latin typeface="+mn-lt"/>
                <a:ea typeface="ヒラギノ角ゴ Pro W3" charset="-128"/>
                <a:cs typeface="DIN-Regular" pitchFamily="34" charset="0"/>
              </a:rPr>
              <a:t>…Rules of the Road</a:t>
            </a:r>
            <a:endParaRPr kumimoji="0" lang="en-US" altLang="en-US" sz="3200" b="0" i="0" u="none" strike="noStrike" kern="1200" cap="none" spc="0" normalizeH="0" baseline="0" noProof="0" dirty="0" smtClean="0">
              <a:ln>
                <a:noFill/>
              </a:ln>
              <a:solidFill>
                <a:srgbClr val="C00000"/>
              </a:solidFill>
              <a:effectLst/>
              <a:uLnTx/>
              <a:uFillTx/>
              <a:latin typeface="+mn-lt"/>
              <a:ea typeface="ヒラギノ角ゴ Pro W3" charset="-128"/>
              <a:cs typeface="DIN-Regular"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Box 1"/>
          <p:cNvSpPr txBox="1">
            <a:spLocks noChangeArrowheads="1"/>
          </p:cNvSpPr>
          <p:nvPr/>
        </p:nvSpPr>
        <p:spPr bwMode="auto">
          <a:xfrm>
            <a:off x="0" y="6338888"/>
            <a:ext cx="4506913" cy="246062"/>
          </a:xfrm>
          <a:prstGeom prst="rect">
            <a:avLst/>
          </a:prstGeom>
          <a:noFill/>
          <a:ln w="9525">
            <a:noFill/>
            <a:miter lim="800000"/>
            <a:headEnd/>
            <a:tailEnd/>
          </a:ln>
        </p:spPr>
        <p:txBody>
          <a:bodyPr>
            <a:spAutoFit/>
          </a:bodyPr>
          <a:lstStyle/>
          <a:p>
            <a:pPr eaLnBrk="1" hangingPunct="1"/>
            <a:r>
              <a:rPr lang="en-US" altLang="en-US" sz="1000">
                <a:latin typeface="Arial Narrow" pitchFamily="34" charset="0"/>
                <a:ea typeface="ヒラギノ角ゴ Pro W3" charset="-128"/>
              </a:rPr>
              <a:t>NPH=neutral protamine Hagedorn</a:t>
            </a:r>
          </a:p>
        </p:txBody>
      </p:sp>
      <p:sp>
        <p:nvSpPr>
          <p:cNvPr id="13" name="Rectangle 2"/>
          <p:cNvSpPr txBox="1">
            <a:spLocks noChangeArrowheads="1"/>
          </p:cNvSpPr>
          <p:nvPr/>
        </p:nvSpPr>
        <p:spPr>
          <a:xfrm>
            <a:off x="457200" y="381000"/>
            <a:ext cx="8229600" cy="1066800"/>
          </a:xfrm>
          <a:prstGeom prst="rect">
            <a:avLst/>
          </a:prstGeom>
        </p:spPr>
        <p:txBody>
          <a:bodyPr/>
          <a:lstStyle>
            <a:lvl1pPr algn="l" rtl="0" eaLnBrk="0" fontAlgn="base" hangingPunct="0">
              <a:spcBef>
                <a:spcPct val="0"/>
              </a:spcBef>
              <a:spcAft>
                <a:spcPct val="0"/>
              </a:spcAft>
              <a:defRPr sz="3600" b="1">
                <a:solidFill>
                  <a:srgbClr val="FFFFFF"/>
                </a:solidFill>
                <a:latin typeface="+mj-lt"/>
                <a:ea typeface="ヒラギノ角ゴ Pro W3" charset="0"/>
                <a:cs typeface="DIN-Bold"/>
              </a:defRPr>
            </a:lvl1pPr>
            <a:lvl2pPr algn="l" rtl="0" eaLnBrk="0" fontAlgn="base" hangingPunct="0">
              <a:spcBef>
                <a:spcPct val="0"/>
              </a:spcBef>
              <a:spcAft>
                <a:spcPct val="0"/>
              </a:spcAft>
              <a:defRPr sz="3600" b="1">
                <a:solidFill>
                  <a:srgbClr val="FFFFFF"/>
                </a:solidFill>
                <a:latin typeface="Arial" charset="0"/>
                <a:ea typeface="ヒラギノ角ゴ Pro W3" charset="0"/>
                <a:cs typeface="DIN-Bold" pitchFamily="34" charset="0"/>
              </a:defRPr>
            </a:lvl2pPr>
            <a:lvl3pPr algn="l" rtl="0" eaLnBrk="0" fontAlgn="base" hangingPunct="0">
              <a:spcBef>
                <a:spcPct val="0"/>
              </a:spcBef>
              <a:spcAft>
                <a:spcPct val="0"/>
              </a:spcAft>
              <a:defRPr sz="3600" b="1">
                <a:solidFill>
                  <a:srgbClr val="FFFFFF"/>
                </a:solidFill>
                <a:latin typeface="Arial" charset="0"/>
                <a:ea typeface="ヒラギノ角ゴ Pro W3" charset="0"/>
                <a:cs typeface="DIN-Bold" pitchFamily="34" charset="0"/>
              </a:defRPr>
            </a:lvl3pPr>
            <a:lvl4pPr algn="l" rtl="0" eaLnBrk="0" fontAlgn="base" hangingPunct="0">
              <a:spcBef>
                <a:spcPct val="0"/>
              </a:spcBef>
              <a:spcAft>
                <a:spcPct val="0"/>
              </a:spcAft>
              <a:defRPr sz="3600" b="1">
                <a:solidFill>
                  <a:srgbClr val="FFFFFF"/>
                </a:solidFill>
                <a:latin typeface="Arial" charset="0"/>
                <a:ea typeface="ヒラギノ角ゴ Pro W3" charset="0"/>
                <a:cs typeface="DIN-Bold" pitchFamily="34" charset="0"/>
              </a:defRPr>
            </a:lvl4pPr>
            <a:lvl5pPr algn="l" rtl="0" eaLnBrk="0" fontAlgn="base" hangingPunct="0">
              <a:spcBef>
                <a:spcPct val="0"/>
              </a:spcBef>
              <a:spcAft>
                <a:spcPct val="0"/>
              </a:spcAft>
              <a:defRPr sz="3600" b="1">
                <a:solidFill>
                  <a:srgbClr val="FFFFFF"/>
                </a:solidFill>
                <a:latin typeface="Arial" charset="0"/>
                <a:ea typeface="ヒラギノ角ゴ Pro W3" charset="0"/>
                <a:cs typeface="DIN-Bold" pitchFamily="34" charset="0"/>
              </a:defRPr>
            </a:lvl5pPr>
            <a:lvl6pPr marL="457200" algn="l" rtl="0" eaLnBrk="1" fontAlgn="base" hangingPunct="1">
              <a:spcBef>
                <a:spcPct val="0"/>
              </a:spcBef>
              <a:spcAft>
                <a:spcPct val="0"/>
              </a:spcAft>
              <a:defRPr sz="3600" b="1">
                <a:solidFill>
                  <a:schemeClr val="bg1"/>
                </a:solidFill>
                <a:latin typeface="Arial" charset="0"/>
              </a:defRPr>
            </a:lvl6pPr>
            <a:lvl7pPr marL="914400" algn="l" rtl="0" eaLnBrk="1" fontAlgn="base" hangingPunct="1">
              <a:spcBef>
                <a:spcPct val="0"/>
              </a:spcBef>
              <a:spcAft>
                <a:spcPct val="0"/>
              </a:spcAft>
              <a:defRPr sz="3600" b="1">
                <a:solidFill>
                  <a:schemeClr val="bg1"/>
                </a:solidFill>
                <a:latin typeface="Arial" charset="0"/>
              </a:defRPr>
            </a:lvl7pPr>
            <a:lvl8pPr marL="1371600" algn="l" rtl="0" eaLnBrk="1" fontAlgn="base" hangingPunct="1">
              <a:spcBef>
                <a:spcPct val="0"/>
              </a:spcBef>
              <a:spcAft>
                <a:spcPct val="0"/>
              </a:spcAft>
              <a:defRPr sz="3600" b="1">
                <a:solidFill>
                  <a:schemeClr val="bg1"/>
                </a:solidFill>
                <a:latin typeface="Arial" charset="0"/>
              </a:defRPr>
            </a:lvl8pPr>
            <a:lvl9pPr marL="1828800" algn="l" rtl="0" eaLnBrk="1" fontAlgn="base" hangingPunct="1">
              <a:spcBef>
                <a:spcPct val="0"/>
              </a:spcBef>
              <a:spcAft>
                <a:spcPct val="0"/>
              </a:spcAft>
              <a:defRPr sz="3600" b="1">
                <a:solidFill>
                  <a:schemeClr val="bg1"/>
                </a:solidFill>
                <a:latin typeface="Arial" charset="0"/>
              </a:defRPr>
            </a:lvl9pPr>
          </a:lstStyle>
          <a:p>
            <a:pPr>
              <a:defRPr/>
            </a:pPr>
            <a:r>
              <a:rPr lang="en-US" altLang="en-US" kern="0" dirty="0" smtClean="0">
                <a:ea typeface="ヒラギノ角ゴ Pro W3"/>
                <a:cs typeface="DIN-Bold" pitchFamily="34" charset="0"/>
              </a:rPr>
              <a:t>Subcutaneous Therapy Selection</a:t>
            </a:r>
          </a:p>
        </p:txBody>
      </p:sp>
      <p:grpSp>
        <p:nvGrpSpPr>
          <p:cNvPr id="2" name="Group 1"/>
          <p:cNvGrpSpPr>
            <a:grpSpLocks/>
          </p:cNvGrpSpPr>
          <p:nvPr/>
        </p:nvGrpSpPr>
        <p:grpSpPr bwMode="auto">
          <a:xfrm>
            <a:off x="752475" y="1885950"/>
            <a:ext cx="7370763" cy="3330575"/>
            <a:chOff x="854075" y="1631950"/>
            <a:chExt cx="7370763" cy="3330575"/>
          </a:xfrm>
        </p:grpSpPr>
        <p:sp>
          <p:nvSpPr>
            <p:cNvPr id="16" name="Text Box 6"/>
            <p:cNvSpPr txBox="1">
              <a:spLocks noChangeArrowheads="1"/>
            </p:cNvSpPr>
            <p:nvPr/>
          </p:nvSpPr>
          <p:spPr bwMode="auto">
            <a:xfrm>
              <a:off x="5343525" y="3425825"/>
              <a:ext cx="2881313" cy="1536700"/>
            </a:xfrm>
            <a:prstGeom prst="roundRect">
              <a:avLst/>
            </a:prstGeom>
            <a:solidFill>
              <a:srgbClr val="D07C7A"/>
            </a:solidFill>
            <a:ln>
              <a:solidFill>
                <a:schemeClr val="tx1"/>
              </a:solidFill>
              <a:headEnd/>
              <a:tailEnd/>
            </a:ln>
          </p:spPr>
          <p:style>
            <a:lnRef idx="2">
              <a:schemeClr val="accent2"/>
            </a:lnRef>
            <a:fillRef idx="1">
              <a:schemeClr val="lt1"/>
            </a:fillRef>
            <a:effectRef idx="0">
              <a:schemeClr val="accent2"/>
            </a:effectRef>
            <a:fontRef idx="minor">
              <a:schemeClr val="dk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2200" b="1" dirty="0" smtClean="0">
                <a:solidFill>
                  <a:srgbClr val="002A00"/>
                </a:solidFill>
                <a:ea typeface="MS PGothic" pitchFamily="34" charset="-128"/>
              </a:endParaRPr>
            </a:p>
            <a:p>
              <a:pPr eaLnBrk="1" hangingPunct="1">
                <a:defRPr/>
              </a:pPr>
              <a:endParaRPr lang="en-US" altLang="en-US" sz="2200" b="1" dirty="0" smtClean="0">
                <a:solidFill>
                  <a:srgbClr val="002A00"/>
                </a:solidFill>
                <a:ea typeface="MS PGothic" pitchFamily="34" charset="-128"/>
              </a:endParaRPr>
            </a:p>
            <a:p>
              <a:pPr eaLnBrk="1" hangingPunct="1">
                <a:defRPr/>
              </a:pPr>
              <a:endParaRPr lang="en-US" altLang="en-US" sz="2200" b="1" dirty="0" smtClean="0">
                <a:solidFill>
                  <a:srgbClr val="002A00"/>
                </a:solidFill>
                <a:ea typeface="MS PGothic" pitchFamily="34" charset="-128"/>
              </a:endParaRPr>
            </a:p>
            <a:p>
              <a:pPr algn="ctr" eaLnBrk="1" hangingPunct="1">
                <a:defRPr/>
              </a:pPr>
              <a:endParaRPr lang="en-US" altLang="en-US" sz="2200" b="1" dirty="0" smtClean="0">
                <a:solidFill>
                  <a:srgbClr val="002A00"/>
                </a:solidFill>
                <a:ea typeface="MS PGothic" pitchFamily="34" charset="-128"/>
              </a:endParaRPr>
            </a:p>
            <a:p>
              <a:pPr algn="ctr" eaLnBrk="1" hangingPunct="1">
                <a:defRPr/>
              </a:pPr>
              <a:r>
                <a:rPr lang="en-US" altLang="en-US" sz="2200" b="1" dirty="0" smtClean="0">
                  <a:solidFill>
                    <a:schemeClr val="bg1"/>
                  </a:solidFill>
                  <a:latin typeface="+mj-lt"/>
                  <a:ea typeface="MS PGothic" pitchFamily="34" charset="-128"/>
                </a:rPr>
                <a:t>Basal long-acting </a:t>
              </a:r>
            </a:p>
            <a:p>
              <a:pPr algn="ctr" eaLnBrk="1" hangingPunct="1">
                <a:defRPr/>
              </a:pPr>
              <a:r>
                <a:rPr lang="en-US" altLang="en-US" sz="2200" b="1" dirty="0" smtClean="0">
                  <a:solidFill>
                    <a:schemeClr val="bg1"/>
                  </a:solidFill>
                  <a:latin typeface="+mj-lt"/>
                  <a:ea typeface="MS PGothic" pitchFamily="34" charset="-128"/>
                </a:rPr>
                <a:t>analog and </a:t>
              </a:r>
            </a:p>
            <a:p>
              <a:pPr algn="ctr" eaLnBrk="1" hangingPunct="1">
                <a:defRPr/>
              </a:pPr>
              <a:r>
                <a:rPr lang="en-US" altLang="en-US" sz="2200" b="1" dirty="0" smtClean="0">
                  <a:solidFill>
                    <a:schemeClr val="bg1"/>
                  </a:solidFill>
                  <a:latin typeface="+mj-lt"/>
                  <a:ea typeface="MS PGothic" pitchFamily="34" charset="-128"/>
                </a:rPr>
                <a:t>Rapid-acting analog insulin</a:t>
              </a:r>
            </a:p>
            <a:p>
              <a:pPr algn="ctr">
                <a:defRPr/>
              </a:pPr>
              <a:r>
                <a:rPr lang="en-US" altLang="en-US" sz="2200" dirty="0" smtClean="0">
                  <a:solidFill>
                    <a:srgbClr val="333333"/>
                  </a:solidFill>
                  <a:latin typeface="+mj-lt"/>
                </a:rPr>
                <a:t/>
              </a:r>
              <a:br>
                <a:rPr lang="en-US" altLang="en-US" sz="2200" dirty="0" smtClean="0">
                  <a:solidFill>
                    <a:srgbClr val="333333"/>
                  </a:solidFill>
                  <a:latin typeface="+mj-lt"/>
                </a:rPr>
              </a:br>
              <a:r>
                <a:rPr lang="en-US" altLang="en-US" sz="2200" b="1" dirty="0" smtClean="0">
                  <a:solidFill>
                    <a:srgbClr val="333333"/>
                  </a:solidFill>
                </a:rPr>
                <a:t/>
              </a:r>
              <a:br>
                <a:rPr lang="en-US" altLang="en-US" sz="2200" b="1" dirty="0" smtClean="0">
                  <a:solidFill>
                    <a:srgbClr val="333333"/>
                  </a:solidFill>
                </a:rPr>
              </a:br>
              <a:r>
                <a:rPr lang="en-US" altLang="en-US" sz="2200" dirty="0" smtClean="0">
                  <a:solidFill>
                    <a:srgbClr val="333333"/>
                  </a:solidFill>
                </a:rPr>
                <a:t/>
              </a:r>
              <a:br>
                <a:rPr lang="en-US" altLang="en-US" sz="2200" dirty="0" smtClean="0">
                  <a:solidFill>
                    <a:srgbClr val="333333"/>
                  </a:solidFill>
                </a:rPr>
              </a:br>
              <a:endParaRPr lang="en-US" altLang="en-US" sz="2200" dirty="0" smtClean="0">
                <a:solidFill>
                  <a:srgbClr val="333333"/>
                </a:solidFill>
                <a:sym typeface="Symbol" pitchFamily="18" charset="2"/>
              </a:endParaRPr>
            </a:p>
          </p:txBody>
        </p:sp>
        <p:sp>
          <p:nvSpPr>
            <p:cNvPr id="70662" name="Rectangle 3"/>
            <p:cNvSpPr>
              <a:spLocks noChangeArrowheads="1"/>
            </p:cNvSpPr>
            <p:nvPr/>
          </p:nvSpPr>
          <p:spPr bwMode="auto">
            <a:xfrm>
              <a:off x="854075" y="3643313"/>
              <a:ext cx="184150" cy="350837"/>
            </a:xfrm>
            <a:prstGeom prst="rect">
              <a:avLst/>
            </a:prstGeom>
            <a:noFill/>
            <a:ln w="50800">
              <a:noFill/>
              <a:miter lim="800000"/>
              <a:headEnd/>
              <a:tailEnd/>
            </a:ln>
          </p:spPr>
          <p:txBody>
            <a:bodyPr wrap="none" anchor="ctr">
              <a:spAutoFit/>
            </a:bodyPr>
            <a:lstStyle/>
            <a:p>
              <a:pPr eaLnBrk="1" hangingPunct="1"/>
              <a:endParaRPr lang="en-US" altLang="en-US" sz="1700">
                <a:ea typeface="MS PGothic" pitchFamily="34" charset="-128"/>
              </a:endParaRPr>
            </a:p>
          </p:txBody>
        </p:sp>
        <p:sp>
          <p:nvSpPr>
            <p:cNvPr id="70663" name="Text Box 12"/>
            <p:cNvSpPr txBox="1">
              <a:spLocks noChangeArrowheads="1"/>
            </p:cNvSpPr>
            <p:nvPr/>
          </p:nvSpPr>
          <p:spPr bwMode="auto">
            <a:xfrm>
              <a:off x="6842125" y="2751138"/>
              <a:ext cx="727075" cy="457200"/>
            </a:xfrm>
            <a:prstGeom prst="rect">
              <a:avLst/>
            </a:prstGeom>
            <a:noFill/>
            <a:ln w="50800">
              <a:noFill/>
              <a:miter lim="800000"/>
              <a:headEnd/>
              <a:tailEnd type="none" w="lg" len="lg"/>
            </a:ln>
          </p:spPr>
          <p:txBody>
            <a:bodyPr wrap="none">
              <a:spAutoFit/>
            </a:bodyPr>
            <a:lstStyle/>
            <a:p>
              <a:r>
                <a:rPr lang="en-US" altLang="en-US" sz="2400" b="1">
                  <a:ea typeface="MS PGothic" pitchFamily="34" charset="-128"/>
                </a:rPr>
                <a:t>Yes</a:t>
              </a:r>
            </a:p>
          </p:txBody>
        </p:sp>
        <p:sp>
          <p:nvSpPr>
            <p:cNvPr id="14" name="Text Box 5"/>
            <p:cNvSpPr txBox="1">
              <a:spLocks noChangeArrowheads="1"/>
            </p:cNvSpPr>
            <p:nvPr/>
          </p:nvSpPr>
          <p:spPr bwMode="auto">
            <a:xfrm>
              <a:off x="2873375" y="1631950"/>
              <a:ext cx="3587750" cy="612775"/>
            </a:xfrm>
            <a:prstGeom prst="roundRect">
              <a:avLst/>
            </a:prstGeom>
            <a:solidFill>
              <a:srgbClr val="6B1B5C"/>
            </a:solidFill>
            <a:ln>
              <a:solidFill>
                <a:schemeClr val="tx1"/>
              </a:solidFill>
              <a:headEnd/>
              <a:tailEn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lnSpc>
                  <a:spcPct val="80000"/>
                </a:lnSpc>
                <a:defRPr/>
              </a:pPr>
              <a:r>
                <a:rPr lang="en-US" sz="2400" b="1" dirty="0">
                  <a:solidFill>
                    <a:prstClr val="white"/>
                  </a:solidFill>
                </a:rPr>
                <a:t>Discrete meals</a:t>
              </a:r>
            </a:p>
          </p:txBody>
        </p:sp>
        <p:sp>
          <p:nvSpPr>
            <p:cNvPr id="70665" name="Text Box 3"/>
            <p:cNvSpPr>
              <a:spLocks noChangeArrowheads="1"/>
            </p:cNvSpPr>
            <p:nvPr/>
          </p:nvSpPr>
          <p:spPr bwMode="auto">
            <a:xfrm>
              <a:off x="1260475" y="3419475"/>
              <a:ext cx="2881313" cy="1538288"/>
            </a:xfrm>
            <a:prstGeom prst="roundRect">
              <a:avLst>
                <a:gd name="adj" fmla="val 16667"/>
              </a:avLst>
            </a:prstGeom>
            <a:solidFill>
              <a:srgbClr val="D07C7A"/>
            </a:solidFill>
            <a:ln w="25400" algn="ctr">
              <a:solidFill>
                <a:schemeClr val="tx1"/>
              </a:solidFill>
              <a:round/>
              <a:headEnd/>
              <a:tailEnd/>
            </a:ln>
          </p:spPr>
          <p:txBody>
            <a:bodyPr anchor="ctr"/>
            <a:lstStyle/>
            <a:p>
              <a:pPr algn="ctr" eaLnBrk="1" hangingPunct="1"/>
              <a:endParaRPr lang="en-US" altLang="en-US" sz="2200" b="1" dirty="0">
                <a:solidFill>
                  <a:srgbClr val="000000"/>
                </a:solidFill>
                <a:ea typeface="MS PGothic" pitchFamily="34" charset="-128"/>
              </a:endParaRPr>
            </a:p>
            <a:p>
              <a:pPr algn="ctr" eaLnBrk="1" hangingPunct="1"/>
              <a:r>
                <a:rPr lang="en-US" altLang="en-US" sz="2200" b="1" dirty="0">
                  <a:solidFill>
                    <a:schemeClr val="bg1"/>
                  </a:solidFill>
                  <a:ea typeface="MS PGothic" pitchFamily="34" charset="-128"/>
                </a:rPr>
                <a:t>NPH and/or </a:t>
              </a:r>
            </a:p>
            <a:p>
              <a:pPr algn="ctr" eaLnBrk="1" hangingPunct="1"/>
              <a:r>
                <a:rPr lang="en-US" altLang="en-US" sz="2200" b="1" dirty="0">
                  <a:solidFill>
                    <a:schemeClr val="bg1"/>
                  </a:solidFill>
                  <a:ea typeface="MS PGothic" pitchFamily="34" charset="-128"/>
                </a:rPr>
                <a:t>Regular human </a:t>
              </a:r>
            </a:p>
            <a:p>
              <a:pPr algn="ctr" eaLnBrk="1" hangingPunct="1"/>
              <a:r>
                <a:rPr lang="en-US" altLang="en-US" sz="2200" b="1" dirty="0">
                  <a:solidFill>
                    <a:schemeClr val="bg1"/>
                  </a:solidFill>
                  <a:ea typeface="MS PGothic" pitchFamily="34" charset="-128"/>
                </a:rPr>
                <a:t>insulin</a:t>
              </a:r>
            </a:p>
            <a:p>
              <a:pPr algn="ctr"/>
              <a:r>
                <a:rPr lang="en-US" altLang="en-US" dirty="0">
                  <a:solidFill>
                    <a:srgbClr val="333333"/>
                  </a:solidFill>
                  <a:ea typeface="MS PGothic" pitchFamily="34" charset="-128"/>
                </a:rPr>
                <a:t/>
              </a:r>
              <a:br>
                <a:rPr lang="en-US" altLang="en-US" dirty="0">
                  <a:solidFill>
                    <a:srgbClr val="333333"/>
                  </a:solidFill>
                  <a:ea typeface="MS PGothic" pitchFamily="34" charset="-128"/>
                </a:rPr>
              </a:br>
              <a:endParaRPr lang="en-US" altLang="en-US" dirty="0">
                <a:solidFill>
                  <a:srgbClr val="333333"/>
                </a:solidFill>
                <a:ea typeface="MS PGothic" pitchFamily="34" charset="-128"/>
                <a:sym typeface="Symbol" pitchFamily="18" charset="2"/>
              </a:endParaRPr>
            </a:p>
          </p:txBody>
        </p:sp>
        <p:cxnSp>
          <p:nvCxnSpPr>
            <p:cNvPr id="70666" name="AutoShape 11"/>
            <p:cNvCxnSpPr>
              <a:cxnSpLocks noChangeShapeType="1"/>
              <a:endCxn id="70665" idx="0"/>
            </p:cNvCxnSpPr>
            <p:nvPr/>
          </p:nvCxnSpPr>
          <p:spPr bwMode="auto">
            <a:xfrm rot="10800000" flipV="1">
              <a:off x="2701133" y="2782887"/>
              <a:ext cx="2088357" cy="636587"/>
            </a:xfrm>
            <a:prstGeom prst="bentConnector2">
              <a:avLst/>
            </a:prstGeom>
            <a:noFill/>
            <a:ln w="31750">
              <a:solidFill>
                <a:schemeClr val="tx2"/>
              </a:solidFill>
              <a:miter lim="800000"/>
              <a:headEnd/>
              <a:tailEnd type="triangle" w="med" len="med"/>
            </a:ln>
          </p:spPr>
        </p:cxnSp>
        <p:cxnSp>
          <p:nvCxnSpPr>
            <p:cNvPr id="70667" name="AutoShape 13"/>
            <p:cNvCxnSpPr>
              <a:cxnSpLocks noChangeShapeType="1"/>
            </p:cNvCxnSpPr>
            <p:nvPr/>
          </p:nvCxnSpPr>
          <p:spPr bwMode="auto">
            <a:xfrm>
              <a:off x="4408488" y="2786239"/>
              <a:ext cx="2052637" cy="596900"/>
            </a:xfrm>
            <a:prstGeom prst="bentConnector3">
              <a:avLst>
                <a:gd name="adj1" fmla="val 100454"/>
              </a:avLst>
            </a:prstGeom>
            <a:noFill/>
            <a:ln w="31750">
              <a:solidFill>
                <a:schemeClr val="tx2"/>
              </a:solidFill>
              <a:miter lim="800000"/>
              <a:headEnd/>
              <a:tailEnd type="triangle" w="med" len="med"/>
            </a:ln>
          </p:spPr>
        </p:cxnSp>
        <p:cxnSp>
          <p:nvCxnSpPr>
            <p:cNvPr id="18" name="Straight Connector 17"/>
            <p:cNvCxnSpPr/>
            <p:nvPr/>
          </p:nvCxnSpPr>
          <p:spPr>
            <a:xfrm>
              <a:off x="4662488" y="2281238"/>
              <a:ext cx="0" cy="50958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70669" name="Text Box 11"/>
            <p:cNvSpPr txBox="1">
              <a:spLocks noChangeArrowheads="1"/>
            </p:cNvSpPr>
            <p:nvPr/>
          </p:nvSpPr>
          <p:spPr bwMode="auto">
            <a:xfrm>
              <a:off x="2138363" y="2765425"/>
              <a:ext cx="590550" cy="457200"/>
            </a:xfrm>
            <a:prstGeom prst="rect">
              <a:avLst/>
            </a:prstGeom>
            <a:noFill/>
            <a:ln w="50800">
              <a:noFill/>
              <a:miter lim="800000"/>
              <a:headEnd/>
              <a:tailEnd type="none" w="lg" len="lg"/>
            </a:ln>
          </p:spPr>
          <p:txBody>
            <a:bodyPr wrap="none">
              <a:spAutoFit/>
            </a:bodyPr>
            <a:lstStyle/>
            <a:p>
              <a:r>
                <a:rPr lang="en-US" altLang="en-US" sz="2400" b="1">
                  <a:ea typeface="MS PGothic" pitchFamily="34" charset="-128"/>
                </a:rPr>
                <a:t>No</a:t>
              </a:r>
            </a:p>
          </p:txBody>
        </p:sp>
      </p:grpSp>
      <p:sp>
        <p:nvSpPr>
          <p:cNvPr id="15" name="Rectangle 1"/>
          <p:cNvSpPr>
            <a:spLocks noChangeArrowheads="1"/>
          </p:cNvSpPr>
          <p:nvPr/>
        </p:nvSpPr>
        <p:spPr bwMode="auto">
          <a:xfrm>
            <a:off x="7391400" y="6629400"/>
            <a:ext cx="1752600" cy="276999"/>
          </a:xfrm>
          <a:prstGeom prst="rect">
            <a:avLst/>
          </a:prstGeom>
          <a:noFill/>
          <a:ln w="9525">
            <a:noFill/>
            <a:miter lim="800000"/>
            <a:headEnd/>
            <a:tailEnd/>
          </a:ln>
        </p:spPr>
        <p:txBody>
          <a:bodyPr wrap="square">
            <a:spAutoFit/>
          </a:bodyPr>
          <a:lstStyle/>
          <a:p>
            <a:r>
              <a:rPr lang="en-US" altLang="en-US" sz="1200" dirty="0">
                <a:solidFill>
                  <a:srgbClr val="000000"/>
                </a:solidFill>
                <a:latin typeface="Calibri" pitchFamily="34" charset="0"/>
                <a:ea typeface="ヒラギノ角ゴ Pro W3" charset="-128"/>
              </a:rPr>
              <a:t>EGL/CYCLE/Jun/2017/24</a:t>
            </a:r>
            <a:r>
              <a:rPr lang="en-US" altLang="en-US" sz="1200" dirty="0">
                <a:ea typeface="ヒラギノ角ゴ Pro W3" charset="-128"/>
              </a:rPr>
              <a:t>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txBox="1">
            <a:spLocks/>
          </p:cNvSpPr>
          <p:nvPr/>
        </p:nvSpPr>
        <p:spPr>
          <a:xfrm>
            <a:off x="685800" y="1752600"/>
            <a:ext cx="7772400" cy="7524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err="1" smtClean="0">
                <a:ln>
                  <a:noFill/>
                </a:ln>
                <a:solidFill>
                  <a:sysClr val="window" lastClr="FFFFFF"/>
                </a:solidFill>
                <a:effectLst/>
                <a:uLnTx/>
                <a:uFillTx/>
                <a:latin typeface="Calibri"/>
                <a:ea typeface="+mj-ea"/>
                <a:cs typeface="+mj-cs"/>
              </a:rPr>
              <a:t>Pathophysiology</a:t>
            </a:r>
            <a:r>
              <a:rPr kumimoji="0" lang="en-US" sz="4000" b="1" i="0" u="none" strike="noStrike" kern="1200" cap="none" spc="0" normalizeH="0" baseline="0" noProof="0" dirty="0" smtClean="0">
                <a:ln>
                  <a:noFill/>
                </a:ln>
                <a:solidFill>
                  <a:sysClr val="window" lastClr="FFFFFF"/>
                </a:solidFill>
                <a:effectLst/>
                <a:uLnTx/>
                <a:uFillTx/>
                <a:latin typeface="Calibri"/>
                <a:ea typeface="+mj-ea"/>
                <a:cs typeface="+mj-cs"/>
              </a:rPr>
              <a:t> of Hyperglycemia</a:t>
            </a:r>
            <a:endParaRPr kumimoji="0" lang="en-US" sz="4000" b="1" i="0" u="none" strike="noStrike" kern="1200" cap="none" spc="0" normalizeH="0" baseline="0" noProof="0" dirty="0">
              <a:ln>
                <a:noFill/>
              </a:ln>
              <a:solidFill>
                <a:sysClr val="window" lastClr="FFFFFF"/>
              </a:solidFill>
              <a:effectLst/>
              <a:uLnTx/>
              <a:uFillTx/>
              <a:latin typeface="Calibri"/>
              <a:ea typeface="+mj-ea"/>
              <a:cs typeface="+mj-cs"/>
            </a:endParaRPr>
          </a:p>
        </p:txBody>
      </p:sp>
      <p:sp>
        <p:nvSpPr>
          <p:cNvPr id="5" name="Rectangle 1"/>
          <p:cNvSpPr>
            <a:spLocks noChangeArrowheads="1"/>
          </p:cNvSpPr>
          <p:nvPr/>
        </p:nvSpPr>
        <p:spPr bwMode="auto">
          <a:xfrm>
            <a:off x="7391400" y="6629400"/>
            <a:ext cx="1752600" cy="276999"/>
          </a:xfrm>
          <a:prstGeom prst="rect">
            <a:avLst/>
          </a:prstGeom>
          <a:noFill/>
          <a:ln w="9525">
            <a:noFill/>
            <a:miter lim="800000"/>
            <a:headEnd/>
            <a:tailEnd/>
          </a:ln>
        </p:spPr>
        <p:txBody>
          <a:bodyPr wrap="square">
            <a:spAutoFit/>
          </a:bodyPr>
          <a:lstStyle/>
          <a:p>
            <a:r>
              <a:rPr lang="en-US" altLang="en-US" sz="1200" dirty="0">
                <a:solidFill>
                  <a:srgbClr val="000000"/>
                </a:solidFill>
                <a:latin typeface="Calibri" pitchFamily="34" charset="0"/>
                <a:ea typeface="ヒラギノ角ゴ Pro W3" charset="-128"/>
              </a:rPr>
              <a:t>EGL/CYCLE/Jun/2017/24</a:t>
            </a:r>
            <a:r>
              <a:rPr lang="en-US" altLang="en-US" sz="1200" dirty="0">
                <a:ea typeface="ヒラギノ角ゴ Pro W3" charset="-128"/>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250824" y="228600"/>
            <a:ext cx="8816975" cy="1054100"/>
          </a:xfrm>
          <a:prstGeom prst="rect">
            <a:avLst/>
          </a:prstGeom>
          <a:noFill/>
          <a:ln w="9525">
            <a:noFill/>
            <a:miter lim="800000"/>
            <a:headEnd/>
            <a:tailEnd/>
          </a:ln>
        </p:spPr>
        <p:txBody>
          <a:bodyPr anchor="ctr"/>
          <a:lstStyle/>
          <a:p>
            <a:pPr defTabSz="981075" eaLnBrk="1" hangingPunct="1"/>
            <a:r>
              <a:rPr lang="en-US" altLang="en-US" sz="2800" b="1" dirty="0">
                <a:solidFill>
                  <a:schemeClr val="bg1"/>
                </a:solidFill>
                <a:ea typeface="MS PGothic" pitchFamily="34" charset="-128"/>
              </a:rPr>
              <a:t>A Safe and Rapidly Reversible Regimen </a:t>
            </a:r>
            <a:r>
              <a:rPr lang="en-US" altLang="en-US" sz="2800" b="1" dirty="0" smtClean="0">
                <a:solidFill>
                  <a:schemeClr val="bg1"/>
                </a:solidFill>
                <a:ea typeface="MS PGothic" pitchFamily="34" charset="-128"/>
              </a:rPr>
              <a:t>for </a:t>
            </a:r>
            <a:r>
              <a:rPr lang="en-US" altLang="en-US" sz="2800" b="1" dirty="0">
                <a:solidFill>
                  <a:schemeClr val="bg1"/>
                </a:solidFill>
                <a:ea typeface="MS PGothic" pitchFamily="34" charset="-128"/>
              </a:rPr>
              <a:t>a Patient while NPO, on IV’s, or Receiving Continuous Enteral Feedings</a:t>
            </a:r>
          </a:p>
        </p:txBody>
      </p:sp>
      <p:sp>
        <p:nvSpPr>
          <p:cNvPr id="72707" name="Arc 3"/>
          <p:cNvSpPr>
            <a:spLocks/>
          </p:cNvSpPr>
          <p:nvPr/>
        </p:nvSpPr>
        <p:spPr bwMode="auto">
          <a:xfrm flipH="1">
            <a:off x="3386138" y="3781425"/>
            <a:ext cx="1066800" cy="1325563"/>
          </a:xfrm>
          <a:custGeom>
            <a:avLst/>
            <a:gdLst>
              <a:gd name="T0" fmla="*/ 0 w 21660"/>
              <a:gd name="T1" fmla="*/ 0 h 21600"/>
              <a:gd name="T2" fmla="*/ 2147483646 w 21660"/>
              <a:gd name="T3" fmla="*/ 2147483646 h 21600"/>
              <a:gd name="T4" fmla="*/ 2147483646 w 21660"/>
              <a:gd name="T5" fmla="*/ 2147483646 h 21600"/>
              <a:gd name="T6" fmla="*/ 0 60000 65536"/>
              <a:gd name="T7" fmla="*/ 0 60000 65536"/>
              <a:gd name="T8" fmla="*/ 0 60000 65536"/>
              <a:gd name="T9" fmla="*/ 0 w 21660"/>
              <a:gd name="T10" fmla="*/ 0 h 21600"/>
              <a:gd name="T11" fmla="*/ 21660 w 21660"/>
              <a:gd name="T12" fmla="*/ 21600 h 21600"/>
            </a:gdLst>
            <a:ahLst/>
            <a:cxnLst>
              <a:cxn ang="T6">
                <a:pos x="T0" y="T1"/>
              </a:cxn>
              <a:cxn ang="T7">
                <a:pos x="T2" y="T3"/>
              </a:cxn>
              <a:cxn ang="T8">
                <a:pos x="T4" y="T5"/>
              </a:cxn>
            </a:cxnLst>
            <a:rect l="T9" t="T10" r="T11" b="T12"/>
            <a:pathLst>
              <a:path w="21660" h="21600" fill="none" extrusionOk="0">
                <a:moveTo>
                  <a:pt x="0" y="0"/>
                </a:moveTo>
                <a:cubicBezTo>
                  <a:pt x="20" y="0"/>
                  <a:pt x="41" y="-1"/>
                  <a:pt x="62" y="0"/>
                </a:cubicBezTo>
                <a:cubicBezTo>
                  <a:pt x="11890" y="0"/>
                  <a:pt x="21519" y="9514"/>
                  <a:pt x="21660" y="21341"/>
                </a:cubicBezTo>
              </a:path>
              <a:path w="21660" h="21600" stroke="0" extrusionOk="0">
                <a:moveTo>
                  <a:pt x="0" y="0"/>
                </a:moveTo>
                <a:cubicBezTo>
                  <a:pt x="20" y="0"/>
                  <a:pt x="41" y="-1"/>
                  <a:pt x="62" y="0"/>
                </a:cubicBezTo>
                <a:cubicBezTo>
                  <a:pt x="11890" y="0"/>
                  <a:pt x="21519" y="9514"/>
                  <a:pt x="21660" y="21341"/>
                </a:cubicBezTo>
                <a:lnTo>
                  <a:pt x="62" y="21600"/>
                </a:lnTo>
                <a:lnTo>
                  <a:pt x="0" y="0"/>
                </a:lnTo>
                <a:close/>
              </a:path>
            </a:pathLst>
          </a:custGeom>
          <a:noFill/>
          <a:ln w="50800">
            <a:solidFill>
              <a:schemeClr val="accent2"/>
            </a:solidFill>
            <a:prstDash val="dash"/>
            <a:round/>
            <a:headEnd/>
            <a:tailEnd type="none" w="lg" len="lg"/>
          </a:ln>
        </p:spPr>
        <p:txBody>
          <a:bodyPr wrap="none" anchor="ctr"/>
          <a:lstStyle/>
          <a:p>
            <a:endParaRPr lang="en-IN"/>
          </a:p>
        </p:txBody>
      </p:sp>
      <p:sp>
        <p:nvSpPr>
          <p:cNvPr id="72708" name="Line 4"/>
          <p:cNvSpPr>
            <a:spLocks noChangeShapeType="1"/>
          </p:cNvSpPr>
          <p:nvPr/>
        </p:nvSpPr>
        <p:spPr bwMode="auto">
          <a:xfrm>
            <a:off x="939800" y="2044700"/>
            <a:ext cx="0" cy="3276600"/>
          </a:xfrm>
          <a:prstGeom prst="line">
            <a:avLst/>
          </a:prstGeom>
          <a:noFill/>
          <a:ln w="50800">
            <a:solidFill>
              <a:schemeClr val="tx1"/>
            </a:solidFill>
            <a:round/>
            <a:headEnd/>
            <a:tailEnd type="none" w="lg" len="lg"/>
          </a:ln>
        </p:spPr>
        <p:txBody>
          <a:bodyPr wrap="none" anchor="ctr"/>
          <a:lstStyle/>
          <a:p>
            <a:endParaRPr lang="en-IN"/>
          </a:p>
        </p:txBody>
      </p:sp>
      <p:sp>
        <p:nvSpPr>
          <p:cNvPr id="72709" name="Line 5"/>
          <p:cNvSpPr>
            <a:spLocks noChangeShapeType="1"/>
          </p:cNvSpPr>
          <p:nvPr/>
        </p:nvSpPr>
        <p:spPr bwMode="auto">
          <a:xfrm>
            <a:off x="922338" y="5321300"/>
            <a:ext cx="7812087" cy="0"/>
          </a:xfrm>
          <a:prstGeom prst="line">
            <a:avLst/>
          </a:prstGeom>
          <a:noFill/>
          <a:ln w="50800">
            <a:solidFill>
              <a:schemeClr val="tx1"/>
            </a:solidFill>
            <a:round/>
            <a:headEnd/>
            <a:tailEnd type="none" w="lg" len="lg"/>
          </a:ln>
        </p:spPr>
        <p:txBody>
          <a:bodyPr wrap="none" anchor="ctr"/>
          <a:lstStyle/>
          <a:p>
            <a:endParaRPr lang="en-IN"/>
          </a:p>
        </p:txBody>
      </p:sp>
      <p:sp>
        <p:nvSpPr>
          <p:cNvPr id="72710" name="Text Box 6"/>
          <p:cNvSpPr txBox="1">
            <a:spLocks noChangeArrowheads="1"/>
          </p:cNvSpPr>
          <p:nvPr/>
        </p:nvSpPr>
        <p:spPr bwMode="auto">
          <a:xfrm>
            <a:off x="982663" y="5321300"/>
            <a:ext cx="7523162" cy="461963"/>
          </a:xfrm>
          <a:prstGeom prst="rect">
            <a:avLst/>
          </a:prstGeom>
          <a:noFill/>
          <a:ln w="38100">
            <a:noFill/>
            <a:miter lim="800000"/>
            <a:headEnd/>
            <a:tailEnd type="none" w="lg" len="lg"/>
          </a:ln>
        </p:spPr>
        <p:txBody>
          <a:bodyPr anchor="ctr">
            <a:spAutoFit/>
          </a:bodyPr>
          <a:lstStyle/>
          <a:p>
            <a:r>
              <a:rPr lang="en-US" altLang="en-US" sz="2400">
                <a:ea typeface="MS PGothic" pitchFamily="34" charset="-128"/>
              </a:rPr>
              <a:t>      0600            1200            1800             2400   </a:t>
            </a:r>
          </a:p>
        </p:txBody>
      </p:sp>
      <p:sp>
        <p:nvSpPr>
          <p:cNvPr id="72711" name="Arc 7"/>
          <p:cNvSpPr>
            <a:spLocks/>
          </p:cNvSpPr>
          <p:nvPr/>
        </p:nvSpPr>
        <p:spPr bwMode="auto">
          <a:xfrm flipH="1">
            <a:off x="1795463" y="3873500"/>
            <a:ext cx="1946275" cy="121920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0800">
            <a:solidFill>
              <a:srgbClr val="00AF3F"/>
            </a:solidFill>
            <a:round/>
            <a:headEnd/>
            <a:tailEnd type="none" w="lg" len="lg"/>
          </a:ln>
        </p:spPr>
        <p:txBody>
          <a:bodyPr wrap="none" anchor="ctr"/>
          <a:lstStyle/>
          <a:p>
            <a:endParaRPr lang="en-IN"/>
          </a:p>
        </p:txBody>
      </p:sp>
      <p:sp>
        <p:nvSpPr>
          <p:cNvPr id="72712" name="Arc 8"/>
          <p:cNvSpPr>
            <a:spLocks/>
          </p:cNvSpPr>
          <p:nvPr/>
        </p:nvSpPr>
        <p:spPr bwMode="auto">
          <a:xfrm>
            <a:off x="3741738" y="3873500"/>
            <a:ext cx="2697162" cy="121920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0800">
            <a:solidFill>
              <a:srgbClr val="00B050"/>
            </a:solidFill>
            <a:round/>
            <a:headEnd/>
            <a:tailEnd type="none" w="lg" len="lg"/>
          </a:ln>
        </p:spPr>
        <p:txBody>
          <a:bodyPr wrap="none" anchor="ctr"/>
          <a:lstStyle/>
          <a:p>
            <a:endParaRPr lang="en-IN"/>
          </a:p>
        </p:txBody>
      </p:sp>
      <p:sp>
        <p:nvSpPr>
          <p:cNvPr id="72713" name="Arc 9"/>
          <p:cNvSpPr>
            <a:spLocks/>
          </p:cNvSpPr>
          <p:nvPr/>
        </p:nvSpPr>
        <p:spPr bwMode="auto">
          <a:xfrm flipH="1">
            <a:off x="5057775" y="3873500"/>
            <a:ext cx="1946275" cy="121920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0800">
            <a:solidFill>
              <a:srgbClr val="00B050"/>
            </a:solidFill>
            <a:round/>
            <a:headEnd/>
            <a:tailEnd type="none" w="lg" len="lg"/>
          </a:ln>
        </p:spPr>
        <p:txBody>
          <a:bodyPr wrap="none" anchor="ctr"/>
          <a:lstStyle/>
          <a:p>
            <a:endParaRPr lang="en-IN"/>
          </a:p>
        </p:txBody>
      </p:sp>
      <p:sp>
        <p:nvSpPr>
          <p:cNvPr id="72714" name="Text Box 10"/>
          <p:cNvSpPr txBox="1">
            <a:spLocks noChangeArrowheads="1"/>
          </p:cNvSpPr>
          <p:nvPr/>
        </p:nvSpPr>
        <p:spPr bwMode="auto">
          <a:xfrm>
            <a:off x="6030913" y="2543175"/>
            <a:ext cx="3113087" cy="400050"/>
          </a:xfrm>
          <a:prstGeom prst="rect">
            <a:avLst/>
          </a:prstGeom>
          <a:noFill/>
          <a:ln w="50800">
            <a:noFill/>
            <a:miter lim="800000"/>
            <a:headEnd/>
            <a:tailEnd type="none" w="lg" len="lg"/>
          </a:ln>
        </p:spPr>
        <p:txBody>
          <a:bodyPr anchor="ctr">
            <a:spAutoFit/>
          </a:bodyPr>
          <a:lstStyle/>
          <a:p>
            <a:r>
              <a:rPr lang="en-US" altLang="en-US" sz="2000">
                <a:solidFill>
                  <a:schemeClr val="accent2"/>
                </a:solidFill>
                <a:ea typeface="MS PGothic" pitchFamily="34" charset="-128"/>
              </a:rPr>
              <a:t>- - - R</a:t>
            </a:r>
          </a:p>
        </p:txBody>
      </p:sp>
      <p:sp>
        <p:nvSpPr>
          <p:cNvPr id="72715" name="Text Box 11"/>
          <p:cNvSpPr txBox="1">
            <a:spLocks noChangeArrowheads="1"/>
          </p:cNvSpPr>
          <p:nvPr/>
        </p:nvSpPr>
        <p:spPr bwMode="auto">
          <a:xfrm>
            <a:off x="6078538" y="2044700"/>
            <a:ext cx="3257550" cy="523875"/>
          </a:xfrm>
          <a:prstGeom prst="rect">
            <a:avLst/>
          </a:prstGeom>
          <a:noFill/>
          <a:ln w="50800">
            <a:noFill/>
            <a:miter lim="800000"/>
            <a:headEnd/>
            <a:tailEnd type="none" w="lg" len="lg"/>
          </a:ln>
        </p:spPr>
        <p:txBody>
          <a:bodyPr anchor="ctr">
            <a:spAutoFit/>
          </a:bodyPr>
          <a:lstStyle/>
          <a:p>
            <a:r>
              <a:rPr lang="en-US" altLang="en-US" sz="2800">
                <a:solidFill>
                  <a:srgbClr val="00B050"/>
                </a:solidFill>
                <a:ea typeface="MS PGothic" pitchFamily="34" charset="-128"/>
              </a:rPr>
              <a:t>— NPH</a:t>
            </a:r>
          </a:p>
        </p:txBody>
      </p:sp>
      <p:sp>
        <p:nvSpPr>
          <p:cNvPr id="72716" name="Line 12"/>
          <p:cNvSpPr>
            <a:spLocks noChangeShapeType="1"/>
          </p:cNvSpPr>
          <p:nvPr/>
        </p:nvSpPr>
        <p:spPr bwMode="auto">
          <a:xfrm>
            <a:off x="7458075" y="3890963"/>
            <a:ext cx="0" cy="0"/>
          </a:xfrm>
          <a:prstGeom prst="line">
            <a:avLst/>
          </a:prstGeom>
          <a:noFill/>
          <a:ln w="50800">
            <a:solidFill>
              <a:schemeClr val="tx1"/>
            </a:solidFill>
            <a:round/>
            <a:headEnd/>
            <a:tailEnd type="none" w="lg" len="lg"/>
          </a:ln>
        </p:spPr>
        <p:txBody>
          <a:bodyPr wrap="none" anchor="ctr"/>
          <a:lstStyle/>
          <a:p>
            <a:endParaRPr lang="en-IN"/>
          </a:p>
        </p:txBody>
      </p:sp>
      <p:sp>
        <p:nvSpPr>
          <p:cNvPr id="72717" name="Arc 13"/>
          <p:cNvSpPr>
            <a:spLocks/>
          </p:cNvSpPr>
          <p:nvPr/>
        </p:nvSpPr>
        <p:spPr bwMode="auto">
          <a:xfrm flipH="1">
            <a:off x="3440113" y="3903663"/>
            <a:ext cx="1946275" cy="121920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0800">
            <a:solidFill>
              <a:srgbClr val="00B050"/>
            </a:solidFill>
            <a:round/>
            <a:headEnd/>
            <a:tailEnd type="none" w="lg" len="lg"/>
          </a:ln>
        </p:spPr>
        <p:txBody>
          <a:bodyPr wrap="none" anchor="ctr"/>
          <a:lstStyle/>
          <a:p>
            <a:endParaRPr lang="en-IN"/>
          </a:p>
        </p:txBody>
      </p:sp>
      <p:sp>
        <p:nvSpPr>
          <p:cNvPr id="72718" name="Arc 14"/>
          <p:cNvSpPr>
            <a:spLocks/>
          </p:cNvSpPr>
          <p:nvPr/>
        </p:nvSpPr>
        <p:spPr bwMode="auto">
          <a:xfrm flipH="1">
            <a:off x="1795463" y="3762375"/>
            <a:ext cx="1066800" cy="1325563"/>
          </a:xfrm>
          <a:custGeom>
            <a:avLst/>
            <a:gdLst>
              <a:gd name="T0" fmla="*/ 0 w 21660"/>
              <a:gd name="T1" fmla="*/ 0 h 21600"/>
              <a:gd name="T2" fmla="*/ 2147483646 w 21660"/>
              <a:gd name="T3" fmla="*/ 2147483646 h 21600"/>
              <a:gd name="T4" fmla="*/ 2147483646 w 21660"/>
              <a:gd name="T5" fmla="*/ 2147483646 h 21600"/>
              <a:gd name="T6" fmla="*/ 0 60000 65536"/>
              <a:gd name="T7" fmla="*/ 0 60000 65536"/>
              <a:gd name="T8" fmla="*/ 0 60000 65536"/>
              <a:gd name="T9" fmla="*/ 0 w 21660"/>
              <a:gd name="T10" fmla="*/ 0 h 21600"/>
              <a:gd name="T11" fmla="*/ 21660 w 21660"/>
              <a:gd name="T12" fmla="*/ 21600 h 21600"/>
            </a:gdLst>
            <a:ahLst/>
            <a:cxnLst>
              <a:cxn ang="T6">
                <a:pos x="T0" y="T1"/>
              </a:cxn>
              <a:cxn ang="T7">
                <a:pos x="T2" y="T3"/>
              </a:cxn>
              <a:cxn ang="T8">
                <a:pos x="T4" y="T5"/>
              </a:cxn>
            </a:cxnLst>
            <a:rect l="T9" t="T10" r="T11" b="T12"/>
            <a:pathLst>
              <a:path w="21660" h="21600" fill="none" extrusionOk="0">
                <a:moveTo>
                  <a:pt x="0" y="0"/>
                </a:moveTo>
                <a:cubicBezTo>
                  <a:pt x="20" y="0"/>
                  <a:pt x="41" y="-1"/>
                  <a:pt x="62" y="0"/>
                </a:cubicBezTo>
                <a:cubicBezTo>
                  <a:pt x="11890" y="0"/>
                  <a:pt x="21519" y="9514"/>
                  <a:pt x="21660" y="21341"/>
                </a:cubicBezTo>
              </a:path>
              <a:path w="21660" h="21600" stroke="0" extrusionOk="0">
                <a:moveTo>
                  <a:pt x="0" y="0"/>
                </a:moveTo>
                <a:cubicBezTo>
                  <a:pt x="20" y="0"/>
                  <a:pt x="41" y="-1"/>
                  <a:pt x="62" y="0"/>
                </a:cubicBezTo>
                <a:cubicBezTo>
                  <a:pt x="11890" y="0"/>
                  <a:pt x="21519" y="9514"/>
                  <a:pt x="21660" y="21341"/>
                </a:cubicBezTo>
                <a:lnTo>
                  <a:pt x="62" y="21600"/>
                </a:lnTo>
                <a:lnTo>
                  <a:pt x="0" y="0"/>
                </a:lnTo>
                <a:close/>
              </a:path>
            </a:pathLst>
          </a:custGeom>
          <a:noFill/>
          <a:ln w="50800">
            <a:solidFill>
              <a:schemeClr val="accent2"/>
            </a:solidFill>
            <a:prstDash val="dash"/>
            <a:round/>
            <a:headEnd/>
            <a:tailEnd type="none" w="lg" len="lg"/>
          </a:ln>
        </p:spPr>
        <p:txBody>
          <a:bodyPr wrap="none" anchor="ctr"/>
          <a:lstStyle/>
          <a:p>
            <a:endParaRPr lang="en-IN"/>
          </a:p>
        </p:txBody>
      </p:sp>
      <p:sp>
        <p:nvSpPr>
          <p:cNvPr id="72719" name="Arc 15"/>
          <p:cNvSpPr>
            <a:spLocks/>
          </p:cNvSpPr>
          <p:nvPr/>
        </p:nvSpPr>
        <p:spPr bwMode="auto">
          <a:xfrm>
            <a:off x="2855913" y="3762375"/>
            <a:ext cx="609600" cy="1325563"/>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0800">
            <a:solidFill>
              <a:schemeClr val="accent2"/>
            </a:solidFill>
            <a:prstDash val="dash"/>
            <a:round/>
            <a:headEnd/>
            <a:tailEnd type="none" w="lg" len="lg"/>
          </a:ln>
        </p:spPr>
        <p:txBody>
          <a:bodyPr wrap="none" anchor="ctr"/>
          <a:lstStyle/>
          <a:p>
            <a:endParaRPr lang="en-IN"/>
          </a:p>
        </p:txBody>
      </p:sp>
      <p:sp>
        <p:nvSpPr>
          <p:cNvPr id="72720" name="Arc 16"/>
          <p:cNvSpPr>
            <a:spLocks/>
          </p:cNvSpPr>
          <p:nvPr/>
        </p:nvSpPr>
        <p:spPr bwMode="auto">
          <a:xfrm flipH="1">
            <a:off x="5057775" y="3762375"/>
            <a:ext cx="1066800" cy="1325563"/>
          </a:xfrm>
          <a:custGeom>
            <a:avLst/>
            <a:gdLst>
              <a:gd name="T0" fmla="*/ 0 w 21660"/>
              <a:gd name="T1" fmla="*/ 0 h 21600"/>
              <a:gd name="T2" fmla="*/ 2147483646 w 21660"/>
              <a:gd name="T3" fmla="*/ 2147483646 h 21600"/>
              <a:gd name="T4" fmla="*/ 2147483646 w 21660"/>
              <a:gd name="T5" fmla="*/ 2147483646 h 21600"/>
              <a:gd name="T6" fmla="*/ 0 60000 65536"/>
              <a:gd name="T7" fmla="*/ 0 60000 65536"/>
              <a:gd name="T8" fmla="*/ 0 60000 65536"/>
              <a:gd name="T9" fmla="*/ 0 w 21660"/>
              <a:gd name="T10" fmla="*/ 0 h 21600"/>
              <a:gd name="T11" fmla="*/ 21660 w 21660"/>
              <a:gd name="T12" fmla="*/ 21600 h 21600"/>
            </a:gdLst>
            <a:ahLst/>
            <a:cxnLst>
              <a:cxn ang="T6">
                <a:pos x="T0" y="T1"/>
              </a:cxn>
              <a:cxn ang="T7">
                <a:pos x="T2" y="T3"/>
              </a:cxn>
              <a:cxn ang="T8">
                <a:pos x="T4" y="T5"/>
              </a:cxn>
            </a:cxnLst>
            <a:rect l="T9" t="T10" r="T11" b="T12"/>
            <a:pathLst>
              <a:path w="21660" h="21600" fill="none" extrusionOk="0">
                <a:moveTo>
                  <a:pt x="0" y="0"/>
                </a:moveTo>
                <a:cubicBezTo>
                  <a:pt x="20" y="0"/>
                  <a:pt x="41" y="-1"/>
                  <a:pt x="62" y="0"/>
                </a:cubicBezTo>
                <a:cubicBezTo>
                  <a:pt x="11890" y="0"/>
                  <a:pt x="21519" y="9514"/>
                  <a:pt x="21660" y="21341"/>
                </a:cubicBezTo>
              </a:path>
              <a:path w="21660" h="21600" stroke="0" extrusionOk="0">
                <a:moveTo>
                  <a:pt x="0" y="0"/>
                </a:moveTo>
                <a:cubicBezTo>
                  <a:pt x="20" y="0"/>
                  <a:pt x="41" y="-1"/>
                  <a:pt x="62" y="0"/>
                </a:cubicBezTo>
                <a:cubicBezTo>
                  <a:pt x="11890" y="0"/>
                  <a:pt x="21519" y="9514"/>
                  <a:pt x="21660" y="21341"/>
                </a:cubicBezTo>
                <a:lnTo>
                  <a:pt x="62" y="21600"/>
                </a:lnTo>
                <a:lnTo>
                  <a:pt x="0" y="0"/>
                </a:lnTo>
                <a:close/>
              </a:path>
            </a:pathLst>
          </a:custGeom>
          <a:noFill/>
          <a:ln w="50800">
            <a:solidFill>
              <a:schemeClr val="accent2"/>
            </a:solidFill>
            <a:prstDash val="dash"/>
            <a:round/>
            <a:headEnd/>
            <a:tailEnd type="none" w="lg" len="lg"/>
          </a:ln>
        </p:spPr>
        <p:txBody>
          <a:bodyPr wrap="none" anchor="ctr"/>
          <a:lstStyle/>
          <a:p>
            <a:endParaRPr lang="en-IN"/>
          </a:p>
        </p:txBody>
      </p:sp>
      <p:sp>
        <p:nvSpPr>
          <p:cNvPr id="72721" name="Arc 17"/>
          <p:cNvSpPr>
            <a:spLocks/>
          </p:cNvSpPr>
          <p:nvPr/>
        </p:nvSpPr>
        <p:spPr bwMode="auto">
          <a:xfrm>
            <a:off x="6118225" y="3762375"/>
            <a:ext cx="609600" cy="1325563"/>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0800">
            <a:solidFill>
              <a:schemeClr val="accent2"/>
            </a:solidFill>
            <a:prstDash val="dash"/>
            <a:round/>
            <a:headEnd/>
            <a:tailEnd type="none" w="lg" len="lg"/>
          </a:ln>
        </p:spPr>
        <p:txBody>
          <a:bodyPr wrap="none" anchor="ctr"/>
          <a:lstStyle/>
          <a:p>
            <a:endParaRPr lang="en-IN"/>
          </a:p>
        </p:txBody>
      </p:sp>
      <p:sp>
        <p:nvSpPr>
          <p:cNvPr id="72722" name="Arc 18"/>
          <p:cNvSpPr>
            <a:spLocks/>
          </p:cNvSpPr>
          <p:nvPr/>
        </p:nvSpPr>
        <p:spPr bwMode="auto">
          <a:xfrm>
            <a:off x="4464050" y="3773488"/>
            <a:ext cx="609600" cy="1325562"/>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0800">
            <a:solidFill>
              <a:schemeClr val="accent2"/>
            </a:solidFill>
            <a:prstDash val="dash"/>
            <a:round/>
            <a:headEnd/>
            <a:tailEnd type="none" w="lg" len="lg"/>
          </a:ln>
        </p:spPr>
        <p:txBody>
          <a:bodyPr wrap="none" anchor="ctr"/>
          <a:lstStyle/>
          <a:p>
            <a:endParaRPr lang="en-IN"/>
          </a:p>
        </p:txBody>
      </p:sp>
      <p:sp>
        <p:nvSpPr>
          <p:cNvPr id="72723" name="Arc 19"/>
          <p:cNvSpPr>
            <a:spLocks/>
          </p:cNvSpPr>
          <p:nvPr/>
        </p:nvSpPr>
        <p:spPr bwMode="auto">
          <a:xfrm>
            <a:off x="5372100" y="3902075"/>
            <a:ext cx="2697163" cy="121920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0800">
            <a:solidFill>
              <a:srgbClr val="00B050"/>
            </a:solidFill>
            <a:round/>
            <a:headEnd/>
            <a:tailEnd type="none" w="lg" len="lg"/>
          </a:ln>
        </p:spPr>
        <p:txBody>
          <a:bodyPr wrap="none" anchor="ctr"/>
          <a:lstStyle/>
          <a:p>
            <a:endParaRPr lang="en-IN"/>
          </a:p>
        </p:txBody>
      </p:sp>
      <p:sp>
        <p:nvSpPr>
          <p:cNvPr id="72724" name="Line 20"/>
          <p:cNvSpPr>
            <a:spLocks noChangeShapeType="1"/>
          </p:cNvSpPr>
          <p:nvPr/>
        </p:nvSpPr>
        <p:spPr bwMode="auto">
          <a:xfrm>
            <a:off x="6983413" y="3873500"/>
            <a:ext cx="0" cy="0"/>
          </a:xfrm>
          <a:prstGeom prst="line">
            <a:avLst/>
          </a:prstGeom>
          <a:noFill/>
          <a:ln w="50800">
            <a:solidFill>
              <a:schemeClr val="tx1"/>
            </a:solidFill>
            <a:round/>
            <a:headEnd/>
            <a:tailEnd type="none" w="lg" len="lg"/>
          </a:ln>
        </p:spPr>
        <p:txBody>
          <a:bodyPr wrap="none" anchor="ctr"/>
          <a:lstStyle/>
          <a:p>
            <a:endParaRPr lang="en-IN"/>
          </a:p>
        </p:txBody>
      </p:sp>
      <p:sp>
        <p:nvSpPr>
          <p:cNvPr id="72725" name="Freeform 21"/>
          <p:cNvSpPr>
            <a:spLocks/>
          </p:cNvSpPr>
          <p:nvPr/>
        </p:nvSpPr>
        <p:spPr bwMode="auto">
          <a:xfrm>
            <a:off x="6983413" y="3871913"/>
            <a:ext cx="1741487" cy="338137"/>
          </a:xfrm>
          <a:custGeom>
            <a:avLst/>
            <a:gdLst>
              <a:gd name="T0" fmla="*/ 0 w 1097"/>
              <a:gd name="T1" fmla="*/ 2147483646 h 213"/>
              <a:gd name="T2" fmla="*/ 2147483646 w 1097"/>
              <a:gd name="T3" fmla="*/ 2147483646 h 213"/>
              <a:gd name="T4" fmla="*/ 2147483646 w 1097"/>
              <a:gd name="T5" fmla="*/ 2147483646 h 213"/>
              <a:gd name="T6" fmla="*/ 2147483646 w 1097"/>
              <a:gd name="T7" fmla="*/ 2147483646 h 213"/>
              <a:gd name="T8" fmla="*/ 2147483646 w 1097"/>
              <a:gd name="T9" fmla="*/ 2147483646 h 213"/>
              <a:gd name="T10" fmla="*/ 2147483646 w 1097"/>
              <a:gd name="T11" fmla="*/ 2147483646 h 213"/>
              <a:gd name="T12" fmla="*/ 2147483646 w 1097"/>
              <a:gd name="T13" fmla="*/ 2147483646 h 213"/>
              <a:gd name="T14" fmla="*/ 2147483646 w 1097"/>
              <a:gd name="T15" fmla="*/ 2147483646 h 213"/>
              <a:gd name="T16" fmla="*/ 2147483646 w 1097"/>
              <a:gd name="T17" fmla="*/ 2147483646 h 2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7"/>
              <a:gd name="T28" fmla="*/ 0 h 213"/>
              <a:gd name="T29" fmla="*/ 1097 w 1097"/>
              <a:gd name="T30" fmla="*/ 213 h 2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7" h="213">
                <a:moveTo>
                  <a:pt x="0" y="1"/>
                </a:moveTo>
                <a:cubicBezTo>
                  <a:pt x="22" y="0"/>
                  <a:pt x="85" y="3"/>
                  <a:pt x="133" y="3"/>
                </a:cubicBezTo>
                <a:cubicBezTo>
                  <a:pt x="181" y="3"/>
                  <a:pt x="236" y="1"/>
                  <a:pt x="288" y="3"/>
                </a:cubicBezTo>
                <a:cubicBezTo>
                  <a:pt x="340" y="5"/>
                  <a:pt x="391" y="8"/>
                  <a:pt x="443" y="14"/>
                </a:cubicBezTo>
                <a:cubicBezTo>
                  <a:pt x="495" y="20"/>
                  <a:pt x="548" y="27"/>
                  <a:pt x="598" y="36"/>
                </a:cubicBezTo>
                <a:cubicBezTo>
                  <a:pt x="648" y="45"/>
                  <a:pt x="700" y="56"/>
                  <a:pt x="742" y="67"/>
                </a:cubicBezTo>
                <a:cubicBezTo>
                  <a:pt x="784" y="78"/>
                  <a:pt x="814" y="86"/>
                  <a:pt x="853" y="101"/>
                </a:cubicBezTo>
                <a:cubicBezTo>
                  <a:pt x="892" y="116"/>
                  <a:pt x="934" y="139"/>
                  <a:pt x="975" y="158"/>
                </a:cubicBezTo>
                <a:cubicBezTo>
                  <a:pt x="1016" y="177"/>
                  <a:pt x="1072" y="202"/>
                  <a:pt x="1097" y="213"/>
                </a:cubicBezTo>
              </a:path>
            </a:pathLst>
          </a:custGeom>
          <a:noFill/>
          <a:ln w="50800">
            <a:solidFill>
              <a:srgbClr val="00B050"/>
            </a:solidFill>
            <a:round/>
            <a:headEnd/>
            <a:tailEnd type="none" w="lg" len="lg"/>
          </a:ln>
        </p:spPr>
        <p:txBody>
          <a:bodyPr wrap="none" anchor="ctr"/>
          <a:lstStyle/>
          <a:p>
            <a:endParaRPr lang="en-IN"/>
          </a:p>
        </p:txBody>
      </p:sp>
      <p:sp>
        <p:nvSpPr>
          <p:cNvPr id="72726" name="Freeform 22"/>
          <p:cNvSpPr>
            <a:spLocks/>
          </p:cNvSpPr>
          <p:nvPr/>
        </p:nvSpPr>
        <p:spPr bwMode="auto">
          <a:xfrm>
            <a:off x="6807200" y="3887788"/>
            <a:ext cx="1811338" cy="1146175"/>
          </a:xfrm>
          <a:custGeom>
            <a:avLst/>
            <a:gdLst>
              <a:gd name="T0" fmla="*/ 0 w 1141"/>
              <a:gd name="T1" fmla="*/ 2147483646 h 722"/>
              <a:gd name="T2" fmla="*/ 2147483646 w 1141"/>
              <a:gd name="T3" fmla="*/ 2147483646 h 722"/>
              <a:gd name="T4" fmla="*/ 2147483646 w 1141"/>
              <a:gd name="T5" fmla="*/ 2147483646 h 722"/>
              <a:gd name="T6" fmla="*/ 2147483646 w 1141"/>
              <a:gd name="T7" fmla="*/ 2147483646 h 722"/>
              <a:gd name="T8" fmla="*/ 2147483646 w 1141"/>
              <a:gd name="T9" fmla="*/ 2147483646 h 722"/>
              <a:gd name="T10" fmla="*/ 2147483646 w 1141"/>
              <a:gd name="T11" fmla="*/ 2147483646 h 722"/>
              <a:gd name="T12" fmla="*/ 2147483646 w 1141"/>
              <a:gd name="T13" fmla="*/ 2147483646 h 722"/>
              <a:gd name="T14" fmla="*/ 2147483646 w 1141"/>
              <a:gd name="T15" fmla="*/ 2147483646 h 722"/>
              <a:gd name="T16" fmla="*/ 2147483646 w 1141"/>
              <a:gd name="T17" fmla="*/ 2147483646 h 722"/>
              <a:gd name="T18" fmla="*/ 2147483646 w 1141"/>
              <a:gd name="T19" fmla="*/ 2147483646 h 722"/>
              <a:gd name="T20" fmla="*/ 2147483646 w 1141"/>
              <a:gd name="T21" fmla="*/ 2147483646 h 722"/>
              <a:gd name="T22" fmla="*/ 2147483646 w 1141"/>
              <a:gd name="T23" fmla="*/ 2147483646 h 722"/>
              <a:gd name="T24" fmla="*/ 2147483646 w 1141"/>
              <a:gd name="T25" fmla="*/ 2147483646 h 722"/>
              <a:gd name="T26" fmla="*/ 2147483646 w 1141"/>
              <a:gd name="T27" fmla="*/ 2147483646 h 722"/>
              <a:gd name="T28" fmla="*/ 2147483646 w 1141"/>
              <a:gd name="T29" fmla="*/ 2147483646 h 7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41"/>
              <a:gd name="T46" fmla="*/ 0 h 722"/>
              <a:gd name="T47" fmla="*/ 1141 w 1141"/>
              <a:gd name="T48" fmla="*/ 722 h 7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41" h="722">
                <a:moveTo>
                  <a:pt x="0" y="722"/>
                </a:moveTo>
                <a:cubicBezTo>
                  <a:pt x="2" y="704"/>
                  <a:pt x="6" y="644"/>
                  <a:pt x="11" y="611"/>
                </a:cubicBezTo>
                <a:cubicBezTo>
                  <a:pt x="16" y="578"/>
                  <a:pt x="22" y="551"/>
                  <a:pt x="33" y="523"/>
                </a:cubicBezTo>
                <a:cubicBezTo>
                  <a:pt x="44" y="495"/>
                  <a:pt x="63" y="471"/>
                  <a:pt x="78" y="445"/>
                </a:cubicBezTo>
                <a:cubicBezTo>
                  <a:pt x="93" y="419"/>
                  <a:pt x="104" y="394"/>
                  <a:pt x="122" y="368"/>
                </a:cubicBezTo>
                <a:cubicBezTo>
                  <a:pt x="140" y="342"/>
                  <a:pt x="164" y="316"/>
                  <a:pt x="188" y="290"/>
                </a:cubicBezTo>
                <a:cubicBezTo>
                  <a:pt x="212" y="264"/>
                  <a:pt x="240" y="235"/>
                  <a:pt x="266" y="213"/>
                </a:cubicBezTo>
                <a:cubicBezTo>
                  <a:pt x="292" y="191"/>
                  <a:pt x="314" y="175"/>
                  <a:pt x="343" y="157"/>
                </a:cubicBezTo>
                <a:cubicBezTo>
                  <a:pt x="372" y="139"/>
                  <a:pt x="406" y="119"/>
                  <a:pt x="443" y="102"/>
                </a:cubicBezTo>
                <a:cubicBezTo>
                  <a:pt x="480" y="85"/>
                  <a:pt x="530" y="68"/>
                  <a:pt x="565" y="57"/>
                </a:cubicBezTo>
                <a:cubicBezTo>
                  <a:pt x="600" y="46"/>
                  <a:pt x="623" y="40"/>
                  <a:pt x="654" y="35"/>
                </a:cubicBezTo>
                <a:cubicBezTo>
                  <a:pt x="685" y="30"/>
                  <a:pt x="713" y="28"/>
                  <a:pt x="753" y="24"/>
                </a:cubicBezTo>
                <a:cubicBezTo>
                  <a:pt x="793" y="20"/>
                  <a:pt x="853" y="17"/>
                  <a:pt x="897" y="13"/>
                </a:cubicBezTo>
                <a:cubicBezTo>
                  <a:pt x="941" y="9"/>
                  <a:pt x="978" y="4"/>
                  <a:pt x="1019" y="2"/>
                </a:cubicBezTo>
                <a:cubicBezTo>
                  <a:pt x="1060" y="0"/>
                  <a:pt x="1116" y="2"/>
                  <a:pt x="1141" y="2"/>
                </a:cubicBezTo>
              </a:path>
            </a:pathLst>
          </a:custGeom>
          <a:noFill/>
          <a:ln w="50800">
            <a:solidFill>
              <a:srgbClr val="00B050"/>
            </a:solidFill>
            <a:round/>
            <a:headEnd/>
            <a:tailEnd type="none" w="lg" len="lg"/>
          </a:ln>
        </p:spPr>
        <p:txBody>
          <a:bodyPr wrap="none" anchor="ctr"/>
          <a:lstStyle/>
          <a:p>
            <a:endParaRPr lang="en-IN"/>
          </a:p>
        </p:txBody>
      </p:sp>
      <p:sp>
        <p:nvSpPr>
          <p:cNvPr id="72727" name="Arc 23"/>
          <p:cNvSpPr>
            <a:spLocks/>
          </p:cNvSpPr>
          <p:nvPr/>
        </p:nvSpPr>
        <p:spPr bwMode="auto">
          <a:xfrm flipH="1">
            <a:off x="6786563" y="3762375"/>
            <a:ext cx="1066800" cy="1325563"/>
          </a:xfrm>
          <a:custGeom>
            <a:avLst/>
            <a:gdLst>
              <a:gd name="T0" fmla="*/ 0 w 21660"/>
              <a:gd name="T1" fmla="*/ 0 h 21600"/>
              <a:gd name="T2" fmla="*/ 2147483646 w 21660"/>
              <a:gd name="T3" fmla="*/ 2147483646 h 21600"/>
              <a:gd name="T4" fmla="*/ 2147483646 w 21660"/>
              <a:gd name="T5" fmla="*/ 2147483646 h 21600"/>
              <a:gd name="T6" fmla="*/ 0 60000 65536"/>
              <a:gd name="T7" fmla="*/ 0 60000 65536"/>
              <a:gd name="T8" fmla="*/ 0 60000 65536"/>
              <a:gd name="T9" fmla="*/ 0 w 21660"/>
              <a:gd name="T10" fmla="*/ 0 h 21600"/>
              <a:gd name="T11" fmla="*/ 21660 w 21660"/>
              <a:gd name="T12" fmla="*/ 21600 h 21600"/>
            </a:gdLst>
            <a:ahLst/>
            <a:cxnLst>
              <a:cxn ang="T6">
                <a:pos x="T0" y="T1"/>
              </a:cxn>
              <a:cxn ang="T7">
                <a:pos x="T2" y="T3"/>
              </a:cxn>
              <a:cxn ang="T8">
                <a:pos x="T4" y="T5"/>
              </a:cxn>
            </a:cxnLst>
            <a:rect l="T9" t="T10" r="T11" b="T12"/>
            <a:pathLst>
              <a:path w="21660" h="21600" fill="none" extrusionOk="0">
                <a:moveTo>
                  <a:pt x="0" y="0"/>
                </a:moveTo>
                <a:cubicBezTo>
                  <a:pt x="20" y="0"/>
                  <a:pt x="41" y="-1"/>
                  <a:pt x="62" y="0"/>
                </a:cubicBezTo>
                <a:cubicBezTo>
                  <a:pt x="11890" y="0"/>
                  <a:pt x="21519" y="9514"/>
                  <a:pt x="21660" y="21341"/>
                </a:cubicBezTo>
              </a:path>
              <a:path w="21660" h="21600" stroke="0" extrusionOk="0">
                <a:moveTo>
                  <a:pt x="0" y="0"/>
                </a:moveTo>
                <a:cubicBezTo>
                  <a:pt x="20" y="0"/>
                  <a:pt x="41" y="-1"/>
                  <a:pt x="62" y="0"/>
                </a:cubicBezTo>
                <a:cubicBezTo>
                  <a:pt x="11890" y="0"/>
                  <a:pt x="21519" y="9514"/>
                  <a:pt x="21660" y="21341"/>
                </a:cubicBezTo>
                <a:lnTo>
                  <a:pt x="62" y="21600"/>
                </a:lnTo>
                <a:lnTo>
                  <a:pt x="0" y="0"/>
                </a:lnTo>
                <a:close/>
              </a:path>
            </a:pathLst>
          </a:custGeom>
          <a:noFill/>
          <a:ln w="50800">
            <a:solidFill>
              <a:schemeClr val="accent2"/>
            </a:solidFill>
            <a:prstDash val="dash"/>
            <a:round/>
            <a:headEnd/>
            <a:tailEnd type="none" w="lg" len="lg"/>
          </a:ln>
        </p:spPr>
        <p:txBody>
          <a:bodyPr wrap="none" anchor="ctr"/>
          <a:lstStyle/>
          <a:p>
            <a:endParaRPr lang="en-IN"/>
          </a:p>
        </p:txBody>
      </p:sp>
      <p:sp>
        <p:nvSpPr>
          <p:cNvPr id="72728" name="Arc 24"/>
          <p:cNvSpPr>
            <a:spLocks/>
          </p:cNvSpPr>
          <p:nvPr/>
        </p:nvSpPr>
        <p:spPr bwMode="auto">
          <a:xfrm>
            <a:off x="7896225" y="3756025"/>
            <a:ext cx="609600" cy="1325563"/>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0800">
            <a:solidFill>
              <a:schemeClr val="accent2"/>
            </a:solidFill>
            <a:prstDash val="dash"/>
            <a:round/>
            <a:headEnd/>
            <a:tailEnd type="none" w="lg" len="lg"/>
          </a:ln>
        </p:spPr>
        <p:txBody>
          <a:bodyPr wrap="none" anchor="ctr"/>
          <a:lstStyle/>
          <a:p>
            <a:endParaRPr lang="en-IN"/>
          </a:p>
        </p:txBody>
      </p:sp>
      <p:sp>
        <p:nvSpPr>
          <p:cNvPr id="72729" name="TextBox 1"/>
          <p:cNvSpPr txBox="1">
            <a:spLocks noChangeArrowheads="1"/>
          </p:cNvSpPr>
          <p:nvPr/>
        </p:nvSpPr>
        <p:spPr bwMode="auto">
          <a:xfrm>
            <a:off x="0" y="6180138"/>
            <a:ext cx="4999038" cy="246062"/>
          </a:xfrm>
          <a:prstGeom prst="rect">
            <a:avLst/>
          </a:prstGeom>
          <a:noFill/>
          <a:ln w="9525">
            <a:noFill/>
            <a:miter lim="800000"/>
            <a:headEnd/>
            <a:tailEnd/>
          </a:ln>
        </p:spPr>
        <p:txBody>
          <a:bodyPr>
            <a:spAutoFit/>
          </a:bodyPr>
          <a:lstStyle/>
          <a:p>
            <a:pPr eaLnBrk="1" hangingPunct="1"/>
            <a:r>
              <a:rPr lang="en-US" altLang="en-US" sz="1000">
                <a:latin typeface="Arial Narrow" pitchFamily="34" charset="0"/>
                <a:ea typeface="ヒラギノ角ゴ Pro W3" charset="-128"/>
              </a:rPr>
              <a:t>IV=intravenous; NPH=neutral protamine Hagedorn; NPO=nil per os; R=regular human insulin</a:t>
            </a:r>
          </a:p>
        </p:txBody>
      </p:sp>
      <p:sp>
        <p:nvSpPr>
          <p:cNvPr id="4" name="TextBox 3"/>
          <p:cNvSpPr txBox="1"/>
          <p:nvPr/>
        </p:nvSpPr>
        <p:spPr>
          <a:xfrm>
            <a:off x="428950" y="2044700"/>
            <a:ext cx="553998" cy="3180443"/>
          </a:xfrm>
          <a:prstGeom prst="rect">
            <a:avLst/>
          </a:prstGeom>
          <a:noFill/>
        </p:spPr>
        <p:txBody>
          <a:bodyPr vert="vert270">
            <a:spAutoFit/>
          </a:bodyPr>
          <a:lstStyle/>
          <a:p>
            <a:pPr eaLnBrk="1" hangingPunct="1">
              <a:defRPr/>
            </a:pPr>
            <a:r>
              <a:rPr lang="en-US" sz="2400" dirty="0"/>
              <a:t>Insulin requirement </a:t>
            </a:r>
          </a:p>
        </p:txBody>
      </p:sp>
      <p:sp>
        <p:nvSpPr>
          <p:cNvPr id="72731" name="TextBox 4"/>
          <p:cNvSpPr txBox="1">
            <a:spLocks noChangeArrowheads="1"/>
          </p:cNvSpPr>
          <p:nvPr/>
        </p:nvSpPr>
        <p:spPr bwMode="auto">
          <a:xfrm>
            <a:off x="3890963" y="5603875"/>
            <a:ext cx="2547937" cy="461963"/>
          </a:xfrm>
          <a:prstGeom prst="rect">
            <a:avLst/>
          </a:prstGeom>
          <a:noFill/>
          <a:ln w="9525">
            <a:noFill/>
            <a:miter lim="800000"/>
            <a:headEnd/>
            <a:tailEnd/>
          </a:ln>
        </p:spPr>
        <p:txBody>
          <a:bodyPr>
            <a:spAutoFit/>
          </a:bodyPr>
          <a:lstStyle/>
          <a:p>
            <a:pPr eaLnBrk="1" hangingPunct="1"/>
            <a:r>
              <a:rPr lang="en-US" altLang="en-US" sz="2400">
                <a:ea typeface="ヒラギノ角ゴ Pro W3" charset="-128"/>
              </a:rPr>
              <a:t>Time of day</a:t>
            </a:r>
          </a:p>
        </p:txBody>
      </p:sp>
      <p:sp>
        <p:nvSpPr>
          <p:cNvPr id="72732" name="Footer Placeholder 1"/>
          <p:cNvSpPr>
            <a:spLocks noGrp="1"/>
          </p:cNvSpPr>
          <p:nvPr>
            <p:ph type="ftr" sz="quarter" idx="11"/>
          </p:nvPr>
        </p:nvSpPr>
        <p:spPr bwMode="auto">
          <a:xfrm>
            <a:off x="-30163" y="6623050"/>
            <a:ext cx="3470276" cy="220663"/>
          </a:xfrm>
          <a:noFill/>
          <a:ln>
            <a:miter lim="800000"/>
            <a:headEnd/>
            <a:tailEnd/>
          </a:ln>
        </p:spPr>
        <p:txBody>
          <a:bodyPr/>
          <a:lstStyle/>
          <a:p>
            <a:r>
              <a:rPr lang="en-US" altLang="en-US" sz="1000" smtClean="0">
                <a:latin typeface="Arial Narrow" pitchFamily="34" charset="0"/>
                <a:ea typeface="MS PGothic" pitchFamily="34" charset="-128"/>
              </a:rPr>
              <a:t>Juneja R et al. </a:t>
            </a:r>
            <a:r>
              <a:rPr lang="en-US" altLang="en-US" sz="1000" i="1" smtClean="0">
                <a:latin typeface="Arial Narrow" pitchFamily="34" charset="0"/>
                <a:ea typeface="MS PGothic" pitchFamily="34" charset="-128"/>
              </a:rPr>
              <a:t>Postgrad Med</a:t>
            </a:r>
            <a:r>
              <a:rPr lang="en-US" altLang="en-US" sz="1000" smtClean="0">
                <a:latin typeface="Arial Narrow" pitchFamily="34" charset="0"/>
                <a:ea typeface="MS PGothic" pitchFamily="34" charset="-128"/>
              </a:rPr>
              <a:t> 2010;122:153-62</a:t>
            </a:r>
          </a:p>
        </p:txBody>
      </p:sp>
      <p:sp>
        <p:nvSpPr>
          <p:cNvPr id="29" name="Rectangle 1"/>
          <p:cNvSpPr>
            <a:spLocks noChangeArrowheads="1"/>
          </p:cNvSpPr>
          <p:nvPr/>
        </p:nvSpPr>
        <p:spPr bwMode="auto">
          <a:xfrm>
            <a:off x="7315200" y="6629400"/>
            <a:ext cx="1752600" cy="276999"/>
          </a:xfrm>
          <a:prstGeom prst="rect">
            <a:avLst/>
          </a:prstGeom>
          <a:noFill/>
          <a:ln w="9525">
            <a:noFill/>
            <a:miter lim="800000"/>
            <a:headEnd/>
            <a:tailEnd/>
          </a:ln>
        </p:spPr>
        <p:txBody>
          <a:bodyPr wrap="square">
            <a:spAutoFit/>
          </a:bodyPr>
          <a:lstStyle/>
          <a:p>
            <a:r>
              <a:rPr lang="en-US" altLang="en-US" sz="1200" dirty="0">
                <a:solidFill>
                  <a:srgbClr val="000000"/>
                </a:solidFill>
                <a:latin typeface="Calibri" pitchFamily="34" charset="0"/>
                <a:ea typeface="ヒラギノ角ゴ Pro W3" charset="-128"/>
              </a:rPr>
              <a:t>EGL/CYCLE/Jun/2017/24</a:t>
            </a:r>
            <a:r>
              <a:rPr lang="en-US" altLang="en-US" sz="1200" dirty="0">
                <a:ea typeface="ヒラギノ角ゴ Pro W3" charset="-128"/>
              </a:rPr>
              <a:t> </a:t>
            </a: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8"/>
          <p:cNvSpPr>
            <a:spLocks noChangeArrowheads="1"/>
          </p:cNvSpPr>
          <p:nvPr/>
        </p:nvSpPr>
        <p:spPr bwMode="auto">
          <a:xfrm>
            <a:off x="296863" y="149225"/>
            <a:ext cx="9144000" cy="0"/>
          </a:xfrm>
          <a:prstGeom prst="rect">
            <a:avLst/>
          </a:prstGeom>
          <a:noFill/>
          <a:ln w="9525">
            <a:noFill/>
            <a:miter lim="800000"/>
            <a:headEnd/>
            <a:tailEnd/>
          </a:ln>
        </p:spPr>
        <p:txBody>
          <a:bodyPr wrap="none" anchor="ctr">
            <a:spAutoFit/>
          </a:bodyPr>
          <a:lstStyle/>
          <a:p>
            <a:pPr eaLnBrk="1" hangingPunct="1"/>
            <a:endParaRPr lang="en-GB" altLang="en-US">
              <a:solidFill>
                <a:srgbClr val="333333"/>
              </a:solidFill>
              <a:ea typeface="ヒラギノ角ゴ Pro W3" charset="-128"/>
            </a:endParaRPr>
          </a:p>
        </p:txBody>
      </p:sp>
      <p:sp>
        <p:nvSpPr>
          <p:cNvPr id="74755" name="TextBox 1"/>
          <p:cNvSpPr txBox="1">
            <a:spLocks noChangeArrowheads="1"/>
          </p:cNvSpPr>
          <p:nvPr/>
        </p:nvSpPr>
        <p:spPr bwMode="auto">
          <a:xfrm>
            <a:off x="4603750" y="5743575"/>
            <a:ext cx="817853" cy="461665"/>
          </a:xfrm>
          <a:prstGeom prst="rect">
            <a:avLst/>
          </a:prstGeom>
          <a:noFill/>
          <a:ln w="9525">
            <a:noFill/>
            <a:miter lim="800000"/>
            <a:headEnd/>
            <a:tailEnd/>
          </a:ln>
        </p:spPr>
        <p:txBody>
          <a:bodyPr wrap="none">
            <a:spAutoFit/>
          </a:bodyPr>
          <a:lstStyle/>
          <a:p>
            <a:pPr eaLnBrk="1" hangingPunct="1"/>
            <a:r>
              <a:rPr lang="en-GB" altLang="en-US" sz="2400" b="1">
                <a:solidFill>
                  <a:srgbClr val="333333"/>
                </a:solidFill>
                <a:ea typeface="ヒラギノ角ゴ Pro W3" charset="-128"/>
              </a:rPr>
              <a:t>Time</a:t>
            </a:r>
          </a:p>
        </p:txBody>
      </p:sp>
      <p:pic>
        <p:nvPicPr>
          <p:cNvPr id="74756" name="Picture 43"/>
          <p:cNvPicPr>
            <a:picLocks noChangeAspect="1" noChangeArrowheads="1"/>
          </p:cNvPicPr>
          <p:nvPr/>
        </p:nvPicPr>
        <p:blipFill>
          <a:blip r:embed="rId4"/>
          <a:srcRect/>
          <a:stretch>
            <a:fillRect/>
          </a:stretch>
        </p:blipFill>
        <p:spPr bwMode="auto">
          <a:xfrm>
            <a:off x="2366963" y="3013075"/>
            <a:ext cx="109537" cy="688975"/>
          </a:xfrm>
          <a:prstGeom prst="rect">
            <a:avLst/>
          </a:prstGeom>
          <a:noFill/>
          <a:ln w="9525">
            <a:noFill/>
            <a:miter lim="800000"/>
            <a:headEnd/>
            <a:tailEnd/>
          </a:ln>
        </p:spPr>
      </p:pic>
      <p:pic>
        <p:nvPicPr>
          <p:cNvPr id="74757" name="Picture 43"/>
          <p:cNvPicPr>
            <a:picLocks noChangeAspect="1" noChangeArrowheads="1"/>
          </p:cNvPicPr>
          <p:nvPr/>
        </p:nvPicPr>
        <p:blipFill>
          <a:blip r:embed="rId4"/>
          <a:srcRect/>
          <a:stretch>
            <a:fillRect/>
          </a:stretch>
        </p:blipFill>
        <p:spPr bwMode="auto">
          <a:xfrm>
            <a:off x="5064125" y="3176588"/>
            <a:ext cx="109538" cy="688975"/>
          </a:xfrm>
          <a:prstGeom prst="rect">
            <a:avLst/>
          </a:prstGeom>
          <a:noFill/>
          <a:ln w="9525">
            <a:noFill/>
            <a:miter lim="800000"/>
            <a:headEnd/>
            <a:tailEnd/>
          </a:ln>
        </p:spPr>
      </p:pic>
      <p:sp>
        <p:nvSpPr>
          <p:cNvPr id="74758" name="Title 1"/>
          <p:cNvSpPr>
            <a:spLocks noGrp="1"/>
          </p:cNvSpPr>
          <p:nvPr>
            <p:ph type="title"/>
          </p:nvPr>
        </p:nvSpPr>
        <p:spPr>
          <a:xfrm>
            <a:off x="290513" y="152400"/>
            <a:ext cx="8229600" cy="1219200"/>
          </a:xfrm>
        </p:spPr>
        <p:txBody>
          <a:bodyPr>
            <a:normAutofit/>
          </a:bodyPr>
          <a:lstStyle/>
          <a:p>
            <a:r>
              <a:rPr lang="en-GB" altLang="en-US" sz="3600" dirty="0" smtClean="0">
                <a:solidFill>
                  <a:schemeClr val="bg1"/>
                </a:solidFill>
                <a:ea typeface="MS PGothic" pitchFamily="34" charset="-128"/>
                <a:cs typeface="Arial" pitchFamily="34" charset="0"/>
              </a:rPr>
              <a:t>Multiple Daily Injections (MDI)</a:t>
            </a:r>
            <a:endParaRPr lang="en-US" altLang="en-US" sz="3600" dirty="0" smtClean="0">
              <a:solidFill>
                <a:schemeClr val="bg1"/>
              </a:solidFill>
              <a:ea typeface="MS PGothic" pitchFamily="34" charset="-128"/>
              <a:cs typeface="Arial" pitchFamily="34" charset="0"/>
            </a:endParaRPr>
          </a:p>
        </p:txBody>
      </p:sp>
      <p:sp>
        <p:nvSpPr>
          <p:cNvPr id="74759" name="Rectangle 27"/>
          <p:cNvSpPr>
            <a:spLocks noChangeArrowheads="1"/>
          </p:cNvSpPr>
          <p:nvPr/>
        </p:nvSpPr>
        <p:spPr bwMode="auto">
          <a:xfrm>
            <a:off x="0" y="6604000"/>
            <a:ext cx="8134350" cy="246063"/>
          </a:xfrm>
          <a:prstGeom prst="rect">
            <a:avLst/>
          </a:prstGeom>
          <a:noFill/>
          <a:ln w="9525">
            <a:noFill/>
            <a:miter lim="800000"/>
            <a:headEnd/>
            <a:tailEnd/>
          </a:ln>
        </p:spPr>
        <p:txBody>
          <a:bodyPr>
            <a:spAutoFit/>
          </a:bodyPr>
          <a:lstStyle/>
          <a:p>
            <a:pPr eaLnBrk="1" hangingPunct="1"/>
            <a:r>
              <a:rPr lang="en-US" altLang="en-US" sz="1000">
                <a:solidFill>
                  <a:srgbClr val="000000"/>
                </a:solidFill>
                <a:latin typeface="Arial Narrow" pitchFamily="34" charset="0"/>
                <a:ea typeface="ヒラギノ角ゴ Pro W3" charset="-128"/>
              </a:rPr>
              <a:t>Meah F and Juneja R. </a:t>
            </a:r>
            <a:r>
              <a:rPr lang="en-US" altLang="en-US" sz="1000" i="1">
                <a:solidFill>
                  <a:srgbClr val="000000"/>
                </a:solidFill>
                <a:latin typeface="Arial Narrow" pitchFamily="34" charset="0"/>
                <a:ea typeface="ヒラギノ角ゴ Pro W3" charset="-128"/>
              </a:rPr>
              <a:t>Med Clin North Am. </a:t>
            </a:r>
            <a:r>
              <a:rPr lang="en-US" altLang="en-US" sz="1000">
                <a:solidFill>
                  <a:srgbClr val="000000"/>
                </a:solidFill>
                <a:latin typeface="Arial Narrow" pitchFamily="34" charset="0"/>
                <a:ea typeface="ヒラギノ角ゴ Pro W3" charset="-128"/>
              </a:rPr>
              <a:t>2015;99:157-86</a:t>
            </a:r>
          </a:p>
        </p:txBody>
      </p:sp>
      <p:sp>
        <p:nvSpPr>
          <p:cNvPr id="74760" name="TextBox 1"/>
          <p:cNvSpPr txBox="1">
            <a:spLocks noChangeArrowheads="1"/>
          </p:cNvSpPr>
          <p:nvPr/>
        </p:nvSpPr>
        <p:spPr bwMode="auto">
          <a:xfrm rot="-5400000">
            <a:off x="204018" y="3619650"/>
            <a:ext cx="1931939" cy="461665"/>
          </a:xfrm>
          <a:prstGeom prst="rect">
            <a:avLst/>
          </a:prstGeom>
          <a:noFill/>
          <a:ln w="9525">
            <a:noFill/>
            <a:miter lim="800000"/>
            <a:headEnd/>
            <a:tailEnd/>
          </a:ln>
        </p:spPr>
        <p:txBody>
          <a:bodyPr wrap="none">
            <a:spAutoFit/>
          </a:bodyPr>
          <a:lstStyle/>
          <a:p>
            <a:pPr eaLnBrk="1" hangingPunct="1"/>
            <a:r>
              <a:rPr lang="en-GB" altLang="en-US" sz="2400" b="1">
                <a:solidFill>
                  <a:srgbClr val="333333"/>
                </a:solidFill>
                <a:ea typeface="ヒラギノ角ゴ Pro W3" charset="-128"/>
              </a:rPr>
              <a:t>Insulin Action</a:t>
            </a:r>
          </a:p>
        </p:txBody>
      </p:sp>
      <p:grpSp>
        <p:nvGrpSpPr>
          <p:cNvPr id="2" name="Group 1"/>
          <p:cNvGrpSpPr>
            <a:grpSpLocks/>
          </p:cNvGrpSpPr>
          <p:nvPr/>
        </p:nvGrpSpPr>
        <p:grpSpPr bwMode="auto">
          <a:xfrm>
            <a:off x="1489739" y="2647950"/>
            <a:ext cx="6342986" cy="3144283"/>
            <a:chOff x="972471" y="2281297"/>
            <a:chExt cx="6342729" cy="3145019"/>
          </a:xfrm>
        </p:grpSpPr>
        <p:sp>
          <p:nvSpPr>
            <p:cNvPr id="20" name="Line 4"/>
            <p:cNvSpPr>
              <a:spLocks noChangeShapeType="1"/>
            </p:cNvSpPr>
            <p:nvPr/>
          </p:nvSpPr>
          <p:spPr bwMode="auto">
            <a:xfrm>
              <a:off x="1244846" y="4871117"/>
              <a:ext cx="607035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2400" kern="0" dirty="0">
                <a:solidFill>
                  <a:srgbClr val="000000"/>
                </a:solidFill>
              </a:endParaRPr>
            </a:p>
          </p:txBody>
        </p:sp>
        <p:sp>
          <p:nvSpPr>
            <p:cNvPr id="21" name="Rectangle 5"/>
            <p:cNvSpPr>
              <a:spLocks noChangeArrowheads="1"/>
            </p:cNvSpPr>
            <p:nvPr/>
          </p:nvSpPr>
          <p:spPr bwMode="auto">
            <a:xfrm>
              <a:off x="1484549" y="5056897"/>
              <a:ext cx="1179763" cy="369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90000"/>
                </a:lnSpc>
                <a:spcBef>
                  <a:spcPts val="1200"/>
                </a:spcBef>
                <a:buClr>
                  <a:schemeClr val="accent1"/>
                </a:buClr>
                <a:buFont typeface="Arial" pitchFamily="34" charset="0"/>
                <a:buChar char="•"/>
                <a:defRPr sz="2200">
                  <a:solidFill>
                    <a:schemeClr val="tx1"/>
                  </a:solidFill>
                  <a:latin typeface="Arial" pitchFamily="34" charset="0"/>
                </a:defRPr>
              </a:lvl1pPr>
              <a:lvl2pPr marL="742950" indent="-285750" eaLnBrk="0" hangingPunct="0">
                <a:lnSpc>
                  <a:spcPct val="90000"/>
                </a:lnSpc>
                <a:spcBef>
                  <a:spcPts val="600"/>
                </a:spcBef>
                <a:buFont typeface="Arial" pitchFamily="34" charset="0"/>
                <a:buChar char="–"/>
                <a:defRPr sz="2000">
                  <a:solidFill>
                    <a:schemeClr val="tx1"/>
                  </a:solidFill>
                  <a:latin typeface="Arial" pitchFamily="34" charset="0"/>
                </a:defRPr>
              </a:lvl2pPr>
              <a:lvl3pPr marL="1143000" indent="-228600" eaLnBrk="0" hangingPunct="0">
                <a:lnSpc>
                  <a:spcPct val="90000"/>
                </a:lnSpc>
                <a:spcBef>
                  <a:spcPts val="600"/>
                </a:spcBef>
                <a:buClr>
                  <a:schemeClr val="accent1"/>
                </a:buClr>
                <a:buFont typeface="Arial" pitchFamily="34" charset="0"/>
                <a:buChar char="•"/>
                <a:defRPr>
                  <a:solidFill>
                    <a:schemeClr val="tx1"/>
                  </a:solidFill>
                  <a:latin typeface="Arial" pitchFamily="34" charset="0"/>
                </a:defRPr>
              </a:lvl3pPr>
              <a:lvl4pPr marL="1600200" indent="-228600" eaLnBrk="0" hangingPunct="0">
                <a:lnSpc>
                  <a:spcPct val="90000"/>
                </a:lnSpc>
                <a:spcBef>
                  <a:spcPts val="600"/>
                </a:spcBef>
                <a:buFont typeface="Arial" pitchFamily="34" charset="0"/>
                <a:buChar char="–"/>
                <a:defRPr sz="1600">
                  <a:solidFill>
                    <a:schemeClr val="tx1"/>
                  </a:solidFill>
                  <a:latin typeface="Arial" pitchFamily="34" charset="0"/>
                </a:defRPr>
              </a:lvl4pPr>
              <a:lvl5pPr marL="2057400" indent="-228600" eaLnBrk="0" hangingPunct="0">
                <a:lnSpc>
                  <a:spcPct val="90000"/>
                </a:lnSpc>
                <a:spcBef>
                  <a:spcPts val="1200"/>
                </a:spcBef>
                <a:buFont typeface="Arial" pitchFamily="34" charset="0"/>
                <a:buChar char="»"/>
                <a:defRPr sz="1200">
                  <a:solidFill>
                    <a:schemeClr val="tx1"/>
                  </a:solidFill>
                  <a:latin typeface="Arial" pitchFamily="34" charset="0"/>
                </a:defRPr>
              </a:lvl5pPr>
              <a:lvl6pPr marL="25146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6pPr>
              <a:lvl7pPr marL="29718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7pPr>
              <a:lvl8pPr marL="34290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8pPr>
              <a:lvl9pPr marL="38862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9pPr>
            </a:lstStyle>
            <a:p>
              <a:pPr algn="ctr" eaLnBrk="1" fontAlgn="auto" hangingPunct="1">
                <a:lnSpc>
                  <a:spcPct val="100000"/>
                </a:lnSpc>
                <a:spcBef>
                  <a:spcPct val="0"/>
                </a:spcBef>
                <a:spcAft>
                  <a:spcPts val="0"/>
                </a:spcAft>
                <a:buClrTx/>
                <a:buFontTx/>
                <a:buNone/>
                <a:defRPr/>
              </a:pPr>
              <a:r>
                <a:rPr lang="en-US" altLang="en-US" sz="2400" kern="0" dirty="0">
                  <a:solidFill>
                    <a:srgbClr val="000000"/>
                  </a:solidFill>
                  <a:latin typeface="+mn-lt"/>
                </a:rPr>
                <a:t>Breakfast</a:t>
              </a:r>
            </a:p>
          </p:txBody>
        </p:sp>
        <p:sp>
          <p:nvSpPr>
            <p:cNvPr id="22" name="Line 7"/>
            <p:cNvSpPr>
              <a:spLocks noChangeShapeType="1"/>
            </p:cNvSpPr>
            <p:nvPr/>
          </p:nvSpPr>
          <p:spPr bwMode="auto">
            <a:xfrm flipV="1">
              <a:off x="1332156" y="2281297"/>
              <a:ext cx="0" cy="259775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2400" kern="0" dirty="0">
                <a:solidFill>
                  <a:srgbClr val="000000"/>
                </a:solidFill>
              </a:endParaRPr>
            </a:p>
          </p:txBody>
        </p:sp>
        <p:sp>
          <p:nvSpPr>
            <p:cNvPr id="23" name="Rectangle 8"/>
            <p:cNvSpPr>
              <a:spLocks noChangeArrowheads="1"/>
            </p:cNvSpPr>
            <p:nvPr/>
          </p:nvSpPr>
          <p:spPr bwMode="auto">
            <a:xfrm>
              <a:off x="1102311" y="4759965"/>
              <a:ext cx="129839" cy="30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90000"/>
                </a:lnSpc>
                <a:spcBef>
                  <a:spcPts val="1200"/>
                </a:spcBef>
                <a:buClr>
                  <a:schemeClr val="accent1"/>
                </a:buClr>
                <a:buFont typeface="Arial" pitchFamily="34" charset="0"/>
                <a:buChar char="•"/>
                <a:defRPr sz="2200">
                  <a:solidFill>
                    <a:schemeClr val="tx1"/>
                  </a:solidFill>
                  <a:latin typeface="Arial" pitchFamily="34" charset="0"/>
                </a:defRPr>
              </a:lvl1pPr>
              <a:lvl2pPr marL="742950" indent="-285750" eaLnBrk="0" hangingPunct="0">
                <a:lnSpc>
                  <a:spcPct val="90000"/>
                </a:lnSpc>
                <a:spcBef>
                  <a:spcPts val="600"/>
                </a:spcBef>
                <a:buFont typeface="Arial" pitchFamily="34" charset="0"/>
                <a:buChar char="–"/>
                <a:defRPr sz="2000">
                  <a:solidFill>
                    <a:schemeClr val="tx1"/>
                  </a:solidFill>
                  <a:latin typeface="Arial" pitchFamily="34" charset="0"/>
                </a:defRPr>
              </a:lvl2pPr>
              <a:lvl3pPr marL="1143000" indent="-228600" eaLnBrk="0" hangingPunct="0">
                <a:lnSpc>
                  <a:spcPct val="90000"/>
                </a:lnSpc>
                <a:spcBef>
                  <a:spcPts val="600"/>
                </a:spcBef>
                <a:buClr>
                  <a:schemeClr val="accent1"/>
                </a:buClr>
                <a:buFont typeface="Arial" pitchFamily="34" charset="0"/>
                <a:buChar char="•"/>
                <a:defRPr>
                  <a:solidFill>
                    <a:schemeClr val="tx1"/>
                  </a:solidFill>
                  <a:latin typeface="Arial" pitchFamily="34" charset="0"/>
                </a:defRPr>
              </a:lvl3pPr>
              <a:lvl4pPr marL="1600200" indent="-228600" eaLnBrk="0" hangingPunct="0">
                <a:lnSpc>
                  <a:spcPct val="90000"/>
                </a:lnSpc>
                <a:spcBef>
                  <a:spcPts val="600"/>
                </a:spcBef>
                <a:buFont typeface="Arial" pitchFamily="34" charset="0"/>
                <a:buChar char="–"/>
                <a:defRPr sz="1600">
                  <a:solidFill>
                    <a:schemeClr val="tx1"/>
                  </a:solidFill>
                  <a:latin typeface="Arial" pitchFamily="34" charset="0"/>
                </a:defRPr>
              </a:lvl4pPr>
              <a:lvl5pPr marL="2057400" indent="-228600" eaLnBrk="0" hangingPunct="0">
                <a:lnSpc>
                  <a:spcPct val="90000"/>
                </a:lnSpc>
                <a:spcBef>
                  <a:spcPts val="1200"/>
                </a:spcBef>
                <a:buFont typeface="Arial" pitchFamily="34" charset="0"/>
                <a:buChar char="»"/>
                <a:defRPr sz="1200">
                  <a:solidFill>
                    <a:schemeClr val="tx1"/>
                  </a:solidFill>
                  <a:latin typeface="Arial" pitchFamily="34" charset="0"/>
                </a:defRPr>
              </a:lvl5pPr>
              <a:lvl6pPr marL="25146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6pPr>
              <a:lvl7pPr marL="29718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7pPr>
              <a:lvl8pPr marL="34290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8pPr>
              <a:lvl9pPr marL="38862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9pPr>
            </a:lstStyle>
            <a:p>
              <a:pPr algn="r" eaLnBrk="1" fontAlgn="auto" hangingPunct="1">
                <a:lnSpc>
                  <a:spcPct val="100000"/>
                </a:lnSpc>
                <a:spcBef>
                  <a:spcPct val="0"/>
                </a:spcBef>
                <a:spcAft>
                  <a:spcPts val="0"/>
                </a:spcAft>
                <a:buClrTx/>
                <a:buFontTx/>
                <a:buNone/>
                <a:defRPr/>
              </a:pPr>
              <a:r>
                <a:rPr lang="en-US" altLang="en-US" sz="2000" kern="0" dirty="0">
                  <a:solidFill>
                    <a:srgbClr val="000000"/>
                  </a:solidFill>
                  <a:latin typeface="+mn-lt"/>
                </a:rPr>
                <a:t>0</a:t>
              </a:r>
            </a:p>
          </p:txBody>
        </p:sp>
        <p:sp>
          <p:nvSpPr>
            <p:cNvPr id="24" name="Rectangle 10"/>
            <p:cNvSpPr>
              <a:spLocks noChangeArrowheads="1"/>
            </p:cNvSpPr>
            <p:nvPr/>
          </p:nvSpPr>
          <p:spPr bwMode="auto">
            <a:xfrm>
              <a:off x="972471" y="3981908"/>
              <a:ext cx="259675" cy="30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90000"/>
                </a:lnSpc>
                <a:spcBef>
                  <a:spcPts val="1200"/>
                </a:spcBef>
                <a:buClr>
                  <a:schemeClr val="accent1"/>
                </a:buClr>
                <a:buFont typeface="Arial" pitchFamily="34" charset="0"/>
                <a:buChar char="•"/>
                <a:defRPr sz="2200">
                  <a:solidFill>
                    <a:schemeClr val="tx1"/>
                  </a:solidFill>
                  <a:latin typeface="Arial" pitchFamily="34" charset="0"/>
                </a:defRPr>
              </a:lvl1pPr>
              <a:lvl2pPr marL="742950" indent="-285750" eaLnBrk="0" hangingPunct="0">
                <a:lnSpc>
                  <a:spcPct val="90000"/>
                </a:lnSpc>
                <a:spcBef>
                  <a:spcPts val="600"/>
                </a:spcBef>
                <a:buFont typeface="Arial" pitchFamily="34" charset="0"/>
                <a:buChar char="–"/>
                <a:defRPr sz="2000">
                  <a:solidFill>
                    <a:schemeClr val="tx1"/>
                  </a:solidFill>
                  <a:latin typeface="Arial" pitchFamily="34" charset="0"/>
                </a:defRPr>
              </a:lvl2pPr>
              <a:lvl3pPr marL="1143000" indent="-228600" eaLnBrk="0" hangingPunct="0">
                <a:lnSpc>
                  <a:spcPct val="90000"/>
                </a:lnSpc>
                <a:spcBef>
                  <a:spcPts val="600"/>
                </a:spcBef>
                <a:buClr>
                  <a:schemeClr val="accent1"/>
                </a:buClr>
                <a:buFont typeface="Arial" pitchFamily="34" charset="0"/>
                <a:buChar char="•"/>
                <a:defRPr>
                  <a:solidFill>
                    <a:schemeClr val="tx1"/>
                  </a:solidFill>
                  <a:latin typeface="Arial" pitchFamily="34" charset="0"/>
                </a:defRPr>
              </a:lvl3pPr>
              <a:lvl4pPr marL="1600200" indent="-228600" eaLnBrk="0" hangingPunct="0">
                <a:lnSpc>
                  <a:spcPct val="90000"/>
                </a:lnSpc>
                <a:spcBef>
                  <a:spcPts val="600"/>
                </a:spcBef>
                <a:buFont typeface="Arial" pitchFamily="34" charset="0"/>
                <a:buChar char="–"/>
                <a:defRPr sz="1600">
                  <a:solidFill>
                    <a:schemeClr val="tx1"/>
                  </a:solidFill>
                  <a:latin typeface="Arial" pitchFamily="34" charset="0"/>
                </a:defRPr>
              </a:lvl4pPr>
              <a:lvl5pPr marL="2057400" indent="-228600" eaLnBrk="0" hangingPunct="0">
                <a:lnSpc>
                  <a:spcPct val="90000"/>
                </a:lnSpc>
                <a:spcBef>
                  <a:spcPts val="1200"/>
                </a:spcBef>
                <a:buFont typeface="Arial" pitchFamily="34" charset="0"/>
                <a:buChar char="»"/>
                <a:defRPr sz="1200">
                  <a:solidFill>
                    <a:schemeClr val="tx1"/>
                  </a:solidFill>
                  <a:latin typeface="Arial" pitchFamily="34" charset="0"/>
                </a:defRPr>
              </a:lvl5pPr>
              <a:lvl6pPr marL="25146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6pPr>
              <a:lvl7pPr marL="29718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7pPr>
              <a:lvl8pPr marL="34290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8pPr>
              <a:lvl9pPr marL="38862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9pPr>
            </a:lstStyle>
            <a:p>
              <a:pPr algn="r" eaLnBrk="1" fontAlgn="auto" hangingPunct="1">
                <a:lnSpc>
                  <a:spcPct val="100000"/>
                </a:lnSpc>
                <a:spcBef>
                  <a:spcPct val="0"/>
                </a:spcBef>
                <a:spcAft>
                  <a:spcPts val="0"/>
                </a:spcAft>
                <a:buClrTx/>
                <a:buFontTx/>
                <a:buNone/>
                <a:defRPr/>
              </a:pPr>
              <a:r>
                <a:rPr lang="en-US" altLang="en-US" sz="2000" kern="0" dirty="0">
                  <a:solidFill>
                    <a:srgbClr val="000000"/>
                  </a:solidFill>
                  <a:latin typeface="+mn-lt"/>
                </a:rPr>
                <a:t>20</a:t>
              </a:r>
            </a:p>
          </p:txBody>
        </p:sp>
        <p:sp>
          <p:nvSpPr>
            <p:cNvPr id="25" name="Rectangle 11"/>
            <p:cNvSpPr>
              <a:spLocks noChangeArrowheads="1"/>
            </p:cNvSpPr>
            <p:nvPr/>
          </p:nvSpPr>
          <p:spPr bwMode="auto">
            <a:xfrm>
              <a:off x="972471" y="3302299"/>
              <a:ext cx="259675" cy="30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90000"/>
                </a:lnSpc>
                <a:spcBef>
                  <a:spcPts val="1200"/>
                </a:spcBef>
                <a:buClr>
                  <a:schemeClr val="accent1"/>
                </a:buClr>
                <a:buFont typeface="Arial" pitchFamily="34" charset="0"/>
                <a:buChar char="•"/>
                <a:defRPr sz="2200">
                  <a:solidFill>
                    <a:schemeClr val="tx1"/>
                  </a:solidFill>
                  <a:latin typeface="Arial" pitchFamily="34" charset="0"/>
                </a:defRPr>
              </a:lvl1pPr>
              <a:lvl2pPr marL="742950" indent="-285750" eaLnBrk="0" hangingPunct="0">
                <a:lnSpc>
                  <a:spcPct val="90000"/>
                </a:lnSpc>
                <a:spcBef>
                  <a:spcPts val="600"/>
                </a:spcBef>
                <a:buFont typeface="Arial" pitchFamily="34" charset="0"/>
                <a:buChar char="–"/>
                <a:defRPr sz="2000">
                  <a:solidFill>
                    <a:schemeClr val="tx1"/>
                  </a:solidFill>
                  <a:latin typeface="Arial" pitchFamily="34" charset="0"/>
                </a:defRPr>
              </a:lvl2pPr>
              <a:lvl3pPr marL="1143000" indent="-228600" eaLnBrk="0" hangingPunct="0">
                <a:lnSpc>
                  <a:spcPct val="90000"/>
                </a:lnSpc>
                <a:spcBef>
                  <a:spcPts val="600"/>
                </a:spcBef>
                <a:buClr>
                  <a:schemeClr val="accent1"/>
                </a:buClr>
                <a:buFont typeface="Arial" pitchFamily="34" charset="0"/>
                <a:buChar char="•"/>
                <a:defRPr>
                  <a:solidFill>
                    <a:schemeClr val="tx1"/>
                  </a:solidFill>
                  <a:latin typeface="Arial" pitchFamily="34" charset="0"/>
                </a:defRPr>
              </a:lvl3pPr>
              <a:lvl4pPr marL="1600200" indent="-228600" eaLnBrk="0" hangingPunct="0">
                <a:lnSpc>
                  <a:spcPct val="90000"/>
                </a:lnSpc>
                <a:spcBef>
                  <a:spcPts val="600"/>
                </a:spcBef>
                <a:buFont typeface="Arial" pitchFamily="34" charset="0"/>
                <a:buChar char="–"/>
                <a:defRPr sz="1600">
                  <a:solidFill>
                    <a:schemeClr val="tx1"/>
                  </a:solidFill>
                  <a:latin typeface="Arial" pitchFamily="34" charset="0"/>
                </a:defRPr>
              </a:lvl4pPr>
              <a:lvl5pPr marL="2057400" indent="-228600" eaLnBrk="0" hangingPunct="0">
                <a:lnSpc>
                  <a:spcPct val="90000"/>
                </a:lnSpc>
                <a:spcBef>
                  <a:spcPts val="1200"/>
                </a:spcBef>
                <a:buFont typeface="Arial" pitchFamily="34" charset="0"/>
                <a:buChar char="»"/>
                <a:defRPr sz="1200">
                  <a:solidFill>
                    <a:schemeClr val="tx1"/>
                  </a:solidFill>
                  <a:latin typeface="Arial" pitchFamily="34" charset="0"/>
                </a:defRPr>
              </a:lvl5pPr>
              <a:lvl6pPr marL="25146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6pPr>
              <a:lvl7pPr marL="29718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7pPr>
              <a:lvl8pPr marL="34290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8pPr>
              <a:lvl9pPr marL="38862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9pPr>
            </a:lstStyle>
            <a:p>
              <a:pPr algn="r" eaLnBrk="1" fontAlgn="auto" hangingPunct="1">
                <a:lnSpc>
                  <a:spcPct val="100000"/>
                </a:lnSpc>
                <a:spcBef>
                  <a:spcPct val="0"/>
                </a:spcBef>
                <a:spcAft>
                  <a:spcPts val="0"/>
                </a:spcAft>
                <a:buClrTx/>
                <a:buFontTx/>
                <a:buNone/>
                <a:defRPr/>
              </a:pPr>
              <a:r>
                <a:rPr lang="en-US" altLang="en-US" sz="2000" kern="0" dirty="0">
                  <a:solidFill>
                    <a:srgbClr val="000000"/>
                  </a:solidFill>
                  <a:latin typeface="+mn-lt"/>
                </a:rPr>
                <a:t>40</a:t>
              </a:r>
            </a:p>
          </p:txBody>
        </p:sp>
        <p:sp>
          <p:nvSpPr>
            <p:cNvPr id="30" name="Rectangle 13"/>
            <p:cNvSpPr>
              <a:spLocks noChangeArrowheads="1"/>
            </p:cNvSpPr>
            <p:nvPr/>
          </p:nvSpPr>
          <p:spPr bwMode="auto">
            <a:xfrm>
              <a:off x="972471" y="2590932"/>
              <a:ext cx="259675" cy="30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90000"/>
                </a:lnSpc>
                <a:spcBef>
                  <a:spcPts val="1200"/>
                </a:spcBef>
                <a:buClr>
                  <a:schemeClr val="accent1"/>
                </a:buClr>
                <a:buFont typeface="Arial" pitchFamily="34" charset="0"/>
                <a:buChar char="•"/>
                <a:defRPr sz="2200">
                  <a:solidFill>
                    <a:schemeClr val="tx1"/>
                  </a:solidFill>
                  <a:latin typeface="Arial" pitchFamily="34" charset="0"/>
                </a:defRPr>
              </a:lvl1pPr>
              <a:lvl2pPr marL="742950" indent="-285750" eaLnBrk="0" hangingPunct="0">
                <a:lnSpc>
                  <a:spcPct val="90000"/>
                </a:lnSpc>
                <a:spcBef>
                  <a:spcPts val="600"/>
                </a:spcBef>
                <a:buFont typeface="Arial" pitchFamily="34" charset="0"/>
                <a:buChar char="–"/>
                <a:defRPr sz="2000">
                  <a:solidFill>
                    <a:schemeClr val="tx1"/>
                  </a:solidFill>
                  <a:latin typeface="Arial" pitchFamily="34" charset="0"/>
                </a:defRPr>
              </a:lvl2pPr>
              <a:lvl3pPr marL="1143000" indent="-228600" eaLnBrk="0" hangingPunct="0">
                <a:lnSpc>
                  <a:spcPct val="90000"/>
                </a:lnSpc>
                <a:spcBef>
                  <a:spcPts val="600"/>
                </a:spcBef>
                <a:buClr>
                  <a:schemeClr val="accent1"/>
                </a:buClr>
                <a:buFont typeface="Arial" pitchFamily="34" charset="0"/>
                <a:buChar char="•"/>
                <a:defRPr>
                  <a:solidFill>
                    <a:schemeClr val="tx1"/>
                  </a:solidFill>
                  <a:latin typeface="Arial" pitchFamily="34" charset="0"/>
                </a:defRPr>
              </a:lvl3pPr>
              <a:lvl4pPr marL="1600200" indent="-228600" eaLnBrk="0" hangingPunct="0">
                <a:lnSpc>
                  <a:spcPct val="90000"/>
                </a:lnSpc>
                <a:spcBef>
                  <a:spcPts val="600"/>
                </a:spcBef>
                <a:buFont typeface="Arial" pitchFamily="34" charset="0"/>
                <a:buChar char="–"/>
                <a:defRPr sz="1600">
                  <a:solidFill>
                    <a:schemeClr val="tx1"/>
                  </a:solidFill>
                  <a:latin typeface="Arial" pitchFamily="34" charset="0"/>
                </a:defRPr>
              </a:lvl4pPr>
              <a:lvl5pPr marL="2057400" indent="-228600" eaLnBrk="0" hangingPunct="0">
                <a:lnSpc>
                  <a:spcPct val="90000"/>
                </a:lnSpc>
                <a:spcBef>
                  <a:spcPts val="1200"/>
                </a:spcBef>
                <a:buFont typeface="Arial" pitchFamily="34" charset="0"/>
                <a:buChar char="»"/>
                <a:defRPr sz="1200">
                  <a:solidFill>
                    <a:schemeClr val="tx1"/>
                  </a:solidFill>
                  <a:latin typeface="Arial" pitchFamily="34" charset="0"/>
                </a:defRPr>
              </a:lvl5pPr>
              <a:lvl6pPr marL="25146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6pPr>
              <a:lvl7pPr marL="29718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7pPr>
              <a:lvl8pPr marL="34290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8pPr>
              <a:lvl9pPr marL="38862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9pPr>
            </a:lstStyle>
            <a:p>
              <a:pPr algn="r" eaLnBrk="1" fontAlgn="auto" hangingPunct="1">
                <a:lnSpc>
                  <a:spcPct val="100000"/>
                </a:lnSpc>
                <a:spcBef>
                  <a:spcPct val="0"/>
                </a:spcBef>
                <a:spcAft>
                  <a:spcPts val="0"/>
                </a:spcAft>
                <a:buClrTx/>
                <a:buFontTx/>
                <a:buNone/>
                <a:defRPr/>
              </a:pPr>
              <a:r>
                <a:rPr lang="en-US" altLang="en-US" sz="2000" kern="0" dirty="0">
                  <a:solidFill>
                    <a:srgbClr val="000000"/>
                  </a:solidFill>
                  <a:latin typeface="+mn-lt"/>
                </a:rPr>
                <a:t>60</a:t>
              </a:r>
            </a:p>
          </p:txBody>
        </p:sp>
        <p:cxnSp>
          <p:nvCxnSpPr>
            <p:cNvPr id="74780" name="Straight Connector 31"/>
            <p:cNvCxnSpPr>
              <a:cxnSpLocks noChangeShapeType="1"/>
            </p:cNvCxnSpPr>
            <p:nvPr/>
          </p:nvCxnSpPr>
          <p:spPr bwMode="auto">
            <a:xfrm>
              <a:off x="1249609" y="3424565"/>
              <a:ext cx="82547" cy="0"/>
            </a:xfrm>
            <a:prstGeom prst="line">
              <a:avLst/>
            </a:prstGeom>
            <a:noFill/>
            <a:ln w="9525" algn="ctr">
              <a:solidFill>
                <a:srgbClr val="000000"/>
              </a:solidFill>
              <a:round/>
              <a:headEnd/>
              <a:tailEnd/>
            </a:ln>
          </p:spPr>
        </p:cxnSp>
        <p:cxnSp>
          <p:nvCxnSpPr>
            <p:cNvPr id="74781" name="Straight Connector 32"/>
            <p:cNvCxnSpPr>
              <a:cxnSpLocks noChangeShapeType="1"/>
            </p:cNvCxnSpPr>
            <p:nvPr/>
          </p:nvCxnSpPr>
          <p:spPr bwMode="auto">
            <a:xfrm>
              <a:off x="1249609" y="4102586"/>
              <a:ext cx="82547" cy="0"/>
            </a:xfrm>
            <a:prstGeom prst="line">
              <a:avLst/>
            </a:prstGeom>
            <a:noFill/>
            <a:ln w="9525" algn="ctr">
              <a:solidFill>
                <a:srgbClr val="000000"/>
              </a:solidFill>
              <a:round/>
              <a:headEnd/>
              <a:tailEnd/>
            </a:ln>
          </p:spPr>
        </p:cxnSp>
        <p:cxnSp>
          <p:nvCxnSpPr>
            <p:cNvPr id="74782" name="Straight Connector 33"/>
            <p:cNvCxnSpPr>
              <a:cxnSpLocks noChangeShapeType="1"/>
            </p:cNvCxnSpPr>
            <p:nvPr/>
          </p:nvCxnSpPr>
          <p:spPr bwMode="auto">
            <a:xfrm>
              <a:off x="1249609" y="2714786"/>
              <a:ext cx="82547" cy="0"/>
            </a:xfrm>
            <a:prstGeom prst="line">
              <a:avLst/>
            </a:prstGeom>
            <a:noFill/>
            <a:ln w="9525" algn="ctr">
              <a:solidFill>
                <a:srgbClr val="000000"/>
              </a:solidFill>
              <a:round/>
              <a:headEnd/>
              <a:tailEnd/>
            </a:ln>
          </p:spPr>
        </p:cxnSp>
        <p:sp>
          <p:nvSpPr>
            <p:cNvPr id="35" name="Rectangle 5"/>
            <p:cNvSpPr>
              <a:spLocks noChangeArrowheads="1"/>
            </p:cNvSpPr>
            <p:nvPr/>
          </p:nvSpPr>
          <p:spPr bwMode="auto">
            <a:xfrm>
              <a:off x="3033886" y="5056897"/>
              <a:ext cx="745367" cy="36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90000"/>
                </a:lnSpc>
                <a:spcBef>
                  <a:spcPts val="1200"/>
                </a:spcBef>
                <a:buClr>
                  <a:schemeClr val="accent1"/>
                </a:buClr>
                <a:buFont typeface="Arial" pitchFamily="34" charset="0"/>
                <a:buChar char="•"/>
                <a:defRPr sz="2200">
                  <a:solidFill>
                    <a:schemeClr val="tx1"/>
                  </a:solidFill>
                  <a:latin typeface="Arial" pitchFamily="34" charset="0"/>
                </a:defRPr>
              </a:lvl1pPr>
              <a:lvl2pPr marL="742950" indent="-285750" eaLnBrk="0" hangingPunct="0">
                <a:lnSpc>
                  <a:spcPct val="90000"/>
                </a:lnSpc>
                <a:spcBef>
                  <a:spcPts val="600"/>
                </a:spcBef>
                <a:buFont typeface="Arial" pitchFamily="34" charset="0"/>
                <a:buChar char="–"/>
                <a:defRPr sz="2000">
                  <a:solidFill>
                    <a:schemeClr val="tx1"/>
                  </a:solidFill>
                  <a:latin typeface="Arial" pitchFamily="34" charset="0"/>
                </a:defRPr>
              </a:lvl2pPr>
              <a:lvl3pPr marL="1143000" indent="-228600" eaLnBrk="0" hangingPunct="0">
                <a:lnSpc>
                  <a:spcPct val="90000"/>
                </a:lnSpc>
                <a:spcBef>
                  <a:spcPts val="600"/>
                </a:spcBef>
                <a:buClr>
                  <a:schemeClr val="accent1"/>
                </a:buClr>
                <a:buFont typeface="Arial" pitchFamily="34" charset="0"/>
                <a:buChar char="•"/>
                <a:defRPr>
                  <a:solidFill>
                    <a:schemeClr val="tx1"/>
                  </a:solidFill>
                  <a:latin typeface="Arial" pitchFamily="34" charset="0"/>
                </a:defRPr>
              </a:lvl3pPr>
              <a:lvl4pPr marL="1600200" indent="-228600" eaLnBrk="0" hangingPunct="0">
                <a:lnSpc>
                  <a:spcPct val="90000"/>
                </a:lnSpc>
                <a:spcBef>
                  <a:spcPts val="600"/>
                </a:spcBef>
                <a:buFont typeface="Arial" pitchFamily="34" charset="0"/>
                <a:buChar char="–"/>
                <a:defRPr sz="1600">
                  <a:solidFill>
                    <a:schemeClr val="tx1"/>
                  </a:solidFill>
                  <a:latin typeface="Arial" pitchFamily="34" charset="0"/>
                </a:defRPr>
              </a:lvl4pPr>
              <a:lvl5pPr marL="2057400" indent="-228600" eaLnBrk="0" hangingPunct="0">
                <a:lnSpc>
                  <a:spcPct val="90000"/>
                </a:lnSpc>
                <a:spcBef>
                  <a:spcPts val="1200"/>
                </a:spcBef>
                <a:buFont typeface="Arial" pitchFamily="34" charset="0"/>
                <a:buChar char="»"/>
                <a:defRPr sz="1200">
                  <a:solidFill>
                    <a:schemeClr val="tx1"/>
                  </a:solidFill>
                  <a:latin typeface="Arial" pitchFamily="34" charset="0"/>
                </a:defRPr>
              </a:lvl5pPr>
              <a:lvl6pPr marL="25146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6pPr>
              <a:lvl7pPr marL="29718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7pPr>
              <a:lvl8pPr marL="34290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8pPr>
              <a:lvl9pPr marL="38862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9pPr>
            </a:lstStyle>
            <a:p>
              <a:pPr algn="ctr" eaLnBrk="1" fontAlgn="auto" hangingPunct="1">
                <a:lnSpc>
                  <a:spcPct val="100000"/>
                </a:lnSpc>
                <a:spcBef>
                  <a:spcPct val="0"/>
                </a:spcBef>
                <a:spcAft>
                  <a:spcPts val="0"/>
                </a:spcAft>
                <a:buClrTx/>
                <a:buFontTx/>
                <a:buNone/>
                <a:defRPr/>
              </a:pPr>
              <a:r>
                <a:rPr lang="en-US" altLang="en-US" sz="2400" kern="0" dirty="0">
                  <a:solidFill>
                    <a:srgbClr val="000000"/>
                  </a:solidFill>
                  <a:latin typeface="+mn-lt"/>
                </a:rPr>
                <a:t>Lunch</a:t>
              </a:r>
            </a:p>
          </p:txBody>
        </p:sp>
        <p:sp>
          <p:nvSpPr>
            <p:cNvPr id="36" name="Rectangle 5"/>
            <p:cNvSpPr>
              <a:spLocks noChangeArrowheads="1"/>
            </p:cNvSpPr>
            <p:nvPr/>
          </p:nvSpPr>
          <p:spPr bwMode="auto">
            <a:xfrm>
              <a:off x="4554650" y="5056897"/>
              <a:ext cx="888028" cy="36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90000"/>
                </a:lnSpc>
                <a:spcBef>
                  <a:spcPts val="1200"/>
                </a:spcBef>
                <a:buClr>
                  <a:schemeClr val="accent1"/>
                </a:buClr>
                <a:buFont typeface="Arial" pitchFamily="34" charset="0"/>
                <a:buChar char="•"/>
                <a:defRPr sz="2200">
                  <a:solidFill>
                    <a:schemeClr val="tx1"/>
                  </a:solidFill>
                  <a:latin typeface="Arial" pitchFamily="34" charset="0"/>
                </a:defRPr>
              </a:lvl1pPr>
              <a:lvl2pPr marL="742950" indent="-285750" eaLnBrk="0" hangingPunct="0">
                <a:lnSpc>
                  <a:spcPct val="90000"/>
                </a:lnSpc>
                <a:spcBef>
                  <a:spcPts val="600"/>
                </a:spcBef>
                <a:buFont typeface="Arial" pitchFamily="34" charset="0"/>
                <a:buChar char="–"/>
                <a:defRPr sz="2000">
                  <a:solidFill>
                    <a:schemeClr val="tx1"/>
                  </a:solidFill>
                  <a:latin typeface="Arial" pitchFamily="34" charset="0"/>
                </a:defRPr>
              </a:lvl2pPr>
              <a:lvl3pPr marL="1143000" indent="-228600" eaLnBrk="0" hangingPunct="0">
                <a:lnSpc>
                  <a:spcPct val="90000"/>
                </a:lnSpc>
                <a:spcBef>
                  <a:spcPts val="600"/>
                </a:spcBef>
                <a:buClr>
                  <a:schemeClr val="accent1"/>
                </a:buClr>
                <a:buFont typeface="Arial" pitchFamily="34" charset="0"/>
                <a:buChar char="•"/>
                <a:defRPr>
                  <a:solidFill>
                    <a:schemeClr val="tx1"/>
                  </a:solidFill>
                  <a:latin typeface="Arial" pitchFamily="34" charset="0"/>
                </a:defRPr>
              </a:lvl3pPr>
              <a:lvl4pPr marL="1600200" indent="-228600" eaLnBrk="0" hangingPunct="0">
                <a:lnSpc>
                  <a:spcPct val="90000"/>
                </a:lnSpc>
                <a:spcBef>
                  <a:spcPts val="600"/>
                </a:spcBef>
                <a:buFont typeface="Arial" pitchFamily="34" charset="0"/>
                <a:buChar char="–"/>
                <a:defRPr sz="1600">
                  <a:solidFill>
                    <a:schemeClr val="tx1"/>
                  </a:solidFill>
                  <a:latin typeface="Arial" pitchFamily="34" charset="0"/>
                </a:defRPr>
              </a:lvl4pPr>
              <a:lvl5pPr marL="2057400" indent="-228600" eaLnBrk="0" hangingPunct="0">
                <a:lnSpc>
                  <a:spcPct val="90000"/>
                </a:lnSpc>
                <a:spcBef>
                  <a:spcPts val="1200"/>
                </a:spcBef>
                <a:buFont typeface="Arial" pitchFamily="34" charset="0"/>
                <a:buChar char="»"/>
                <a:defRPr sz="1200">
                  <a:solidFill>
                    <a:schemeClr val="tx1"/>
                  </a:solidFill>
                  <a:latin typeface="Arial" pitchFamily="34" charset="0"/>
                </a:defRPr>
              </a:lvl5pPr>
              <a:lvl6pPr marL="25146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6pPr>
              <a:lvl7pPr marL="29718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7pPr>
              <a:lvl8pPr marL="34290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8pPr>
              <a:lvl9pPr marL="38862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9pPr>
            </a:lstStyle>
            <a:p>
              <a:pPr algn="ctr" eaLnBrk="1" fontAlgn="auto" hangingPunct="1">
                <a:lnSpc>
                  <a:spcPct val="100000"/>
                </a:lnSpc>
                <a:spcBef>
                  <a:spcPct val="0"/>
                </a:spcBef>
                <a:spcAft>
                  <a:spcPts val="0"/>
                </a:spcAft>
                <a:buClrTx/>
                <a:buFontTx/>
                <a:buNone/>
                <a:defRPr/>
              </a:pPr>
              <a:r>
                <a:rPr lang="en-US" altLang="en-US" sz="2400" kern="0" dirty="0">
                  <a:solidFill>
                    <a:srgbClr val="000000"/>
                  </a:solidFill>
                  <a:latin typeface="+mn-lt"/>
                </a:rPr>
                <a:t>Supper</a:t>
              </a:r>
            </a:p>
          </p:txBody>
        </p:sp>
      </p:grpSp>
      <p:sp>
        <p:nvSpPr>
          <p:cNvPr id="37" name="Freeform 36"/>
          <p:cNvSpPr/>
          <p:nvPr/>
        </p:nvSpPr>
        <p:spPr>
          <a:xfrm>
            <a:off x="1849438" y="4875213"/>
            <a:ext cx="4797425" cy="361950"/>
          </a:xfrm>
          <a:custGeom>
            <a:avLst/>
            <a:gdLst>
              <a:gd name="connsiteX0" fmla="*/ 0 w 4491317"/>
              <a:gd name="connsiteY0" fmla="*/ 72776 h 350682"/>
              <a:gd name="connsiteX1" fmla="*/ 1640541 w 4491317"/>
              <a:gd name="connsiteY1" fmla="*/ 18988 h 350682"/>
              <a:gd name="connsiteX2" fmla="*/ 3433482 w 4491317"/>
              <a:gd name="connsiteY2" fmla="*/ 1059 h 350682"/>
              <a:gd name="connsiteX3" fmla="*/ 3989294 w 4491317"/>
              <a:gd name="connsiteY3" fmla="*/ 45882 h 350682"/>
              <a:gd name="connsiteX4" fmla="*/ 4347882 w 4491317"/>
              <a:gd name="connsiteY4" fmla="*/ 126565 h 350682"/>
              <a:gd name="connsiteX5" fmla="*/ 4491317 w 4491317"/>
              <a:gd name="connsiteY5" fmla="*/ 350682 h 350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91317" h="350682">
                <a:moveTo>
                  <a:pt x="0" y="72776"/>
                </a:moveTo>
                <a:lnTo>
                  <a:pt x="1640541" y="18988"/>
                </a:lnTo>
                <a:cubicBezTo>
                  <a:pt x="2212788" y="7035"/>
                  <a:pt x="3042023" y="-3423"/>
                  <a:pt x="3433482" y="1059"/>
                </a:cubicBezTo>
                <a:cubicBezTo>
                  <a:pt x="3824941" y="5541"/>
                  <a:pt x="3836894" y="24964"/>
                  <a:pt x="3989294" y="45882"/>
                </a:cubicBezTo>
                <a:cubicBezTo>
                  <a:pt x="4141694" y="66800"/>
                  <a:pt x="4264211" y="75765"/>
                  <a:pt x="4347882" y="126565"/>
                </a:cubicBezTo>
                <a:cubicBezTo>
                  <a:pt x="4431553" y="177365"/>
                  <a:pt x="4461435" y="264023"/>
                  <a:pt x="4491317" y="350682"/>
                </a:cubicBezTo>
              </a:path>
            </a:pathLst>
          </a:custGeom>
          <a:ln w="28575">
            <a:solidFill>
              <a:srgbClr val="263F6A"/>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GB" sz="2400" dirty="0">
              <a:solidFill>
                <a:srgbClr val="333333"/>
              </a:solidFill>
            </a:endParaRPr>
          </a:p>
        </p:txBody>
      </p:sp>
      <p:sp>
        <p:nvSpPr>
          <p:cNvPr id="38" name="Freeform 37"/>
          <p:cNvSpPr/>
          <p:nvPr/>
        </p:nvSpPr>
        <p:spPr>
          <a:xfrm>
            <a:off x="6121400" y="4935538"/>
            <a:ext cx="1255713" cy="295275"/>
          </a:xfrm>
          <a:custGeom>
            <a:avLst/>
            <a:gdLst>
              <a:gd name="connsiteX0" fmla="*/ 0 w 1255059"/>
              <a:gd name="connsiteY0" fmla="*/ 295835 h 295835"/>
              <a:gd name="connsiteX1" fmla="*/ 62753 w 1255059"/>
              <a:gd name="connsiteY1" fmla="*/ 143435 h 295835"/>
              <a:gd name="connsiteX2" fmla="*/ 277906 w 1255059"/>
              <a:gd name="connsiteY2" fmla="*/ 44823 h 295835"/>
              <a:gd name="connsiteX3" fmla="*/ 1255059 w 1255059"/>
              <a:gd name="connsiteY3" fmla="*/ 0 h 295835"/>
            </a:gdLst>
            <a:ahLst/>
            <a:cxnLst>
              <a:cxn ang="0">
                <a:pos x="connsiteX0" y="connsiteY0"/>
              </a:cxn>
              <a:cxn ang="0">
                <a:pos x="connsiteX1" y="connsiteY1"/>
              </a:cxn>
              <a:cxn ang="0">
                <a:pos x="connsiteX2" y="connsiteY2"/>
              </a:cxn>
              <a:cxn ang="0">
                <a:pos x="connsiteX3" y="connsiteY3"/>
              </a:cxn>
            </a:cxnLst>
            <a:rect l="l" t="t" r="r" b="b"/>
            <a:pathLst>
              <a:path w="1255059" h="295835">
                <a:moveTo>
                  <a:pt x="0" y="295835"/>
                </a:moveTo>
                <a:cubicBezTo>
                  <a:pt x="8217" y="240552"/>
                  <a:pt x="16435" y="185270"/>
                  <a:pt x="62753" y="143435"/>
                </a:cubicBezTo>
                <a:cubicBezTo>
                  <a:pt x="109071" y="101600"/>
                  <a:pt x="79188" y="68729"/>
                  <a:pt x="277906" y="44823"/>
                </a:cubicBezTo>
                <a:cubicBezTo>
                  <a:pt x="476624" y="20917"/>
                  <a:pt x="865841" y="10458"/>
                  <a:pt x="1255059" y="0"/>
                </a:cubicBezTo>
              </a:path>
            </a:pathLst>
          </a:custGeom>
          <a:ln w="28575">
            <a:solidFill>
              <a:srgbClr val="263F6A"/>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GB" sz="2400" dirty="0">
              <a:solidFill>
                <a:srgbClr val="333333"/>
              </a:solidFill>
            </a:endParaRPr>
          </a:p>
        </p:txBody>
      </p:sp>
      <p:sp>
        <p:nvSpPr>
          <p:cNvPr id="39" name="Freeform 38"/>
          <p:cNvSpPr/>
          <p:nvPr/>
        </p:nvSpPr>
        <p:spPr>
          <a:xfrm>
            <a:off x="2081213" y="4202113"/>
            <a:ext cx="1006475" cy="914400"/>
          </a:xfrm>
          <a:custGeom>
            <a:avLst/>
            <a:gdLst>
              <a:gd name="connsiteX0" fmla="*/ 0 w 1111623"/>
              <a:gd name="connsiteY0" fmla="*/ 742814 h 796602"/>
              <a:gd name="connsiteX1" fmla="*/ 116541 w 1111623"/>
              <a:gd name="connsiteY1" fmla="*/ 249755 h 796602"/>
              <a:gd name="connsiteX2" fmla="*/ 313764 w 1111623"/>
              <a:gd name="connsiteY2" fmla="*/ 7708 h 796602"/>
              <a:gd name="connsiteX3" fmla="*/ 609600 w 1111623"/>
              <a:gd name="connsiteY3" fmla="*/ 106320 h 796602"/>
              <a:gd name="connsiteX4" fmla="*/ 950259 w 1111623"/>
              <a:gd name="connsiteY4" fmla="*/ 554555 h 796602"/>
              <a:gd name="connsiteX5" fmla="*/ 1111623 w 1111623"/>
              <a:gd name="connsiteY5" fmla="*/ 796602 h 79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1623" h="796602">
                <a:moveTo>
                  <a:pt x="0" y="742814"/>
                </a:moveTo>
                <a:cubicBezTo>
                  <a:pt x="32123" y="557543"/>
                  <a:pt x="64247" y="372273"/>
                  <a:pt x="116541" y="249755"/>
                </a:cubicBezTo>
                <a:cubicBezTo>
                  <a:pt x="168835" y="127237"/>
                  <a:pt x="231588" y="31614"/>
                  <a:pt x="313764" y="7708"/>
                </a:cubicBezTo>
                <a:cubicBezTo>
                  <a:pt x="395940" y="-16198"/>
                  <a:pt x="503518" y="15179"/>
                  <a:pt x="609600" y="106320"/>
                </a:cubicBezTo>
                <a:cubicBezTo>
                  <a:pt x="715682" y="197461"/>
                  <a:pt x="866589" y="439508"/>
                  <a:pt x="950259" y="554555"/>
                </a:cubicBezTo>
                <a:cubicBezTo>
                  <a:pt x="1033929" y="669602"/>
                  <a:pt x="1072776" y="733102"/>
                  <a:pt x="1111623" y="796602"/>
                </a:cubicBezTo>
              </a:path>
            </a:pathLst>
          </a:custGeom>
          <a:noFill/>
          <a:ln w="28575" cap="flat" cmpd="sng" algn="ctr">
            <a:solidFill>
              <a:srgbClr val="FF6D22"/>
            </a:solidFill>
            <a:prstDash val="solid"/>
          </a:ln>
          <a:effectLst/>
        </p:spPr>
        <p:txBody>
          <a:bodyPr anchor="ctr"/>
          <a:lstStyle/>
          <a:p>
            <a:pPr algn="ctr" eaLnBrk="1" fontAlgn="auto" hangingPunct="1">
              <a:spcBef>
                <a:spcPts val="0"/>
              </a:spcBef>
              <a:spcAft>
                <a:spcPts val="0"/>
              </a:spcAft>
              <a:defRPr/>
            </a:pPr>
            <a:endParaRPr lang="en-GB" sz="2400" kern="0" dirty="0">
              <a:solidFill>
                <a:srgbClr val="333333"/>
              </a:solidFill>
              <a:cs typeface="+mn-cs"/>
            </a:endParaRPr>
          </a:p>
        </p:txBody>
      </p:sp>
      <p:sp>
        <p:nvSpPr>
          <p:cNvPr id="40" name="Freeform 39"/>
          <p:cNvSpPr/>
          <p:nvPr/>
        </p:nvSpPr>
        <p:spPr>
          <a:xfrm>
            <a:off x="3233738" y="4202113"/>
            <a:ext cx="1006475" cy="914400"/>
          </a:xfrm>
          <a:custGeom>
            <a:avLst/>
            <a:gdLst>
              <a:gd name="connsiteX0" fmla="*/ 0 w 1129553"/>
              <a:gd name="connsiteY0" fmla="*/ 743064 h 859605"/>
              <a:gd name="connsiteX1" fmla="*/ 98612 w 1129553"/>
              <a:gd name="connsiteY1" fmla="*/ 303793 h 859605"/>
              <a:gd name="connsiteX2" fmla="*/ 224118 w 1129553"/>
              <a:gd name="connsiteY2" fmla="*/ 61746 h 859605"/>
              <a:gd name="connsiteX3" fmla="*/ 340659 w 1129553"/>
              <a:gd name="connsiteY3" fmla="*/ 7958 h 859605"/>
              <a:gd name="connsiteX4" fmla="*/ 493059 w 1129553"/>
              <a:gd name="connsiteY4" fmla="*/ 43816 h 859605"/>
              <a:gd name="connsiteX5" fmla="*/ 833718 w 1129553"/>
              <a:gd name="connsiteY5" fmla="*/ 402405 h 859605"/>
              <a:gd name="connsiteX6" fmla="*/ 1129553 w 1129553"/>
              <a:gd name="connsiteY6" fmla="*/ 859605 h 85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9553" h="859605">
                <a:moveTo>
                  <a:pt x="0" y="743064"/>
                </a:moveTo>
                <a:cubicBezTo>
                  <a:pt x="30629" y="580205"/>
                  <a:pt x="61259" y="417346"/>
                  <a:pt x="98612" y="303793"/>
                </a:cubicBezTo>
                <a:cubicBezTo>
                  <a:pt x="135965" y="190240"/>
                  <a:pt x="183777" y="111052"/>
                  <a:pt x="224118" y="61746"/>
                </a:cubicBezTo>
                <a:cubicBezTo>
                  <a:pt x="264459" y="12440"/>
                  <a:pt x="295836" y="10946"/>
                  <a:pt x="340659" y="7958"/>
                </a:cubicBezTo>
                <a:cubicBezTo>
                  <a:pt x="385482" y="4970"/>
                  <a:pt x="410883" y="-21925"/>
                  <a:pt x="493059" y="43816"/>
                </a:cubicBezTo>
                <a:cubicBezTo>
                  <a:pt x="575235" y="109557"/>
                  <a:pt x="727636" y="266440"/>
                  <a:pt x="833718" y="402405"/>
                </a:cubicBezTo>
                <a:cubicBezTo>
                  <a:pt x="939800" y="538370"/>
                  <a:pt x="1034676" y="698987"/>
                  <a:pt x="1129553" y="859605"/>
                </a:cubicBezTo>
              </a:path>
            </a:pathLst>
          </a:custGeom>
          <a:noFill/>
          <a:ln w="28575" cap="flat" cmpd="sng" algn="ctr">
            <a:solidFill>
              <a:srgbClr val="FF6D22"/>
            </a:solidFill>
            <a:prstDash val="solid"/>
          </a:ln>
          <a:effectLst/>
        </p:spPr>
        <p:txBody>
          <a:bodyPr anchor="ctr"/>
          <a:lstStyle/>
          <a:p>
            <a:pPr algn="ctr" eaLnBrk="1" fontAlgn="auto" hangingPunct="1">
              <a:spcBef>
                <a:spcPts val="0"/>
              </a:spcBef>
              <a:spcAft>
                <a:spcPts val="0"/>
              </a:spcAft>
              <a:defRPr/>
            </a:pPr>
            <a:endParaRPr lang="en-GB" sz="2400" kern="0" dirty="0">
              <a:solidFill>
                <a:srgbClr val="333333"/>
              </a:solidFill>
              <a:cs typeface="+mn-cs"/>
            </a:endParaRPr>
          </a:p>
        </p:txBody>
      </p:sp>
      <p:sp>
        <p:nvSpPr>
          <p:cNvPr id="41" name="Freeform 40"/>
          <p:cNvSpPr/>
          <p:nvPr/>
        </p:nvSpPr>
        <p:spPr>
          <a:xfrm>
            <a:off x="4787900" y="4202113"/>
            <a:ext cx="1006475" cy="914400"/>
          </a:xfrm>
          <a:custGeom>
            <a:avLst/>
            <a:gdLst>
              <a:gd name="connsiteX0" fmla="*/ 0 w 1120588"/>
              <a:gd name="connsiteY0" fmla="*/ 759520 h 867097"/>
              <a:gd name="connsiteX1" fmla="*/ 89647 w 1120588"/>
              <a:gd name="connsiteY1" fmla="*/ 311285 h 867097"/>
              <a:gd name="connsiteX2" fmla="*/ 268941 w 1120588"/>
              <a:gd name="connsiteY2" fmla="*/ 15450 h 867097"/>
              <a:gd name="connsiteX3" fmla="*/ 546847 w 1120588"/>
              <a:gd name="connsiteY3" fmla="*/ 87167 h 867097"/>
              <a:gd name="connsiteX4" fmla="*/ 887506 w 1120588"/>
              <a:gd name="connsiteY4" fmla="*/ 472650 h 867097"/>
              <a:gd name="connsiteX5" fmla="*/ 1120588 w 1120588"/>
              <a:gd name="connsiteY5" fmla="*/ 867097 h 86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0588" h="867097">
                <a:moveTo>
                  <a:pt x="0" y="759520"/>
                </a:moveTo>
                <a:cubicBezTo>
                  <a:pt x="22412" y="597408"/>
                  <a:pt x="44824" y="435297"/>
                  <a:pt x="89647" y="311285"/>
                </a:cubicBezTo>
                <a:cubicBezTo>
                  <a:pt x="134471" y="187273"/>
                  <a:pt x="192741" y="52803"/>
                  <a:pt x="268941" y="15450"/>
                </a:cubicBezTo>
                <a:cubicBezTo>
                  <a:pt x="345141" y="-21903"/>
                  <a:pt x="443753" y="10967"/>
                  <a:pt x="546847" y="87167"/>
                </a:cubicBezTo>
                <a:cubicBezTo>
                  <a:pt x="649941" y="163367"/>
                  <a:pt x="791883" y="342662"/>
                  <a:pt x="887506" y="472650"/>
                </a:cubicBezTo>
                <a:cubicBezTo>
                  <a:pt x="983129" y="602638"/>
                  <a:pt x="1051858" y="734867"/>
                  <a:pt x="1120588" y="867097"/>
                </a:cubicBezTo>
              </a:path>
            </a:pathLst>
          </a:custGeom>
          <a:noFill/>
          <a:ln w="28575" cap="flat" cmpd="sng" algn="ctr">
            <a:solidFill>
              <a:srgbClr val="FF6D22"/>
            </a:solidFill>
            <a:prstDash val="solid"/>
          </a:ln>
          <a:effectLst/>
        </p:spPr>
        <p:txBody>
          <a:bodyPr anchor="ctr"/>
          <a:lstStyle/>
          <a:p>
            <a:pPr algn="ctr" eaLnBrk="1" fontAlgn="auto" hangingPunct="1">
              <a:spcBef>
                <a:spcPts val="0"/>
              </a:spcBef>
              <a:spcAft>
                <a:spcPts val="0"/>
              </a:spcAft>
              <a:defRPr/>
            </a:pPr>
            <a:endParaRPr lang="en-GB" sz="2400" kern="0" dirty="0">
              <a:solidFill>
                <a:srgbClr val="333333"/>
              </a:solidFill>
              <a:cs typeface="+mn-cs"/>
            </a:endParaRPr>
          </a:p>
        </p:txBody>
      </p:sp>
      <p:pic>
        <p:nvPicPr>
          <p:cNvPr id="74767" name="Picture 43"/>
          <p:cNvPicPr>
            <a:picLocks noChangeAspect="1" noChangeArrowheads="1"/>
          </p:cNvPicPr>
          <p:nvPr/>
        </p:nvPicPr>
        <p:blipFill>
          <a:blip r:embed="rId4"/>
          <a:srcRect/>
          <a:stretch>
            <a:fillRect/>
          </a:stretch>
        </p:blipFill>
        <p:spPr bwMode="auto">
          <a:xfrm>
            <a:off x="3441700" y="3349625"/>
            <a:ext cx="109538" cy="688975"/>
          </a:xfrm>
          <a:prstGeom prst="rect">
            <a:avLst/>
          </a:prstGeom>
          <a:noFill/>
          <a:ln w="9525">
            <a:noFill/>
            <a:miter lim="800000"/>
            <a:headEnd/>
            <a:tailEnd/>
          </a:ln>
        </p:spPr>
      </p:pic>
      <p:pic>
        <p:nvPicPr>
          <p:cNvPr id="74768" name="Picture 43"/>
          <p:cNvPicPr>
            <a:picLocks noChangeAspect="1" noChangeArrowheads="1"/>
          </p:cNvPicPr>
          <p:nvPr/>
        </p:nvPicPr>
        <p:blipFill>
          <a:blip r:embed="rId5"/>
          <a:srcRect/>
          <a:stretch>
            <a:fillRect/>
          </a:stretch>
        </p:blipFill>
        <p:spPr bwMode="auto">
          <a:xfrm>
            <a:off x="6370638" y="3784600"/>
            <a:ext cx="146050" cy="922338"/>
          </a:xfrm>
          <a:prstGeom prst="rect">
            <a:avLst/>
          </a:prstGeom>
          <a:noFill/>
          <a:ln w="9525">
            <a:noFill/>
            <a:miter lim="800000"/>
            <a:headEnd/>
            <a:tailEnd/>
          </a:ln>
        </p:spPr>
      </p:pic>
      <p:sp>
        <p:nvSpPr>
          <p:cNvPr id="43" name="Rectangle 5"/>
          <p:cNvSpPr>
            <a:spLocks noChangeArrowheads="1"/>
          </p:cNvSpPr>
          <p:nvPr/>
        </p:nvSpPr>
        <p:spPr bwMode="auto">
          <a:xfrm>
            <a:off x="1881188" y="2601913"/>
            <a:ext cx="11958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90000"/>
              </a:lnSpc>
              <a:spcBef>
                <a:spcPts val="1200"/>
              </a:spcBef>
              <a:buClr>
                <a:schemeClr val="accent1"/>
              </a:buClr>
              <a:buFont typeface="Arial" pitchFamily="34" charset="0"/>
              <a:buChar char="•"/>
              <a:defRPr sz="2200">
                <a:solidFill>
                  <a:schemeClr val="tx1"/>
                </a:solidFill>
                <a:latin typeface="Arial" pitchFamily="34" charset="0"/>
              </a:defRPr>
            </a:lvl1pPr>
            <a:lvl2pPr marL="742950" indent="-285750" eaLnBrk="0" hangingPunct="0">
              <a:lnSpc>
                <a:spcPct val="90000"/>
              </a:lnSpc>
              <a:spcBef>
                <a:spcPts val="600"/>
              </a:spcBef>
              <a:buFont typeface="Arial" pitchFamily="34" charset="0"/>
              <a:buChar char="–"/>
              <a:defRPr sz="2000">
                <a:solidFill>
                  <a:schemeClr val="tx1"/>
                </a:solidFill>
                <a:latin typeface="Arial" pitchFamily="34" charset="0"/>
              </a:defRPr>
            </a:lvl2pPr>
            <a:lvl3pPr marL="1143000" indent="-228600" eaLnBrk="0" hangingPunct="0">
              <a:lnSpc>
                <a:spcPct val="90000"/>
              </a:lnSpc>
              <a:spcBef>
                <a:spcPts val="600"/>
              </a:spcBef>
              <a:buClr>
                <a:schemeClr val="accent1"/>
              </a:buClr>
              <a:buFont typeface="Arial" pitchFamily="34" charset="0"/>
              <a:buChar char="•"/>
              <a:defRPr>
                <a:solidFill>
                  <a:schemeClr val="tx1"/>
                </a:solidFill>
                <a:latin typeface="Arial" pitchFamily="34" charset="0"/>
              </a:defRPr>
            </a:lvl3pPr>
            <a:lvl4pPr marL="1600200" indent="-228600" eaLnBrk="0" hangingPunct="0">
              <a:lnSpc>
                <a:spcPct val="90000"/>
              </a:lnSpc>
              <a:spcBef>
                <a:spcPts val="600"/>
              </a:spcBef>
              <a:buFont typeface="Arial" pitchFamily="34" charset="0"/>
              <a:buChar char="–"/>
              <a:defRPr sz="1600">
                <a:solidFill>
                  <a:schemeClr val="tx1"/>
                </a:solidFill>
                <a:latin typeface="Arial" pitchFamily="34" charset="0"/>
              </a:defRPr>
            </a:lvl4pPr>
            <a:lvl5pPr marL="2057400" indent="-228600" eaLnBrk="0" hangingPunct="0">
              <a:lnSpc>
                <a:spcPct val="90000"/>
              </a:lnSpc>
              <a:spcBef>
                <a:spcPts val="1200"/>
              </a:spcBef>
              <a:buFont typeface="Arial" pitchFamily="34" charset="0"/>
              <a:buChar char="»"/>
              <a:defRPr sz="1200">
                <a:solidFill>
                  <a:schemeClr val="tx1"/>
                </a:solidFill>
                <a:latin typeface="Arial" pitchFamily="34" charset="0"/>
              </a:defRPr>
            </a:lvl5pPr>
            <a:lvl6pPr marL="25146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6pPr>
            <a:lvl7pPr marL="29718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7pPr>
            <a:lvl8pPr marL="34290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8pPr>
            <a:lvl9pPr marL="38862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9pPr>
          </a:lstStyle>
          <a:p>
            <a:pPr algn="ctr" eaLnBrk="1" fontAlgn="auto" hangingPunct="1">
              <a:lnSpc>
                <a:spcPct val="100000"/>
              </a:lnSpc>
              <a:spcBef>
                <a:spcPct val="0"/>
              </a:spcBef>
              <a:spcAft>
                <a:spcPts val="0"/>
              </a:spcAft>
              <a:buClrTx/>
              <a:buFontTx/>
              <a:buNone/>
              <a:defRPr/>
            </a:pPr>
            <a:r>
              <a:rPr lang="en-US" altLang="en-US" sz="1800" b="1" kern="0" dirty="0" smtClean="0">
                <a:solidFill>
                  <a:srgbClr val="000000"/>
                </a:solidFill>
                <a:latin typeface="+mn-lt"/>
              </a:rPr>
              <a:t>Rapid-acting</a:t>
            </a:r>
            <a:endParaRPr lang="en-US" altLang="en-US" sz="1800" b="1" kern="0" dirty="0">
              <a:solidFill>
                <a:srgbClr val="000000"/>
              </a:solidFill>
              <a:latin typeface="+mn-lt"/>
            </a:endParaRPr>
          </a:p>
        </p:txBody>
      </p:sp>
      <p:sp>
        <p:nvSpPr>
          <p:cNvPr id="44" name="Rectangle 5"/>
          <p:cNvSpPr>
            <a:spLocks noChangeArrowheads="1"/>
          </p:cNvSpPr>
          <p:nvPr/>
        </p:nvSpPr>
        <p:spPr bwMode="auto">
          <a:xfrm>
            <a:off x="2962275" y="3070225"/>
            <a:ext cx="11958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90000"/>
              </a:lnSpc>
              <a:spcBef>
                <a:spcPts val="1200"/>
              </a:spcBef>
              <a:buClr>
                <a:schemeClr val="accent1"/>
              </a:buClr>
              <a:buFont typeface="Arial" pitchFamily="34" charset="0"/>
              <a:buChar char="•"/>
              <a:defRPr sz="2200">
                <a:solidFill>
                  <a:schemeClr val="tx1"/>
                </a:solidFill>
                <a:latin typeface="Arial" pitchFamily="34" charset="0"/>
              </a:defRPr>
            </a:lvl1pPr>
            <a:lvl2pPr marL="742950" indent="-285750" eaLnBrk="0" hangingPunct="0">
              <a:lnSpc>
                <a:spcPct val="90000"/>
              </a:lnSpc>
              <a:spcBef>
                <a:spcPts val="600"/>
              </a:spcBef>
              <a:buFont typeface="Arial" pitchFamily="34" charset="0"/>
              <a:buChar char="–"/>
              <a:defRPr sz="2000">
                <a:solidFill>
                  <a:schemeClr val="tx1"/>
                </a:solidFill>
                <a:latin typeface="Arial" pitchFamily="34" charset="0"/>
              </a:defRPr>
            </a:lvl2pPr>
            <a:lvl3pPr marL="1143000" indent="-228600" eaLnBrk="0" hangingPunct="0">
              <a:lnSpc>
                <a:spcPct val="90000"/>
              </a:lnSpc>
              <a:spcBef>
                <a:spcPts val="600"/>
              </a:spcBef>
              <a:buClr>
                <a:schemeClr val="accent1"/>
              </a:buClr>
              <a:buFont typeface="Arial" pitchFamily="34" charset="0"/>
              <a:buChar char="•"/>
              <a:defRPr>
                <a:solidFill>
                  <a:schemeClr val="tx1"/>
                </a:solidFill>
                <a:latin typeface="Arial" pitchFamily="34" charset="0"/>
              </a:defRPr>
            </a:lvl3pPr>
            <a:lvl4pPr marL="1600200" indent="-228600" eaLnBrk="0" hangingPunct="0">
              <a:lnSpc>
                <a:spcPct val="90000"/>
              </a:lnSpc>
              <a:spcBef>
                <a:spcPts val="600"/>
              </a:spcBef>
              <a:buFont typeface="Arial" pitchFamily="34" charset="0"/>
              <a:buChar char="–"/>
              <a:defRPr sz="1600">
                <a:solidFill>
                  <a:schemeClr val="tx1"/>
                </a:solidFill>
                <a:latin typeface="Arial" pitchFamily="34" charset="0"/>
              </a:defRPr>
            </a:lvl4pPr>
            <a:lvl5pPr marL="2057400" indent="-228600" eaLnBrk="0" hangingPunct="0">
              <a:lnSpc>
                <a:spcPct val="90000"/>
              </a:lnSpc>
              <a:spcBef>
                <a:spcPts val="1200"/>
              </a:spcBef>
              <a:buFont typeface="Arial" pitchFamily="34" charset="0"/>
              <a:buChar char="»"/>
              <a:defRPr sz="1200">
                <a:solidFill>
                  <a:schemeClr val="tx1"/>
                </a:solidFill>
                <a:latin typeface="Arial" pitchFamily="34" charset="0"/>
              </a:defRPr>
            </a:lvl5pPr>
            <a:lvl6pPr marL="25146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6pPr>
            <a:lvl7pPr marL="29718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7pPr>
            <a:lvl8pPr marL="34290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8pPr>
            <a:lvl9pPr marL="38862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9pPr>
          </a:lstStyle>
          <a:p>
            <a:pPr algn="ctr" eaLnBrk="1" fontAlgn="auto" hangingPunct="1">
              <a:lnSpc>
                <a:spcPct val="100000"/>
              </a:lnSpc>
              <a:spcBef>
                <a:spcPct val="0"/>
              </a:spcBef>
              <a:spcAft>
                <a:spcPts val="0"/>
              </a:spcAft>
              <a:buClrTx/>
              <a:buFontTx/>
              <a:buNone/>
              <a:defRPr/>
            </a:pPr>
            <a:r>
              <a:rPr lang="en-US" altLang="en-US" sz="1800" b="1" kern="0" dirty="0" smtClean="0">
                <a:solidFill>
                  <a:srgbClr val="000000"/>
                </a:solidFill>
                <a:latin typeface="+mn-lt"/>
              </a:rPr>
              <a:t>Rapid-acting</a:t>
            </a:r>
            <a:endParaRPr lang="en-US" altLang="en-US" sz="1800" b="1" kern="0" dirty="0">
              <a:solidFill>
                <a:srgbClr val="000000"/>
              </a:solidFill>
              <a:latin typeface="+mn-lt"/>
            </a:endParaRPr>
          </a:p>
        </p:txBody>
      </p:sp>
      <p:sp>
        <p:nvSpPr>
          <p:cNvPr id="45" name="Rectangle 5"/>
          <p:cNvSpPr>
            <a:spLocks noChangeArrowheads="1"/>
          </p:cNvSpPr>
          <p:nvPr/>
        </p:nvSpPr>
        <p:spPr bwMode="auto">
          <a:xfrm>
            <a:off x="4578350" y="2905125"/>
            <a:ext cx="11958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90000"/>
              </a:lnSpc>
              <a:spcBef>
                <a:spcPts val="1200"/>
              </a:spcBef>
              <a:buClr>
                <a:schemeClr val="accent1"/>
              </a:buClr>
              <a:buFont typeface="Arial" pitchFamily="34" charset="0"/>
              <a:buChar char="•"/>
              <a:defRPr sz="2200">
                <a:solidFill>
                  <a:schemeClr val="tx1"/>
                </a:solidFill>
                <a:latin typeface="Arial" pitchFamily="34" charset="0"/>
              </a:defRPr>
            </a:lvl1pPr>
            <a:lvl2pPr marL="742950" indent="-285750" eaLnBrk="0" hangingPunct="0">
              <a:lnSpc>
                <a:spcPct val="90000"/>
              </a:lnSpc>
              <a:spcBef>
                <a:spcPts val="600"/>
              </a:spcBef>
              <a:buFont typeface="Arial" pitchFamily="34" charset="0"/>
              <a:buChar char="–"/>
              <a:defRPr sz="2000">
                <a:solidFill>
                  <a:schemeClr val="tx1"/>
                </a:solidFill>
                <a:latin typeface="Arial" pitchFamily="34" charset="0"/>
              </a:defRPr>
            </a:lvl2pPr>
            <a:lvl3pPr marL="1143000" indent="-228600" eaLnBrk="0" hangingPunct="0">
              <a:lnSpc>
                <a:spcPct val="90000"/>
              </a:lnSpc>
              <a:spcBef>
                <a:spcPts val="600"/>
              </a:spcBef>
              <a:buClr>
                <a:schemeClr val="accent1"/>
              </a:buClr>
              <a:buFont typeface="Arial" pitchFamily="34" charset="0"/>
              <a:buChar char="•"/>
              <a:defRPr>
                <a:solidFill>
                  <a:schemeClr val="tx1"/>
                </a:solidFill>
                <a:latin typeface="Arial" pitchFamily="34" charset="0"/>
              </a:defRPr>
            </a:lvl3pPr>
            <a:lvl4pPr marL="1600200" indent="-228600" eaLnBrk="0" hangingPunct="0">
              <a:lnSpc>
                <a:spcPct val="90000"/>
              </a:lnSpc>
              <a:spcBef>
                <a:spcPts val="600"/>
              </a:spcBef>
              <a:buFont typeface="Arial" pitchFamily="34" charset="0"/>
              <a:buChar char="–"/>
              <a:defRPr sz="1600">
                <a:solidFill>
                  <a:schemeClr val="tx1"/>
                </a:solidFill>
                <a:latin typeface="Arial" pitchFamily="34" charset="0"/>
              </a:defRPr>
            </a:lvl4pPr>
            <a:lvl5pPr marL="2057400" indent="-228600" eaLnBrk="0" hangingPunct="0">
              <a:lnSpc>
                <a:spcPct val="90000"/>
              </a:lnSpc>
              <a:spcBef>
                <a:spcPts val="1200"/>
              </a:spcBef>
              <a:buFont typeface="Arial" pitchFamily="34" charset="0"/>
              <a:buChar char="»"/>
              <a:defRPr sz="1200">
                <a:solidFill>
                  <a:schemeClr val="tx1"/>
                </a:solidFill>
                <a:latin typeface="Arial" pitchFamily="34" charset="0"/>
              </a:defRPr>
            </a:lvl5pPr>
            <a:lvl6pPr marL="25146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6pPr>
            <a:lvl7pPr marL="29718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7pPr>
            <a:lvl8pPr marL="34290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8pPr>
            <a:lvl9pPr marL="38862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9pPr>
          </a:lstStyle>
          <a:p>
            <a:pPr algn="ctr" eaLnBrk="1" fontAlgn="auto" hangingPunct="1">
              <a:lnSpc>
                <a:spcPct val="100000"/>
              </a:lnSpc>
              <a:spcBef>
                <a:spcPct val="0"/>
              </a:spcBef>
              <a:spcAft>
                <a:spcPts val="0"/>
              </a:spcAft>
              <a:buClrTx/>
              <a:buFontTx/>
              <a:buNone/>
              <a:defRPr/>
            </a:pPr>
            <a:r>
              <a:rPr lang="en-US" altLang="en-US" sz="1800" b="1" kern="0" dirty="0" smtClean="0">
                <a:solidFill>
                  <a:srgbClr val="000000"/>
                </a:solidFill>
                <a:latin typeface="+mn-lt"/>
              </a:rPr>
              <a:t>Rapid-acting</a:t>
            </a:r>
            <a:endParaRPr lang="en-US" altLang="en-US" sz="1800" b="1" kern="0" dirty="0">
              <a:solidFill>
                <a:srgbClr val="000000"/>
              </a:solidFill>
              <a:latin typeface="+mn-lt"/>
            </a:endParaRPr>
          </a:p>
        </p:txBody>
      </p:sp>
      <p:sp>
        <p:nvSpPr>
          <p:cNvPr id="46" name="Rectangle 5"/>
          <p:cNvSpPr>
            <a:spLocks noChangeArrowheads="1"/>
          </p:cNvSpPr>
          <p:nvPr/>
        </p:nvSpPr>
        <p:spPr bwMode="auto">
          <a:xfrm>
            <a:off x="5918200" y="3468688"/>
            <a:ext cx="11974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90000"/>
              </a:lnSpc>
              <a:spcBef>
                <a:spcPts val="1200"/>
              </a:spcBef>
              <a:buClr>
                <a:schemeClr val="accent1"/>
              </a:buClr>
              <a:buFont typeface="Arial" pitchFamily="34" charset="0"/>
              <a:buChar char="•"/>
              <a:defRPr sz="2200">
                <a:solidFill>
                  <a:schemeClr val="tx1"/>
                </a:solidFill>
                <a:latin typeface="Arial" pitchFamily="34" charset="0"/>
              </a:defRPr>
            </a:lvl1pPr>
            <a:lvl2pPr marL="742950" indent="-285750" eaLnBrk="0" hangingPunct="0">
              <a:lnSpc>
                <a:spcPct val="90000"/>
              </a:lnSpc>
              <a:spcBef>
                <a:spcPts val="600"/>
              </a:spcBef>
              <a:buFont typeface="Arial" pitchFamily="34" charset="0"/>
              <a:buChar char="–"/>
              <a:defRPr sz="2000">
                <a:solidFill>
                  <a:schemeClr val="tx1"/>
                </a:solidFill>
                <a:latin typeface="Arial" pitchFamily="34" charset="0"/>
              </a:defRPr>
            </a:lvl2pPr>
            <a:lvl3pPr marL="1143000" indent="-228600" eaLnBrk="0" hangingPunct="0">
              <a:lnSpc>
                <a:spcPct val="90000"/>
              </a:lnSpc>
              <a:spcBef>
                <a:spcPts val="600"/>
              </a:spcBef>
              <a:buClr>
                <a:schemeClr val="accent1"/>
              </a:buClr>
              <a:buFont typeface="Arial" pitchFamily="34" charset="0"/>
              <a:buChar char="•"/>
              <a:defRPr>
                <a:solidFill>
                  <a:schemeClr val="tx1"/>
                </a:solidFill>
                <a:latin typeface="Arial" pitchFamily="34" charset="0"/>
              </a:defRPr>
            </a:lvl3pPr>
            <a:lvl4pPr marL="1600200" indent="-228600" eaLnBrk="0" hangingPunct="0">
              <a:lnSpc>
                <a:spcPct val="90000"/>
              </a:lnSpc>
              <a:spcBef>
                <a:spcPts val="600"/>
              </a:spcBef>
              <a:buFont typeface="Arial" pitchFamily="34" charset="0"/>
              <a:buChar char="–"/>
              <a:defRPr sz="1600">
                <a:solidFill>
                  <a:schemeClr val="tx1"/>
                </a:solidFill>
                <a:latin typeface="Arial" pitchFamily="34" charset="0"/>
              </a:defRPr>
            </a:lvl4pPr>
            <a:lvl5pPr marL="2057400" indent="-228600" eaLnBrk="0" hangingPunct="0">
              <a:lnSpc>
                <a:spcPct val="90000"/>
              </a:lnSpc>
              <a:spcBef>
                <a:spcPts val="1200"/>
              </a:spcBef>
              <a:buFont typeface="Arial" pitchFamily="34" charset="0"/>
              <a:buChar char="»"/>
              <a:defRPr sz="1200">
                <a:solidFill>
                  <a:schemeClr val="tx1"/>
                </a:solidFill>
                <a:latin typeface="Arial" pitchFamily="34" charset="0"/>
              </a:defRPr>
            </a:lvl5pPr>
            <a:lvl6pPr marL="25146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6pPr>
            <a:lvl7pPr marL="29718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7pPr>
            <a:lvl8pPr marL="34290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8pPr>
            <a:lvl9pPr marL="38862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9pPr>
          </a:lstStyle>
          <a:p>
            <a:pPr algn="ctr" eaLnBrk="1" fontAlgn="auto" hangingPunct="1">
              <a:lnSpc>
                <a:spcPct val="100000"/>
              </a:lnSpc>
              <a:spcBef>
                <a:spcPct val="0"/>
              </a:spcBef>
              <a:spcAft>
                <a:spcPts val="0"/>
              </a:spcAft>
              <a:buClrTx/>
              <a:buFontTx/>
              <a:buNone/>
              <a:defRPr/>
            </a:pPr>
            <a:r>
              <a:rPr lang="en-US" altLang="en-US" sz="1800" b="1" kern="0" dirty="0" smtClean="0">
                <a:solidFill>
                  <a:srgbClr val="000000"/>
                </a:solidFill>
                <a:latin typeface="+mn-lt"/>
              </a:rPr>
              <a:t>Basal analog</a:t>
            </a:r>
            <a:endParaRPr lang="en-US" altLang="en-US" sz="1800" b="1" kern="0" dirty="0">
              <a:solidFill>
                <a:srgbClr val="000000"/>
              </a:solidFill>
              <a:latin typeface="+mn-lt"/>
            </a:endParaRPr>
          </a:p>
        </p:txBody>
      </p:sp>
      <p:sp>
        <p:nvSpPr>
          <p:cNvPr id="33" name="Rectangle 1"/>
          <p:cNvSpPr>
            <a:spLocks noChangeArrowheads="1"/>
          </p:cNvSpPr>
          <p:nvPr/>
        </p:nvSpPr>
        <p:spPr bwMode="auto">
          <a:xfrm>
            <a:off x="7391400" y="6629400"/>
            <a:ext cx="1752600" cy="276999"/>
          </a:xfrm>
          <a:prstGeom prst="rect">
            <a:avLst/>
          </a:prstGeom>
          <a:noFill/>
          <a:ln w="9525">
            <a:noFill/>
            <a:miter lim="800000"/>
            <a:headEnd/>
            <a:tailEnd/>
          </a:ln>
        </p:spPr>
        <p:txBody>
          <a:bodyPr wrap="square">
            <a:spAutoFit/>
          </a:bodyPr>
          <a:lstStyle/>
          <a:p>
            <a:r>
              <a:rPr lang="en-US" altLang="en-US" sz="1200" dirty="0">
                <a:solidFill>
                  <a:srgbClr val="000000"/>
                </a:solidFill>
                <a:latin typeface="Calibri" pitchFamily="34" charset="0"/>
                <a:ea typeface="ヒラギノ角ゴ Pro W3" charset="-128"/>
              </a:rPr>
              <a:t>EGL/CYCLE/Jun/2017/24</a:t>
            </a:r>
            <a:r>
              <a:rPr lang="en-US" altLang="en-US" sz="1200" dirty="0">
                <a:ea typeface="ヒラギノ角ゴ Pro W3" charset="-128"/>
              </a:rPr>
              <a:t> </a:t>
            </a:r>
          </a:p>
        </p:txBody>
      </p:sp>
    </p:spTree>
    <p:custDataLst>
      <p:tags r:id="rId1"/>
    </p:custData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4"/>
          <p:cNvSpPr>
            <a:spLocks noGrp="1"/>
          </p:cNvSpPr>
          <p:nvPr>
            <p:ph type="title"/>
          </p:nvPr>
        </p:nvSpPr>
        <p:spPr>
          <a:xfrm>
            <a:off x="433388" y="12700"/>
            <a:ext cx="8083550" cy="1371600"/>
          </a:xfrm>
        </p:spPr>
        <p:txBody>
          <a:bodyPr>
            <a:normAutofit/>
          </a:bodyPr>
          <a:lstStyle/>
          <a:p>
            <a:r>
              <a:rPr lang="en-US" altLang="en-US" sz="3600" dirty="0" smtClean="0">
                <a:ea typeface="ヒラギノ角ゴ Pro W3" charset="-128"/>
                <a:cs typeface="DIN-Bold" pitchFamily="34" charset="0"/>
              </a:rPr>
              <a:t>Sliding Scale Insulin</a:t>
            </a:r>
          </a:p>
        </p:txBody>
      </p:sp>
      <p:sp>
        <p:nvSpPr>
          <p:cNvPr id="76803" name="Rectangle 6"/>
          <p:cNvSpPr>
            <a:spLocks noChangeArrowheads="1"/>
          </p:cNvSpPr>
          <p:nvPr/>
        </p:nvSpPr>
        <p:spPr bwMode="auto">
          <a:xfrm>
            <a:off x="-14288" y="6492875"/>
            <a:ext cx="2519363" cy="554038"/>
          </a:xfrm>
          <a:prstGeom prst="rect">
            <a:avLst/>
          </a:prstGeom>
          <a:noFill/>
          <a:ln w="9525">
            <a:noFill/>
            <a:miter lim="800000"/>
            <a:headEnd/>
            <a:tailEnd/>
          </a:ln>
        </p:spPr>
        <p:txBody>
          <a:bodyPr wrap="none">
            <a:spAutoFit/>
          </a:bodyPr>
          <a:lstStyle/>
          <a:p>
            <a:pPr eaLnBrk="1" hangingPunct="1"/>
            <a:r>
              <a:rPr lang="en-US" altLang="en-US" sz="1000">
                <a:latin typeface="Arial Narrow" pitchFamily="34" charset="0"/>
                <a:ea typeface="MS PGothic" pitchFamily="34" charset="-128"/>
              </a:rPr>
              <a:t>1. Clement S et al. </a:t>
            </a:r>
            <a:r>
              <a:rPr lang="en-US" altLang="en-US" sz="1000" i="1">
                <a:latin typeface="Arial Narrow" pitchFamily="34" charset="0"/>
                <a:ea typeface="MS PGothic" pitchFamily="34" charset="-128"/>
              </a:rPr>
              <a:t>Diabetes Care</a:t>
            </a:r>
            <a:r>
              <a:rPr lang="en-US" altLang="en-US" sz="1000">
                <a:latin typeface="Arial Narrow" pitchFamily="34" charset="0"/>
                <a:ea typeface="MS PGothic" pitchFamily="34" charset="-128"/>
              </a:rPr>
              <a:t> 2004;27:553</a:t>
            </a:r>
            <a:r>
              <a:rPr lang="en-US" altLang="en-US" sz="1000">
                <a:solidFill>
                  <a:srgbClr val="000000"/>
                </a:solidFill>
                <a:latin typeface="Arial Narrow" pitchFamily="34" charset="0"/>
                <a:ea typeface="MS PGothic" pitchFamily="34" charset="-128"/>
              </a:rPr>
              <a:t>–91</a:t>
            </a:r>
          </a:p>
          <a:p>
            <a:pPr eaLnBrk="1" hangingPunct="1">
              <a:buFont typeface="Symbol" pitchFamily="18" charset="2"/>
              <a:buNone/>
            </a:pPr>
            <a:r>
              <a:rPr lang="en-US" altLang="en-US" sz="1000">
                <a:latin typeface="Arial Narrow" pitchFamily="34" charset="0"/>
                <a:ea typeface="MS PGothic" pitchFamily="34" charset="-128"/>
              </a:rPr>
              <a:t>2. Juneja R et al. </a:t>
            </a:r>
            <a:r>
              <a:rPr lang="en-US" altLang="en-US" sz="1000" i="1">
                <a:latin typeface="Arial Narrow" pitchFamily="34" charset="0"/>
                <a:ea typeface="MS PGothic" pitchFamily="34" charset="-128"/>
              </a:rPr>
              <a:t>Postgrad Med</a:t>
            </a:r>
            <a:r>
              <a:rPr lang="en-US" altLang="en-US" sz="1000">
                <a:latin typeface="Arial Narrow" pitchFamily="34" charset="0"/>
                <a:ea typeface="MS PGothic" pitchFamily="34" charset="-128"/>
              </a:rPr>
              <a:t> 2010;122:153-62</a:t>
            </a:r>
            <a:endParaRPr lang="en-GB" altLang="en-US" sz="1000" b="1">
              <a:solidFill>
                <a:srgbClr val="000000"/>
              </a:solidFill>
              <a:latin typeface="Arial Narrow" pitchFamily="34" charset="0"/>
              <a:ea typeface="MS PGothic" pitchFamily="34" charset="-128"/>
            </a:endParaRPr>
          </a:p>
          <a:p>
            <a:pPr eaLnBrk="1" hangingPunct="1"/>
            <a:r>
              <a:rPr lang="en-US" altLang="en-US" sz="1000">
                <a:latin typeface="Arial Narrow" pitchFamily="34" charset="0"/>
                <a:ea typeface="MS PGothic" pitchFamily="34" charset="-128"/>
              </a:rPr>
              <a:t> </a:t>
            </a:r>
            <a:endParaRPr lang="en-US" altLang="en-US" sz="1000">
              <a:solidFill>
                <a:srgbClr val="000000"/>
              </a:solidFill>
              <a:latin typeface="Arial Narrow" pitchFamily="34" charset="0"/>
              <a:ea typeface="MS PGothic" pitchFamily="34" charset="-128"/>
            </a:endParaRPr>
          </a:p>
        </p:txBody>
      </p:sp>
      <p:sp>
        <p:nvSpPr>
          <p:cNvPr id="76804" name="Content Placeholder 2"/>
          <p:cNvSpPr>
            <a:spLocks noGrp="1"/>
          </p:cNvSpPr>
          <p:nvPr>
            <p:ph idx="1"/>
          </p:nvPr>
        </p:nvSpPr>
        <p:spPr>
          <a:xfrm>
            <a:off x="457200" y="1543050"/>
            <a:ext cx="8686800" cy="4743450"/>
          </a:xfrm>
        </p:spPr>
        <p:txBody>
          <a:bodyPr/>
          <a:lstStyle/>
          <a:p>
            <a:pPr>
              <a:spcAft>
                <a:spcPts val="600"/>
              </a:spcAft>
            </a:pPr>
            <a:r>
              <a:rPr lang="en-US" altLang="en-US" sz="2000" smtClean="0">
                <a:ea typeface="ヒラギノ角ゴ Pro W3" charset="-128"/>
                <a:cs typeface="DIN-Regular" pitchFamily="34" charset="0"/>
              </a:rPr>
              <a:t>SSI therapy is generally prescribed with only rapid-acting insulin without any intermediate or long-acting insulins</a:t>
            </a:r>
          </a:p>
          <a:p>
            <a:pPr lvl="1">
              <a:spcAft>
                <a:spcPts val="600"/>
              </a:spcAft>
            </a:pPr>
            <a:r>
              <a:rPr lang="en-US" altLang="en-US" sz="2000" smtClean="0">
                <a:ea typeface="ヒラギノ角ゴ Pro W3" charset="-128"/>
                <a:cs typeface="DIN-Regular" pitchFamily="34" charset="0"/>
              </a:rPr>
              <a:t>This is a reactive approach: SSI therapy treats hyperglycemia after it has already occurred, instead of preventing its occurrence</a:t>
            </a:r>
          </a:p>
          <a:p>
            <a:pPr lvl="1">
              <a:spcAft>
                <a:spcPts val="600"/>
              </a:spcAft>
            </a:pPr>
            <a:r>
              <a:rPr lang="en-US" altLang="en-US" sz="2000" smtClean="0">
                <a:ea typeface="ヒラギノ角ゴ Pro W3" charset="-128"/>
                <a:cs typeface="DIN-Regular" pitchFamily="34" charset="0"/>
              </a:rPr>
              <a:t>Doses are arbitrarily chosen for a given blood glucose value</a:t>
            </a:r>
          </a:p>
          <a:p>
            <a:pPr>
              <a:spcAft>
                <a:spcPts val="600"/>
              </a:spcAft>
            </a:pPr>
            <a:r>
              <a:rPr lang="en-US" altLang="en-US" sz="2000" smtClean="0">
                <a:ea typeface="ヒラギノ角ゴ Pro W3" charset="-128"/>
                <a:cs typeface="DIN-Regular" pitchFamily="34" charset="0"/>
              </a:rPr>
              <a:t>As a consequence with SSI insulin:</a:t>
            </a:r>
          </a:p>
          <a:p>
            <a:pPr lvl="1"/>
            <a:r>
              <a:rPr lang="en-US" altLang="en-US" sz="2000" smtClean="0">
                <a:ea typeface="ヒラギノ角ゴ Pro W3" charset="-128"/>
                <a:cs typeface="DIN-Regular" pitchFamily="34" charset="0"/>
              </a:rPr>
              <a:t>The insulin dose may be too much resulting in precipitous fall in blood glucose and hypoglycemia</a:t>
            </a:r>
          </a:p>
          <a:p>
            <a:pPr lvl="1"/>
            <a:r>
              <a:rPr lang="en-US" altLang="en-US" sz="2000" smtClean="0">
                <a:ea typeface="ヒラギノ角ゴ Pro W3" charset="-128"/>
                <a:cs typeface="DIN-Regular" pitchFamily="34" charset="0"/>
              </a:rPr>
              <a:t>The insulin dose many be too little to correct hyperglycemia </a:t>
            </a:r>
          </a:p>
          <a:p>
            <a:pPr lvl="1"/>
            <a:endParaRPr lang="en-US" altLang="en-US" sz="1800" smtClean="0">
              <a:ea typeface="ヒラギノ角ゴ Pro W3" charset="-128"/>
              <a:cs typeface="DIN-Regular" pitchFamily="34" charset="0"/>
            </a:endParaRPr>
          </a:p>
        </p:txBody>
      </p:sp>
      <p:sp>
        <p:nvSpPr>
          <p:cNvPr id="76805" name="TextBox 1"/>
          <p:cNvSpPr txBox="1">
            <a:spLocks noChangeArrowheads="1"/>
          </p:cNvSpPr>
          <p:nvPr/>
        </p:nvSpPr>
        <p:spPr bwMode="auto">
          <a:xfrm>
            <a:off x="0" y="6286500"/>
            <a:ext cx="1590675" cy="246063"/>
          </a:xfrm>
          <a:prstGeom prst="rect">
            <a:avLst/>
          </a:prstGeom>
          <a:noFill/>
          <a:ln w="9525">
            <a:noFill/>
            <a:miter lim="800000"/>
            <a:headEnd/>
            <a:tailEnd/>
          </a:ln>
        </p:spPr>
        <p:txBody>
          <a:bodyPr>
            <a:spAutoFit/>
          </a:bodyPr>
          <a:lstStyle/>
          <a:p>
            <a:pPr eaLnBrk="1" hangingPunct="1"/>
            <a:r>
              <a:rPr lang="en-US" altLang="en-US" sz="1000">
                <a:latin typeface="Arial Narrow" pitchFamily="34" charset="0"/>
                <a:ea typeface="ヒラギノ角ゴ Pro W3" charset="-128"/>
              </a:rPr>
              <a:t>SSI=sliding scale insulin</a:t>
            </a:r>
          </a:p>
        </p:txBody>
      </p:sp>
      <p:sp>
        <p:nvSpPr>
          <p:cNvPr id="6" name="Rectangle 1"/>
          <p:cNvSpPr>
            <a:spLocks noChangeArrowheads="1"/>
          </p:cNvSpPr>
          <p:nvPr/>
        </p:nvSpPr>
        <p:spPr bwMode="auto">
          <a:xfrm>
            <a:off x="7391400" y="6629400"/>
            <a:ext cx="1752600" cy="276999"/>
          </a:xfrm>
          <a:prstGeom prst="rect">
            <a:avLst/>
          </a:prstGeom>
          <a:noFill/>
          <a:ln w="9525">
            <a:noFill/>
            <a:miter lim="800000"/>
            <a:headEnd/>
            <a:tailEnd/>
          </a:ln>
        </p:spPr>
        <p:txBody>
          <a:bodyPr wrap="square">
            <a:spAutoFit/>
          </a:bodyPr>
          <a:lstStyle/>
          <a:p>
            <a:r>
              <a:rPr lang="en-US" altLang="en-US" sz="1200" dirty="0">
                <a:solidFill>
                  <a:srgbClr val="000000"/>
                </a:solidFill>
                <a:latin typeface="Calibri" pitchFamily="34" charset="0"/>
                <a:ea typeface="ヒラギノ角ゴ Pro W3" charset="-128"/>
              </a:rPr>
              <a:t>EGL/CYCLE/Jun/2017/24</a:t>
            </a:r>
            <a:r>
              <a:rPr lang="en-US" altLang="en-US" sz="1200" dirty="0">
                <a:ea typeface="ヒラギノ角ゴ Pro W3" charset="-128"/>
              </a:rPr>
              <a:t> </a:t>
            </a: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a:stCxn id="78852" idx="1"/>
          </p:cNvCxnSpPr>
          <p:nvPr/>
        </p:nvCxnSpPr>
        <p:spPr>
          <a:xfrm>
            <a:off x="2906713" y="3787775"/>
            <a:ext cx="1636712" cy="1954213"/>
          </a:xfrm>
          <a:prstGeom prst="line">
            <a:avLst/>
          </a:prstGeom>
          <a:ln w="50800">
            <a:solidFill>
              <a:srgbClr val="D2428A"/>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908300" y="3779838"/>
            <a:ext cx="1579563" cy="25400"/>
          </a:xfrm>
          <a:prstGeom prst="line">
            <a:avLst/>
          </a:prstGeom>
          <a:ln w="50800">
            <a:solidFill>
              <a:srgbClr val="C25552"/>
            </a:solidFill>
            <a:prstDash val="sysDot"/>
          </a:ln>
        </p:spPr>
        <p:style>
          <a:lnRef idx="1">
            <a:schemeClr val="accent1"/>
          </a:lnRef>
          <a:fillRef idx="0">
            <a:schemeClr val="accent1"/>
          </a:fillRef>
          <a:effectRef idx="0">
            <a:schemeClr val="accent1"/>
          </a:effectRef>
          <a:fontRef idx="minor">
            <a:schemeClr val="tx1"/>
          </a:fontRef>
        </p:style>
      </p:cxnSp>
      <p:sp>
        <p:nvSpPr>
          <p:cNvPr id="78852" name="Line 20"/>
          <p:cNvSpPr>
            <a:spLocks noChangeShapeType="1"/>
          </p:cNvSpPr>
          <p:nvPr/>
        </p:nvSpPr>
        <p:spPr bwMode="auto">
          <a:xfrm flipV="1">
            <a:off x="1316038" y="3787775"/>
            <a:ext cx="1590675" cy="1284288"/>
          </a:xfrm>
          <a:prstGeom prst="line">
            <a:avLst/>
          </a:prstGeom>
          <a:noFill/>
          <a:ln w="50800">
            <a:solidFill>
              <a:srgbClr val="D2428A"/>
            </a:solidFill>
            <a:round/>
            <a:headEnd type="none" w="sm" len="sm"/>
            <a:tailEnd type="none" w="sm" len="sm"/>
          </a:ln>
        </p:spPr>
        <p:txBody>
          <a:bodyPr/>
          <a:lstStyle/>
          <a:p>
            <a:endParaRPr lang="en-IN"/>
          </a:p>
        </p:txBody>
      </p:sp>
      <p:sp>
        <p:nvSpPr>
          <p:cNvPr id="78853" name="Line 21"/>
          <p:cNvSpPr>
            <a:spLocks noChangeShapeType="1"/>
          </p:cNvSpPr>
          <p:nvPr/>
        </p:nvSpPr>
        <p:spPr bwMode="auto">
          <a:xfrm>
            <a:off x="2906713" y="3787775"/>
            <a:ext cx="1576387" cy="1019175"/>
          </a:xfrm>
          <a:prstGeom prst="line">
            <a:avLst/>
          </a:prstGeom>
          <a:noFill/>
          <a:ln w="50800">
            <a:solidFill>
              <a:srgbClr val="D2428A"/>
            </a:solidFill>
            <a:round/>
            <a:headEnd type="none" w="sm" len="sm"/>
            <a:tailEnd type="none" w="sm" len="sm"/>
          </a:ln>
        </p:spPr>
        <p:txBody>
          <a:bodyPr/>
          <a:lstStyle/>
          <a:p>
            <a:endParaRPr lang="en-IN"/>
          </a:p>
        </p:txBody>
      </p:sp>
      <p:sp>
        <p:nvSpPr>
          <p:cNvPr id="78854" name="Line 22"/>
          <p:cNvSpPr>
            <a:spLocks noChangeShapeType="1"/>
          </p:cNvSpPr>
          <p:nvPr/>
        </p:nvSpPr>
        <p:spPr bwMode="auto">
          <a:xfrm flipV="1">
            <a:off x="4483100" y="3544888"/>
            <a:ext cx="1517650" cy="1262062"/>
          </a:xfrm>
          <a:prstGeom prst="line">
            <a:avLst/>
          </a:prstGeom>
          <a:noFill/>
          <a:ln w="50800">
            <a:solidFill>
              <a:srgbClr val="D2428A"/>
            </a:solidFill>
            <a:round/>
            <a:headEnd type="none" w="sm" len="sm"/>
            <a:tailEnd type="none" w="sm" len="sm"/>
          </a:ln>
        </p:spPr>
        <p:txBody>
          <a:bodyPr/>
          <a:lstStyle/>
          <a:p>
            <a:endParaRPr lang="en-IN"/>
          </a:p>
        </p:txBody>
      </p:sp>
      <p:sp>
        <p:nvSpPr>
          <p:cNvPr id="78855" name="Rectangle 4"/>
          <p:cNvSpPr>
            <a:spLocks noChangeArrowheads="1"/>
          </p:cNvSpPr>
          <p:nvPr/>
        </p:nvSpPr>
        <p:spPr bwMode="auto">
          <a:xfrm>
            <a:off x="1177925" y="3422650"/>
            <a:ext cx="5030788" cy="2398713"/>
          </a:xfrm>
          <a:prstGeom prst="rect">
            <a:avLst/>
          </a:prstGeom>
          <a:noFill/>
          <a:ln w="9525">
            <a:noFill/>
            <a:miter lim="800000"/>
            <a:headEnd/>
            <a:tailEnd/>
          </a:ln>
        </p:spPr>
        <p:txBody>
          <a:bodyPr/>
          <a:lstStyle/>
          <a:p>
            <a:pPr eaLnBrk="1" hangingPunct="1"/>
            <a:endParaRPr lang="en-US" altLang="en-US">
              <a:ea typeface="MS PGothic" pitchFamily="34" charset="-128"/>
            </a:endParaRPr>
          </a:p>
        </p:txBody>
      </p:sp>
      <p:sp>
        <p:nvSpPr>
          <p:cNvPr id="78856" name="Line 5"/>
          <p:cNvSpPr>
            <a:spLocks noChangeShapeType="1"/>
          </p:cNvSpPr>
          <p:nvPr/>
        </p:nvSpPr>
        <p:spPr bwMode="auto">
          <a:xfrm>
            <a:off x="1184275" y="5749925"/>
            <a:ext cx="5013325" cy="0"/>
          </a:xfrm>
          <a:prstGeom prst="line">
            <a:avLst/>
          </a:prstGeom>
          <a:noFill/>
          <a:ln w="19050">
            <a:solidFill>
              <a:schemeClr val="tx1"/>
            </a:solidFill>
            <a:round/>
            <a:headEnd/>
            <a:tailEnd/>
          </a:ln>
        </p:spPr>
        <p:txBody>
          <a:bodyPr/>
          <a:lstStyle/>
          <a:p>
            <a:endParaRPr lang="en-IN"/>
          </a:p>
        </p:txBody>
      </p:sp>
      <p:sp>
        <p:nvSpPr>
          <p:cNvPr id="78857" name="Line 7"/>
          <p:cNvSpPr>
            <a:spLocks noChangeShapeType="1"/>
          </p:cNvSpPr>
          <p:nvPr/>
        </p:nvSpPr>
        <p:spPr bwMode="auto">
          <a:xfrm flipV="1">
            <a:off x="1106488" y="4722813"/>
            <a:ext cx="79375" cy="17462"/>
          </a:xfrm>
          <a:prstGeom prst="line">
            <a:avLst/>
          </a:prstGeom>
          <a:noFill/>
          <a:ln w="12700">
            <a:solidFill>
              <a:schemeClr val="tx1"/>
            </a:solidFill>
            <a:round/>
            <a:headEnd/>
            <a:tailEnd/>
          </a:ln>
        </p:spPr>
        <p:txBody>
          <a:bodyPr/>
          <a:lstStyle/>
          <a:p>
            <a:endParaRPr lang="en-IN"/>
          </a:p>
        </p:txBody>
      </p:sp>
      <p:sp>
        <p:nvSpPr>
          <p:cNvPr id="78858" name="Line 8"/>
          <p:cNvSpPr>
            <a:spLocks noChangeShapeType="1"/>
          </p:cNvSpPr>
          <p:nvPr/>
        </p:nvSpPr>
        <p:spPr bwMode="auto">
          <a:xfrm flipV="1">
            <a:off x="1117600" y="4157663"/>
            <a:ext cx="68263" cy="0"/>
          </a:xfrm>
          <a:prstGeom prst="line">
            <a:avLst/>
          </a:prstGeom>
          <a:noFill/>
          <a:ln w="9525">
            <a:solidFill>
              <a:srgbClr val="808080"/>
            </a:solidFill>
            <a:round/>
            <a:headEnd/>
            <a:tailEnd/>
          </a:ln>
        </p:spPr>
        <p:txBody>
          <a:bodyPr/>
          <a:lstStyle/>
          <a:p>
            <a:endParaRPr lang="en-IN"/>
          </a:p>
        </p:txBody>
      </p:sp>
      <p:sp>
        <p:nvSpPr>
          <p:cNvPr id="78859" name="Line 9"/>
          <p:cNvSpPr>
            <a:spLocks noChangeShapeType="1"/>
          </p:cNvSpPr>
          <p:nvPr/>
        </p:nvSpPr>
        <p:spPr bwMode="auto">
          <a:xfrm flipH="1">
            <a:off x="1117600" y="3609975"/>
            <a:ext cx="66675" cy="0"/>
          </a:xfrm>
          <a:prstGeom prst="line">
            <a:avLst/>
          </a:prstGeom>
          <a:noFill/>
          <a:ln w="9525">
            <a:solidFill>
              <a:srgbClr val="808080"/>
            </a:solidFill>
            <a:round/>
            <a:headEnd/>
            <a:tailEnd/>
          </a:ln>
        </p:spPr>
        <p:txBody>
          <a:bodyPr/>
          <a:lstStyle/>
          <a:p>
            <a:endParaRPr lang="en-IN"/>
          </a:p>
        </p:txBody>
      </p:sp>
      <p:grpSp>
        <p:nvGrpSpPr>
          <p:cNvPr id="2" name="Group 10"/>
          <p:cNvGrpSpPr>
            <a:grpSpLocks/>
          </p:cNvGrpSpPr>
          <p:nvPr/>
        </p:nvGrpSpPr>
        <p:grpSpPr bwMode="auto">
          <a:xfrm>
            <a:off x="660400" y="3487738"/>
            <a:ext cx="403225" cy="2378075"/>
            <a:chOff x="291" y="1536"/>
            <a:chExt cx="293" cy="1718"/>
          </a:xfrm>
        </p:grpSpPr>
        <p:sp>
          <p:nvSpPr>
            <p:cNvPr id="78900" name="Rectangle 13"/>
            <p:cNvSpPr>
              <a:spLocks noChangeArrowheads="1"/>
            </p:cNvSpPr>
            <p:nvPr/>
          </p:nvSpPr>
          <p:spPr bwMode="auto">
            <a:xfrm>
              <a:off x="336" y="2304"/>
              <a:ext cx="248" cy="178"/>
            </a:xfrm>
            <a:prstGeom prst="rect">
              <a:avLst/>
            </a:prstGeom>
            <a:noFill/>
            <a:ln w="9525">
              <a:noFill/>
              <a:miter lim="800000"/>
              <a:headEnd/>
              <a:tailEnd/>
            </a:ln>
          </p:spPr>
          <p:txBody>
            <a:bodyPr wrap="none" lIns="0" tIns="0" rIns="0" bIns="0">
              <a:spAutoFit/>
            </a:bodyPr>
            <a:lstStyle/>
            <a:p>
              <a:pPr eaLnBrk="1" hangingPunct="1"/>
              <a:r>
                <a:rPr lang="en-US" altLang="en-US" sz="1600" b="1">
                  <a:ea typeface="MS PGothic" pitchFamily="34" charset="-128"/>
                </a:rPr>
                <a:t>200</a:t>
              </a:r>
            </a:p>
          </p:txBody>
        </p:sp>
        <p:sp>
          <p:nvSpPr>
            <p:cNvPr id="78901" name="Rectangle 11"/>
            <p:cNvSpPr>
              <a:spLocks noChangeArrowheads="1"/>
            </p:cNvSpPr>
            <p:nvPr/>
          </p:nvSpPr>
          <p:spPr bwMode="auto">
            <a:xfrm>
              <a:off x="336" y="3076"/>
              <a:ext cx="248" cy="178"/>
            </a:xfrm>
            <a:prstGeom prst="rect">
              <a:avLst/>
            </a:prstGeom>
            <a:noFill/>
            <a:ln w="9525">
              <a:noFill/>
              <a:miter lim="800000"/>
              <a:headEnd/>
              <a:tailEnd/>
            </a:ln>
          </p:spPr>
          <p:txBody>
            <a:bodyPr wrap="none" lIns="0" tIns="0" rIns="0" bIns="0">
              <a:spAutoFit/>
            </a:bodyPr>
            <a:lstStyle/>
            <a:p>
              <a:pPr eaLnBrk="1" hangingPunct="1"/>
              <a:r>
                <a:rPr lang="en-US" altLang="en-US" sz="1600" b="1">
                  <a:ea typeface="MS PGothic" pitchFamily="34" charset="-128"/>
                </a:rPr>
                <a:t>120</a:t>
              </a:r>
            </a:p>
          </p:txBody>
        </p:sp>
        <p:sp>
          <p:nvSpPr>
            <p:cNvPr id="78902" name="Rectangle 12"/>
            <p:cNvSpPr>
              <a:spLocks noChangeArrowheads="1"/>
            </p:cNvSpPr>
            <p:nvPr/>
          </p:nvSpPr>
          <p:spPr bwMode="auto">
            <a:xfrm>
              <a:off x="336" y="2688"/>
              <a:ext cx="248" cy="178"/>
            </a:xfrm>
            <a:prstGeom prst="rect">
              <a:avLst/>
            </a:prstGeom>
            <a:noFill/>
            <a:ln w="9525">
              <a:noFill/>
              <a:miter lim="800000"/>
              <a:headEnd/>
              <a:tailEnd/>
            </a:ln>
          </p:spPr>
          <p:txBody>
            <a:bodyPr wrap="none" lIns="0" tIns="0" rIns="0" bIns="0">
              <a:spAutoFit/>
            </a:bodyPr>
            <a:lstStyle/>
            <a:p>
              <a:pPr eaLnBrk="1" hangingPunct="1"/>
              <a:r>
                <a:rPr lang="en-US" altLang="en-US" sz="1600" b="1">
                  <a:ea typeface="MS PGothic" pitchFamily="34" charset="-128"/>
                </a:rPr>
                <a:t>160</a:t>
              </a:r>
            </a:p>
          </p:txBody>
        </p:sp>
        <p:sp>
          <p:nvSpPr>
            <p:cNvPr id="78903" name="Rectangle 14"/>
            <p:cNvSpPr>
              <a:spLocks noChangeArrowheads="1"/>
            </p:cNvSpPr>
            <p:nvPr/>
          </p:nvSpPr>
          <p:spPr bwMode="auto">
            <a:xfrm>
              <a:off x="291" y="1920"/>
              <a:ext cx="248" cy="178"/>
            </a:xfrm>
            <a:prstGeom prst="rect">
              <a:avLst/>
            </a:prstGeom>
            <a:noFill/>
            <a:ln w="9525">
              <a:noFill/>
              <a:miter lim="800000"/>
              <a:headEnd/>
              <a:tailEnd/>
            </a:ln>
          </p:spPr>
          <p:txBody>
            <a:bodyPr wrap="none" lIns="0" tIns="0" rIns="0" bIns="0">
              <a:spAutoFit/>
            </a:bodyPr>
            <a:lstStyle/>
            <a:p>
              <a:pPr eaLnBrk="1" hangingPunct="1"/>
              <a:r>
                <a:rPr lang="en-US" altLang="en-US" sz="1600" b="1">
                  <a:ea typeface="MS PGothic" pitchFamily="34" charset="-128"/>
                </a:rPr>
                <a:t>240</a:t>
              </a:r>
            </a:p>
          </p:txBody>
        </p:sp>
        <p:sp>
          <p:nvSpPr>
            <p:cNvPr id="78904" name="Rectangle 15"/>
            <p:cNvSpPr>
              <a:spLocks noChangeArrowheads="1"/>
            </p:cNvSpPr>
            <p:nvPr/>
          </p:nvSpPr>
          <p:spPr bwMode="auto">
            <a:xfrm>
              <a:off x="336" y="1536"/>
              <a:ext cx="248" cy="178"/>
            </a:xfrm>
            <a:prstGeom prst="rect">
              <a:avLst/>
            </a:prstGeom>
            <a:noFill/>
            <a:ln w="9525">
              <a:noFill/>
              <a:miter lim="800000"/>
              <a:headEnd/>
              <a:tailEnd/>
            </a:ln>
          </p:spPr>
          <p:txBody>
            <a:bodyPr wrap="none" lIns="0" tIns="0" rIns="0" bIns="0">
              <a:spAutoFit/>
            </a:bodyPr>
            <a:lstStyle/>
            <a:p>
              <a:pPr eaLnBrk="1" hangingPunct="1"/>
              <a:r>
                <a:rPr lang="en-US" altLang="en-US" sz="1600" b="1">
                  <a:ea typeface="MS PGothic" pitchFamily="34" charset="-128"/>
                </a:rPr>
                <a:t>280</a:t>
              </a:r>
            </a:p>
          </p:txBody>
        </p:sp>
      </p:grpSp>
      <p:sp>
        <p:nvSpPr>
          <p:cNvPr id="78861" name="Text Box 16"/>
          <p:cNvSpPr txBox="1">
            <a:spLocks noChangeArrowheads="1"/>
          </p:cNvSpPr>
          <p:nvPr/>
        </p:nvSpPr>
        <p:spPr bwMode="auto">
          <a:xfrm>
            <a:off x="1117600" y="5856288"/>
            <a:ext cx="5295900" cy="338137"/>
          </a:xfrm>
          <a:prstGeom prst="rect">
            <a:avLst/>
          </a:prstGeom>
          <a:noFill/>
          <a:ln w="9525">
            <a:noFill/>
            <a:miter lim="800000"/>
            <a:headEnd/>
            <a:tailEnd/>
          </a:ln>
        </p:spPr>
        <p:txBody>
          <a:bodyPr>
            <a:spAutoFit/>
          </a:bodyPr>
          <a:lstStyle/>
          <a:p>
            <a:pPr eaLnBrk="1" hangingPunct="1"/>
            <a:r>
              <a:rPr lang="en-US" altLang="en-US" sz="1600" b="1">
                <a:ea typeface="MS PGothic" pitchFamily="34" charset="-128"/>
              </a:rPr>
              <a:t>0600	         1200	         1800                2400</a:t>
            </a:r>
          </a:p>
        </p:txBody>
      </p:sp>
      <p:grpSp>
        <p:nvGrpSpPr>
          <p:cNvPr id="5" name="Group 1"/>
          <p:cNvGrpSpPr>
            <a:grpSpLocks/>
          </p:cNvGrpSpPr>
          <p:nvPr/>
        </p:nvGrpSpPr>
        <p:grpSpPr bwMode="auto">
          <a:xfrm>
            <a:off x="1270000" y="3468688"/>
            <a:ext cx="4811713" cy="1635125"/>
            <a:chOff x="1270680" y="3469469"/>
            <a:chExt cx="4810785" cy="1634718"/>
          </a:xfrm>
        </p:grpSpPr>
        <p:sp>
          <p:nvSpPr>
            <p:cNvPr id="78896" name="Freeform 19"/>
            <p:cNvSpPr>
              <a:spLocks/>
            </p:cNvSpPr>
            <p:nvPr/>
          </p:nvSpPr>
          <p:spPr bwMode="auto">
            <a:xfrm>
              <a:off x="5968755" y="3469469"/>
              <a:ext cx="112710" cy="96893"/>
            </a:xfrm>
            <a:custGeom>
              <a:avLst/>
              <a:gdLst>
                <a:gd name="T0" fmla="*/ 2147483646 w 102"/>
                <a:gd name="T1" fmla="*/ 0 h 88"/>
                <a:gd name="T2" fmla="*/ 2147483646 w 102"/>
                <a:gd name="T3" fmla="*/ 2147483646 h 88"/>
                <a:gd name="T4" fmla="*/ 2147483646 w 102"/>
                <a:gd name="T5" fmla="*/ 2147483646 h 88"/>
                <a:gd name="T6" fmla="*/ 0 w 102"/>
                <a:gd name="T7" fmla="*/ 2147483646 h 88"/>
                <a:gd name="T8" fmla="*/ 2147483646 w 102"/>
                <a:gd name="T9" fmla="*/ 0 h 88"/>
                <a:gd name="T10" fmla="*/ 0 60000 65536"/>
                <a:gd name="T11" fmla="*/ 0 60000 65536"/>
                <a:gd name="T12" fmla="*/ 0 60000 65536"/>
                <a:gd name="T13" fmla="*/ 0 60000 65536"/>
                <a:gd name="T14" fmla="*/ 0 60000 65536"/>
                <a:gd name="T15" fmla="*/ 0 w 102"/>
                <a:gd name="T16" fmla="*/ 0 h 88"/>
                <a:gd name="T17" fmla="*/ 102 w 102"/>
                <a:gd name="T18" fmla="*/ 88 h 88"/>
              </a:gdLst>
              <a:ahLst/>
              <a:cxnLst>
                <a:cxn ang="T10">
                  <a:pos x="T0" y="T1"/>
                </a:cxn>
                <a:cxn ang="T11">
                  <a:pos x="T2" y="T3"/>
                </a:cxn>
                <a:cxn ang="T12">
                  <a:pos x="T4" y="T5"/>
                </a:cxn>
                <a:cxn ang="T13">
                  <a:pos x="T6" y="T7"/>
                </a:cxn>
                <a:cxn ang="T14">
                  <a:pos x="T8" y="T9"/>
                </a:cxn>
              </a:cxnLst>
              <a:rect l="T15" t="T16" r="T17" b="T18"/>
              <a:pathLst>
                <a:path w="102" h="88">
                  <a:moveTo>
                    <a:pt x="51" y="0"/>
                  </a:moveTo>
                  <a:lnTo>
                    <a:pt x="102" y="44"/>
                  </a:lnTo>
                  <a:lnTo>
                    <a:pt x="51" y="88"/>
                  </a:lnTo>
                  <a:lnTo>
                    <a:pt x="0" y="44"/>
                  </a:lnTo>
                  <a:lnTo>
                    <a:pt x="51" y="0"/>
                  </a:lnTo>
                  <a:close/>
                </a:path>
              </a:pathLst>
            </a:custGeom>
            <a:solidFill>
              <a:srgbClr val="FF0000"/>
            </a:solidFill>
            <a:ln w="26988">
              <a:solidFill>
                <a:srgbClr val="FF0000"/>
              </a:solidFill>
              <a:round/>
              <a:headEnd/>
              <a:tailEnd/>
            </a:ln>
          </p:spPr>
          <p:txBody>
            <a:bodyPr/>
            <a:lstStyle/>
            <a:p>
              <a:endParaRPr lang="en-IN"/>
            </a:p>
          </p:txBody>
        </p:sp>
        <p:sp>
          <p:nvSpPr>
            <p:cNvPr id="78897" name="Freeform 17"/>
            <p:cNvSpPr>
              <a:spLocks/>
            </p:cNvSpPr>
            <p:nvPr/>
          </p:nvSpPr>
          <p:spPr bwMode="auto">
            <a:xfrm>
              <a:off x="2852741" y="3733848"/>
              <a:ext cx="111336" cy="98276"/>
            </a:xfrm>
            <a:custGeom>
              <a:avLst/>
              <a:gdLst>
                <a:gd name="T0" fmla="*/ 2147483646 w 101"/>
                <a:gd name="T1" fmla="*/ 0 h 88"/>
                <a:gd name="T2" fmla="*/ 2147483646 w 101"/>
                <a:gd name="T3" fmla="*/ 2147483646 h 88"/>
                <a:gd name="T4" fmla="*/ 2147483646 w 101"/>
                <a:gd name="T5" fmla="*/ 2147483646 h 88"/>
                <a:gd name="T6" fmla="*/ 0 w 101"/>
                <a:gd name="T7" fmla="*/ 2147483646 h 88"/>
                <a:gd name="T8" fmla="*/ 2147483646 w 101"/>
                <a:gd name="T9" fmla="*/ 0 h 88"/>
                <a:gd name="T10" fmla="*/ 0 60000 65536"/>
                <a:gd name="T11" fmla="*/ 0 60000 65536"/>
                <a:gd name="T12" fmla="*/ 0 60000 65536"/>
                <a:gd name="T13" fmla="*/ 0 60000 65536"/>
                <a:gd name="T14" fmla="*/ 0 60000 65536"/>
                <a:gd name="T15" fmla="*/ 0 w 101"/>
                <a:gd name="T16" fmla="*/ 0 h 88"/>
                <a:gd name="T17" fmla="*/ 101 w 101"/>
                <a:gd name="T18" fmla="*/ 88 h 88"/>
              </a:gdLst>
              <a:ahLst/>
              <a:cxnLst>
                <a:cxn ang="T10">
                  <a:pos x="T0" y="T1"/>
                </a:cxn>
                <a:cxn ang="T11">
                  <a:pos x="T2" y="T3"/>
                </a:cxn>
                <a:cxn ang="T12">
                  <a:pos x="T4" y="T5"/>
                </a:cxn>
                <a:cxn ang="T13">
                  <a:pos x="T6" y="T7"/>
                </a:cxn>
                <a:cxn ang="T14">
                  <a:pos x="T8" y="T9"/>
                </a:cxn>
              </a:cxnLst>
              <a:rect l="T15" t="T16" r="T17" b="T18"/>
              <a:pathLst>
                <a:path w="101" h="88">
                  <a:moveTo>
                    <a:pt x="51" y="0"/>
                  </a:moveTo>
                  <a:lnTo>
                    <a:pt x="101" y="44"/>
                  </a:lnTo>
                  <a:lnTo>
                    <a:pt x="51" y="88"/>
                  </a:lnTo>
                  <a:lnTo>
                    <a:pt x="0" y="44"/>
                  </a:lnTo>
                  <a:lnTo>
                    <a:pt x="51" y="0"/>
                  </a:lnTo>
                  <a:close/>
                </a:path>
              </a:pathLst>
            </a:custGeom>
            <a:solidFill>
              <a:srgbClr val="FF0000"/>
            </a:solidFill>
            <a:ln w="26988">
              <a:solidFill>
                <a:srgbClr val="FF0000"/>
              </a:solidFill>
              <a:round/>
              <a:headEnd/>
              <a:tailEnd/>
            </a:ln>
          </p:spPr>
          <p:txBody>
            <a:bodyPr/>
            <a:lstStyle/>
            <a:p>
              <a:endParaRPr lang="en-IN"/>
            </a:p>
          </p:txBody>
        </p:sp>
        <p:sp>
          <p:nvSpPr>
            <p:cNvPr id="78898" name="Freeform 18"/>
            <p:cNvSpPr>
              <a:spLocks/>
            </p:cNvSpPr>
            <p:nvPr/>
          </p:nvSpPr>
          <p:spPr bwMode="auto">
            <a:xfrm>
              <a:off x="4432053" y="4740147"/>
              <a:ext cx="111335" cy="98277"/>
            </a:xfrm>
            <a:custGeom>
              <a:avLst/>
              <a:gdLst>
                <a:gd name="T0" fmla="*/ 2147483646 w 101"/>
                <a:gd name="T1" fmla="*/ 0 h 89"/>
                <a:gd name="T2" fmla="*/ 2147483646 w 101"/>
                <a:gd name="T3" fmla="*/ 2147483646 h 89"/>
                <a:gd name="T4" fmla="*/ 2147483646 w 101"/>
                <a:gd name="T5" fmla="*/ 2147483646 h 89"/>
                <a:gd name="T6" fmla="*/ 0 w 101"/>
                <a:gd name="T7" fmla="*/ 2147483646 h 89"/>
                <a:gd name="T8" fmla="*/ 2147483646 w 101"/>
                <a:gd name="T9" fmla="*/ 0 h 89"/>
                <a:gd name="T10" fmla="*/ 0 60000 65536"/>
                <a:gd name="T11" fmla="*/ 0 60000 65536"/>
                <a:gd name="T12" fmla="*/ 0 60000 65536"/>
                <a:gd name="T13" fmla="*/ 0 60000 65536"/>
                <a:gd name="T14" fmla="*/ 0 60000 65536"/>
                <a:gd name="T15" fmla="*/ 0 w 101"/>
                <a:gd name="T16" fmla="*/ 0 h 89"/>
                <a:gd name="T17" fmla="*/ 101 w 101"/>
                <a:gd name="T18" fmla="*/ 89 h 89"/>
              </a:gdLst>
              <a:ahLst/>
              <a:cxnLst>
                <a:cxn ang="T10">
                  <a:pos x="T0" y="T1"/>
                </a:cxn>
                <a:cxn ang="T11">
                  <a:pos x="T2" y="T3"/>
                </a:cxn>
                <a:cxn ang="T12">
                  <a:pos x="T4" y="T5"/>
                </a:cxn>
                <a:cxn ang="T13">
                  <a:pos x="T6" y="T7"/>
                </a:cxn>
                <a:cxn ang="T14">
                  <a:pos x="T8" y="T9"/>
                </a:cxn>
              </a:cxnLst>
              <a:rect l="T15" t="T16" r="T17" b="T18"/>
              <a:pathLst>
                <a:path w="101" h="89">
                  <a:moveTo>
                    <a:pt x="51" y="0"/>
                  </a:moveTo>
                  <a:lnTo>
                    <a:pt x="101" y="45"/>
                  </a:lnTo>
                  <a:lnTo>
                    <a:pt x="51" y="89"/>
                  </a:lnTo>
                  <a:lnTo>
                    <a:pt x="0" y="45"/>
                  </a:lnTo>
                  <a:lnTo>
                    <a:pt x="51" y="0"/>
                  </a:lnTo>
                  <a:close/>
                </a:path>
              </a:pathLst>
            </a:custGeom>
            <a:solidFill>
              <a:srgbClr val="FF0000"/>
            </a:solidFill>
            <a:ln w="26988">
              <a:solidFill>
                <a:srgbClr val="FF0000"/>
              </a:solidFill>
              <a:round/>
              <a:headEnd/>
              <a:tailEnd/>
            </a:ln>
          </p:spPr>
          <p:txBody>
            <a:bodyPr/>
            <a:lstStyle/>
            <a:p>
              <a:endParaRPr lang="en-IN"/>
            </a:p>
          </p:txBody>
        </p:sp>
        <p:sp>
          <p:nvSpPr>
            <p:cNvPr id="78899" name="Freeform 23"/>
            <p:cNvSpPr>
              <a:spLocks/>
            </p:cNvSpPr>
            <p:nvPr/>
          </p:nvSpPr>
          <p:spPr bwMode="auto">
            <a:xfrm>
              <a:off x="1270680" y="5005910"/>
              <a:ext cx="111335" cy="98277"/>
            </a:xfrm>
            <a:custGeom>
              <a:avLst/>
              <a:gdLst>
                <a:gd name="T0" fmla="*/ 2147483646 w 102"/>
                <a:gd name="T1" fmla="*/ 0 h 89"/>
                <a:gd name="T2" fmla="*/ 2147483646 w 102"/>
                <a:gd name="T3" fmla="*/ 2147483646 h 89"/>
                <a:gd name="T4" fmla="*/ 2147483646 w 102"/>
                <a:gd name="T5" fmla="*/ 2147483646 h 89"/>
                <a:gd name="T6" fmla="*/ 0 w 102"/>
                <a:gd name="T7" fmla="*/ 2147483646 h 89"/>
                <a:gd name="T8" fmla="*/ 2147483646 w 102"/>
                <a:gd name="T9" fmla="*/ 0 h 89"/>
                <a:gd name="T10" fmla="*/ 0 60000 65536"/>
                <a:gd name="T11" fmla="*/ 0 60000 65536"/>
                <a:gd name="T12" fmla="*/ 0 60000 65536"/>
                <a:gd name="T13" fmla="*/ 0 60000 65536"/>
                <a:gd name="T14" fmla="*/ 0 60000 65536"/>
                <a:gd name="T15" fmla="*/ 0 w 102"/>
                <a:gd name="T16" fmla="*/ 0 h 89"/>
                <a:gd name="T17" fmla="*/ 102 w 102"/>
                <a:gd name="T18" fmla="*/ 89 h 89"/>
              </a:gdLst>
              <a:ahLst/>
              <a:cxnLst>
                <a:cxn ang="T10">
                  <a:pos x="T0" y="T1"/>
                </a:cxn>
                <a:cxn ang="T11">
                  <a:pos x="T2" y="T3"/>
                </a:cxn>
                <a:cxn ang="T12">
                  <a:pos x="T4" y="T5"/>
                </a:cxn>
                <a:cxn ang="T13">
                  <a:pos x="T6" y="T7"/>
                </a:cxn>
                <a:cxn ang="T14">
                  <a:pos x="T8" y="T9"/>
                </a:cxn>
              </a:cxnLst>
              <a:rect l="T15" t="T16" r="T17" b="T18"/>
              <a:pathLst>
                <a:path w="102" h="89">
                  <a:moveTo>
                    <a:pt x="51" y="0"/>
                  </a:moveTo>
                  <a:lnTo>
                    <a:pt x="102" y="45"/>
                  </a:lnTo>
                  <a:lnTo>
                    <a:pt x="51" y="89"/>
                  </a:lnTo>
                  <a:lnTo>
                    <a:pt x="0" y="45"/>
                  </a:lnTo>
                  <a:lnTo>
                    <a:pt x="51" y="0"/>
                  </a:lnTo>
                  <a:close/>
                </a:path>
              </a:pathLst>
            </a:custGeom>
            <a:solidFill>
              <a:srgbClr val="FF0000"/>
            </a:solidFill>
            <a:ln w="26988">
              <a:solidFill>
                <a:srgbClr val="FF0000"/>
              </a:solidFill>
              <a:round/>
              <a:headEnd/>
              <a:tailEnd/>
            </a:ln>
          </p:spPr>
          <p:txBody>
            <a:bodyPr/>
            <a:lstStyle/>
            <a:p>
              <a:endParaRPr lang="en-IN"/>
            </a:p>
          </p:txBody>
        </p:sp>
      </p:grpSp>
      <p:grpSp>
        <p:nvGrpSpPr>
          <p:cNvPr id="6" name="Group 4"/>
          <p:cNvGrpSpPr>
            <a:grpSpLocks/>
          </p:cNvGrpSpPr>
          <p:nvPr/>
        </p:nvGrpSpPr>
        <p:grpSpPr bwMode="auto">
          <a:xfrm>
            <a:off x="1184275" y="3409950"/>
            <a:ext cx="4614863" cy="2098675"/>
            <a:chOff x="1184085" y="3409950"/>
            <a:chExt cx="4615525" cy="2098202"/>
          </a:xfrm>
        </p:grpSpPr>
        <p:sp>
          <p:nvSpPr>
            <p:cNvPr id="78892" name="Text Box 24"/>
            <p:cNvSpPr txBox="1">
              <a:spLocks noChangeArrowheads="1"/>
            </p:cNvSpPr>
            <p:nvPr/>
          </p:nvSpPr>
          <p:spPr bwMode="auto">
            <a:xfrm>
              <a:off x="2371663" y="3542831"/>
              <a:ext cx="479623" cy="369360"/>
            </a:xfrm>
            <a:prstGeom prst="rect">
              <a:avLst/>
            </a:prstGeom>
            <a:noFill/>
            <a:ln w="9525">
              <a:noFill/>
              <a:miter lim="800000"/>
              <a:headEnd/>
              <a:tailEnd/>
            </a:ln>
          </p:spPr>
          <p:txBody>
            <a:bodyPr wrap="none">
              <a:spAutoFit/>
            </a:bodyPr>
            <a:lstStyle/>
            <a:p>
              <a:pPr eaLnBrk="1" hangingPunct="1"/>
              <a:r>
                <a:rPr lang="en-US" altLang="en-US">
                  <a:ea typeface="MS PGothic" pitchFamily="34" charset="-128"/>
                </a:rPr>
                <a:t>6U</a:t>
              </a:r>
            </a:p>
          </p:txBody>
        </p:sp>
        <p:sp>
          <p:nvSpPr>
            <p:cNvPr id="78893" name="Text Box 25"/>
            <p:cNvSpPr txBox="1">
              <a:spLocks noChangeArrowheads="1"/>
            </p:cNvSpPr>
            <p:nvPr/>
          </p:nvSpPr>
          <p:spPr bwMode="auto">
            <a:xfrm>
              <a:off x="1184085" y="5138792"/>
              <a:ext cx="479623" cy="369360"/>
            </a:xfrm>
            <a:prstGeom prst="rect">
              <a:avLst/>
            </a:prstGeom>
            <a:noFill/>
            <a:ln w="9525">
              <a:noFill/>
              <a:miter lim="800000"/>
              <a:headEnd/>
              <a:tailEnd/>
            </a:ln>
          </p:spPr>
          <p:txBody>
            <a:bodyPr wrap="none">
              <a:spAutoFit/>
            </a:bodyPr>
            <a:lstStyle/>
            <a:p>
              <a:pPr eaLnBrk="1" hangingPunct="1"/>
              <a:r>
                <a:rPr lang="en-US" altLang="en-US">
                  <a:ea typeface="MS PGothic" pitchFamily="34" charset="-128"/>
                </a:rPr>
                <a:t>0U</a:t>
              </a:r>
            </a:p>
          </p:txBody>
        </p:sp>
        <p:sp>
          <p:nvSpPr>
            <p:cNvPr id="78894" name="Text Box 26"/>
            <p:cNvSpPr txBox="1">
              <a:spLocks noChangeArrowheads="1"/>
            </p:cNvSpPr>
            <p:nvPr/>
          </p:nvSpPr>
          <p:spPr bwMode="auto">
            <a:xfrm>
              <a:off x="4219004" y="4873029"/>
              <a:ext cx="479623" cy="369360"/>
            </a:xfrm>
            <a:prstGeom prst="rect">
              <a:avLst/>
            </a:prstGeom>
            <a:noFill/>
            <a:ln w="9525">
              <a:noFill/>
              <a:miter lim="800000"/>
              <a:headEnd/>
              <a:tailEnd/>
            </a:ln>
          </p:spPr>
          <p:txBody>
            <a:bodyPr wrap="none">
              <a:spAutoFit/>
            </a:bodyPr>
            <a:lstStyle/>
            <a:p>
              <a:pPr eaLnBrk="1" hangingPunct="1"/>
              <a:r>
                <a:rPr lang="en-US" altLang="en-US">
                  <a:ea typeface="MS PGothic" pitchFamily="34" charset="-128"/>
                </a:rPr>
                <a:t>0U</a:t>
              </a:r>
            </a:p>
          </p:txBody>
        </p:sp>
        <p:sp>
          <p:nvSpPr>
            <p:cNvPr id="78895" name="Text Box 27"/>
            <p:cNvSpPr txBox="1">
              <a:spLocks noChangeArrowheads="1"/>
            </p:cNvSpPr>
            <p:nvPr/>
          </p:nvSpPr>
          <p:spPr bwMode="auto">
            <a:xfrm>
              <a:off x="5319987" y="3409950"/>
              <a:ext cx="479623" cy="369360"/>
            </a:xfrm>
            <a:prstGeom prst="rect">
              <a:avLst/>
            </a:prstGeom>
            <a:noFill/>
            <a:ln w="9525">
              <a:noFill/>
              <a:miter lim="800000"/>
              <a:headEnd/>
              <a:tailEnd/>
            </a:ln>
          </p:spPr>
          <p:txBody>
            <a:bodyPr wrap="none">
              <a:spAutoFit/>
            </a:bodyPr>
            <a:lstStyle/>
            <a:p>
              <a:pPr eaLnBrk="1" hangingPunct="1"/>
              <a:r>
                <a:rPr lang="en-US" altLang="en-US">
                  <a:ea typeface="MS PGothic" pitchFamily="34" charset="-128"/>
                </a:rPr>
                <a:t>6U</a:t>
              </a:r>
            </a:p>
          </p:txBody>
        </p:sp>
      </p:grpSp>
      <p:sp>
        <p:nvSpPr>
          <p:cNvPr id="36" name="Text Box 24"/>
          <p:cNvSpPr txBox="1">
            <a:spLocks noChangeArrowheads="1"/>
          </p:cNvSpPr>
          <p:nvPr/>
        </p:nvSpPr>
        <p:spPr bwMode="auto">
          <a:xfrm>
            <a:off x="2886075" y="3435350"/>
            <a:ext cx="1595438" cy="307975"/>
          </a:xfrm>
          <a:prstGeom prst="rect">
            <a:avLst/>
          </a:prstGeom>
          <a:noFill/>
          <a:ln w="9525">
            <a:noFill/>
            <a:miter lim="800000"/>
            <a:headEnd/>
            <a:tailEnd/>
          </a:ln>
        </p:spPr>
        <p:txBody>
          <a:bodyPr wrap="none">
            <a:spAutoFit/>
          </a:bodyPr>
          <a:lstStyle/>
          <a:p>
            <a:pPr eaLnBrk="1" hangingPunct="1"/>
            <a:r>
              <a:rPr lang="en-US" altLang="en-US" sz="1400">
                <a:ea typeface="MS PGothic" pitchFamily="34" charset="-128"/>
              </a:rPr>
              <a:t>Insufficient insulin</a:t>
            </a:r>
          </a:p>
        </p:txBody>
      </p:sp>
      <p:sp>
        <p:nvSpPr>
          <p:cNvPr id="37" name="Text Box 24"/>
          <p:cNvSpPr txBox="1">
            <a:spLocks noChangeArrowheads="1"/>
          </p:cNvSpPr>
          <p:nvPr/>
        </p:nvSpPr>
        <p:spPr bwMode="auto">
          <a:xfrm rot="3064211">
            <a:off x="2803525" y="4770438"/>
            <a:ext cx="1527175" cy="307975"/>
          </a:xfrm>
          <a:prstGeom prst="rect">
            <a:avLst/>
          </a:prstGeom>
          <a:noFill/>
          <a:ln w="9525">
            <a:noFill/>
            <a:miter lim="800000"/>
            <a:headEnd/>
            <a:tailEnd/>
          </a:ln>
        </p:spPr>
        <p:txBody>
          <a:bodyPr wrap="none">
            <a:spAutoFit/>
          </a:bodyPr>
          <a:lstStyle/>
          <a:p>
            <a:pPr eaLnBrk="1" hangingPunct="1"/>
            <a:r>
              <a:rPr lang="en-US" altLang="en-US" sz="1400">
                <a:ea typeface="MS PGothic" pitchFamily="34" charset="-128"/>
              </a:rPr>
              <a:t>Too much insulin</a:t>
            </a:r>
          </a:p>
        </p:txBody>
      </p:sp>
      <p:sp>
        <p:nvSpPr>
          <p:cNvPr id="32" name="Content Placeholder 2"/>
          <p:cNvSpPr txBox="1">
            <a:spLocks/>
          </p:cNvSpPr>
          <p:nvPr/>
        </p:nvSpPr>
        <p:spPr>
          <a:xfrm>
            <a:off x="457200" y="1543050"/>
            <a:ext cx="8686800" cy="4854575"/>
          </a:xfrm>
          <a:prstGeom prst="rect">
            <a:avLst/>
          </a:prstGeom>
        </p:spPr>
        <p:txBody>
          <a:bodyPr/>
          <a:lstStyle>
            <a:lvl1pPr marL="342900" indent="-342900" algn="l" rtl="0" eaLnBrk="0" fontAlgn="base" hangingPunct="0">
              <a:spcBef>
                <a:spcPts val="600"/>
              </a:spcBef>
              <a:spcAft>
                <a:spcPct val="0"/>
              </a:spcAft>
              <a:buClr>
                <a:srgbClr val="D52B1E"/>
              </a:buClr>
              <a:buSzPct val="100000"/>
              <a:buFont typeface="Symbol" pitchFamily="18" charset="2"/>
              <a:buChar char="¨"/>
              <a:defRPr sz="2800">
                <a:solidFill>
                  <a:schemeClr val="tx1"/>
                </a:solidFill>
                <a:latin typeface="+mn-lt"/>
                <a:ea typeface="ヒラギノ角ゴ Pro W3" charset="0"/>
                <a:cs typeface="DIN-Regular"/>
              </a:defRPr>
            </a:lvl1pPr>
            <a:lvl2pPr marL="742950" indent="-285750" algn="l" rtl="0" eaLnBrk="0" fontAlgn="base" hangingPunct="0">
              <a:spcBef>
                <a:spcPts val="600"/>
              </a:spcBef>
              <a:spcAft>
                <a:spcPct val="0"/>
              </a:spcAft>
              <a:buClr>
                <a:srgbClr val="D52B1E"/>
              </a:buClr>
              <a:buChar char="•"/>
              <a:defRPr sz="2400">
                <a:solidFill>
                  <a:schemeClr val="tx1"/>
                </a:solidFill>
                <a:latin typeface="+mn-lt"/>
                <a:ea typeface="ヒラギノ角ゴ Pro W3" charset="0"/>
                <a:cs typeface="DIN-Regular"/>
              </a:defRPr>
            </a:lvl2pPr>
            <a:lvl3pPr marL="1143000" indent="-228600" algn="l" rtl="0" eaLnBrk="0" fontAlgn="base" hangingPunct="0">
              <a:spcBef>
                <a:spcPct val="20000"/>
              </a:spcBef>
              <a:spcAft>
                <a:spcPct val="0"/>
              </a:spcAft>
              <a:buClr>
                <a:srgbClr val="D52B1E"/>
              </a:buClr>
              <a:buFont typeface="DIN-Regular" pitchFamily="34" charset="0"/>
              <a:buChar char="–"/>
              <a:defRPr sz="2000">
                <a:solidFill>
                  <a:schemeClr val="tx1"/>
                </a:solidFill>
                <a:latin typeface="+mn-lt"/>
                <a:ea typeface="ヒラギノ角ゴ Pro W3" charset="0"/>
                <a:cs typeface="DIN-Regular"/>
              </a:defRPr>
            </a:lvl3pPr>
            <a:lvl4pPr marL="1600200" indent="-228600" algn="l" rtl="0" eaLnBrk="0" fontAlgn="base" hangingPunct="0">
              <a:spcBef>
                <a:spcPct val="20000"/>
              </a:spcBef>
              <a:spcAft>
                <a:spcPct val="0"/>
              </a:spcAft>
              <a:buClr>
                <a:srgbClr val="D52B1E"/>
              </a:buClr>
              <a:buChar char="•"/>
              <a:defRPr>
                <a:solidFill>
                  <a:schemeClr val="tx1"/>
                </a:solidFill>
                <a:latin typeface="+mn-lt"/>
                <a:ea typeface="ヒラギノ角ゴ Pro W3" charset="0"/>
                <a:cs typeface="DIN-Regular"/>
              </a:defRPr>
            </a:lvl4pPr>
            <a:lvl5pPr marL="2057400" indent="-228600" algn="l" rtl="0" eaLnBrk="0" fontAlgn="base" hangingPunct="0">
              <a:spcBef>
                <a:spcPct val="20000"/>
              </a:spcBef>
              <a:spcAft>
                <a:spcPct val="0"/>
              </a:spcAft>
              <a:buClr>
                <a:srgbClr val="D52B1E"/>
              </a:buClr>
              <a:buChar char="•"/>
              <a:defRPr sz="1600">
                <a:solidFill>
                  <a:schemeClr val="tx1"/>
                </a:solidFill>
                <a:latin typeface="+mn-lt"/>
                <a:ea typeface="ヒラギノ角ゴ Pro W3" charset="0"/>
                <a:cs typeface="DIN-Regular"/>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a:spcAft>
                <a:spcPts val="600"/>
              </a:spcAft>
              <a:defRPr/>
            </a:pPr>
            <a:r>
              <a:rPr lang="en-US" altLang="en-US" sz="2000" kern="0" dirty="0" smtClean="0">
                <a:ea typeface="ヒラギノ角ゴ Pro W3"/>
                <a:cs typeface="DIN-Regular" pitchFamily="34" charset="0"/>
              </a:rPr>
              <a:t>Hypothetical situation: </a:t>
            </a:r>
            <a:r>
              <a:rPr lang="en-US" altLang="en-US" sz="2000" dirty="0" smtClean="0"/>
              <a:t>a patient with type 1 diabetes is on a standard  sliding scale approach during hospitalization in the absence of background or basal insulin</a:t>
            </a:r>
            <a:endParaRPr lang="en-US" altLang="en-US" sz="2000" kern="0" dirty="0" smtClean="0">
              <a:ea typeface="ヒラギノ角ゴ Pro W3"/>
              <a:cs typeface="DIN-Regular" pitchFamily="34" charset="0"/>
            </a:endParaRPr>
          </a:p>
          <a:p>
            <a:pPr>
              <a:defRPr/>
            </a:pPr>
            <a:r>
              <a:rPr lang="en-US" altLang="en-US" sz="2000" kern="0" dirty="0" smtClean="0">
                <a:ea typeface="ヒラギノ角ゴ Pro W3"/>
                <a:cs typeface="DIN-Regular" pitchFamily="34" charset="0"/>
              </a:rPr>
              <a:t>Depending upon the blood glucose level, insulin dose is administered</a:t>
            </a:r>
          </a:p>
        </p:txBody>
      </p:sp>
      <p:sp>
        <p:nvSpPr>
          <p:cNvPr id="78867" name="Text Box 3"/>
          <p:cNvSpPr txBox="1">
            <a:spLocks noChangeArrowheads="1"/>
          </p:cNvSpPr>
          <p:nvPr/>
        </p:nvSpPr>
        <p:spPr bwMode="auto">
          <a:xfrm>
            <a:off x="425450" y="357188"/>
            <a:ext cx="7880350" cy="641350"/>
          </a:xfrm>
          <a:prstGeom prst="rect">
            <a:avLst/>
          </a:prstGeom>
          <a:noFill/>
          <a:ln w="9525">
            <a:noFill/>
            <a:miter lim="800000"/>
            <a:headEnd/>
            <a:tailEnd/>
          </a:ln>
        </p:spPr>
        <p:txBody>
          <a:bodyPr>
            <a:spAutoFit/>
          </a:bodyPr>
          <a:lstStyle/>
          <a:p>
            <a:pPr eaLnBrk="1" hangingPunct="1"/>
            <a:r>
              <a:rPr lang="en-US" altLang="en-US" sz="3600" b="1">
                <a:solidFill>
                  <a:schemeClr val="bg1"/>
                </a:solidFill>
                <a:ea typeface="MS PGothic" pitchFamily="34" charset="-128"/>
              </a:rPr>
              <a:t>Limitations of Sliding Scale Insulin</a:t>
            </a:r>
          </a:p>
        </p:txBody>
      </p:sp>
      <p:graphicFrame>
        <p:nvGraphicFramePr>
          <p:cNvPr id="3" name="Table 2"/>
          <p:cNvGraphicFramePr>
            <a:graphicFrameLocks noGrp="1"/>
          </p:cNvGraphicFramePr>
          <p:nvPr/>
        </p:nvGraphicFramePr>
        <p:xfrm>
          <a:off x="6265863" y="3397250"/>
          <a:ext cx="2452687" cy="2400302"/>
        </p:xfrm>
        <a:graphic>
          <a:graphicData uri="http://schemas.openxmlformats.org/drawingml/2006/table">
            <a:tbl>
              <a:tblPr>
                <a:tableStyleId>{8A107856-5554-42FB-B03E-39F5DBC370BA}</a:tableStyleId>
              </a:tblPr>
              <a:tblGrid>
                <a:gridCol w="1443037">
                  <a:extLst>
                    <a:ext uri="{9D8B030D-6E8A-4147-A177-3AD203B41FA5}">
                      <a16:colId xmlns:a16="http://schemas.microsoft.com/office/drawing/2014/main" val="20000"/>
                    </a:ext>
                  </a:extLst>
                </a:gridCol>
                <a:gridCol w="1009650">
                  <a:extLst>
                    <a:ext uri="{9D8B030D-6E8A-4147-A177-3AD203B41FA5}">
                      <a16:colId xmlns:a16="http://schemas.microsoft.com/office/drawing/2014/main" val="20001"/>
                    </a:ext>
                  </a:extLst>
                </a:gridCol>
              </a:tblGrid>
              <a:tr h="914433">
                <a:tc>
                  <a:txBody>
                    <a:bodyPr/>
                    <a:lstStyle>
                      <a:lvl1pPr>
                        <a:spcBef>
                          <a:spcPts val="600"/>
                        </a:spcBef>
                        <a:buClr>
                          <a:srgbClr val="D52B1E"/>
                        </a:buClr>
                        <a:buSzPct val="100000"/>
                        <a:buFont typeface="Symbol" pitchFamily="18" charset="2"/>
                        <a:defRPr sz="2400">
                          <a:solidFill>
                            <a:schemeClr val="tx1"/>
                          </a:solidFill>
                          <a:latin typeface="Arial" pitchFamily="34" charset="0"/>
                          <a:ea typeface="ヒラギノ角ゴ Pro W3" charset="-128"/>
                          <a:cs typeface="DIN-Regular" pitchFamily="34" charset="0"/>
                        </a:defRPr>
                      </a:lvl1pPr>
                      <a:lvl2pPr marL="742950" indent="-285750">
                        <a:spcBef>
                          <a:spcPts val="600"/>
                        </a:spcBef>
                        <a:buClr>
                          <a:srgbClr val="D52B1E"/>
                        </a:buClr>
                        <a:defRPr sz="2000">
                          <a:solidFill>
                            <a:schemeClr val="tx1"/>
                          </a:solidFill>
                          <a:latin typeface="Arial" pitchFamily="34" charset="0"/>
                          <a:ea typeface="ヒラギノ角ゴ Pro W3" charset="-128"/>
                          <a:cs typeface="DIN-Regular" pitchFamily="34" charset="0"/>
                        </a:defRPr>
                      </a:lvl2pPr>
                      <a:lvl3pPr marL="1143000" indent="-228600">
                        <a:spcBef>
                          <a:spcPct val="20000"/>
                        </a:spcBef>
                        <a:buClr>
                          <a:srgbClr val="D52B1E"/>
                        </a:buClr>
                        <a:buFont typeface="DIN-Regular" pitchFamily="34" charset="0"/>
                        <a:defRPr>
                          <a:solidFill>
                            <a:schemeClr val="tx1"/>
                          </a:solidFill>
                          <a:latin typeface="Arial" pitchFamily="34" charset="0"/>
                          <a:ea typeface="ヒラギノ角ゴ Pro W3" charset="-128"/>
                          <a:cs typeface="DIN-Regular" pitchFamily="34" charset="0"/>
                        </a:defRPr>
                      </a:lvl3pPr>
                      <a:lvl4pPr marL="1600200" indent="-228600">
                        <a:spcBef>
                          <a:spcPct val="20000"/>
                        </a:spcBef>
                        <a:buClr>
                          <a:srgbClr val="D52B1E"/>
                        </a:buClr>
                        <a:defRPr sz="1600">
                          <a:solidFill>
                            <a:schemeClr val="tx1"/>
                          </a:solidFill>
                          <a:latin typeface="Arial" pitchFamily="34" charset="0"/>
                          <a:ea typeface="ヒラギノ角ゴ Pro W3" charset="-128"/>
                          <a:cs typeface="DIN-Regular" pitchFamily="34" charset="0"/>
                        </a:defRPr>
                      </a:lvl4pPr>
                      <a:lvl5pPr marL="2057400" indent="-228600">
                        <a:spcBef>
                          <a:spcPct val="20000"/>
                        </a:spcBef>
                        <a:buClr>
                          <a:srgbClr val="D52B1E"/>
                        </a:buClr>
                        <a:defRPr sz="1400">
                          <a:solidFill>
                            <a:schemeClr val="tx1"/>
                          </a:solidFill>
                          <a:latin typeface="Arial" pitchFamily="34" charset="0"/>
                          <a:ea typeface="ヒラギノ角ゴ Pro W3" charset="-128"/>
                          <a:cs typeface="DIN-Regular" pitchFamily="34" charset="0"/>
                        </a:defRPr>
                      </a:lvl5pPr>
                      <a:lvl6pPr marL="25146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6pPr>
                      <a:lvl7pPr marL="29718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7pPr>
                      <a:lvl8pPr marL="34290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8pPr>
                      <a:lvl9pPr marL="38862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dirty="0" smtClean="0">
                          <a:ln>
                            <a:noFill/>
                          </a:ln>
                          <a:effectLst/>
                          <a:latin typeface="+mj-lt"/>
                        </a:rPr>
                        <a:t>Blood Glucose (mg/dL)</a:t>
                      </a:r>
                      <a:endParaRPr kumimoji="0" lang="en-US" altLang="en-US" sz="1800" b="1" i="0" u="none" strike="noStrike" cap="none" normalizeH="0" baseline="0" dirty="0" smtClean="0">
                        <a:ln>
                          <a:noFill/>
                        </a:ln>
                        <a:solidFill>
                          <a:srgbClr val="FFFFFF"/>
                        </a:solidFill>
                        <a:effectLst/>
                        <a:latin typeface="+mj-lt"/>
                        <a:cs typeface="Arial" pitchFamily="34" charset="0"/>
                      </a:endParaRPr>
                    </a:p>
                  </a:txBody>
                  <a:tcPr marL="91433" marR="91433" marT="45737" marB="45737" horzOverflow="overflow"/>
                </a:tc>
                <a:tc>
                  <a:txBody>
                    <a:bodyPr/>
                    <a:lstStyle>
                      <a:lvl1pPr>
                        <a:spcBef>
                          <a:spcPts val="600"/>
                        </a:spcBef>
                        <a:buClr>
                          <a:srgbClr val="D52B1E"/>
                        </a:buClr>
                        <a:buSzPct val="100000"/>
                        <a:buFont typeface="Symbol" pitchFamily="18" charset="2"/>
                        <a:defRPr sz="2400">
                          <a:solidFill>
                            <a:schemeClr val="tx1"/>
                          </a:solidFill>
                          <a:latin typeface="Arial" pitchFamily="34" charset="0"/>
                          <a:ea typeface="ヒラギノ角ゴ Pro W3" charset="-128"/>
                          <a:cs typeface="DIN-Regular" pitchFamily="34" charset="0"/>
                        </a:defRPr>
                      </a:lvl1pPr>
                      <a:lvl2pPr marL="742950" indent="-285750">
                        <a:spcBef>
                          <a:spcPts val="600"/>
                        </a:spcBef>
                        <a:buClr>
                          <a:srgbClr val="D52B1E"/>
                        </a:buClr>
                        <a:defRPr sz="2000">
                          <a:solidFill>
                            <a:schemeClr val="tx1"/>
                          </a:solidFill>
                          <a:latin typeface="Arial" pitchFamily="34" charset="0"/>
                          <a:ea typeface="ヒラギノ角ゴ Pro W3" charset="-128"/>
                          <a:cs typeface="DIN-Regular" pitchFamily="34" charset="0"/>
                        </a:defRPr>
                      </a:lvl2pPr>
                      <a:lvl3pPr marL="1143000" indent="-228600">
                        <a:spcBef>
                          <a:spcPct val="20000"/>
                        </a:spcBef>
                        <a:buClr>
                          <a:srgbClr val="D52B1E"/>
                        </a:buClr>
                        <a:buFont typeface="DIN-Regular" pitchFamily="34" charset="0"/>
                        <a:defRPr>
                          <a:solidFill>
                            <a:schemeClr val="tx1"/>
                          </a:solidFill>
                          <a:latin typeface="Arial" pitchFamily="34" charset="0"/>
                          <a:ea typeface="ヒラギノ角ゴ Pro W3" charset="-128"/>
                          <a:cs typeface="DIN-Regular" pitchFamily="34" charset="0"/>
                        </a:defRPr>
                      </a:lvl3pPr>
                      <a:lvl4pPr marL="1600200" indent="-228600">
                        <a:spcBef>
                          <a:spcPct val="20000"/>
                        </a:spcBef>
                        <a:buClr>
                          <a:srgbClr val="D52B1E"/>
                        </a:buClr>
                        <a:defRPr sz="1600">
                          <a:solidFill>
                            <a:schemeClr val="tx1"/>
                          </a:solidFill>
                          <a:latin typeface="Arial" pitchFamily="34" charset="0"/>
                          <a:ea typeface="ヒラギノ角ゴ Pro W3" charset="-128"/>
                          <a:cs typeface="DIN-Regular" pitchFamily="34" charset="0"/>
                        </a:defRPr>
                      </a:lvl4pPr>
                      <a:lvl5pPr marL="2057400" indent="-228600">
                        <a:spcBef>
                          <a:spcPct val="20000"/>
                        </a:spcBef>
                        <a:buClr>
                          <a:srgbClr val="D52B1E"/>
                        </a:buClr>
                        <a:defRPr sz="1400">
                          <a:solidFill>
                            <a:schemeClr val="tx1"/>
                          </a:solidFill>
                          <a:latin typeface="Arial" pitchFamily="34" charset="0"/>
                          <a:ea typeface="ヒラギノ角ゴ Pro W3" charset="-128"/>
                          <a:cs typeface="DIN-Regular" pitchFamily="34" charset="0"/>
                        </a:defRPr>
                      </a:lvl5pPr>
                      <a:lvl6pPr marL="25146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6pPr>
                      <a:lvl7pPr marL="29718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7pPr>
                      <a:lvl8pPr marL="34290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8pPr>
                      <a:lvl9pPr marL="38862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dirty="0" smtClean="0">
                          <a:ln>
                            <a:noFill/>
                          </a:ln>
                          <a:effectLst/>
                          <a:latin typeface="+mj-lt"/>
                        </a:rPr>
                        <a:t>Insulin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dirty="0" smtClean="0">
                          <a:ln>
                            <a:noFill/>
                          </a:ln>
                          <a:effectLst/>
                          <a:latin typeface="+mj-lt"/>
                        </a:rPr>
                        <a:t> Units</a:t>
                      </a:r>
                      <a:endParaRPr kumimoji="0" lang="en-US" altLang="en-US" sz="1800" b="1" i="0" u="none" strike="noStrike" cap="none" normalizeH="0" baseline="0" dirty="0" smtClean="0">
                        <a:ln>
                          <a:noFill/>
                        </a:ln>
                        <a:solidFill>
                          <a:srgbClr val="FFFFFF"/>
                        </a:solidFill>
                        <a:effectLst/>
                        <a:latin typeface="+mj-lt"/>
                        <a:cs typeface="Arial" pitchFamily="34" charset="0"/>
                      </a:endParaRPr>
                    </a:p>
                  </a:txBody>
                  <a:tcPr marL="91433" marR="91433" marT="45737" marB="45737" horzOverflow="overflow"/>
                </a:tc>
                <a:extLst>
                  <a:ext uri="{0D108BD9-81ED-4DB2-BD59-A6C34878D82A}">
                    <a16:rowId xmlns:a16="http://schemas.microsoft.com/office/drawing/2014/main" val="10000"/>
                  </a:ext>
                </a:extLst>
              </a:tr>
              <a:tr h="371467">
                <a:tc>
                  <a:txBody>
                    <a:bodyPr/>
                    <a:lstStyle>
                      <a:lvl1pPr>
                        <a:spcBef>
                          <a:spcPts val="600"/>
                        </a:spcBef>
                        <a:buClr>
                          <a:srgbClr val="D52B1E"/>
                        </a:buClr>
                        <a:buSzPct val="100000"/>
                        <a:buFont typeface="Symbol" pitchFamily="18" charset="2"/>
                        <a:defRPr sz="2400">
                          <a:solidFill>
                            <a:schemeClr val="tx1"/>
                          </a:solidFill>
                          <a:latin typeface="Arial" pitchFamily="34" charset="0"/>
                          <a:ea typeface="ヒラギノ角ゴ Pro W3" charset="-128"/>
                          <a:cs typeface="DIN-Regular" pitchFamily="34" charset="0"/>
                        </a:defRPr>
                      </a:lvl1pPr>
                      <a:lvl2pPr marL="742950" indent="-285750">
                        <a:spcBef>
                          <a:spcPts val="600"/>
                        </a:spcBef>
                        <a:buClr>
                          <a:srgbClr val="D52B1E"/>
                        </a:buClr>
                        <a:defRPr sz="2000">
                          <a:solidFill>
                            <a:schemeClr val="tx1"/>
                          </a:solidFill>
                          <a:latin typeface="Arial" pitchFamily="34" charset="0"/>
                          <a:ea typeface="ヒラギノ角ゴ Pro W3" charset="-128"/>
                          <a:cs typeface="DIN-Regular" pitchFamily="34" charset="0"/>
                        </a:defRPr>
                      </a:lvl2pPr>
                      <a:lvl3pPr marL="1143000" indent="-228600">
                        <a:spcBef>
                          <a:spcPct val="20000"/>
                        </a:spcBef>
                        <a:buClr>
                          <a:srgbClr val="D52B1E"/>
                        </a:buClr>
                        <a:buFont typeface="DIN-Regular" pitchFamily="34" charset="0"/>
                        <a:defRPr>
                          <a:solidFill>
                            <a:schemeClr val="tx1"/>
                          </a:solidFill>
                          <a:latin typeface="Arial" pitchFamily="34" charset="0"/>
                          <a:ea typeface="ヒラギノ角ゴ Pro W3" charset="-128"/>
                          <a:cs typeface="DIN-Regular" pitchFamily="34" charset="0"/>
                        </a:defRPr>
                      </a:lvl3pPr>
                      <a:lvl4pPr marL="1600200" indent="-228600">
                        <a:spcBef>
                          <a:spcPct val="20000"/>
                        </a:spcBef>
                        <a:buClr>
                          <a:srgbClr val="D52B1E"/>
                        </a:buClr>
                        <a:defRPr sz="1600">
                          <a:solidFill>
                            <a:schemeClr val="tx1"/>
                          </a:solidFill>
                          <a:latin typeface="Arial" pitchFamily="34" charset="0"/>
                          <a:ea typeface="ヒラギノ角ゴ Pro W3" charset="-128"/>
                          <a:cs typeface="DIN-Regular" pitchFamily="34" charset="0"/>
                        </a:defRPr>
                      </a:lvl4pPr>
                      <a:lvl5pPr marL="2057400" indent="-228600">
                        <a:spcBef>
                          <a:spcPct val="20000"/>
                        </a:spcBef>
                        <a:buClr>
                          <a:srgbClr val="D52B1E"/>
                        </a:buClr>
                        <a:defRPr sz="1400">
                          <a:solidFill>
                            <a:schemeClr val="tx1"/>
                          </a:solidFill>
                          <a:latin typeface="Arial" pitchFamily="34" charset="0"/>
                          <a:ea typeface="ヒラギノ角ゴ Pro W3" charset="-128"/>
                          <a:cs typeface="DIN-Regular" pitchFamily="34" charset="0"/>
                        </a:defRPr>
                      </a:lvl5pPr>
                      <a:lvl6pPr marL="25146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6pPr>
                      <a:lvl7pPr marL="29718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7pPr>
                      <a:lvl8pPr marL="34290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8pPr>
                      <a:lvl9pPr marL="38862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smtClean="0">
                          <a:ln>
                            <a:noFill/>
                          </a:ln>
                          <a:effectLst/>
                          <a:latin typeface="+mj-lt"/>
                        </a:rPr>
                        <a:t>201–250</a:t>
                      </a:r>
                      <a:endParaRPr kumimoji="0" lang="en-US" altLang="en-US" sz="1600" b="0" i="0" u="none" strike="noStrike" cap="none" normalizeH="0" baseline="0" dirty="0" smtClean="0">
                        <a:ln>
                          <a:noFill/>
                        </a:ln>
                        <a:solidFill>
                          <a:srgbClr val="000000"/>
                        </a:solidFill>
                        <a:effectLst/>
                        <a:latin typeface="+mj-lt"/>
                        <a:cs typeface="Arial" pitchFamily="34" charset="0"/>
                      </a:endParaRPr>
                    </a:p>
                  </a:txBody>
                  <a:tcPr marL="91433" marR="91433" marT="45737" marB="45737" horzOverflow="overflow"/>
                </a:tc>
                <a:tc>
                  <a:txBody>
                    <a:bodyPr/>
                    <a:lstStyle>
                      <a:lvl1pPr>
                        <a:spcBef>
                          <a:spcPts val="600"/>
                        </a:spcBef>
                        <a:buClr>
                          <a:srgbClr val="D52B1E"/>
                        </a:buClr>
                        <a:buSzPct val="100000"/>
                        <a:buFont typeface="Symbol" pitchFamily="18" charset="2"/>
                        <a:defRPr sz="2400">
                          <a:solidFill>
                            <a:schemeClr val="tx1"/>
                          </a:solidFill>
                          <a:latin typeface="Arial" pitchFamily="34" charset="0"/>
                          <a:ea typeface="ヒラギノ角ゴ Pro W3" charset="-128"/>
                          <a:cs typeface="DIN-Regular" pitchFamily="34" charset="0"/>
                        </a:defRPr>
                      </a:lvl1pPr>
                      <a:lvl2pPr marL="742950" indent="-285750">
                        <a:spcBef>
                          <a:spcPts val="600"/>
                        </a:spcBef>
                        <a:buClr>
                          <a:srgbClr val="D52B1E"/>
                        </a:buClr>
                        <a:defRPr sz="2000">
                          <a:solidFill>
                            <a:schemeClr val="tx1"/>
                          </a:solidFill>
                          <a:latin typeface="Arial" pitchFamily="34" charset="0"/>
                          <a:ea typeface="ヒラギノ角ゴ Pro W3" charset="-128"/>
                          <a:cs typeface="DIN-Regular" pitchFamily="34" charset="0"/>
                        </a:defRPr>
                      </a:lvl2pPr>
                      <a:lvl3pPr marL="1143000" indent="-228600">
                        <a:spcBef>
                          <a:spcPct val="20000"/>
                        </a:spcBef>
                        <a:buClr>
                          <a:srgbClr val="D52B1E"/>
                        </a:buClr>
                        <a:buFont typeface="DIN-Regular" pitchFamily="34" charset="0"/>
                        <a:defRPr>
                          <a:solidFill>
                            <a:schemeClr val="tx1"/>
                          </a:solidFill>
                          <a:latin typeface="Arial" pitchFamily="34" charset="0"/>
                          <a:ea typeface="ヒラギノ角ゴ Pro W3" charset="-128"/>
                          <a:cs typeface="DIN-Regular" pitchFamily="34" charset="0"/>
                        </a:defRPr>
                      </a:lvl3pPr>
                      <a:lvl4pPr marL="1600200" indent="-228600">
                        <a:spcBef>
                          <a:spcPct val="20000"/>
                        </a:spcBef>
                        <a:buClr>
                          <a:srgbClr val="D52B1E"/>
                        </a:buClr>
                        <a:defRPr sz="1600">
                          <a:solidFill>
                            <a:schemeClr val="tx1"/>
                          </a:solidFill>
                          <a:latin typeface="Arial" pitchFamily="34" charset="0"/>
                          <a:ea typeface="ヒラギノ角ゴ Pro W3" charset="-128"/>
                          <a:cs typeface="DIN-Regular" pitchFamily="34" charset="0"/>
                        </a:defRPr>
                      </a:lvl4pPr>
                      <a:lvl5pPr marL="2057400" indent="-228600">
                        <a:spcBef>
                          <a:spcPct val="20000"/>
                        </a:spcBef>
                        <a:buClr>
                          <a:srgbClr val="D52B1E"/>
                        </a:buClr>
                        <a:defRPr sz="1400">
                          <a:solidFill>
                            <a:schemeClr val="tx1"/>
                          </a:solidFill>
                          <a:latin typeface="Arial" pitchFamily="34" charset="0"/>
                          <a:ea typeface="ヒラギノ角ゴ Pro W3" charset="-128"/>
                          <a:cs typeface="DIN-Regular" pitchFamily="34" charset="0"/>
                        </a:defRPr>
                      </a:lvl5pPr>
                      <a:lvl6pPr marL="25146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6pPr>
                      <a:lvl7pPr marL="29718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7pPr>
                      <a:lvl8pPr marL="34290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8pPr>
                      <a:lvl9pPr marL="38862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smtClean="0">
                          <a:ln>
                            <a:noFill/>
                          </a:ln>
                          <a:effectLst/>
                          <a:latin typeface="+mj-lt"/>
                        </a:rPr>
                        <a:t>4</a:t>
                      </a:r>
                      <a:endParaRPr kumimoji="0" lang="en-US" altLang="en-US" sz="1600" b="0" i="0" u="none" strike="noStrike" cap="none" normalizeH="0" baseline="0" dirty="0" smtClean="0">
                        <a:ln>
                          <a:noFill/>
                        </a:ln>
                        <a:solidFill>
                          <a:srgbClr val="000000"/>
                        </a:solidFill>
                        <a:effectLst/>
                        <a:latin typeface="+mj-lt"/>
                        <a:cs typeface="Arial" pitchFamily="34" charset="0"/>
                      </a:endParaRPr>
                    </a:p>
                  </a:txBody>
                  <a:tcPr marL="91433" marR="91433" marT="45737" marB="45737" horzOverflow="overflow"/>
                </a:tc>
                <a:extLst>
                  <a:ext uri="{0D108BD9-81ED-4DB2-BD59-A6C34878D82A}">
                    <a16:rowId xmlns:a16="http://schemas.microsoft.com/office/drawing/2014/main" val="10001"/>
                  </a:ext>
                </a:extLst>
              </a:tr>
              <a:tr h="371467">
                <a:tc>
                  <a:txBody>
                    <a:bodyPr/>
                    <a:lstStyle>
                      <a:lvl1pPr>
                        <a:spcBef>
                          <a:spcPts val="600"/>
                        </a:spcBef>
                        <a:buClr>
                          <a:srgbClr val="D52B1E"/>
                        </a:buClr>
                        <a:buSzPct val="100000"/>
                        <a:buFont typeface="Symbol" pitchFamily="18" charset="2"/>
                        <a:defRPr sz="2400">
                          <a:solidFill>
                            <a:schemeClr val="tx1"/>
                          </a:solidFill>
                          <a:latin typeface="Arial" pitchFamily="34" charset="0"/>
                          <a:ea typeface="ヒラギノ角ゴ Pro W3" charset="-128"/>
                          <a:cs typeface="DIN-Regular" pitchFamily="34" charset="0"/>
                        </a:defRPr>
                      </a:lvl1pPr>
                      <a:lvl2pPr marL="742950" indent="-285750">
                        <a:spcBef>
                          <a:spcPts val="600"/>
                        </a:spcBef>
                        <a:buClr>
                          <a:srgbClr val="D52B1E"/>
                        </a:buClr>
                        <a:defRPr sz="2000">
                          <a:solidFill>
                            <a:schemeClr val="tx1"/>
                          </a:solidFill>
                          <a:latin typeface="Arial" pitchFamily="34" charset="0"/>
                          <a:ea typeface="ヒラギノ角ゴ Pro W3" charset="-128"/>
                          <a:cs typeface="DIN-Regular" pitchFamily="34" charset="0"/>
                        </a:defRPr>
                      </a:lvl2pPr>
                      <a:lvl3pPr marL="1143000" indent="-228600">
                        <a:spcBef>
                          <a:spcPct val="20000"/>
                        </a:spcBef>
                        <a:buClr>
                          <a:srgbClr val="D52B1E"/>
                        </a:buClr>
                        <a:buFont typeface="DIN-Regular" pitchFamily="34" charset="0"/>
                        <a:defRPr>
                          <a:solidFill>
                            <a:schemeClr val="tx1"/>
                          </a:solidFill>
                          <a:latin typeface="Arial" pitchFamily="34" charset="0"/>
                          <a:ea typeface="ヒラギノ角ゴ Pro W3" charset="-128"/>
                          <a:cs typeface="DIN-Regular" pitchFamily="34" charset="0"/>
                        </a:defRPr>
                      </a:lvl3pPr>
                      <a:lvl4pPr marL="1600200" indent="-228600">
                        <a:spcBef>
                          <a:spcPct val="20000"/>
                        </a:spcBef>
                        <a:buClr>
                          <a:srgbClr val="D52B1E"/>
                        </a:buClr>
                        <a:defRPr sz="1600">
                          <a:solidFill>
                            <a:schemeClr val="tx1"/>
                          </a:solidFill>
                          <a:latin typeface="Arial" pitchFamily="34" charset="0"/>
                          <a:ea typeface="ヒラギノ角ゴ Pro W3" charset="-128"/>
                          <a:cs typeface="DIN-Regular" pitchFamily="34" charset="0"/>
                        </a:defRPr>
                      </a:lvl4pPr>
                      <a:lvl5pPr marL="2057400" indent="-228600">
                        <a:spcBef>
                          <a:spcPct val="20000"/>
                        </a:spcBef>
                        <a:buClr>
                          <a:srgbClr val="D52B1E"/>
                        </a:buClr>
                        <a:defRPr sz="1400">
                          <a:solidFill>
                            <a:schemeClr val="tx1"/>
                          </a:solidFill>
                          <a:latin typeface="Arial" pitchFamily="34" charset="0"/>
                          <a:ea typeface="ヒラギノ角ゴ Pro W3" charset="-128"/>
                          <a:cs typeface="DIN-Regular" pitchFamily="34" charset="0"/>
                        </a:defRPr>
                      </a:lvl5pPr>
                      <a:lvl6pPr marL="25146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6pPr>
                      <a:lvl7pPr marL="29718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7pPr>
                      <a:lvl8pPr marL="34290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8pPr>
                      <a:lvl9pPr marL="38862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smtClean="0">
                          <a:ln>
                            <a:noFill/>
                          </a:ln>
                          <a:effectLst/>
                          <a:latin typeface="+mj-lt"/>
                        </a:rPr>
                        <a:t>251–300</a:t>
                      </a:r>
                      <a:endParaRPr kumimoji="0" lang="en-US" altLang="en-US" sz="1600" b="0" i="0" u="none" strike="noStrike" cap="none" normalizeH="0" baseline="0" dirty="0" smtClean="0">
                        <a:ln>
                          <a:noFill/>
                        </a:ln>
                        <a:solidFill>
                          <a:srgbClr val="000000"/>
                        </a:solidFill>
                        <a:effectLst/>
                        <a:latin typeface="+mj-lt"/>
                        <a:cs typeface="Arial" pitchFamily="34" charset="0"/>
                      </a:endParaRPr>
                    </a:p>
                  </a:txBody>
                  <a:tcPr marL="91433" marR="91433" marT="45737" marB="45737" horzOverflow="overflow"/>
                </a:tc>
                <a:tc>
                  <a:txBody>
                    <a:bodyPr/>
                    <a:lstStyle>
                      <a:lvl1pPr>
                        <a:spcBef>
                          <a:spcPts val="600"/>
                        </a:spcBef>
                        <a:buClr>
                          <a:srgbClr val="D52B1E"/>
                        </a:buClr>
                        <a:buSzPct val="100000"/>
                        <a:buFont typeface="Symbol" pitchFamily="18" charset="2"/>
                        <a:defRPr sz="2400">
                          <a:solidFill>
                            <a:schemeClr val="tx1"/>
                          </a:solidFill>
                          <a:latin typeface="Arial" pitchFamily="34" charset="0"/>
                          <a:ea typeface="ヒラギノ角ゴ Pro W3" charset="-128"/>
                          <a:cs typeface="DIN-Regular" pitchFamily="34" charset="0"/>
                        </a:defRPr>
                      </a:lvl1pPr>
                      <a:lvl2pPr marL="742950" indent="-285750">
                        <a:spcBef>
                          <a:spcPts val="600"/>
                        </a:spcBef>
                        <a:buClr>
                          <a:srgbClr val="D52B1E"/>
                        </a:buClr>
                        <a:defRPr sz="2000">
                          <a:solidFill>
                            <a:schemeClr val="tx1"/>
                          </a:solidFill>
                          <a:latin typeface="Arial" pitchFamily="34" charset="0"/>
                          <a:ea typeface="ヒラギノ角ゴ Pro W3" charset="-128"/>
                          <a:cs typeface="DIN-Regular" pitchFamily="34" charset="0"/>
                        </a:defRPr>
                      </a:lvl2pPr>
                      <a:lvl3pPr marL="1143000" indent="-228600">
                        <a:spcBef>
                          <a:spcPct val="20000"/>
                        </a:spcBef>
                        <a:buClr>
                          <a:srgbClr val="D52B1E"/>
                        </a:buClr>
                        <a:buFont typeface="DIN-Regular" pitchFamily="34" charset="0"/>
                        <a:defRPr>
                          <a:solidFill>
                            <a:schemeClr val="tx1"/>
                          </a:solidFill>
                          <a:latin typeface="Arial" pitchFamily="34" charset="0"/>
                          <a:ea typeface="ヒラギノ角ゴ Pro W3" charset="-128"/>
                          <a:cs typeface="DIN-Regular" pitchFamily="34" charset="0"/>
                        </a:defRPr>
                      </a:lvl3pPr>
                      <a:lvl4pPr marL="1600200" indent="-228600">
                        <a:spcBef>
                          <a:spcPct val="20000"/>
                        </a:spcBef>
                        <a:buClr>
                          <a:srgbClr val="D52B1E"/>
                        </a:buClr>
                        <a:defRPr sz="1600">
                          <a:solidFill>
                            <a:schemeClr val="tx1"/>
                          </a:solidFill>
                          <a:latin typeface="Arial" pitchFamily="34" charset="0"/>
                          <a:ea typeface="ヒラギノ角ゴ Pro W3" charset="-128"/>
                          <a:cs typeface="DIN-Regular" pitchFamily="34" charset="0"/>
                        </a:defRPr>
                      </a:lvl4pPr>
                      <a:lvl5pPr marL="2057400" indent="-228600">
                        <a:spcBef>
                          <a:spcPct val="20000"/>
                        </a:spcBef>
                        <a:buClr>
                          <a:srgbClr val="D52B1E"/>
                        </a:buClr>
                        <a:defRPr sz="1400">
                          <a:solidFill>
                            <a:schemeClr val="tx1"/>
                          </a:solidFill>
                          <a:latin typeface="Arial" pitchFamily="34" charset="0"/>
                          <a:ea typeface="ヒラギノ角ゴ Pro W3" charset="-128"/>
                          <a:cs typeface="DIN-Regular" pitchFamily="34" charset="0"/>
                        </a:defRPr>
                      </a:lvl5pPr>
                      <a:lvl6pPr marL="25146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6pPr>
                      <a:lvl7pPr marL="29718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7pPr>
                      <a:lvl8pPr marL="34290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8pPr>
                      <a:lvl9pPr marL="38862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smtClean="0">
                          <a:ln>
                            <a:noFill/>
                          </a:ln>
                          <a:effectLst/>
                          <a:latin typeface="+mj-lt"/>
                        </a:rPr>
                        <a:t>6</a:t>
                      </a:r>
                      <a:endParaRPr kumimoji="0" lang="en-US" altLang="en-US" sz="1600" b="0" i="0" u="none" strike="noStrike" cap="none" normalizeH="0" baseline="0" dirty="0" smtClean="0">
                        <a:ln>
                          <a:noFill/>
                        </a:ln>
                        <a:solidFill>
                          <a:srgbClr val="000000"/>
                        </a:solidFill>
                        <a:effectLst/>
                        <a:latin typeface="+mj-lt"/>
                        <a:cs typeface="Arial" pitchFamily="34" charset="0"/>
                      </a:endParaRPr>
                    </a:p>
                  </a:txBody>
                  <a:tcPr marL="91433" marR="91433" marT="45737" marB="45737" horzOverflow="overflow"/>
                </a:tc>
                <a:extLst>
                  <a:ext uri="{0D108BD9-81ED-4DB2-BD59-A6C34878D82A}">
                    <a16:rowId xmlns:a16="http://schemas.microsoft.com/office/drawing/2014/main" val="10002"/>
                  </a:ext>
                </a:extLst>
              </a:tr>
              <a:tr h="371467">
                <a:tc>
                  <a:txBody>
                    <a:bodyPr/>
                    <a:lstStyle>
                      <a:lvl1pPr>
                        <a:spcBef>
                          <a:spcPts val="600"/>
                        </a:spcBef>
                        <a:buClr>
                          <a:srgbClr val="D52B1E"/>
                        </a:buClr>
                        <a:buSzPct val="100000"/>
                        <a:buFont typeface="Symbol" pitchFamily="18" charset="2"/>
                        <a:defRPr sz="2400">
                          <a:solidFill>
                            <a:schemeClr val="tx1"/>
                          </a:solidFill>
                          <a:latin typeface="Arial" pitchFamily="34" charset="0"/>
                          <a:ea typeface="ヒラギノ角ゴ Pro W3" charset="-128"/>
                          <a:cs typeface="DIN-Regular" pitchFamily="34" charset="0"/>
                        </a:defRPr>
                      </a:lvl1pPr>
                      <a:lvl2pPr marL="742950" indent="-285750">
                        <a:spcBef>
                          <a:spcPts val="600"/>
                        </a:spcBef>
                        <a:buClr>
                          <a:srgbClr val="D52B1E"/>
                        </a:buClr>
                        <a:defRPr sz="2000">
                          <a:solidFill>
                            <a:schemeClr val="tx1"/>
                          </a:solidFill>
                          <a:latin typeface="Arial" pitchFamily="34" charset="0"/>
                          <a:ea typeface="ヒラギノ角ゴ Pro W3" charset="-128"/>
                          <a:cs typeface="DIN-Regular" pitchFamily="34" charset="0"/>
                        </a:defRPr>
                      </a:lvl2pPr>
                      <a:lvl3pPr marL="1143000" indent="-228600">
                        <a:spcBef>
                          <a:spcPct val="20000"/>
                        </a:spcBef>
                        <a:buClr>
                          <a:srgbClr val="D52B1E"/>
                        </a:buClr>
                        <a:buFont typeface="DIN-Regular" pitchFamily="34" charset="0"/>
                        <a:defRPr>
                          <a:solidFill>
                            <a:schemeClr val="tx1"/>
                          </a:solidFill>
                          <a:latin typeface="Arial" pitchFamily="34" charset="0"/>
                          <a:ea typeface="ヒラギノ角ゴ Pro W3" charset="-128"/>
                          <a:cs typeface="DIN-Regular" pitchFamily="34" charset="0"/>
                        </a:defRPr>
                      </a:lvl3pPr>
                      <a:lvl4pPr marL="1600200" indent="-228600">
                        <a:spcBef>
                          <a:spcPct val="20000"/>
                        </a:spcBef>
                        <a:buClr>
                          <a:srgbClr val="D52B1E"/>
                        </a:buClr>
                        <a:defRPr sz="1600">
                          <a:solidFill>
                            <a:schemeClr val="tx1"/>
                          </a:solidFill>
                          <a:latin typeface="Arial" pitchFamily="34" charset="0"/>
                          <a:ea typeface="ヒラギノ角ゴ Pro W3" charset="-128"/>
                          <a:cs typeface="DIN-Regular" pitchFamily="34" charset="0"/>
                        </a:defRPr>
                      </a:lvl4pPr>
                      <a:lvl5pPr marL="2057400" indent="-228600">
                        <a:spcBef>
                          <a:spcPct val="20000"/>
                        </a:spcBef>
                        <a:buClr>
                          <a:srgbClr val="D52B1E"/>
                        </a:buClr>
                        <a:defRPr sz="1400">
                          <a:solidFill>
                            <a:schemeClr val="tx1"/>
                          </a:solidFill>
                          <a:latin typeface="Arial" pitchFamily="34" charset="0"/>
                          <a:ea typeface="ヒラギノ角ゴ Pro W3" charset="-128"/>
                          <a:cs typeface="DIN-Regular" pitchFamily="34" charset="0"/>
                        </a:defRPr>
                      </a:lvl5pPr>
                      <a:lvl6pPr marL="25146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6pPr>
                      <a:lvl7pPr marL="29718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7pPr>
                      <a:lvl8pPr marL="34290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8pPr>
                      <a:lvl9pPr marL="38862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smtClean="0">
                          <a:ln>
                            <a:noFill/>
                          </a:ln>
                          <a:effectLst/>
                          <a:latin typeface="+mj-lt"/>
                        </a:rPr>
                        <a:t>301–350</a:t>
                      </a:r>
                      <a:endParaRPr kumimoji="0" lang="en-US" altLang="en-US" sz="1600" b="0" i="0" u="none" strike="noStrike" cap="none" normalizeH="0" baseline="0" dirty="0" smtClean="0">
                        <a:ln>
                          <a:noFill/>
                        </a:ln>
                        <a:solidFill>
                          <a:srgbClr val="000000"/>
                        </a:solidFill>
                        <a:effectLst/>
                        <a:latin typeface="+mj-lt"/>
                        <a:cs typeface="Arial" pitchFamily="34" charset="0"/>
                      </a:endParaRPr>
                    </a:p>
                  </a:txBody>
                  <a:tcPr marL="91433" marR="91433" marT="45737" marB="45737" horzOverflow="overflow"/>
                </a:tc>
                <a:tc>
                  <a:txBody>
                    <a:bodyPr/>
                    <a:lstStyle>
                      <a:lvl1pPr>
                        <a:spcBef>
                          <a:spcPts val="600"/>
                        </a:spcBef>
                        <a:buClr>
                          <a:srgbClr val="D52B1E"/>
                        </a:buClr>
                        <a:buSzPct val="100000"/>
                        <a:buFont typeface="Symbol" pitchFamily="18" charset="2"/>
                        <a:defRPr sz="2400">
                          <a:solidFill>
                            <a:schemeClr val="tx1"/>
                          </a:solidFill>
                          <a:latin typeface="Arial" pitchFamily="34" charset="0"/>
                          <a:ea typeface="ヒラギノ角ゴ Pro W3" charset="-128"/>
                          <a:cs typeface="DIN-Regular" pitchFamily="34" charset="0"/>
                        </a:defRPr>
                      </a:lvl1pPr>
                      <a:lvl2pPr marL="742950" indent="-285750">
                        <a:spcBef>
                          <a:spcPts val="600"/>
                        </a:spcBef>
                        <a:buClr>
                          <a:srgbClr val="D52B1E"/>
                        </a:buClr>
                        <a:defRPr sz="2000">
                          <a:solidFill>
                            <a:schemeClr val="tx1"/>
                          </a:solidFill>
                          <a:latin typeface="Arial" pitchFamily="34" charset="0"/>
                          <a:ea typeface="ヒラギノ角ゴ Pro W3" charset="-128"/>
                          <a:cs typeface="DIN-Regular" pitchFamily="34" charset="0"/>
                        </a:defRPr>
                      </a:lvl2pPr>
                      <a:lvl3pPr marL="1143000" indent="-228600">
                        <a:spcBef>
                          <a:spcPct val="20000"/>
                        </a:spcBef>
                        <a:buClr>
                          <a:srgbClr val="D52B1E"/>
                        </a:buClr>
                        <a:buFont typeface="DIN-Regular" pitchFamily="34" charset="0"/>
                        <a:defRPr>
                          <a:solidFill>
                            <a:schemeClr val="tx1"/>
                          </a:solidFill>
                          <a:latin typeface="Arial" pitchFamily="34" charset="0"/>
                          <a:ea typeface="ヒラギノ角ゴ Pro W3" charset="-128"/>
                          <a:cs typeface="DIN-Regular" pitchFamily="34" charset="0"/>
                        </a:defRPr>
                      </a:lvl3pPr>
                      <a:lvl4pPr marL="1600200" indent="-228600">
                        <a:spcBef>
                          <a:spcPct val="20000"/>
                        </a:spcBef>
                        <a:buClr>
                          <a:srgbClr val="D52B1E"/>
                        </a:buClr>
                        <a:defRPr sz="1600">
                          <a:solidFill>
                            <a:schemeClr val="tx1"/>
                          </a:solidFill>
                          <a:latin typeface="Arial" pitchFamily="34" charset="0"/>
                          <a:ea typeface="ヒラギノ角ゴ Pro W3" charset="-128"/>
                          <a:cs typeface="DIN-Regular" pitchFamily="34" charset="0"/>
                        </a:defRPr>
                      </a:lvl4pPr>
                      <a:lvl5pPr marL="2057400" indent="-228600">
                        <a:spcBef>
                          <a:spcPct val="20000"/>
                        </a:spcBef>
                        <a:buClr>
                          <a:srgbClr val="D52B1E"/>
                        </a:buClr>
                        <a:defRPr sz="1400">
                          <a:solidFill>
                            <a:schemeClr val="tx1"/>
                          </a:solidFill>
                          <a:latin typeface="Arial" pitchFamily="34" charset="0"/>
                          <a:ea typeface="ヒラギノ角ゴ Pro W3" charset="-128"/>
                          <a:cs typeface="DIN-Regular" pitchFamily="34" charset="0"/>
                        </a:defRPr>
                      </a:lvl5pPr>
                      <a:lvl6pPr marL="25146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6pPr>
                      <a:lvl7pPr marL="29718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7pPr>
                      <a:lvl8pPr marL="34290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8pPr>
                      <a:lvl9pPr marL="38862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smtClean="0">
                          <a:ln>
                            <a:noFill/>
                          </a:ln>
                          <a:effectLst/>
                          <a:latin typeface="+mj-lt"/>
                        </a:rPr>
                        <a:t>8</a:t>
                      </a:r>
                      <a:endParaRPr kumimoji="0" lang="en-US" altLang="en-US" sz="1600" b="0" i="0" u="none" strike="noStrike" cap="none" normalizeH="0" baseline="0" dirty="0" smtClean="0">
                        <a:ln>
                          <a:noFill/>
                        </a:ln>
                        <a:solidFill>
                          <a:srgbClr val="000000"/>
                        </a:solidFill>
                        <a:effectLst/>
                        <a:latin typeface="+mj-lt"/>
                        <a:cs typeface="Arial" pitchFamily="34" charset="0"/>
                      </a:endParaRPr>
                    </a:p>
                  </a:txBody>
                  <a:tcPr marL="91433" marR="91433" marT="45737" marB="45737" horzOverflow="overflow"/>
                </a:tc>
                <a:extLst>
                  <a:ext uri="{0D108BD9-81ED-4DB2-BD59-A6C34878D82A}">
                    <a16:rowId xmlns:a16="http://schemas.microsoft.com/office/drawing/2014/main" val="10003"/>
                  </a:ext>
                </a:extLst>
              </a:tr>
              <a:tr h="371467">
                <a:tc>
                  <a:txBody>
                    <a:bodyPr/>
                    <a:lstStyle>
                      <a:lvl1pPr>
                        <a:spcBef>
                          <a:spcPts val="600"/>
                        </a:spcBef>
                        <a:buClr>
                          <a:srgbClr val="D52B1E"/>
                        </a:buClr>
                        <a:buSzPct val="100000"/>
                        <a:buFont typeface="Symbol" pitchFamily="18" charset="2"/>
                        <a:defRPr sz="2400">
                          <a:solidFill>
                            <a:schemeClr val="tx1"/>
                          </a:solidFill>
                          <a:latin typeface="Arial" pitchFamily="34" charset="0"/>
                          <a:ea typeface="ヒラギノ角ゴ Pro W3" charset="-128"/>
                          <a:cs typeface="DIN-Regular" pitchFamily="34" charset="0"/>
                        </a:defRPr>
                      </a:lvl1pPr>
                      <a:lvl2pPr marL="742950" indent="-285750">
                        <a:spcBef>
                          <a:spcPts val="600"/>
                        </a:spcBef>
                        <a:buClr>
                          <a:srgbClr val="D52B1E"/>
                        </a:buClr>
                        <a:defRPr sz="2000">
                          <a:solidFill>
                            <a:schemeClr val="tx1"/>
                          </a:solidFill>
                          <a:latin typeface="Arial" pitchFamily="34" charset="0"/>
                          <a:ea typeface="ヒラギノ角ゴ Pro W3" charset="-128"/>
                          <a:cs typeface="DIN-Regular" pitchFamily="34" charset="0"/>
                        </a:defRPr>
                      </a:lvl2pPr>
                      <a:lvl3pPr marL="1143000" indent="-228600">
                        <a:spcBef>
                          <a:spcPct val="20000"/>
                        </a:spcBef>
                        <a:buClr>
                          <a:srgbClr val="D52B1E"/>
                        </a:buClr>
                        <a:buFont typeface="DIN-Regular" pitchFamily="34" charset="0"/>
                        <a:defRPr>
                          <a:solidFill>
                            <a:schemeClr val="tx1"/>
                          </a:solidFill>
                          <a:latin typeface="Arial" pitchFamily="34" charset="0"/>
                          <a:ea typeface="ヒラギノ角ゴ Pro W3" charset="-128"/>
                          <a:cs typeface="DIN-Regular" pitchFamily="34" charset="0"/>
                        </a:defRPr>
                      </a:lvl3pPr>
                      <a:lvl4pPr marL="1600200" indent="-228600">
                        <a:spcBef>
                          <a:spcPct val="20000"/>
                        </a:spcBef>
                        <a:buClr>
                          <a:srgbClr val="D52B1E"/>
                        </a:buClr>
                        <a:defRPr sz="1600">
                          <a:solidFill>
                            <a:schemeClr val="tx1"/>
                          </a:solidFill>
                          <a:latin typeface="Arial" pitchFamily="34" charset="0"/>
                          <a:ea typeface="ヒラギノ角ゴ Pro W3" charset="-128"/>
                          <a:cs typeface="DIN-Regular" pitchFamily="34" charset="0"/>
                        </a:defRPr>
                      </a:lvl4pPr>
                      <a:lvl5pPr marL="2057400" indent="-228600">
                        <a:spcBef>
                          <a:spcPct val="20000"/>
                        </a:spcBef>
                        <a:buClr>
                          <a:srgbClr val="D52B1E"/>
                        </a:buClr>
                        <a:defRPr sz="1400">
                          <a:solidFill>
                            <a:schemeClr val="tx1"/>
                          </a:solidFill>
                          <a:latin typeface="Arial" pitchFamily="34" charset="0"/>
                          <a:ea typeface="ヒラギノ角ゴ Pro W3" charset="-128"/>
                          <a:cs typeface="DIN-Regular" pitchFamily="34" charset="0"/>
                        </a:defRPr>
                      </a:lvl5pPr>
                      <a:lvl6pPr marL="25146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6pPr>
                      <a:lvl7pPr marL="29718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7pPr>
                      <a:lvl8pPr marL="34290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8pPr>
                      <a:lvl9pPr marL="38862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smtClean="0">
                          <a:ln>
                            <a:noFill/>
                          </a:ln>
                          <a:effectLst/>
                          <a:latin typeface="+mj-lt"/>
                        </a:rPr>
                        <a:t>351–400</a:t>
                      </a:r>
                      <a:endParaRPr kumimoji="0" lang="en-US" altLang="en-US" sz="1600" b="0" i="0" u="none" strike="noStrike" cap="none" normalizeH="0" baseline="0" dirty="0" smtClean="0">
                        <a:ln>
                          <a:noFill/>
                        </a:ln>
                        <a:solidFill>
                          <a:srgbClr val="000000"/>
                        </a:solidFill>
                        <a:effectLst/>
                        <a:latin typeface="+mj-lt"/>
                        <a:cs typeface="Arial" pitchFamily="34" charset="0"/>
                      </a:endParaRPr>
                    </a:p>
                  </a:txBody>
                  <a:tcPr marL="91433" marR="91433" marT="45737" marB="45737" horzOverflow="overflow"/>
                </a:tc>
                <a:tc>
                  <a:txBody>
                    <a:bodyPr/>
                    <a:lstStyle>
                      <a:lvl1pPr>
                        <a:spcBef>
                          <a:spcPts val="600"/>
                        </a:spcBef>
                        <a:buClr>
                          <a:srgbClr val="D52B1E"/>
                        </a:buClr>
                        <a:buSzPct val="100000"/>
                        <a:buFont typeface="Symbol" pitchFamily="18" charset="2"/>
                        <a:defRPr sz="2400">
                          <a:solidFill>
                            <a:schemeClr val="tx1"/>
                          </a:solidFill>
                          <a:latin typeface="Arial" pitchFamily="34" charset="0"/>
                          <a:ea typeface="ヒラギノ角ゴ Pro W3" charset="-128"/>
                          <a:cs typeface="DIN-Regular" pitchFamily="34" charset="0"/>
                        </a:defRPr>
                      </a:lvl1pPr>
                      <a:lvl2pPr marL="742950" indent="-285750">
                        <a:spcBef>
                          <a:spcPts val="600"/>
                        </a:spcBef>
                        <a:buClr>
                          <a:srgbClr val="D52B1E"/>
                        </a:buClr>
                        <a:defRPr sz="2000">
                          <a:solidFill>
                            <a:schemeClr val="tx1"/>
                          </a:solidFill>
                          <a:latin typeface="Arial" pitchFamily="34" charset="0"/>
                          <a:ea typeface="ヒラギノ角ゴ Pro W3" charset="-128"/>
                          <a:cs typeface="DIN-Regular" pitchFamily="34" charset="0"/>
                        </a:defRPr>
                      </a:lvl2pPr>
                      <a:lvl3pPr marL="1143000" indent="-228600">
                        <a:spcBef>
                          <a:spcPct val="20000"/>
                        </a:spcBef>
                        <a:buClr>
                          <a:srgbClr val="D52B1E"/>
                        </a:buClr>
                        <a:buFont typeface="DIN-Regular" pitchFamily="34" charset="0"/>
                        <a:defRPr>
                          <a:solidFill>
                            <a:schemeClr val="tx1"/>
                          </a:solidFill>
                          <a:latin typeface="Arial" pitchFamily="34" charset="0"/>
                          <a:ea typeface="ヒラギノ角ゴ Pro W3" charset="-128"/>
                          <a:cs typeface="DIN-Regular" pitchFamily="34" charset="0"/>
                        </a:defRPr>
                      </a:lvl3pPr>
                      <a:lvl4pPr marL="1600200" indent="-228600">
                        <a:spcBef>
                          <a:spcPct val="20000"/>
                        </a:spcBef>
                        <a:buClr>
                          <a:srgbClr val="D52B1E"/>
                        </a:buClr>
                        <a:defRPr sz="1600">
                          <a:solidFill>
                            <a:schemeClr val="tx1"/>
                          </a:solidFill>
                          <a:latin typeface="Arial" pitchFamily="34" charset="0"/>
                          <a:ea typeface="ヒラギノ角ゴ Pro W3" charset="-128"/>
                          <a:cs typeface="DIN-Regular" pitchFamily="34" charset="0"/>
                        </a:defRPr>
                      </a:lvl4pPr>
                      <a:lvl5pPr marL="2057400" indent="-228600">
                        <a:spcBef>
                          <a:spcPct val="20000"/>
                        </a:spcBef>
                        <a:buClr>
                          <a:srgbClr val="D52B1E"/>
                        </a:buClr>
                        <a:defRPr sz="1400">
                          <a:solidFill>
                            <a:schemeClr val="tx1"/>
                          </a:solidFill>
                          <a:latin typeface="Arial" pitchFamily="34" charset="0"/>
                          <a:ea typeface="ヒラギノ角ゴ Pro W3" charset="-128"/>
                          <a:cs typeface="DIN-Regular" pitchFamily="34" charset="0"/>
                        </a:defRPr>
                      </a:lvl5pPr>
                      <a:lvl6pPr marL="25146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6pPr>
                      <a:lvl7pPr marL="29718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7pPr>
                      <a:lvl8pPr marL="34290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8pPr>
                      <a:lvl9pPr marL="38862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smtClean="0">
                          <a:ln>
                            <a:noFill/>
                          </a:ln>
                          <a:effectLst/>
                          <a:latin typeface="+mj-lt"/>
                        </a:rPr>
                        <a:t>10</a:t>
                      </a:r>
                      <a:endParaRPr kumimoji="0" lang="en-US" altLang="en-US" sz="1600" b="0" i="0" u="none" strike="noStrike" cap="none" normalizeH="0" baseline="0" dirty="0" smtClean="0">
                        <a:ln>
                          <a:noFill/>
                        </a:ln>
                        <a:solidFill>
                          <a:srgbClr val="000000"/>
                        </a:solidFill>
                        <a:effectLst/>
                        <a:latin typeface="+mj-lt"/>
                        <a:cs typeface="Arial" pitchFamily="34" charset="0"/>
                      </a:endParaRPr>
                    </a:p>
                  </a:txBody>
                  <a:tcPr marL="91433" marR="91433" marT="45737" marB="45737" horzOverflow="overflow"/>
                </a:tc>
                <a:extLst>
                  <a:ext uri="{0D108BD9-81ED-4DB2-BD59-A6C34878D82A}">
                    <a16:rowId xmlns:a16="http://schemas.microsoft.com/office/drawing/2014/main" val="10004"/>
                  </a:ext>
                </a:extLst>
              </a:tr>
            </a:tbl>
          </a:graphicData>
        </a:graphic>
      </p:graphicFrame>
      <p:sp>
        <p:nvSpPr>
          <p:cNvPr id="78888" name="TextBox 1"/>
          <p:cNvSpPr txBox="1">
            <a:spLocks noChangeArrowheads="1"/>
          </p:cNvSpPr>
          <p:nvPr/>
        </p:nvSpPr>
        <p:spPr bwMode="auto">
          <a:xfrm>
            <a:off x="2963863" y="6057900"/>
            <a:ext cx="1787525" cy="366713"/>
          </a:xfrm>
          <a:prstGeom prst="rect">
            <a:avLst/>
          </a:prstGeom>
          <a:noFill/>
          <a:ln w="9525">
            <a:noFill/>
            <a:miter lim="800000"/>
            <a:headEnd/>
            <a:tailEnd/>
          </a:ln>
        </p:spPr>
        <p:txBody>
          <a:bodyPr>
            <a:spAutoFit/>
          </a:bodyPr>
          <a:lstStyle/>
          <a:p>
            <a:pPr eaLnBrk="1" hangingPunct="1"/>
            <a:r>
              <a:rPr lang="en-US" altLang="en-US" b="1">
                <a:ea typeface="ヒラギノ角ゴ Pro W3" charset="-128"/>
              </a:rPr>
              <a:t>Time of day</a:t>
            </a:r>
          </a:p>
        </p:txBody>
      </p:sp>
      <p:sp>
        <p:nvSpPr>
          <p:cNvPr id="78889" name="TextBox 1"/>
          <p:cNvSpPr txBox="1">
            <a:spLocks noChangeArrowheads="1"/>
          </p:cNvSpPr>
          <p:nvPr/>
        </p:nvSpPr>
        <p:spPr bwMode="auto">
          <a:xfrm rot="-5400000">
            <a:off x="-881856" y="4394994"/>
            <a:ext cx="2838450" cy="369888"/>
          </a:xfrm>
          <a:prstGeom prst="rect">
            <a:avLst/>
          </a:prstGeom>
          <a:noFill/>
          <a:ln w="9525">
            <a:noFill/>
            <a:miter lim="800000"/>
            <a:headEnd/>
            <a:tailEnd/>
          </a:ln>
        </p:spPr>
        <p:txBody>
          <a:bodyPr>
            <a:spAutoFit/>
          </a:bodyPr>
          <a:lstStyle/>
          <a:p>
            <a:pPr eaLnBrk="1" hangingPunct="1"/>
            <a:r>
              <a:rPr lang="en-GB" altLang="en-US" b="1">
                <a:solidFill>
                  <a:srgbClr val="333333"/>
                </a:solidFill>
                <a:ea typeface="ヒラギノ角ゴ Pro W3" charset="-128"/>
              </a:rPr>
              <a:t>Blood glucose (mg/dL)</a:t>
            </a:r>
          </a:p>
        </p:txBody>
      </p:sp>
      <p:cxnSp>
        <p:nvCxnSpPr>
          <p:cNvPr id="4" name="Straight Connector 3"/>
          <p:cNvCxnSpPr>
            <a:stCxn id="78859" idx="0"/>
          </p:cNvCxnSpPr>
          <p:nvPr/>
        </p:nvCxnSpPr>
        <p:spPr>
          <a:xfrm flipH="1">
            <a:off x="1177925" y="3609975"/>
            <a:ext cx="6350" cy="21463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8891" name="Line 9"/>
          <p:cNvSpPr>
            <a:spLocks noChangeShapeType="1"/>
          </p:cNvSpPr>
          <p:nvPr/>
        </p:nvSpPr>
        <p:spPr bwMode="auto">
          <a:xfrm flipH="1">
            <a:off x="1092200" y="5222875"/>
            <a:ext cx="66675" cy="0"/>
          </a:xfrm>
          <a:prstGeom prst="line">
            <a:avLst/>
          </a:prstGeom>
          <a:noFill/>
          <a:ln w="9525">
            <a:solidFill>
              <a:srgbClr val="808080"/>
            </a:solidFill>
            <a:round/>
            <a:headEnd/>
            <a:tailEnd/>
          </a:ln>
        </p:spPr>
        <p:txBody>
          <a:bodyPr/>
          <a:lstStyle/>
          <a:p>
            <a:endParaRPr lang="en-IN"/>
          </a:p>
        </p:txBody>
      </p:sp>
      <p:sp>
        <p:nvSpPr>
          <p:cNvPr id="38" name="Rectangle 1"/>
          <p:cNvSpPr>
            <a:spLocks noChangeArrowheads="1"/>
          </p:cNvSpPr>
          <p:nvPr/>
        </p:nvSpPr>
        <p:spPr bwMode="auto">
          <a:xfrm>
            <a:off x="7391400" y="6629400"/>
            <a:ext cx="1752600" cy="276999"/>
          </a:xfrm>
          <a:prstGeom prst="rect">
            <a:avLst/>
          </a:prstGeom>
          <a:noFill/>
          <a:ln w="9525">
            <a:noFill/>
            <a:miter lim="800000"/>
            <a:headEnd/>
            <a:tailEnd/>
          </a:ln>
        </p:spPr>
        <p:txBody>
          <a:bodyPr wrap="square">
            <a:spAutoFit/>
          </a:bodyPr>
          <a:lstStyle/>
          <a:p>
            <a:r>
              <a:rPr lang="en-US" altLang="en-US" sz="1200" dirty="0">
                <a:solidFill>
                  <a:srgbClr val="000000"/>
                </a:solidFill>
                <a:latin typeface="Calibri" pitchFamily="34" charset="0"/>
                <a:ea typeface="ヒラギノ角ゴ Pro W3" charset="-128"/>
              </a:rPr>
              <a:t>EGL/CYCLE/Jun/2017/24</a:t>
            </a:r>
            <a:r>
              <a:rPr lang="en-US" altLang="en-US" sz="1200" dirty="0">
                <a:ea typeface="ヒラギノ角ゴ Pro W3" charset="-128"/>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up)">
                                      <p:cBhvr>
                                        <p:cTn id="10" dur="500"/>
                                        <p:tgtEl>
                                          <p:spTgt spid="3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left)">
                                      <p:cBhvr>
                                        <p:cTn id="1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Table 46"/>
          <p:cNvGraphicFramePr>
            <a:graphicFrameLocks noGrp="1"/>
          </p:cNvGraphicFramePr>
          <p:nvPr/>
        </p:nvGraphicFramePr>
        <p:xfrm>
          <a:off x="7151688" y="4343400"/>
          <a:ext cx="1992312" cy="1997086"/>
        </p:xfrm>
        <a:graphic>
          <a:graphicData uri="http://schemas.openxmlformats.org/drawingml/2006/table">
            <a:tbl>
              <a:tblPr>
                <a:tableStyleId>{8A107856-5554-42FB-B03E-39F5DBC370BA}</a:tableStyleId>
              </a:tblPr>
              <a:tblGrid>
                <a:gridCol w="1152525">
                  <a:extLst>
                    <a:ext uri="{9D8B030D-6E8A-4147-A177-3AD203B41FA5}">
                      <a16:colId xmlns:a16="http://schemas.microsoft.com/office/drawing/2014/main" val="20000"/>
                    </a:ext>
                  </a:extLst>
                </a:gridCol>
                <a:gridCol w="839787">
                  <a:extLst>
                    <a:ext uri="{9D8B030D-6E8A-4147-A177-3AD203B41FA5}">
                      <a16:colId xmlns:a16="http://schemas.microsoft.com/office/drawing/2014/main" val="20001"/>
                    </a:ext>
                  </a:extLst>
                </a:gridCol>
              </a:tblGrid>
              <a:tr h="777726">
                <a:tc>
                  <a:txBody>
                    <a:bodyPr/>
                    <a:lstStyle>
                      <a:lvl1pPr>
                        <a:spcBef>
                          <a:spcPts val="600"/>
                        </a:spcBef>
                        <a:buClr>
                          <a:srgbClr val="D52B1E"/>
                        </a:buClr>
                        <a:buSzPct val="100000"/>
                        <a:buFont typeface="Symbol" pitchFamily="18" charset="2"/>
                        <a:defRPr sz="2400">
                          <a:solidFill>
                            <a:schemeClr val="tx1"/>
                          </a:solidFill>
                          <a:latin typeface="Arial" pitchFamily="34" charset="0"/>
                          <a:ea typeface="ヒラギノ角ゴ Pro W3" charset="-128"/>
                          <a:cs typeface="DIN-Regular" pitchFamily="34" charset="0"/>
                        </a:defRPr>
                      </a:lvl1pPr>
                      <a:lvl2pPr marL="742950" indent="-285750">
                        <a:spcBef>
                          <a:spcPts val="600"/>
                        </a:spcBef>
                        <a:buClr>
                          <a:srgbClr val="D52B1E"/>
                        </a:buClr>
                        <a:defRPr sz="2000">
                          <a:solidFill>
                            <a:schemeClr val="tx1"/>
                          </a:solidFill>
                          <a:latin typeface="Arial" pitchFamily="34" charset="0"/>
                          <a:ea typeface="ヒラギノ角ゴ Pro W3" charset="-128"/>
                          <a:cs typeface="DIN-Regular" pitchFamily="34" charset="0"/>
                        </a:defRPr>
                      </a:lvl2pPr>
                      <a:lvl3pPr marL="1143000" indent="-228600">
                        <a:spcBef>
                          <a:spcPct val="20000"/>
                        </a:spcBef>
                        <a:buClr>
                          <a:srgbClr val="D52B1E"/>
                        </a:buClr>
                        <a:buFont typeface="DIN-Regular" pitchFamily="34" charset="0"/>
                        <a:defRPr>
                          <a:solidFill>
                            <a:schemeClr val="tx1"/>
                          </a:solidFill>
                          <a:latin typeface="Arial" pitchFamily="34" charset="0"/>
                          <a:ea typeface="ヒラギノ角ゴ Pro W3" charset="-128"/>
                          <a:cs typeface="DIN-Regular" pitchFamily="34" charset="0"/>
                        </a:defRPr>
                      </a:lvl3pPr>
                      <a:lvl4pPr marL="1600200" indent="-228600">
                        <a:spcBef>
                          <a:spcPct val="20000"/>
                        </a:spcBef>
                        <a:buClr>
                          <a:srgbClr val="D52B1E"/>
                        </a:buClr>
                        <a:defRPr sz="1600">
                          <a:solidFill>
                            <a:schemeClr val="tx1"/>
                          </a:solidFill>
                          <a:latin typeface="Arial" pitchFamily="34" charset="0"/>
                          <a:ea typeface="ヒラギノ角ゴ Pro W3" charset="-128"/>
                          <a:cs typeface="DIN-Regular" pitchFamily="34" charset="0"/>
                        </a:defRPr>
                      </a:lvl4pPr>
                      <a:lvl5pPr marL="2057400" indent="-228600">
                        <a:spcBef>
                          <a:spcPct val="20000"/>
                        </a:spcBef>
                        <a:buClr>
                          <a:srgbClr val="D52B1E"/>
                        </a:buClr>
                        <a:defRPr sz="1400">
                          <a:solidFill>
                            <a:schemeClr val="tx1"/>
                          </a:solidFill>
                          <a:latin typeface="Arial" pitchFamily="34" charset="0"/>
                          <a:ea typeface="ヒラギノ角ゴ Pro W3" charset="-128"/>
                          <a:cs typeface="DIN-Regular" pitchFamily="34" charset="0"/>
                        </a:defRPr>
                      </a:lvl5pPr>
                      <a:lvl6pPr marL="25146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6pPr>
                      <a:lvl7pPr marL="29718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7pPr>
                      <a:lvl8pPr marL="34290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8pPr>
                      <a:lvl9pPr marL="38862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u="none" strike="noStrike" cap="none" normalizeH="0" baseline="0" dirty="0" smtClean="0">
                          <a:ln>
                            <a:noFill/>
                          </a:ln>
                          <a:effectLst/>
                        </a:rPr>
                        <a:t>Blood Glucose (mg/dL)</a:t>
                      </a:r>
                      <a:endParaRPr kumimoji="0" lang="en-US" altLang="en-US" sz="1500" b="1" i="0" u="none" strike="noStrike" cap="none" normalizeH="0" baseline="0" dirty="0" smtClean="0">
                        <a:ln>
                          <a:noFill/>
                        </a:ln>
                        <a:solidFill>
                          <a:srgbClr val="FFFFFF"/>
                        </a:solidFill>
                        <a:effectLst/>
                        <a:latin typeface="+mn-lt"/>
                        <a:cs typeface="Arial" pitchFamily="34" charset="0"/>
                      </a:endParaRPr>
                    </a:p>
                  </a:txBody>
                  <a:tcPr marL="91464" marR="91464" marT="45740" marB="45740" horzOverflow="overflow"/>
                </a:tc>
                <a:tc>
                  <a:txBody>
                    <a:bodyPr/>
                    <a:lstStyle>
                      <a:lvl1pPr>
                        <a:spcBef>
                          <a:spcPts val="600"/>
                        </a:spcBef>
                        <a:buClr>
                          <a:srgbClr val="D52B1E"/>
                        </a:buClr>
                        <a:buSzPct val="100000"/>
                        <a:buFont typeface="Symbol" pitchFamily="18" charset="2"/>
                        <a:defRPr sz="2400">
                          <a:solidFill>
                            <a:schemeClr val="tx1"/>
                          </a:solidFill>
                          <a:latin typeface="Arial" pitchFamily="34" charset="0"/>
                          <a:ea typeface="ヒラギノ角ゴ Pro W3" charset="-128"/>
                          <a:cs typeface="DIN-Regular" pitchFamily="34" charset="0"/>
                        </a:defRPr>
                      </a:lvl1pPr>
                      <a:lvl2pPr marL="742950" indent="-285750">
                        <a:spcBef>
                          <a:spcPts val="600"/>
                        </a:spcBef>
                        <a:buClr>
                          <a:srgbClr val="D52B1E"/>
                        </a:buClr>
                        <a:defRPr sz="2000">
                          <a:solidFill>
                            <a:schemeClr val="tx1"/>
                          </a:solidFill>
                          <a:latin typeface="Arial" pitchFamily="34" charset="0"/>
                          <a:ea typeface="ヒラギノ角ゴ Pro W3" charset="-128"/>
                          <a:cs typeface="DIN-Regular" pitchFamily="34" charset="0"/>
                        </a:defRPr>
                      </a:lvl2pPr>
                      <a:lvl3pPr marL="1143000" indent="-228600">
                        <a:spcBef>
                          <a:spcPct val="20000"/>
                        </a:spcBef>
                        <a:buClr>
                          <a:srgbClr val="D52B1E"/>
                        </a:buClr>
                        <a:buFont typeface="DIN-Regular" pitchFamily="34" charset="0"/>
                        <a:defRPr>
                          <a:solidFill>
                            <a:schemeClr val="tx1"/>
                          </a:solidFill>
                          <a:latin typeface="Arial" pitchFamily="34" charset="0"/>
                          <a:ea typeface="ヒラギノ角ゴ Pro W3" charset="-128"/>
                          <a:cs typeface="DIN-Regular" pitchFamily="34" charset="0"/>
                        </a:defRPr>
                      </a:lvl3pPr>
                      <a:lvl4pPr marL="1600200" indent="-228600">
                        <a:spcBef>
                          <a:spcPct val="20000"/>
                        </a:spcBef>
                        <a:buClr>
                          <a:srgbClr val="D52B1E"/>
                        </a:buClr>
                        <a:defRPr sz="1600">
                          <a:solidFill>
                            <a:schemeClr val="tx1"/>
                          </a:solidFill>
                          <a:latin typeface="Arial" pitchFamily="34" charset="0"/>
                          <a:ea typeface="ヒラギノ角ゴ Pro W3" charset="-128"/>
                          <a:cs typeface="DIN-Regular" pitchFamily="34" charset="0"/>
                        </a:defRPr>
                      </a:lvl4pPr>
                      <a:lvl5pPr marL="2057400" indent="-228600">
                        <a:spcBef>
                          <a:spcPct val="20000"/>
                        </a:spcBef>
                        <a:buClr>
                          <a:srgbClr val="D52B1E"/>
                        </a:buClr>
                        <a:defRPr sz="1400">
                          <a:solidFill>
                            <a:schemeClr val="tx1"/>
                          </a:solidFill>
                          <a:latin typeface="Arial" pitchFamily="34" charset="0"/>
                          <a:ea typeface="ヒラギノ角ゴ Pro W3" charset="-128"/>
                          <a:cs typeface="DIN-Regular" pitchFamily="34" charset="0"/>
                        </a:defRPr>
                      </a:lvl5pPr>
                      <a:lvl6pPr marL="25146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6pPr>
                      <a:lvl7pPr marL="29718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7pPr>
                      <a:lvl8pPr marL="34290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8pPr>
                      <a:lvl9pPr marL="38862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u="none" strike="noStrike" cap="none" normalizeH="0" baseline="0" dirty="0" smtClean="0">
                          <a:ln>
                            <a:noFill/>
                          </a:ln>
                          <a:effectLst/>
                        </a:rPr>
                        <a:t>Insulin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u="none" strike="noStrike" cap="none" normalizeH="0" baseline="0" dirty="0" smtClean="0">
                          <a:ln>
                            <a:noFill/>
                          </a:ln>
                          <a:effectLst/>
                        </a:rPr>
                        <a:t> Units</a:t>
                      </a:r>
                      <a:endParaRPr kumimoji="0" lang="en-US" altLang="en-US" sz="1500" b="1" i="0" u="none" strike="noStrike" cap="none" normalizeH="0" baseline="0" dirty="0" smtClean="0">
                        <a:ln>
                          <a:noFill/>
                        </a:ln>
                        <a:solidFill>
                          <a:srgbClr val="FFFFFF"/>
                        </a:solidFill>
                        <a:effectLst/>
                        <a:latin typeface="+mn-lt"/>
                        <a:cs typeface="Arial" pitchFamily="34" charset="0"/>
                      </a:endParaRPr>
                    </a:p>
                  </a:txBody>
                  <a:tcPr marL="91464" marR="91464" marT="45740" marB="45740" horzOverflow="overflow"/>
                </a:tc>
                <a:extLst>
                  <a:ext uri="{0D108BD9-81ED-4DB2-BD59-A6C34878D82A}">
                    <a16:rowId xmlns:a16="http://schemas.microsoft.com/office/drawing/2014/main" val="10000"/>
                  </a:ext>
                </a:extLst>
              </a:tr>
              <a:tr h="304837">
                <a:tc>
                  <a:txBody>
                    <a:bodyPr/>
                    <a:lstStyle>
                      <a:lvl1pPr>
                        <a:spcBef>
                          <a:spcPts val="600"/>
                        </a:spcBef>
                        <a:buClr>
                          <a:srgbClr val="D52B1E"/>
                        </a:buClr>
                        <a:buSzPct val="100000"/>
                        <a:buFont typeface="Symbol" pitchFamily="18" charset="2"/>
                        <a:defRPr sz="2400">
                          <a:solidFill>
                            <a:schemeClr val="tx1"/>
                          </a:solidFill>
                          <a:latin typeface="Arial" pitchFamily="34" charset="0"/>
                          <a:ea typeface="ヒラギノ角ゴ Pro W3" charset="-128"/>
                          <a:cs typeface="DIN-Regular" pitchFamily="34" charset="0"/>
                        </a:defRPr>
                      </a:lvl1pPr>
                      <a:lvl2pPr marL="742950" indent="-285750">
                        <a:spcBef>
                          <a:spcPts val="600"/>
                        </a:spcBef>
                        <a:buClr>
                          <a:srgbClr val="D52B1E"/>
                        </a:buClr>
                        <a:defRPr sz="2000">
                          <a:solidFill>
                            <a:schemeClr val="tx1"/>
                          </a:solidFill>
                          <a:latin typeface="Arial" pitchFamily="34" charset="0"/>
                          <a:ea typeface="ヒラギノ角ゴ Pro W3" charset="-128"/>
                          <a:cs typeface="DIN-Regular" pitchFamily="34" charset="0"/>
                        </a:defRPr>
                      </a:lvl2pPr>
                      <a:lvl3pPr marL="1143000" indent="-228600">
                        <a:spcBef>
                          <a:spcPct val="20000"/>
                        </a:spcBef>
                        <a:buClr>
                          <a:srgbClr val="D52B1E"/>
                        </a:buClr>
                        <a:buFont typeface="DIN-Regular" pitchFamily="34" charset="0"/>
                        <a:defRPr>
                          <a:solidFill>
                            <a:schemeClr val="tx1"/>
                          </a:solidFill>
                          <a:latin typeface="Arial" pitchFamily="34" charset="0"/>
                          <a:ea typeface="ヒラギノ角ゴ Pro W3" charset="-128"/>
                          <a:cs typeface="DIN-Regular" pitchFamily="34" charset="0"/>
                        </a:defRPr>
                      </a:lvl3pPr>
                      <a:lvl4pPr marL="1600200" indent="-228600">
                        <a:spcBef>
                          <a:spcPct val="20000"/>
                        </a:spcBef>
                        <a:buClr>
                          <a:srgbClr val="D52B1E"/>
                        </a:buClr>
                        <a:defRPr sz="1600">
                          <a:solidFill>
                            <a:schemeClr val="tx1"/>
                          </a:solidFill>
                          <a:latin typeface="Arial" pitchFamily="34" charset="0"/>
                          <a:ea typeface="ヒラギノ角ゴ Pro W3" charset="-128"/>
                          <a:cs typeface="DIN-Regular" pitchFamily="34" charset="0"/>
                        </a:defRPr>
                      </a:lvl4pPr>
                      <a:lvl5pPr marL="2057400" indent="-228600">
                        <a:spcBef>
                          <a:spcPct val="20000"/>
                        </a:spcBef>
                        <a:buClr>
                          <a:srgbClr val="D52B1E"/>
                        </a:buClr>
                        <a:defRPr sz="1400">
                          <a:solidFill>
                            <a:schemeClr val="tx1"/>
                          </a:solidFill>
                          <a:latin typeface="Arial" pitchFamily="34" charset="0"/>
                          <a:ea typeface="ヒラギノ角ゴ Pro W3" charset="-128"/>
                          <a:cs typeface="DIN-Regular" pitchFamily="34" charset="0"/>
                        </a:defRPr>
                      </a:lvl5pPr>
                      <a:lvl6pPr marL="25146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6pPr>
                      <a:lvl7pPr marL="29718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7pPr>
                      <a:lvl8pPr marL="34290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8pPr>
                      <a:lvl9pPr marL="38862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rPr>
                        <a:t>201–250</a:t>
                      </a:r>
                      <a:endParaRPr kumimoji="0" lang="en-US" altLang="en-US" sz="1400" b="0" i="0" u="none" strike="noStrike" cap="none" normalizeH="0" baseline="0" dirty="0" smtClean="0">
                        <a:ln>
                          <a:noFill/>
                        </a:ln>
                        <a:solidFill>
                          <a:srgbClr val="000000"/>
                        </a:solidFill>
                        <a:effectLst/>
                        <a:latin typeface="+mn-lt"/>
                        <a:cs typeface="Arial" pitchFamily="34" charset="0"/>
                      </a:endParaRPr>
                    </a:p>
                  </a:txBody>
                  <a:tcPr marL="91464" marR="91464" marT="45740" marB="45740" horzOverflow="overflow"/>
                </a:tc>
                <a:tc>
                  <a:txBody>
                    <a:bodyPr/>
                    <a:lstStyle>
                      <a:lvl1pPr>
                        <a:spcBef>
                          <a:spcPts val="600"/>
                        </a:spcBef>
                        <a:buClr>
                          <a:srgbClr val="D52B1E"/>
                        </a:buClr>
                        <a:buSzPct val="100000"/>
                        <a:buFont typeface="Symbol" pitchFamily="18" charset="2"/>
                        <a:defRPr sz="2400">
                          <a:solidFill>
                            <a:schemeClr val="tx1"/>
                          </a:solidFill>
                          <a:latin typeface="Arial" pitchFamily="34" charset="0"/>
                          <a:ea typeface="ヒラギノ角ゴ Pro W3" charset="-128"/>
                          <a:cs typeface="DIN-Regular" pitchFamily="34" charset="0"/>
                        </a:defRPr>
                      </a:lvl1pPr>
                      <a:lvl2pPr marL="742950" indent="-285750">
                        <a:spcBef>
                          <a:spcPts val="600"/>
                        </a:spcBef>
                        <a:buClr>
                          <a:srgbClr val="D52B1E"/>
                        </a:buClr>
                        <a:defRPr sz="2000">
                          <a:solidFill>
                            <a:schemeClr val="tx1"/>
                          </a:solidFill>
                          <a:latin typeface="Arial" pitchFamily="34" charset="0"/>
                          <a:ea typeface="ヒラギノ角ゴ Pro W3" charset="-128"/>
                          <a:cs typeface="DIN-Regular" pitchFamily="34" charset="0"/>
                        </a:defRPr>
                      </a:lvl2pPr>
                      <a:lvl3pPr marL="1143000" indent="-228600">
                        <a:spcBef>
                          <a:spcPct val="20000"/>
                        </a:spcBef>
                        <a:buClr>
                          <a:srgbClr val="D52B1E"/>
                        </a:buClr>
                        <a:buFont typeface="DIN-Regular" pitchFamily="34" charset="0"/>
                        <a:defRPr>
                          <a:solidFill>
                            <a:schemeClr val="tx1"/>
                          </a:solidFill>
                          <a:latin typeface="Arial" pitchFamily="34" charset="0"/>
                          <a:ea typeface="ヒラギノ角ゴ Pro W3" charset="-128"/>
                          <a:cs typeface="DIN-Regular" pitchFamily="34" charset="0"/>
                        </a:defRPr>
                      </a:lvl3pPr>
                      <a:lvl4pPr marL="1600200" indent="-228600">
                        <a:spcBef>
                          <a:spcPct val="20000"/>
                        </a:spcBef>
                        <a:buClr>
                          <a:srgbClr val="D52B1E"/>
                        </a:buClr>
                        <a:defRPr sz="1600">
                          <a:solidFill>
                            <a:schemeClr val="tx1"/>
                          </a:solidFill>
                          <a:latin typeface="Arial" pitchFamily="34" charset="0"/>
                          <a:ea typeface="ヒラギノ角ゴ Pro W3" charset="-128"/>
                          <a:cs typeface="DIN-Regular" pitchFamily="34" charset="0"/>
                        </a:defRPr>
                      </a:lvl4pPr>
                      <a:lvl5pPr marL="2057400" indent="-228600">
                        <a:spcBef>
                          <a:spcPct val="20000"/>
                        </a:spcBef>
                        <a:buClr>
                          <a:srgbClr val="D52B1E"/>
                        </a:buClr>
                        <a:defRPr sz="1400">
                          <a:solidFill>
                            <a:schemeClr val="tx1"/>
                          </a:solidFill>
                          <a:latin typeface="Arial" pitchFamily="34" charset="0"/>
                          <a:ea typeface="ヒラギノ角ゴ Pro W3" charset="-128"/>
                          <a:cs typeface="DIN-Regular" pitchFamily="34" charset="0"/>
                        </a:defRPr>
                      </a:lvl5pPr>
                      <a:lvl6pPr marL="25146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6pPr>
                      <a:lvl7pPr marL="29718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7pPr>
                      <a:lvl8pPr marL="34290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8pPr>
                      <a:lvl9pPr marL="38862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rPr>
                        <a:t>4</a:t>
                      </a:r>
                      <a:endParaRPr kumimoji="0" lang="en-US" altLang="en-US" sz="1400" b="0" i="0" u="none" strike="noStrike" cap="none" normalizeH="0" baseline="0" dirty="0" smtClean="0">
                        <a:ln>
                          <a:noFill/>
                        </a:ln>
                        <a:solidFill>
                          <a:srgbClr val="000000"/>
                        </a:solidFill>
                        <a:effectLst/>
                        <a:latin typeface="+mn-lt"/>
                        <a:cs typeface="Arial" pitchFamily="34" charset="0"/>
                      </a:endParaRPr>
                    </a:p>
                  </a:txBody>
                  <a:tcPr marL="91464" marR="91464" marT="45740" marB="45740" horzOverflow="overflow"/>
                </a:tc>
                <a:extLst>
                  <a:ext uri="{0D108BD9-81ED-4DB2-BD59-A6C34878D82A}">
                    <a16:rowId xmlns:a16="http://schemas.microsoft.com/office/drawing/2014/main" val="10001"/>
                  </a:ext>
                </a:extLst>
              </a:tr>
              <a:tr h="304837">
                <a:tc>
                  <a:txBody>
                    <a:bodyPr/>
                    <a:lstStyle>
                      <a:lvl1pPr>
                        <a:spcBef>
                          <a:spcPts val="600"/>
                        </a:spcBef>
                        <a:buClr>
                          <a:srgbClr val="D52B1E"/>
                        </a:buClr>
                        <a:buSzPct val="100000"/>
                        <a:buFont typeface="Symbol" pitchFamily="18" charset="2"/>
                        <a:defRPr sz="2400">
                          <a:solidFill>
                            <a:schemeClr val="tx1"/>
                          </a:solidFill>
                          <a:latin typeface="Arial" pitchFamily="34" charset="0"/>
                          <a:ea typeface="ヒラギノ角ゴ Pro W3" charset="-128"/>
                          <a:cs typeface="DIN-Regular" pitchFamily="34" charset="0"/>
                        </a:defRPr>
                      </a:lvl1pPr>
                      <a:lvl2pPr marL="742950" indent="-285750">
                        <a:spcBef>
                          <a:spcPts val="600"/>
                        </a:spcBef>
                        <a:buClr>
                          <a:srgbClr val="D52B1E"/>
                        </a:buClr>
                        <a:defRPr sz="2000">
                          <a:solidFill>
                            <a:schemeClr val="tx1"/>
                          </a:solidFill>
                          <a:latin typeface="Arial" pitchFamily="34" charset="0"/>
                          <a:ea typeface="ヒラギノ角ゴ Pro W3" charset="-128"/>
                          <a:cs typeface="DIN-Regular" pitchFamily="34" charset="0"/>
                        </a:defRPr>
                      </a:lvl2pPr>
                      <a:lvl3pPr marL="1143000" indent="-228600">
                        <a:spcBef>
                          <a:spcPct val="20000"/>
                        </a:spcBef>
                        <a:buClr>
                          <a:srgbClr val="D52B1E"/>
                        </a:buClr>
                        <a:buFont typeface="DIN-Regular" pitchFamily="34" charset="0"/>
                        <a:defRPr>
                          <a:solidFill>
                            <a:schemeClr val="tx1"/>
                          </a:solidFill>
                          <a:latin typeface="Arial" pitchFamily="34" charset="0"/>
                          <a:ea typeface="ヒラギノ角ゴ Pro W3" charset="-128"/>
                          <a:cs typeface="DIN-Regular" pitchFamily="34" charset="0"/>
                        </a:defRPr>
                      </a:lvl3pPr>
                      <a:lvl4pPr marL="1600200" indent="-228600">
                        <a:spcBef>
                          <a:spcPct val="20000"/>
                        </a:spcBef>
                        <a:buClr>
                          <a:srgbClr val="D52B1E"/>
                        </a:buClr>
                        <a:defRPr sz="1600">
                          <a:solidFill>
                            <a:schemeClr val="tx1"/>
                          </a:solidFill>
                          <a:latin typeface="Arial" pitchFamily="34" charset="0"/>
                          <a:ea typeface="ヒラギノ角ゴ Pro W3" charset="-128"/>
                          <a:cs typeface="DIN-Regular" pitchFamily="34" charset="0"/>
                        </a:defRPr>
                      </a:lvl4pPr>
                      <a:lvl5pPr marL="2057400" indent="-228600">
                        <a:spcBef>
                          <a:spcPct val="20000"/>
                        </a:spcBef>
                        <a:buClr>
                          <a:srgbClr val="D52B1E"/>
                        </a:buClr>
                        <a:defRPr sz="1400">
                          <a:solidFill>
                            <a:schemeClr val="tx1"/>
                          </a:solidFill>
                          <a:latin typeface="Arial" pitchFamily="34" charset="0"/>
                          <a:ea typeface="ヒラギノ角ゴ Pro W3" charset="-128"/>
                          <a:cs typeface="DIN-Regular" pitchFamily="34" charset="0"/>
                        </a:defRPr>
                      </a:lvl5pPr>
                      <a:lvl6pPr marL="25146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6pPr>
                      <a:lvl7pPr marL="29718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7pPr>
                      <a:lvl8pPr marL="34290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8pPr>
                      <a:lvl9pPr marL="38862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rPr>
                        <a:t>251–300</a:t>
                      </a:r>
                      <a:endParaRPr kumimoji="0" lang="en-US" altLang="en-US" sz="1400" b="0" i="0" u="none" strike="noStrike" cap="none" normalizeH="0" baseline="0" dirty="0" smtClean="0">
                        <a:ln>
                          <a:noFill/>
                        </a:ln>
                        <a:solidFill>
                          <a:srgbClr val="000000"/>
                        </a:solidFill>
                        <a:effectLst/>
                        <a:latin typeface="+mn-lt"/>
                        <a:cs typeface="Arial" pitchFamily="34" charset="0"/>
                      </a:endParaRPr>
                    </a:p>
                  </a:txBody>
                  <a:tcPr marL="91464" marR="91464" marT="45740" marB="45740" horzOverflow="overflow"/>
                </a:tc>
                <a:tc>
                  <a:txBody>
                    <a:bodyPr/>
                    <a:lstStyle>
                      <a:lvl1pPr>
                        <a:spcBef>
                          <a:spcPts val="600"/>
                        </a:spcBef>
                        <a:buClr>
                          <a:srgbClr val="D52B1E"/>
                        </a:buClr>
                        <a:buSzPct val="100000"/>
                        <a:buFont typeface="Symbol" pitchFamily="18" charset="2"/>
                        <a:defRPr sz="2400">
                          <a:solidFill>
                            <a:schemeClr val="tx1"/>
                          </a:solidFill>
                          <a:latin typeface="Arial" pitchFamily="34" charset="0"/>
                          <a:ea typeface="ヒラギノ角ゴ Pro W3" charset="-128"/>
                          <a:cs typeface="DIN-Regular" pitchFamily="34" charset="0"/>
                        </a:defRPr>
                      </a:lvl1pPr>
                      <a:lvl2pPr marL="742950" indent="-285750">
                        <a:spcBef>
                          <a:spcPts val="600"/>
                        </a:spcBef>
                        <a:buClr>
                          <a:srgbClr val="D52B1E"/>
                        </a:buClr>
                        <a:defRPr sz="2000">
                          <a:solidFill>
                            <a:schemeClr val="tx1"/>
                          </a:solidFill>
                          <a:latin typeface="Arial" pitchFamily="34" charset="0"/>
                          <a:ea typeface="ヒラギノ角ゴ Pro W3" charset="-128"/>
                          <a:cs typeface="DIN-Regular" pitchFamily="34" charset="0"/>
                        </a:defRPr>
                      </a:lvl2pPr>
                      <a:lvl3pPr marL="1143000" indent="-228600">
                        <a:spcBef>
                          <a:spcPct val="20000"/>
                        </a:spcBef>
                        <a:buClr>
                          <a:srgbClr val="D52B1E"/>
                        </a:buClr>
                        <a:buFont typeface="DIN-Regular" pitchFamily="34" charset="0"/>
                        <a:defRPr>
                          <a:solidFill>
                            <a:schemeClr val="tx1"/>
                          </a:solidFill>
                          <a:latin typeface="Arial" pitchFamily="34" charset="0"/>
                          <a:ea typeface="ヒラギノ角ゴ Pro W3" charset="-128"/>
                          <a:cs typeface="DIN-Regular" pitchFamily="34" charset="0"/>
                        </a:defRPr>
                      </a:lvl3pPr>
                      <a:lvl4pPr marL="1600200" indent="-228600">
                        <a:spcBef>
                          <a:spcPct val="20000"/>
                        </a:spcBef>
                        <a:buClr>
                          <a:srgbClr val="D52B1E"/>
                        </a:buClr>
                        <a:defRPr sz="1600">
                          <a:solidFill>
                            <a:schemeClr val="tx1"/>
                          </a:solidFill>
                          <a:latin typeface="Arial" pitchFamily="34" charset="0"/>
                          <a:ea typeface="ヒラギノ角ゴ Pro W3" charset="-128"/>
                          <a:cs typeface="DIN-Regular" pitchFamily="34" charset="0"/>
                        </a:defRPr>
                      </a:lvl4pPr>
                      <a:lvl5pPr marL="2057400" indent="-228600">
                        <a:spcBef>
                          <a:spcPct val="20000"/>
                        </a:spcBef>
                        <a:buClr>
                          <a:srgbClr val="D52B1E"/>
                        </a:buClr>
                        <a:defRPr sz="1400">
                          <a:solidFill>
                            <a:schemeClr val="tx1"/>
                          </a:solidFill>
                          <a:latin typeface="Arial" pitchFamily="34" charset="0"/>
                          <a:ea typeface="ヒラギノ角ゴ Pro W3" charset="-128"/>
                          <a:cs typeface="DIN-Regular" pitchFamily="34" charset="0"/>
                        </a:defRPr>
                      </a:lvl5pPr>
                      <a:lvl6pPr marL="25146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6pPr>
                      <a:lvl7pPr marL="29718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7pPr>
                      <a:lvl8pPr marL="34290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8pPr>
                      <a:lvl9pPr marL="38862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rPr>
                        <a:t>6</a:t>
                      </a:r>
                      <a:endParaRPr kumimoji="0" lang="en-US" altLang="en-US" sz="1400" b="0" i="0" u="none" strike="noStrike" cap="none" normalizeH="0" baseline="0" dirty="0" smtClean="0">
                        <a:ln>
                          <a:noFill/>
                        </a:ln>
                        <a:solidFill>
                          <a:srgbClr val="000000"/>
                        </a:solidFill>
                        <a:effectLst/>
                        <a:latin typeface="+mn-lt"/>
                        <a:cs typeface="Arial" pitchFamily="34" charset="0"/>
                      </a:endParaRPr>
                    </a:p>
                  </a:txBody>
                  <a:tcPr marL="91464" marR="91464" marT="45740" marB="45740" horzOverflow="overflow"/>
                </a:tc>
                <a:extLst>
                  <a:ext uri="{0D108BD9-81ED-4DB2-BD59-A6C34878D82A}">
                    <a16:rowId xmlns:a16="http://schemas.microsoft.com/office/drawing/2014/main" val="10002"/>
                  </a:ext>
                </a:extLst>
              </a:tr>
              <a:tr h="304837">
                <a:tc>
                  <a:txBody>
                    <a:bodyPr/>
                    <a:lstStyle>
                      <a:lvl1pPr>
                        <a:spcBef>
                          <a:spcPts val="600"/>
                        </a:spcBef>
                        <a:buClr>
                          <a:srgbClr val="D52B1E"/>
                        </a:buClr>
                        <a:buSzPct val="100000"/>
                        <a:buFont typeface="Symbol" pitchFamily="18" charset="2"/>
                        <a:defRPr sz="2400">
                          <a:solidFill>
                            <a:schemeClr val="tx1"/>
                          </a:solidFill>
                          <a:latin typeface="Arial" pitchFamily="34" charset="0"/>
                          <a:ea typeface="ヒラギノ角ゴ Pro W3" charset="-128"/>
                          <a:cs typeface="DIN-Regular" pitchFamily="34" charset="0"/>
                        </a:defRPr>
                      </a:lvl1pPr>
                      <a:lvl2pPr marL="742950" indent="-285750">
                        <a:spcBef>
                          <a:spcPts val="600"/>
                        </a:spcBef>
                        <a:buClr>
                          <a:srgbClr val="D52B1E"/>
                        </a:buClr>
                        <a:defRPr sz="2000">
                          <a:solidFill>
                            <a:schemeClr val="tx1"/>
                          </a:solidFill>
                          <a:latin typeface="Arial" pitchFamily="34" charset="0"/>
                          <a:ea typeface="ヒラギノ角ゴ Pro W3" charset="-128"/>
                          <a:cs typeface="DIN-Regular" pitchFamily="34" charset="0"/>
                        </a:defRPr>
                      </a:lvl2pPr>
                      <a:lvl3pPr marL="1143000" indent="-228600">
                        <a:spcBef>
                          <a:spcPct val="20000"/>
                        </a:spcBef>
                        <a:buClr>
                          <a:srgbClr val="D52B1E"/>
                        </a:buClr>
                        <a:buFont typeface="DIN-Regular" pitchFamily="34" charset="0"/>
                        <a:defRPr>
                          <a:solidFill>
                            <a:schemeClr val="tx1"/>
                          </a:solidFill>
                          <a:latin typeface="Arial" pitchFamily="34" charset="0"/>
                          <a:ea typeface="ヒラギノ角ゴ Pro W3" charset="-128"/>
                          <a:cs typeface="DIN-Regular" pitchFamily="34" charset="0"/>
                        </a:defRPr>
                      </a:lvl3pPr>
                      <a:lvl4pPr marL="1600200" indent="-228600">
                        <a:spcBef>
                          <a:spcPct val="20000"/>
                        </a:spcBef>
                        <a:buClr>
                          <a:srgbClr val="D52B1E"/>
                        </a:buClr>
                        <a:defRPr sz="1600">
                          <a:solidFill>
                            <a:schemeClr val="tx1"/>
                          </a:solidFill>
                          <a:latin typeface="Arial" pitchFamily="34" charset="0"/>
                          <a:ea typeface="ヒラギノ角ゴ Pro W3" charset="-128"/>
                          <a:cs typeface="DIN-Regular" pitchFamily="34" charset="0"/>
                        </a:defRPr>
                      </a:lvl4pPr>
                      <a:lvl5pPr marL="2057400" indent="-228600">
                        <a:spcBef>
                          <a:spcPct val="20000"/>
                        </a:spcBef>
                        <a:buClr>
                          <a:srgbClr val="D52B1E"/>
                        </a:buClr>
                        <a:defRPr sz="1400">
                          <a:solidFill>
                            <a:schemeClr val="tx1"/>
                          </a:solidFill>
                          <a:latin typeface="Arial" pitchFamily="34" charset="0"/>
                          <a:ea typeface="ヒラギノ角ゴ Pro W3" charset="-128"/>
                          <a:cs typeface="DIN-Regular" pitchFamily="34" charset="0"/>
                        </a:defRPr>
                      </a:lvl5pPr>
                      <a:lvl6pPr marL="25146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6pPr>
                      <a:lvl7pPr marL="29718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7pPr>
                      <a:lvl8pPr marL="34290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8pPr>
                      <a:lvl9pPr marL="38862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rPr>
                        <a:t>301–350</a:t>
                      </a:r>
                      <a:endParaRPr kumimoji="0" lang="en-US" altLang="en-US" sz="1400" b="0" i="0" u="none" strike="noStrike" cap="none" normalizeH="0" baseline="0" dirty="0" smtClean="0">
                        <a:ln>
                          <a:noFill/>
                        </a:ln>
                        <a:solidFill>
                          <a:srgbClr val="000000"/>
                        </a:solidFill>
                        <a:effectLst/>
                        <a:latin typeface="+mn-lt"/>
                        <a:cs typeface="Arial" pitchFamily="34" charset="0"/>
                      </a:endParaRPr>
                    </a:p>
                  </a:txBody>
                  <a:tcPr marL="91464" marR="91464" marT="45740" marB="45740" horzOverflow="overflow"/>
                </a:tc>
                <a:tc>
                  <a:txBody>
                    <a:bodyPr/>
                    <a:lstStyle>
                      <a:lvl1pPr>
                        <a:spcBef>
                          <a:spcPts val="600"/>
                        </a:spcBef>
                        <a:buClr>
                          <a:srgbClr val="D52B1E"/>
                        </a:buClr>
                        <a:buSzPct val="100000"/>
                        <a:buFont typeface="Symbol" pitchFamily="18" charset="2"/>
                        <a:defRPr sz="2400">
                          <a:solidFill>
                            <a:schemeClr val="tx1"/>
                          </a:solidFill>
                          <a:latin typeface="Arial" pitchFamily="34" charset="0"/>
                          <a:ea typeface="ヒラギノ角ゴ Pro W3" charset="-128"/>
                          <a:cs typeface="DIN-Regular" pitchFamily="34" charset="0"/>
                        </a:defRPr>
                      </a:lvl1pPr>
                      <a:lvl2pPr marL="742950" indent="-285750">
                        <a:spcBef>
                          <a:spcPts val="600"/>
                        </a:spcBef>
                        <a:buClr>
                          <a:srgbClr val="D52B1E"/>
                        </a:buClr>
                        <a:defRPr sz="2000">
                          <a:solidFill>
                            <a:schemeClr val="tx1"/>
                          </a:solidFill>
                          <a:latin typeface="Arial" pitchFamily="34" charset="0"/>
                          <a:ea typeface="ヒラギノ角ゴ Pro W3" charset="-128"/>
                          <a:cs typeface="DIN-Regular" pitchFamily="34" charset="0"/>
                        </a:defRPr>
                      </a:lvl2pPr>
                      <a:lvl3pPr marL="1143000" indent="-228600">
                        <a:spcBef>
                          <a:spcPct val="20000"/>
                        </a:spcBef>
                        <a:buClr>
                          <a:srgbClr val="D52B1E"/>
                        </a:buClr>
                        <a:buFont typeface="DIN-Regular" pitchFamily="34" charset="0"/>
                        <a:defRPr>
                          <a:solidFill>
                            <a:schemeClr val="tx1"/>
                          </a:solidFill>
                          <a:latin typeface="Arial" pitchFamily="34" charset="0"/>
                          <a:ea typeface="ヒラギノ角ゴ Pro W3" charset="-128"/>
                          <a:cs typeface="DIN-Regular" pitchFamily="34" charset="0"/>
                        </a:defRPr>
                      </a:lvl3pPr>
                      <a:lvl4pPr marL="1600200" indent="-228600">
                        <a:spcBef>
                          <a:spcPct val="20000"/>
                        </a:spcBef>
                        <a:buClr>
                          <a:srgbClr val="D52B1E"/>
                        </a:buClr>
                        <a:defRPr sz="1600">
                          <a:solidFill>
                            <a:schemeClr val="tx1"/>
                          </a:solidFill>
                          <a:latin typeface="Arial" pitchFamily="34" charset="0"/>
                          <a:ea typeface="ヒラギノ角ゴ Pro W3" charset="-128"/>
                          <a:cs typeface="DIN-Regular" pitchFamily="34" charset="0"/>
                        </a:defRPr>
                      </a:lvl4pPr>
                      <a:lvl5pPr marL="2057400" indent="-228600">
                        <a:spcBef>
                          <a:spcPct val="20000"/>
                        </a:spcBef>
                        <a:buClr>
                          <a:srgbClr val="D52B1E"/>
                        </a:buClr>
                        <a:defRPr sz="1400">
                          <a:solidFill>
                            <a:schemeClr val="tx1"/>
                          </a:solidFill>
                          <a:latin typeface="Arial" pitchFamily="34" charset="0"/>
                          <a:ea typeface="ヒラギノ角ゴ Pro W3" charset="-128"/>
                          <a:cs typeface="DIN-Regular" pitchFamily="34" charset="0"/>
                        </a:defRPr>
                      </a:lvl5pPr>
                      <a:lvl6pPr marL="25146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6pPr>
                      <a:lvl7pPr marL="29718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7pPr>
                      <a:lvl8pPr marL="34290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8pPr>
                      <a:lvl9pPr marL="38862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rPr>
                        <a:t>8</a:t>
                      </a:r>
                      <a:endParaRPr kumimoji="0" lang="en-US" altLang="en-US" sz="1400" b="0" i="0" u="none" strike="noStrike" cap="none" normalizeH="0" baseline="0" dirty="0" smtClean="0">
                        <a:ln>
                          <a:noFill/>
                        </a:ln>
                        <a:solidFill>
                          <a:srgbClr val="000000"/>
                        </a:solidFill>
                        <a:effectLst/>
                        <a:latin typeface="+mn-lt"/>
                        <a:cs typeface="Arial" pitchFamily="34" charset="0"/>
                      </a:endParaRPr>
                    </a:p>
                  </a:txBody>
                  <a:tcPr marL="91464" marR="91464" marT="45740" marB="45740" horzOverflow="overflow"/>
                </a:tc>
                <a:extLst>
                  <a:ext uri="{0D108BD9-81ED-4DB2-BD59-A6C34878D82A}">
                    <a16:rowId xmlns:a16="http://schemas.microsoft.com/office/drawing/2014/main" val="10003"/>
                  </a:ext>
                </a:extLst>
              </a:tr>
              <a:tr h="304837">
                <a:tc>
                  <a:txBody>
                    <a:bodyPr/>
                    <a:lstStyle>
                      <a:lvl1pPr>
                        <a:spcBef>
                          <a:spcPts val="600"/>
                        </a:spcBef>
                        <a:buClr>
                          <a:srgbClr val="D52B1E"/>
                        </a:buClr>
                        <a:buSzPct val="100000"/>
                        <a:buFont typeface="Symbol" pitchFamily="18" charset="2"/>
                        <a:defRPr sz="2400">
                          <a:solidFill>
                            <a:schemeClr val="tx1"/>
                          </a:solidFill>
                          <a:latin typeface="Arial" pitchFamily="34" charset="0"/>
                          <a:ea typeface="ヒラギノ角ゴ Pro W3" charset="-128"/>
                          <a:cs typeface="DIN-Regular" pitchFamily="34" charset="0"/>
                        </a:defRPr>
                      </a:lvl1pPr>
                      <a:lvl2pPr marL="742950" indent="-285750">
                        <a:spcBef>
                          <a:spcPts val="600"/>
                        </a:spcBef>
                        <a:buClr>
                          <a:srgbClr val="D52B1E"/>
                        </a:buClr>
                        <a:defRPr sz="2000">
                          <a:solidFill>
                            <a:schemeClr val="tx1"/>
                          </a:solidFill>
                          <a:latin typeface="Arial" pitchFamily="34" charset="0"/>
                          <a:ea typeface="ヒラギノ角ゴ Pro W3" charset="-128"/>
                          <a:cs typeface="DIN-Regular" pitchFamily="34" charset="0"/>
                        </a:defRPr>
                      </a:lvl2pPr>
                      <a:lvl3pPr marL="1143000" indent="-228600">
                        <a:spcBef>
                          <a:spcPct val="20000"/>
                        </a:spcBef>
                        <a:buClr>
                          <a:srgbClr val="D52B1E"/>
                        </a:buClr>
                        <a:buFont typeface="DIN-Regular" pitchFamily="34" charset="0"/>
                        <a:defRPr>
                          <a:solidFill>
                            <a:schemeClr val="tx1"/>
                          </a:solidFill>
                          <a:latin typeface="Arial" pitchFamily="34" charset="0"/>
                          <a:ea typeface="ヒラギノ角ゴ Pro W3" charset="-128"/>
                          <a:cs typeface="DIN-Regular" pitchFamily="34" charset="0"/>
                        </a:defRPr>
                      </a:lvl3pPr>
                      <a:lvl4pPr marL="1600200" indent="-228600">
                        <a:spcBef>
                          <a:spcPct val="20000"/>
                        </a:spcBef>
                        <a:buClr>
                          <a:srgbClr val="D52B1E"/>
                        </a:buClr>
                        <a:defRPr sz="1600">
                          <a:solidFill>
                            <a:schemeClr val="tx1"/>
                          </a:solidFill>
                          <a:latin typeface="Arial" pitchFamily="34" charset="0"/>
                          <a:ea typeface="ヒラギノ角ゴ Pro W3" charset="-128"/>
                          <a:cs typeface="DIN-Regular" pitchFamily="34" charset="0"/>
                        </a:defRPr>
                      </a:lvl4pPr>
                      <a:lvl5pPr marL="2057400" indent="-228600">
                        <a:spcBef>
                          <a:spcPct val="20000"/>
                        </a:spcBef>
                        <a:buClr>
                          <a:srgbClr val="D52B1E"/>
                        </a:buClr>
                        <a:defRPr sz="1400">
                          <a:solidFill>
                            <a:schemeClr val="tx1"/>
                          </a:solidFill>
                          <a:latin typeface="Arial" pitchFamily="34" charset="0"/>
                          <a:ea typeface="ヒラギノ角ゴ Pro W3" charset="-128"/>
                          <a:cs typeface="DIN-Regular" pitchFamily="34" charset="0"/>
                        </a:defRPr>
                      </a:lvl5pPr>
                      <a:lvl6pPr marL="25146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6pPr>
                      <a:lvl7pPr marL="29718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7pPr>
                      <a:lvl8pPr marL="34290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8pPr>
                      <a:lvl9pPr marL="38862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rPr>
                        <a:t>351–400</a:t>
                      </a:r>
                      <a:endParaRPr kumimoji="0" lang="en-US" altLang="en-US" sz="1400" b="0" i="0" u="none" strike="noStrike" cap="none" normalizeH="0" baseline="0" dirty="0" smtClean="0">
                        <a:ln>
                          <a:noFill/>
                        </a:ln>
                        <a:solidFill>
                          <a:srgbClr val="000000"/>
                        </a:solidFill>
                        <a:effectLst/>
                        <a:latin typeface="+mn-lt"/>
                        <a:cs typeface="Arial" pitchFamily="34" charset="0"/>
                      </a:endParaRPr>
                    </a:p>
                  </a:txBody>
                  <a:tcPr marL="91464" marR="91464" marT="45740" marB="45740" horzOverflow="overflow"/>
                </a:tc>
                <a:tc>
                  <a:txBody>
                    <a:bodyPr/>
                    <a:lstStyle>
                      <a:lvl1pPr>
                        <a:spcBef>
                          <a:spcPts val="600"/>
                        </a:spcBef>
                        <a:buClr>
                          <a:srgbClr val="D52B1E"/>
                        </a:buClr>
                        <a:buSzPct val="100000"/>
                        <a:buFont typeface="Symbol" pitchFamily="18" charset="2"/>
                        <a:defRPr sz="2400">
                          <a:solidFill>
                            <a:schemeClr val="tx1"/>
                          </a:solidFill>
                          <a:latin typeface="Arial" pitchFamily="34" charset="0"/>
                          <a:ea typeface="ヒラギノ角ゴ Pro W3" charset="-128"/>
                          <a:cs typeface="DIN-Regular" pitchFamily="34" charset="0"/>
                        </a:defRPr>
                      </a:lvl1pPr>
                      <a:lvl2pPr marL="742950" indent="-285750">
                        <a:spcBef>
                          <a:spcPts val="600"/>
                        </a:spcBef>
                        <a:buClr>
                          <a:srgbClr val="D52B1E"/>
                        </a:buClr>
                        <a:defRPr sz="2000">
                          <a:solidFill>
                            <a:schemeClr val="tx1"/>
                          </a:solidFill>
                          <a:latin typeface="Arial" pitchFamily="34" charset="0"/>
                          <a:ea typeface="ヒラギノ角ゴ Pro W3" charset="-128"/>
                          <a:cs typeface="DIN-Regular" pitchFamily="34" charset="0"/>
                        </a:defRPr>
                      </a:lvl2pPr>
                      <a:lvl3pPr marL="1143000" indent="-228600">
                        <a:spcBef>
                          <a:spcPct val="20000"/>
                        </a:spcBef>
                        <a:buClr>
                          <a:srgbClr val="D52B1E"/>
                        </a:buClr>
                        <a:buFont typeface="DIN-Regular" pitchFamily="34" charset="0"/>
                        <a:defRPr>
                          <a:solidFill>
                            <a:schemeClr val="tx1"/>
                          </a:solidFill>
                          <a:latin typeface="Arial" pitchFamily="34" charset="0"/>
                          <a:ea typeface="ヒラギノ角ゴ Pro W3" charset="-128"/>
                          <a:cs typeface="DIN-Regular" pitchFamily="34" charset="0"/>
                        </a:defRPr>
                      </a:lvl3pPr>
                      <a:lvl4pPr marL="1600200" indent="-228600">
                        <a:spcBef>
                          <a:spcPct val="20000"/>
                        </a:spcBef>
                        <a:buClr>
                          <a:srgbClr val="D52B1E"/>
                        </a:buClr>
                        <a:defRPr sz="1600">
                          <a:solidFill>
                            <a:schemeClr val="tx1"/>
                          </a:solidFill>
                          <a:latin typeface="Arial" pitchFamily="34" charset="0"/>
                          <a:ea typeface="ヒラギノ角ゴ Pro W3" charset="-128"/>
                          <a:cs typeface="DIN-Regular" pitchFamily="34" charset="0"/>
                        </a:defRPr>
                      </a:lvl4pPr>
                      <a:lvl5pPr marL="2057400" indent="-228600">
                        <a:spcBef>
                          <a:spcPct val="20000"/>
                        </a:spcBef>
                        <a:buClr>
                          <a:srgbClr val="D52B1E"/>
                        </a:buClr>
                        <a:defRPr sz="1400">
                          <a:solidFill>
                            <a:schemeClr val="tx1"/>
                          </a:solidFill>
                          <a:latin typeface="Arial" pitchFamily="34" charset="0"/>
                          <a:ea typeface="ヒラギノ角ゴ Pro W3" charset="-128"/>
                          <a:cs typeface="DIN-Regular" pitchFamily="34" charset="0"/>
                        </a:defRPr>
                      </a:lvl5pPr>
                      <a:lvl6pPr marL="25146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6pPr>
                      <a:lvl7pPr marL="29718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7pPr>
                      <a:lvl8pPr marL="34290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8pPr>
                      <a:lvl9pPr marL="3886200" indent="-228600" eaLnBrk="0" fontAlgn="base" hangingPunct="0">
                        <a:spcBef>
                          <a:spcPct val="20000"/>
                        </a:spcBef>
                        <a:spcAft>
                          <a:spcPct val="0"/>
                        </a:spcAft>
                        <a:buClr>
                          <a:srgbClr val="D52B1E"/>
                        </a:buClr>
                        <a:defRPr sz="1400">
                          <a:solidFill>
                            <a:schemeClr val="tx1"/>
                          </a:solidFill>
                          <a:latin typeface="Arial" pitchFamily="34" charset="0"/>
                          <a:ea typeface="ヒラギノ角ゴ Pro W3" charset="-128"/>
                          <a:cs typeface="DIN-Regular"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rPr>
                        <a:t>10</a:t>
                      </a:r>
                      <a:endParaRPr kumimoji="0" lang="en-US" altLang="en-US" sz="1400" b="0" i="0" u="none" strike="noStrike" cap="none" normalizeH="0" baseline="0" dirty="0" smtClean="0">
                        <a:ln>
                          <a:noFill/>
                        </a:ln>
                        <a:solidFill>
                          <a:srgbClr val="000000"/>
                        </a:solidFill>
                        <a:effectLst/>
                        <a:latin typeface="+mn-lt"/>
                        <a:cs typeface="Arial" pitchFamily="34" charset="0"/>
                      </a:endParaRPr>
                    </a:p>
                  </a:txBody>
                  <a:tcPr marL="91464" marR="91464" marT="45740" marB="45740" horzOverflow="overflow"/>
                </a:tc>
                <a:extLst>
                  <a:ext uri="{0D108BD9-81ED-4DB2-BD59-A6C34878D82A}">
                    <a16:rowId xmlns:a16="http://schemas.microsoft.com/office/drawing/2014/main" val="10004"/>
                  </a:ext>
                </a:extLst>
              </a:tr>
            </a:tbl>
          </a:graphicData>
        </a:graphic>
      </p:graphicFrame>
      <p:sp>
        <p:nvSpPr>
          <p:cNvPr id="80918" name="Rectangle 2"/>
          <p:cNvSpPr>
            <a:spLocks noChangeArrowheads="1"/>
          </p:cNvSpPr>
          <p:nvPr/>
        </p:nvSpPr>
        <p:spPr bwMode="auto">
          <a:xfrm>
            <a:off x="1554163" y="1962150"/>
            <a:ext cx="5810250" cy="2751138"/>
          </a:xfrm>
          <a:prstGeom prst="rect">
            <a:avLst/>
          </a:prstGeom>
          <a:noFill/>
          <a:ln w="9525">
            <a:noFill/>
            <a:miter lim="800000"/>
            <a:headEnd/>
            <a:tailEnd/>
          </a:ln>
        </p:spPr>
        <p:txBody>
          <a:bodyPr/>
          <a:lstStyle/>
          <a:p>
            <a:pPr eaLnBrk="1" hangingPunct="1"/>
            <a:endParaRPr lang="en-US" altLang="en-US" sz="3200">
              <a:ea typeface="MS PGothic" pitchFamily="34" charset="-128"/>
            </a:endParaRPr>
          </a:p>
        </p:txBody>
      </p:sp>
      <p:sp>
        <p:nvSpPr>
          <p:cNvPr id="80919" name="Line 3"/>
          <p:cNvSpPr>
            <a:spLocks noChangeShapeType="1"/>
          </p:cNvSpPr>
          <p:nvPr/>
        </p:nvSpPr>
        <p:spPr bwMode="auto">
          <a:xfrm>
            <a:off x="1560513" y="4568825"/>
            <a:ext cx="5791200" cy="0"/>
          </a:xfrm>
          <a:prstGeom prst="line">
            <a:avLst/>
          </a:prstGeom>
          <a:noFill/>
          <a:ln w="19050">
            <a:solidFill>
              <a:schemeClr val="tx1"/>
            </a:solidFill>
            <a:round/>
            <a:headEnd/>
            <a:tailEnd/>
          </a:ln>
        </p:spPr>
        <p:txBody>
          <a:bodyPr/>
          <a:lstStyle/>
          <a:p>
            <a:endParaRPr lang="en-IN"/>
          </a:p>
        </p:txBody>
      </p:sp>
      <p:grpSp>
        <p:nvGrpSpPr>
          <p:cNvPr id="2" name="Group 9"/>
          <p:cNvGrpSpPr>
            <a:grpSpLocks/>
          </p:cNvGrpSpPr>
          <p:nvPr/>
        </p:nvGrpSpPr>
        <p:grpSpPr bwMode="auto">
          <a:xfrm>
            <a:off x="1027113" y="1989138"/>
            <a:ext cx="341312" cy="2690812"/>
            <a:chOff x="336" y="1536"/>
            <a:chExt cx="215" cy="1695"/>
          </a:xfrm>
        </p:grpSpPr>
        <p:sp>
          <p:nvSpPr>
            <p:cNvPr id="80958" name="Rectangle 10"/>
            <p:cNvSpPr>
              <a:spLocks noChangeArrowheads="1"/>
            </p:cNvSpPr>
            <p:nvPr/>
          </p:nvSpPr>
          <p:spPr bwMode="auto">
            <a:xfrm>
              <a:off x="336" y="3076"/>
              <a:ext cx="215" cy="155"/>
            </a:xfrm>
            <a:prstGeom prst="rect">
              <a:avLst/>
            </a:prstGeom>
            <a:noFill/>
            <a:ln w="9525">
              <a:noFill/>
              <a:miter lim="800000"/>
              <a:headEnd/>
              <a:tailEnd/>
            </a:ln>
          </p:spPr>
          <p:txBody>
            <a:bodyPr wrap="none" lIns="0" tIns="0" rIns="0" bIns="0">
              <a:spAutoFit/>
            </a:bodyPr>
            <a:lstStyle/>
            <a:p>
              <a:pPr eaLnBrk="1" hangingPunct="1"/>
              <a:r>
                <a:rPr lang="en-US" altLang="en-US" sz="1600" b="1">
                  <a:ea typeface="MS PGothic" pitchFamily="34" charset="-128"/>
                </a:rPr>
                <a:t>120</a:t>
              </a:r>
            </a:p>
          </p:txBody>
        </p:sp>
        <p:sp>
          <p:nvSpPr>
            <p:cNvPr id="80959" name="Rectangle 11"/>
            <p:cNvSpPr>
              <a:spLocks noChangeArrowheads="1"/>
            </p:cNvSpPr>
            <p:nvPr/>
          </p:nvSpPr>
          <p:spPr bwMode="auto">
            <a:xfrm>
              <a:off x="336" y="2688"/>
              <a:ext cx="215" cy="155"/>
            </a:xfrm>
            <a:prstGeom prst="rect">
              <a:avLst/>
            </a:prstGeom>
            <a:noFill/>
            <a:ln w="9525">
              <a:noFill/>
              <a:miter lim="800000"/>
              <a:headEnd/>
              <a:tailEnd/>
            </a:ln>
          </p:spPr>
          <p:txBody>
            <a:bodyPr wrap="none" lIns="0" tIns="0" rIns="0" bIns="0">
              <a:spAutoFit/>
            </a:bodyPr>
            <a:lstStyle/>
            <a:p>
              <a:pPr eaLnBrk="1" hangingPunct="1"/>
              <a:r>
                <a:rPr lang="en-US" altLang="en-US" sz="1600" b="1">
                  <a:ea typeface="MS PGothic" pitchFamily="34" charset="-128"/>
                </a:rPr>
                <a:t>160</a:t>
              </a:r>
              <a:endParaRPr lang="en-US" altLang="en-US" b="1">
                <a:ea typeface="MS PGothic" pitchFamily="34" charset="-128"/>
              </a:endParaRPr>
            </a:p>
          </p:txBody>
        </p:sp>
        <p:sp>
          <p:nvSpPr>
            <p:cNvPr id="80960" name="Rectangle 12"/>
            <p:cNvSpPr>
              <a:spLocks noChangeArrowheads="1"/>
            </p:cNvSpPr>
            <p:nvPr/>
          </p:nvSpPr>
          <p:spPr bwMode="auto">
            <a:xfrm>
              <a:off x="336" y="2304"/>
              <a:ext cx="215" cy="155"/>
            </a:xfrm>
            <a:prstGeom prst="rect">
              <a:avLst/>
            </a:prstGeom>
            <a:noFill/>
            <a:ln w="9525">
              <a:noFill/>
              <a:miter lim="800000"/>
              <a:headEnd/>
              <a:tailEnd/>
            </a:ln>
          </p:spPr>
          <p:txBody>
            <a:bodyPr wrap="none" lIns="0" tIns="0" rIns="0" bIns="0">
              <a:spAutoFit/>
            </a:bodyPr>
            <a:lstStyle/>
            <a:p>
              <a:pPr eaLnBrk="1" hangingPunct="1"/>
              <a:r>
                <a:rPr lang="en-US" altLang="en-US" sz="1600" b="1">
                  <a:ea typeface="MS PGothic" pitchFamily="34" charset="-128"/>
                </a:rPr>
                <a:t>200</a:t>
              </a:r>
            </a:p>
          </p:txBody>
        </p:sp>
        <p:sp>
          <p:nvSpPr>
            <p:cNvPr id="80961" name="Rectangle 13"/>
            <p:cNvSpPr>
              <a:spLocks noChangeArrowheads="1"/>
            </p:cNvSpPr>
            <p:nvPr/>
          </p:nvSpPr>
          <p:spPr bwMode="auto">
            <a:xfrm>
              <a:off x="336" y="1920"/>
              <a:ext cx="215" cy="155"/>
            </a:xfrm>
            <a:prstGeom prst="rect">
              <a:avLst/>
            </a:prstGeom>
            <a:noFill/>
            <a:ln w="9525">
              <a:noFill/>
              <a:miter lim="800000"/>
              <a:headEnd/>
              <a:tailEnd/>
            </a:ln>
          </p:spPr>
          <p:txBody>
            <a:bodyPr wrap="none" lIns="0" tIns="0" rIns="0" bIns="0">
              <a:spAutoFit/>
            </a:bodyPr>
            <a:lstStyle/>
            <a:p>
              <a:pPr eaLnBrk="1" hangingPunct="1"/>
              <a:r>
                <a:rPr lang="en-US" altLang="en-US" sz="1600" b="1">
                  <a:ea typeface="MS PGothic" pitchFamily="34" charset="-128"/>
                </a:rPr>
                <a:t>240</a:t>
              </a:r>
            </a:p>
          </p:txBody>
        </p:sp>
        <p:sp>
          <p:nvSpPr>
            <p:cNvPr id="80962" name="Rectangle 14"/>
            <p:cNvSpPr>
              <a:spLocks noChangeArrowheads="1"/>
            </p:cNvSpPr>
            <p:nvPr/>
          </p:nvSpPr>
          <p:spPr bwMode="auto">
            <a:xfrm>
              <a:off x="336" y="1536"/>
              <a:ext cx="215" cy="155"/>
            </a:xfrm>
            <a:prstGeom prst="rect">
              <a:avLst/>
            </a:prstGeom>
            <a:noFill/>
            <a:ln w="9525">
              <a:noFill/>
              <a:miter lim="800000"/>
              <a:headEnd/>
              <a:tailEnd/>
            </a:ln>
          </p:spPr>
          <p:txBody>
            <a:bodyPr wrap="none" lIns="0" tIns="0" rIns="0" bIns="0">
              <a:spAutoFit/>
            </a:bodyPr>
            <a:lstStyle/>
            <a:p>
              <a:pPr eaLnBrk="1" hangingPunct="1"/>
              <a:r>
                <a:rPr lang="en-US" altLang="en-US" sz="1600" b="1">
                  <a:ea typeface="MS PGothic" pitchFamily="34" charset="-128"/>
                </a:rPr>
                <a:t>280</a:t>
              </a:r>
            </a:p>
          </p:txBody>
        </p:sp>
      </p:grpSp>
      <p:sp>
        <p:nvSpPr>
          <p:cNvPr id="80921" name="Text Box 15"/>
          <p:cNvSpPr txBox="1">
            <a:spLocks noChangeArrowheads="1"/>
          </p:cNvSpPr>
          <p:nvPr/>
        </p:nvSpPr>
        <p:spPr bwMode="auto">
          <a:xfrm>
            <a:off x="1560513" y="4579938"/>
            <a:ext cx="6072187" cy="338137"/>
          </a:xfrm>
          <a:prstGeom prst="rect">
            <a:avLst/>
          </a:prstGeom>
          <a:noFill/>
          <a:ln w="9525">
            <a:noFill/>
            <a:miter lim="800000"/>
            <a:headEnd/>
            <a:tailEnd/>
          </a:ln>
        </p:spPr>
        <p:txBody>
          <a:bodyPr>
            <a:spAutoFit/>
          </a:bodyPr>
          <a:lstStyle/>
          <a:p>
            <a:pPr eaLnBrk="1" hangingPunct="1"/>
            <a:r>
              <a:rPr lang="en-US" altLang="en-US" sz="1600" b="1">
                <a:ea typeface="MS PGothic" pitchFamily="34" charset="-128"/>
              </a:rPr>
              <a:t>0600	            1200	              1800	             2400</a:t>
            </a:r>
          </a:p>
        </p:txBody>
      </p:sp>
      <p:sp>
        <p:nvSpPr>
          <p:cNvPr id="80922" name="Text Box 16"/>
          <p:cNvSpPr txBox="1">
            <a:spLocks noChangeArrowheads="1"/>
          </p:cNvSpPr>
          <p:nvPr/>
        </p:nvSpPr>
        <p:spPr bwMode="auto">
          <a:xfrm>
            <a:off x="482600" y="152400"/>
            <a:ext cx="8169275" cy="946150"/>
          </a:xfrm>
          <a:prstGeom prst="rect">
            <a:avLst/>
          </a:prstGeom>
          <a:noFill/>
          <a:ln w="9525">
            <a:noFill/>
            <a:miter lim="800000"/>
            <a:headEnd/>
            <a:tailEnd/>
          </a:ln>
        </p:spPr>
        <p:txBody>
          <a:bodyPr>
            <a:spAutoFit/>
          </a:bodyPr>
          <a:lstStyle/>
          <a:p>
            <a:pPr eaLnBrk="1" hangingPunct="1"/>
            <a:r>
              <a:rPr lang="en-US" altLang="en-US" sz="2800" b="1">
                <a:solidFill>
                  <a:schemeClr val="bg1"/>
                </a:solidFill>
                <a:ea typeface="MS PGothic" pitchFamily="34" charset="-128"/>
              </a:rPr>
              <a:t>Sliding Scale vs. Scheduled Insulin</a:t>
            </a:r>
          </a:p>
          <a:p>
            <a:pPr eaLnBrk="1" hangingPunct="1"/>
            <a:r>
              <a:rPr lang="en-US" altLang="en-US" sz="2800" b="1">
                <a:solidFill>
                  <a:schemeClr val="bg1"/>
                </a:solidFill>
                <a:ea typeface="MS PGothic" pitchFamily="34" charset="-128"/>
              </a:rPr>
              <a:t>(Basal Replacement + Meal/Corrective Doses)</a:t>
            </a:r>
          </a:p>
        </p:txBody>
      </p:sp>
      <p:sp>
        <p:nvSpPr>
          <p:cNvPr id="57368" name="Text Box 42"/>
          <p:cNvSpPr txBox="1">
            <a:spLocks noChangeArrowheads="1"/>
          </p:cNvSpPr>
          <p:nvPr/>
        </p:nvSpPr>
        <p:spPr bwMode="auto">
          <a:xfrm>
            <a:off x="44450" y="5251450"/>
            <a:ext cx="852328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rgbClr val="D52B1E"/>
              </a:buClr>
              <a:buSzPct val="100000"/>
              <a:buFont typeface="Symbol" pitchFamily="18" charset="2"/>
              <a:buChar char="¨"/>
              <a:defRPr sz="2800">
                <a:solidFill>
                  <a:schemeClr val="tx1"/>
                </a:solidFill>
                <a:latin typeface="Arial" pitchFamily="34" charset="0"/>
                <a:ea typeface="ヒラギノ角ゴ Pro W3"/>
                <a:cs typeface="DIN-Regular" pitchFamily="34" charset="0"/>
              </a:defRPr>
            </a:lvl1pPr>
            <a:lvl2pPr marL="742950" indent="-285750" eaLnBrk="0" hangingPunct="0">
              <a:spcBef>
                <a:spcPts val="600"/>
              </a:spcBef>
              <a:buClr>
                <a:srgbClr val="D52B1E"/>
              </a:buClr>
              <a:buChar char="•"/>
              <a:defRPr sz="2400">
                <a:solidFill>
                  <a:schemeClr val="tx1"/>
                </a:solidFill>
                <a:latin typeface="Arial" pitchFamily="34" charset="0"/>
                <a:ea typeface="ヒラギノ角ゴ Pro W3"/>
                <a:cs typeface="DIN-Regular" pitchFamily="34" charset="0"/>
              </a:defRPr>
            </a:lvl2pPr>
            <a:lvl3pPr marL="1143000" indent="-228600" eaLnBrk="0" hangingPunct="0">
              <a:spcBef>
                <a:spcPct val="20000"/>
              </a:spcBef>
              <a:buClr>
                <a:srgbClr val="D52B1E"/>
              </a:buClr>
              <a:buFont typeface="DIN-Regular" pitchFamily="34" charset="0"/>
              <a:buChar char="–"/>
              <a:defRPr sz="2000">
                <a:solidFill>
                  <a:schemeClr val="tx1"/>
                </a:solidFill>
                <a:latin typeface="Arial" pitchFamily="34" charset="0"/>
                <a:ea typeface="ヒラギノ角ゴ Pro W3"/>
                <a:cs typeface="DIN-Regular" pitchFamily="34" charset="0"/>
              </a:defRPr>
            </a:lvl3pPr>
            <a:lvl4pPr marL="1600200" indent="-228600" eaLnBrk="0" hangingPunct="0">
              <a:spcBef>
                <a:spcPct val="20000"/>
              </a:spcBef>
              <a:buClr>
                <a:srgbClr val="D52B1E"/>
              </a:buClr>
              <a:buChar char="•"/>
              <a:defRPr>
                <a:solidFill>
                  <a:schemeClr val="tx1"/>
                </a:solidFill>
                <a:latin typeface="Arial" pitchFamily="34" charset="0"/>
                <a:ea typeface="ヒラギノ角ゴ Pro W3"/>
                <a:cs typeface="DIN-Regular" pitchFamily="34" charset="0"/>
              </a:defRPr>
            </a:lvl4pPr>
            <a:lvl5pPr marL="2057400" indent="-228600" eaLnBrk="0" hangingPunct="0">
              <a:spcBef>
                <a:spcPct val="20000"/>
              </a:spcBef>
              <a:buClr>
                <a:srgbClr val="D52B1E"/>
              </a:buClr>
              <a:buChar char="•"/>
              <a:defRPr sz="1600">
                <a:solidFill>
                  <a:schemeClr val="tx1"/>
                </a:solidFill>
                <a:latin typeface="Arial" pitchFamily="34" charset="0"/>
                <a:ea typeface="ヒラギノ角ゴ Pro W3"/>
                <a:cs typeface="DIN-Regular" pitchFamily="34" charset="0"/>
              </a:defRPr>
            </a:lvl5pPr>
            <a:lvl6pPr marL="2514600" indent="-228600" eaLnBrk="0" fontAlgn="base" hangingPunct="0">
              <a:spcBef>
                <a:spcPct val="20000"/>
              </a:spcBef>
              <a:spcAft>
                <a:spcPct val="0"/>
              </a:spcAft>
              <a:buClr>
                <a:srgbClr val="D52B1E"/>
              </a:buClr>
              <a:buChar char="•"/>
              <a:defRPr sz="1600">
                <a:solidFill>
                  <a:schemeClr val="tx1"/>
                </a:solidFill>
                <a:latin typeface="Arial" pitchFamily="34" charset="0"/>
                <a:ea typeface="ヒラギノ角ゴ Pro W3"/>
                <a:cs typeface="DIN-Regular" pitchFamily="34" charset="0"/>
              </a:defRPr>
            </a:lvl6pPr>
            <a:lvl7pPr marL="2971800" indent="-228600" eaLnBrk="0" fontAlgn="base" hangingPunct="0">
              <a:spcBef>
                <a:spcPct val="20000"/>
              </a:spcBef>
              <a:spcAft>
                <a:spcPct val="0"/>
              </a:spcAft>
              <a:buClr>
                <a:srgbClr val="D52B1E"/>
              </a:buClr>
              <a:buChar char="•"/>
              <a:defRPr sz="1600">
                <a:solidFill>
                  <a:schemeClr val="tx1"/>
                </a:solidFill>
                <a:latin typeface="Arial" pitchFamily="34" charset="0"/>
                <a:ea typeface="ヒラギノ角ゴ Pro W3"/>
                <a:cs typeface="DIN-Regular" pitchFamily="34" charset="0"/>
              </a:defRPr>
            </a:lvl7pPr>
            <a:lvl8pPr marL="3429000" indent="-228600" eaLnBrk="0" fontAlgn="base" hangingPunct="0">
              <a:spcBef>
                <a:spcPct val="20000"/>
              </a:spcBef>
              <a:spcAft>
                <a:spcPct val="0"/>
              </a:spcAft>
              <a:buClr>
                <a:srgbClr val="D52B1E"/>
              </a:buClr>
              <a:buChar char="•"/>
              <a:defRPr sz="1600">
                <a:solidFill>
                  <a:schemeClr val="tx1"/>
                </a:solidFill>
                <a:latin typeface="Arial" pitchFamily="34" charset="0"/>
                <a:ea typeface="ヒラギノ角ゴ Pro W3"/>
                <a:cs typeface="DIN-Regular" pitchFamily="34" charset="0"/>
              </a:defRPr>
            </a:lvl8pPr>
            <a:lvl9pPr marL="3886200" indent="-228600" eaLnBrk="0" fontAlgn="base" hangingPunct="0">
              <a:spcBef>
                <a:spcPct val="20000"/>
              </a:spcBef>
              <a:spcAft>
                <a:spcPct val="0"/>
              </a:spcAft>
              <a:buClr>
                <a:srgbClr val="D52B1E"/>
              </a:buClr>
              <a:buChar char="•"/>
              <a:defRPr sz="1600">
                <a:solidFill>
                  <a:schemeClr val="tx1"/>
                </a:solidFill>
                <a:latin typeface="Arial" pitchFamily="34" charset="0"/>
                <a:ea typeface="ヒラギノ角ゴ Pro W3"/>
                <a:cs typeface="DIN-Regular" pitchFamily="34" charset="0"/>
              </a:defRPr>
            </a:lvl9pPr>
          </a:lstStyle>
          <a:p>
            <a:pPr>
              <a:spcAft>
                <a:spcPts val="600"/>
              </a:spcAft>
              <a:defRPr/>
            </a:pPr>
            <a:r>
              <a:rPr lang="en-US" altLang="en-US" sz="1300" kern="0" dirty="0" smtClean="0">
                <a:ea typeface="MS PGothic" pitchFamily="34" charset="-128"/>
                <a:cs typeface="Arial" pitchFamily="34" charset="0"/>
              </a:rPr>
              <a:t>U</a:t>
            </a:r>
            <a:r>
              <a:rPr lang="en-US" altLang="en-US" sz="1300" dirty="0" smtClean="0">
                <a:ea typeface="MS PGothic" pitchFamily="34" charset="-128"/>
                <a:cs typeface="Arial" pitchFamily="34" charset="0"/>
              </a:rPr>
              <a:t>se long-acting basal insulin (0.2-0.3 U/kg)</a:t>
            </a:r>
          </a:p>
          <a:p>
            <a:pPr>
              <a:spcAft>
                <a:spcPts val="600"/>
              </a:spcAft>
              <a:defRPr/>
            </a:pPr>
            <a:r>
              <a:rPr lang="en-US" altLang="en-US" sz="1300" dirty="0">
                <a:ea typeface="MS PGothic" pitchFamily="34" charset="-128"/>
                <a:cs typeface="Arial" pitchFamily="34" charset="0"/>
              </a:rPr>
              <a:t>Use corrective scale: 1 U rapid-acting insulin for every 25 mg/dL blood glucose &gt;100 mg/dL</a:t>
            </a:r>
          </a:p>
          <a:p>
            <a:pPr>
              <a:spcAft>
                <a:spcPts val="600"/>
              </a:spcAft>
              <a:defRPr/>
            </a:pPr>
            <a:r>
              <a:rPr lang="en-US" altLang="en-US" sz="1300" dirty="0" smtClean="0">
                <a:ea typeface="MS PGothic" pitchFamily="34" charset="-128"/>
                <a:cs typeface="Arial" pitchFamily="34" charset="0"/>
              </a:rPr>
              <a:t>Add scheduled rapid-acting dose for meals based on </a:t>
            </a:r>
            <a:r>
              <a:rPr lang="en-US" altLang="en-US" sz="1300" dirty="0">
                <a:ea typeface="MS PGothic" pitchFamily="34" charset="-128"/>
                <a:cs typeface="Arial" pitchFamily="34" charset="0"/>
              </a:rPr>
              <a:t>c</a:t>
            </a:r>
            <a:r>
              <a:rPr lang="en-US" altLang="en-US" sz="1300" dirty="0" smtClean="0">
                <a:ea typeface="MS PGothic" pitchFamily="34" charset="-128"/>
                <a:cs typeface="Arial" pitchFamily="34" charset="0"/>
              </a:rPr>
              <a:t>arbohydrates consumed</a:t>
            </a:r>
          </a:p>
        </p:txBody>
      </p:sp>
      <p:sp>
        <p:nvSpPr>
          <p:cNvPr id="80924" name="TextBox 1"/>
          <p:cNvSpPr txBox="1">
            <a:spLocks noChangeArrowheads="1"/>
          </p:cNvSpPr>
          <p:nvPr/>
        </p:nvSpPr>
        <p:spPr bwMode="auto">
          <a:xfrm rot="-5400000">
            <a:off x="-514349" y="3206750"/>
            <a:ext cx="2684462" cy="369887"/>
          </a:xfrm>
          <a:prstGeom prst="rect">
            <a:avLst/>
          </a:prstGeom>
          <a:noFill/>
          <a:ln w="9525">
            <a:noFill/>
            <a:miter lim="800000"/>
            <a:headEnd/>
            <a:tailEnd/>
          </a:ln>
        </p:spPr>
        <p:txBody>
          <a:bodyPr wrap="none">
            <a:spAutoFit/>
          </a:bodyPr>
          <a:lstStyle/>
          <a:p>
            <a:pPr eaLnBrk="1" hangingPunct="1"/>
            <a:r>
              <a:rPr lang="en-GB" altLang="en-US" b="1">
                <a:solidFill>
                  <a:srgbClr val="333333"/>
                </a:solidFill>
                <a:ea typeface="ヒラギノ角ゴ Pro W3" charset="-128"/>
              </a:rPr>
              <a:t>Blood glucose (mg/dL)</a:t>
            </a:r>
          </a:p>
        </p:txBody>
      </p:sp>
      <p:sp>
        <p:nvSpPr>
          <p:cNvPr id="80925" name="TextBox 39"/>
          <p:cNvSpPr txBox="1">
            <a:spLocks noChangeArrowheads="1"/>
          </p:cNvSpPr>
          <p:nvPr/>
        </p:nvSpPr>
        <p:spPr bwMode="auto">
          <a:xfrm>
            <a:off x="3784600" y="4754563"/>
            <a:ext cx="1787525" cy="369887"/>
          </a:xfrm>
          <a:prstGeom prst="rect">
            <a:avLst/>
          </a:prstGeom>
          <a:noFill/>
          <a:ln w="9525">
            <a:noFill/>
            <a:miter lim="800000"/>
            <a:headEnd/>
            <a:tailEnd/>
          </a:ln>
        </p:spPr>
        <p:txBody>
          <a:bodyPr>
            <a:spAutoFit/>
          </a:bodyPr>
          <a:lstStyle/>
          <a:p>
            <a:pPr eaLnBrk="1" hangingPunct="1"/>
            <a:r>
              <a:rPr lang="en-US" altLang="en-US" b="1">
                <a:ea typeface="ヒラギノ角ゴ Pro W3" charset="-128"/>
              </a:rPr>
              <a:t>Time of day</a:t>
            </a:r>
          </a:p>
        </p:txBody>
      </p:sp>
      <p:sp>
        <p:nvSpPr>
          <p:cNvPr id="43" name="Text Box 42"/>
          <p:cNvSpPr txBox="1">
            <a:spLocks noChangeArrowheads="1"/>
          </p:cNvSpPr>
          <p:nvPr/>
        </p:nvSpPr>
        <p:spPr bwMode="auto">
          <a:xfrm>
            <a:off x="663575" y="1487488"/>
            <a:ext cx="85232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rgbClr val="D52B1E"/>
              </a:buClr>
              <a:buSzPct val="100000"/>
              <a:buFont typeface="Symbol" pitchFamily="18" charset="2"/>
              <a:buChar char="¨"/>
              <a:defRPr sz="2800">
                <a:solidFill>
                  <a:schemeClr val="tx1"/>
                </a:solidFill>
                <a:latin typeface="Arial" pitchFamily="34" charset="0"/>
                <a:ea typeface="ヒラギノ角ゴ Pro W3"/>
                <a:cs typeface="DIN-Regular" pitchFamily="34" charset="0"/>
              </a:defRPr>
            </a:lvl1pPr>
            <a:lvl2pPr marL="742950" indent="-285750" eaLnBrk="0" hangingPunct="0">
              <a:spcBef>
                <a:spcPts val="600"/>
              </a:spcBef>
              <a:buClr>
                <a:srgbClr val="D52B1E"/>
              </a:buClr>
              <a:buChar char="•"/>
              <a:defRPr sz="2400">
                <a:solidFill>
                  <a:schemeClr val="tx1"/>
                </a:solidFill>
                <a:latin typeface="Arial" pitchFamily="34" charset="0"/>
                <a:ea typeface="ヒラギノ角ゴ Pro W3"/>
                <a:cs typeface="DIN-Regular" pitchFamily="34" charset="0"/>
              </a:defRPr>
            </a:lvl2pPr>
            <a:lvl3pPr marL="1143000" indent="-228600" eaLnBrk="0" hangingPunct="0">
              <a:spcBef>
                <a:spcPct val="20000"/>
              </a:spcBef>
              <a:buClr>
                <a:srgbClr val="D52B1E"/>
              </a:buClr>
              <a:buFont typeface="DIN-Regular" pitchFamily="34" charset="0"/>
              <a:buChar char="–"/>
              <a:defRPr sz="2000">
                <a:solidFill>
                  <a:schemeClr val="tx1"/>
                </a:solidFill>
                <a:latin typeface="Arial" pitchFamily="34" charset="0"/>
                <a:ea typeface="ヒラギノ角ゴ Pro W3"/>
                <a:cs typeface="DIN-Regular" pitchFamily="34" charset="0"/>
              </a:defRPr>
            </a:lvl3pPr>
            <a:lvl4pPr marL="1600200" indent="-228600" eaLnBrk="0" hangingPunct="0">
              <a:spcBef>
                <a:spcPct val="20000"/>
              </a:spcBef>
              <a:buClr>
                <a:srgbClr val="D52B1E"/>
              </a:buClr>
              <a:buChar char="•"/>
              <a:defRPr>
                <a:solidFill>
                  <a:schemeClr val="tx1"/>
                </a:solidFill>
                <a:latin typeface="Arial" pitchFamily="34" charset="0"/>
                <a:ea typeface="ヒラギノ角ゴ Pro W3"/>
                <a:cs typeface="DIN-Regular" pitchFamily="34" charset="0"/>
              </a:defRPr>
            </a:lvl4pPr>
            <a:lvl5pPr marL="2057400" indent="-228600" eaLnBrk="0" hangingPunct="0">
              <a:spcBef>
                <a:spcPct val="20000"/>
              </a:spcBef>
              <a:buClr>
                <a:srgbClr val="D52B1E"/>
              </a:buClr>
              <a:buChar char="•"/>
              <a:defRPr sz="1600">
                <a:solidFill>
                  <a:schemeClr val="tx1"/>
                </a:solidFill>
                <a:latin typeface="Arial" pitchFamily="34" charset="0"/>
                <a:ea typeface="ヒラギノ角ゴ Pro W3"/>
                <a:cs typeface="DIN-Regular" pitchFamily="34" charset="0"/>
              </a:defRPr>
            </a:lvl5pPr>
            <a:lvl6pPr marL="2514600" indent="-228600" eaLnBrk="0" fontAlgn="base" hangingPunct="0">
              <a:spcBef>
                <a:spcPct val="20000"/>
              </a:spcBef>
              <a:spcAft>
                <a:spcPct val="0"/>
              </a:spcAft>
              <a:buClr>
                <a:srgbClr val="D52B1E"/>
              </a:buClr>
              <a:buChar char="•"/>
              <a:defRPr sz="1600">
                <a:solidFill>
                  <a:schemeClr val="tx1"/>
                </a:solidFill>
                <a:latin typeface="Arial" pitchFamily="34" charset="0"/>
                <a:ea typeface="ヒラギノ角ゴ Pro W3"/>
                <a:cs typeface="DIN-Regular" pitchFamily="34" charset="0"/>
              </a:defRPr>
            </a:lvl6pPr>
            <a:lvl7pPr marL="2971800" indent="-228600" eaLnBrk="0" fontAlgn="base" hangingPunct="0">
              <a:spcBef>
                <a:spcPct val="20000"/>
              </a:spcBef>
              <a:spcAft>
                <a:spcPct val="0"/>
              </a:spcAft>
              <a:buClr>
                <a:srgbClr val="D52B1E"/>
              </a:buClr>
              <a:buChar char="•"/>
              <a:defRPr sz="1600">
                <a:solidFill>
                  <a:schemeClr val="tx1"/>
                </a:solidFill>
                <a:latin typeface="Arial" pitchFamily="34" charset="0"/>
                <a:ea typeface="ヒラギノ角ゴ Pro W3"/>
                <a:cs typeface="DIN-Regular" pitchFamily="34" charset="0"/>
              </a:defRPr>
            </a:lvl7pPr>
            <a:lvl8pPr marL="3429000" indent="-228600" eaLnBrk="0" fontAlgn="base" hangingPunct="0">
              <a:spcBef>
                <a:spcPct val="20000"/>
              </a:spcBef>
              <a:spcAft>
                <a:spcPct val="0"/>
              </a:spcAft>
              <a:buClr>
                <a:srgbClr val="D52B1E"/>
              </a:buClr>
              <a:buChar char="•"/>
              <a:defRPr sz="1600">
                <a:solidFill>
                  <a:schemeClr val="tx1"/>
                </a:solidFill>
                <a:latin typeface="Arial" pitchFamily="34" charset="0"/>
                <a:ea typeface="ヒラギノ角ゴ Pro W3"/>
                <a:cs typeface="DIN-Regular" pitchFamily="34" charset="0"/>
              </a:defRPr>
            </a:lvl8pPr>
            <a:lvl9pPr marL="3886200" indent="-228600" eaLnBrk="0" fontAlgn="base" hangingPunct="0">
              <a:spcBef>
                <a:spcPct val="20000"/>
              </a:spcBef>
              <a:spcAft>
                <a:spcPct val="0"/>
              </a:spcAft>
              <a:buClr>
                <a:srgbClr val="D52B1E"/>
              </a:buClr>
              <a:buChar char="•"/>
              <a:defRPr sz="1600">
                <a:solidFill>
                  <a:schemeClr val="tx1"/>
                </a:solidFill>
                <a:latin typeface="Arial" pitchFamily="34" charset="0"/>
                <a:ea typeface="ヒラギノ角ゴ Pro W3"/>
                <a:cs typeface="DIN-Regular" pitchFamily="34" charset="0"/>
              </a:defRPr>
            </a:lvl9pPr>
          </a:lstStyle>
          <a:p>
            <a:pPr>
              <a:spcAft>
                <a:spcPts val="600"/>
              </a:spcAft>
              <a:defRPr/>
            </a:pPr>
            <a:r>
              <a:rPr lang="en-US" altLang="en-US" sz="1800" kern="0" dirty="0" smtClean="0">
                <a:ea typeface="MS PGothic" pitchFamily="34" charset="-128"/>
                <a:cs typeface="Arial" pitchFamily="34" charset="0"/>
              </a:rPr>
              <a:t>Hypothetical situation</a:t>
            </a:r>
            <a:endParaRPr lang="en-US" altLang="en-US" sz="1800" dirty="0" smtClean="0">
              <a:ea typeface="MS PGothic" pitchFamily="34" charset="-128"/>
              <a:cs typeface="Arial" pitchFamily="34" charset="0"/>
            </a:endParaRPr>
          </a:p>
        </p:txBody>
      </p:sp>
      <p:cxnSp>
        <p:nvCxnSpPr>
          <p:cNvPr id="4" name="Straight Connector 3"/>
          <p:cNvCxnSpPr>
            <a:endCxn id="80919" idx="0"/>
          </p:cNvCxnSpPr>
          <p:nvPr/>
        </p:nvCxnSpPr>
        <p:spPr>
          <a:xfrm>
            <a:off x="1554163" y="1984375"/>
            <a:ext cx="6350" cy="258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0928" name="Line 9"/>
          <p:cNvSpPr>
            <a:spLocks noChangeShapeType="1"/>
          </p:cNvSpPr>
          <p:nvPr/>
        </p:nvSpPr>
        <p:spPr bwMode="auto">
          <a:xfrm flipH="1">
            <a:off x="1485900" y="2128838"/>
            <a:ext cx="66675" cy="0"/>
          </a:xfrm>
          <a:prstGeom prst="line">
            <a:avLst/>
          </a:prstGeom>
          <a:noFill/>
          <a:ln w="19050">
            <a:solidFill>
              <a:schemeClr val="tx1"/>
            </a:solidFill>
            <a:round/>
            <a:headEnd/>
            <a:tailEnd/>
          </a:ln>
        </p:spPr>
        <p:txBody>
          <a:bodyPr/>
          <a:lstStyle/>
          <a:p>
            <a:endParaRPr lang="en-IN"/>
          </a:p>
        </p:txBody>
      </p:sp>
      <p:sp>
        <p:nvSpPr>
          <p:cNvPr id="80929" name="Line 9"/>
          <p:cNvSpPr>
            <a:spLocks noChangeShapeType="1"/>
          </p:cNvSpPr>
          <p:nvPr/>
        </p:nvSpPr>
        <p:spPr bwMode="auto">
          <a:xfrm flipH="1">
            <a:off x="1485900" y="2738438"/>
            <a:ext cx="66675" cy="0"/>
          </a:xfrm>
          <a:prstGeom prst="line">
            <a:avLst/>
          </a:prstGeom>
          <a:noFill/>
          <a:ln w="19050">
            <a:solidFill>
              <a:schemeClr val="tx1"/>
            </a:solidFill>
            <a:round/>
            <a:headEnd/>
            <a:tailEnd/>
          </a:ln>
        </p:spPr>
        <p:txBody>
          <a:bodyPr/>
          <a:lstStyle/>
          <a:p>
            <a:endParaRPr lang="en-IN"/>
          </a:p>
        </p:txBody>
      </p:sp>
      <p:sp>
        <p:nvSpPr>
          <p:cNvPr id="80930" name="Line 9"/>
          <p:cNvSpPr>
            <a:spLocks noChangeShapeType="1"/>
          </p:cNvSpPr>
          <p:nvPr/>
        </p:nvSpPr>
        <p:spPr bwMode="auto">
          <a:xfrm flipH="1">
            <a:off x="1485900" y="3348038"/>
            <a:ext cx="66675" cy="0"/>
          </a:xfrm>
          <a:prstGeom prst="line">
            <a:avLst/>
          </a:prstGeom>
          <a:noFill/>
          <a:ln w="19050">
            <a:solidFill>
              <a:schemeClr val="tx1"/>
            </a:solidFill>
            <a:round/>
            <a:headEnd/>
            <a:tailEnd/>
          </a:ln>
        </p:spPr>
        <p:txBody>
          <a:bodyPr/>
          <a:lstStyle/>
          <a:p>
            <a:endParaRPr lang="en-IN"/>
          </a:p>
        </p:txBody>
      </p:sp>
      <p:sp>
        <p:nvSpPr>
          <p:cNvPr id="80931" name="Line 9"/>
          <p:cNvSpPr>
            <a:spLocks noChangeShapeType="1"/>
          </p:cNvSpPr>
          <p:nvPr/>
        </p:nvSpPr>
        <p:spPr bwMode="auto">
          <a:xfrm flipH="1">
            <a:off x="1473200" y="3944938"/>
            <a:ext cx="66675" cy="0"/>
          </a:xfrm>
          <a:prstGeom prst="line">
            <a:avLst/>
          </a:prstGeom>
          <a:noFill/>
          <a:ln w="19050">
            <a:solidFill>
              <a:schemeClr val="tx1"/>
            </a:solidFill>
            <a:round/>
            <a:headEnd/>
            <a:tailEnd/>
          </a:ln>
        </p:spPr>
        <p:txBody>
          <a:bodyPr/>
          <a:lstStyle/>
          <a:p>
            <a:endParaRPr lang="en-IN"/>
          </a:p>
        </p:txBody>
      </p:sp>
      <p:sp>
        <p:nvSpPr>
          <p:cNvPr id="80932" name="Line 21"/>
          <p:cNvSpPr>
            <a:spLocks noChangeShapeType="1"/>
          </p:cNvSpPr>
          <p:nvPr/>
        </p:nvSpPr>
        <p:spPr bwMode="auto">
          <a:xfrm flipV="1">
            <a:off x="1712913" y="2333625"/>
            <a:ext cx="1836737" cy="1473200"/>
          </a:xfrm>
          <a:prstGeom prst="line">
            <a:avLst/>
          </a:prstGeom>
          <a:noFill/>
          <a:ln w="50800">
            <a:solidFill>
              <a:srgbClr val="FFC000"/>
            </a:solidFill>
            <a:round/>
            <a:headEnd type="none" w="sm" len="sm"/>
            <a:tailEnd type="none" w="sm" len="sm"/>
          </a:ln>
        </p:spPr>
        <p:txBody>
          <a:bodyPr/>
          <a:lstStyle/>
          <a:p>
            <a:endParaRPr lang="en-IN"/>
          </a:p>
        </p:txBody>
      </p:sp>
      <p:sp>
        <p:nvSpPr>
          <p:cNvPr id="80933" name="Line 22"/>
          <p:cNvSpPr>
            <a:spLocks noChangeShapeType="1"/>
          </p:cNvSpPr>
          <p:nvPr/>
        </p:nvSpPr>
        <p:spPr bwMode="auto">
          <a:xfrm>
            <a:off x="3549650" y="2333625"/>
            <a:ext cx="1820863" cy="1168400"/>
          </a:xfrm>
          <a:prstGeom prst="line">
            <a:avLst/>
          </a:prstGeom>
          <a:noFill/>
          <a:ln w="50800">
            <a:solidFill>
              <a:srgbClr val="FFC000"/>
            </a:solidFill>
            <a:round/>
            <a:headEnd type="none" w="sm" len="sm"/>
            <a:tailEnd type="none" w="sm" len="sm"/>
          </a:ln>
        </p:spPr>
        <p:txBody>
          <a:bodyPr/>
          <a:lstStyle/>
          <a:p>
            <a:endParaRPr lang="en-IN"/>
          </a:p>
        </p:txBody>
      </p:sp>
      <p:sp>
        <p:nvSpPr>
          <p:cNvPr id="80934" name="Line 23"/>
          <p:cNvSpPr>
            <a:spLocks noChangeShapeType="1"/>
          </p:cNvSpPr>
          <p:nvPr/>
        </p:nvSpPr>
        <p:spPr bwMode="auto">
          <a:xfrm flipV="1">
            <a:off x="5370513" y="2054225"/>
            <a:ext cx="1752600" cy="1447800"/>
          </a:xfrm>
          <a:prstGeom prst="line">
            <a:avLst/>
          </a:prstGeom>
          <a:noFill/>
          <a:ln w="50800">
            <a:solidFill>
              <a:srgbClr val="FFC000"/>
            </a:solidFill>
            <a:round/>
            <a:headEnd type="none" w="sm" len="sm"/>
            <a:tailEnd type="none" w="sm" len="sm"/>
          </a:ln>
        </p:spPr>
        <p:txBody>
          <a:bodyPr/>
          <a:lstStyle/>
          <a:p>
            <a:endParaRPr lang="en-IN"/>
          </a:p>
        </p:txBody>
      </p:sp>
      <p:sp>
        <p:nvSpPr>
          <p:cNvPr id="80935" name="Text Box 27"/>
          <p:cNvSpPr txBox="1">
            <a:spLocks noChangeArrowheads="1"/>
          </p:cNvSpPr>
          <p:nvPr/>
        </p:nvSpPr>
        <p:spPr bwMode="auto">
          <a:xfrm>
            <a:off x="5065713" y="3578225"/>
            <a:ext cx="463550" cy="354013"/>
          </a:xfrm>
          <a:prstGeom prst="rect">
            <a:avLst/>
          </a:prstGeom>
          <a:noFill/>
          <a:ln w="9525">
            <a:noFill/>
            <a:miter lim="800000"/>
            <a:headEnd/>
            <a:tailEnd/>
          </a:ln>
        </p:spPr>
        <p:txBody>
          <a:bodyPr wrap="none">
            <a:spAutoFit/>
          </a:bodyPr>
          <a:lstStyle/>
          <a:p>
            <a:pPr eaLnBrk="1" hangingPunct="1"/>
            <a:r>
              <a:rPr lang="en-US" altLang="en-US" sz="1700" b="1">
                <a:ea typeface="MS PGothic" pitchFamily="34" charset="-128"/>
              </a:rPr>
              <a:t>0U</a:t>
            </a:r>
          </a:p>
        </p:txBody>
      </p:sp>
      <p:grpSp>
        <p:nvGrpSpPr>
          <p:cNvPr id="3" name="Group 7"/>
          <p:cNvGrpSpPr>
            <a:grpSpLocks/>
          </p:cNvGrpSpPr>
          <p:nvPr/>
        </p:nvGrpSpPr>
        <p:grpSpPr bwMode="auto">
          <a:xfrm>
            <a:off x="1560513" y="1900238"/>
            <a:ext cx="7696200" cy="2336800"/>
            <a:chOff x="1560513" y="1900238"/>
            <a:chExt cx="7696200" cy="2336801"/>
          </a:xfrm>
        </p:grpSpPr>
        <p:sp>
          <p:nvSpPr>
            <p:cNvPr id="80949" name="Freeform 20"/>
            <p:cNvSpPr>
              <a:spLocks/>
            </p:cNvSpPr>
            <p:nvPr/>
          </p:nvSpPr>
          <p:spPr bwMode="auto">
            <a:xfrm>
              <a:off x="7086600" y="1968501"/>
              <a:ext cx="130175" cy="111125"/>
            </a:xfrm>
            <a:custGeom>
              <a:avLst/>
              <a:gdLst>
                <a:gd name="T0" fmla="*/ 2147483646 w 102"/>
                <a:gd name="T1" fmla="*/ 0 h 88"/>
                <a:gd name="T2" fmla="*/ 2147483646 w 102"/>
                <a:gd name="T3" fmla="*/ 2147483646 h 88"/>
                <a:gd name="T4" fmla="*/ 2147483646 w 102"/>
                <a:gd name="T5" fmla="*/ 2147483646 h 88"/>
                <a:gd name="T6" fmla="*/ 0 w 102"/>
                <a:gd name="T7" fmla="*/ 2147483646 h 88"/>
                <a:gd name="T8" fmla="*/ 2147483646 w 102"/>
                <a:gd name="T9" fmla="*/ 0 h 88"/>
                <a:gd name="T10" fmla="*/ 0 60000 65536"/>
                <a:gd name="T11" fmla="*/ 0 60000 65536"/>
                <a:gd name="T12" fmla="*/ 0 60000 65536"/>
                <a:gd name="T13" fmla="*/ 0 60000 65536"/>
                <a:gd name="T14" fmla="*/ 0 60000 65536"/>
                <a:gd name="T15" fmla="*/ 0 w 102"/>
                <a:gd name="T16" fmla="*/ 0 h 88"/>
                <a:gd name="T17" fmla="*/ 102 w 102"/>
                <a:gd name="T18" fmla="*/ 88 h 88"/>
              </a:gdLst>
              <a:ahLst/>
              <a:cxnLst>
                <a:cxn ang="T10">
                  <a:pos x="T0" y="T1"/>
                </a:cxn>
                <a:cxn ang="T11">
                  <a:pos x="T2" y="T3"/>
                </a:cxn>
                <a:cxn ang="T12">
                  <a:pos x="T4" y="T5"/>
                </a:cxn>
                <a:cxn ang="T13">
                  <a:pos x="T6" y="T7"/>
                </a:cxn>
                <a:cxn ang="T14">
                  <a:pos x="T8" y="T9"/>
                </a:cxn>
              </a:cxnLst>
              <a:rect l="T15" t="T16" r="T17" b="T18"/>
              <a:pathLst>
                <a:path w="102" h="88">
                  <a:moveTo>
                    <a:pt x="51" y="0"/>
                  </a:moveTo>
                  <a:lnTo>
                    <a:pt x="102" y="44"/>
                  </a:lnTo>
                  <a:lnTo>
                    <a:pt x="51" y="88"/>
                  </a:lnTo>
                  <a:lnTo>
                    <a:pt x="0" y="44"/>
                  </a:lnTo>
                  <a:lnTo>
                    <a:pt x="51" y="0"/>
                  </a:lnTo>
                  <a:close/>
                </a:path>
              </a:pathLst>
            </a:custGeom>
            <a:solidFill>
              <a:srgbClr val="FF0000"/>
            </a:solidFill>
            <a:ln w="26988">
              <a:solidFill>
                <a:srgbClr val="FF0000"/>
              </a:solidFill>
              <a:round/>
              <a:headEnd/>
              <a:tailEnd/>
            </a:ln>
          </p:spPr>
          <p:txBody>
            <a:bodyPr/>
            <a:lstStyle/>
            <a:p>
              <a:endParaRPr lang="en-IN"/>
            </a:p>
          </p:txBody>
        </p:sp>
        <p:sp>
          <p:nvSpPr>
            <p:cNvPr id="80950" name="Freeform 24"/>
            <p:cNvSpPr>
              <a:spLocks/>
            </p:cNvSpPr>
            <p:nvPr/>
          </p:nvSpPr>
          <p:spPr bwMode="auto">
            <a:xfrm>
              <a:off x="1660525" y="3730626"/>
              <a:ext cx="128587" cy="112713"/>
            </a:xfrm>
            <a:custGeom>
              <a:avLst/>
              <a:gdLst>
                <a:gd name="T0" fmla="*/ 2147483646 w 102"/>
                <a:gd name="T1" fmla="*/ 0 h 89"/>
                <a:gd name="T2" fmla="*/ 2147483646 w 102"/>
                <a:gd name="T3" fmla="*/ 2147483646 h 89"/>
                <a:gd name="T4" fmla="*/ 2147483646 w 102"/>
                <a:gd name="T5" fmla="*/ 2147483646 h 89"/>
                <a:gd name="T6" fmla="*/ 0 w 102"/>
                <a:gd name="T7" fmla="*/ 2147483646 h 89"/>
                <a:gd name="T8" fmla="*/ 2147483646 w 102"/>
                <a:gd name="T9" fmla="*/ 0 h 89"/>
                <a:gd name="T10" fmla="*/ 0 60000 65536"/>
                <a:gd name="T11" fmla="*/ 0 60000 65536"/>
                <a:gd name="T12" fmla="*/ 0 60000 65536"/>
                <a:gd name="T13" fmla="*/ 0 60000 65536"/>
                <a:gd name="T14" fmla="*/ 0 60000 65536"/>
                <a:gd name="T15" fmla="*/ 0 w 102"/>
                <a:gd name="T16" fmla="*/ 0 h 89"/>
                <a:gd name="T17" fmla="*/ 102 w 102"/>
                <a:gd name="T18" fmla="*/ 89 h 89"/>
              </a:gdLst>
              <a:ahLst/>
              <a:cxnLst>
                <a:cxn ang="T10">
                  <a:pos x="T0" y="T1"/>
                </a:cxn>
                <a:cxn ang="T11">
                  <a:pos x="T2" y="T3"/>
                </a:cxn>
                <a:cxn ang="T12">
                  <a:pos x="T4" y="T5"/>
                </a:cxn>
                <a:cxn ang="T13">
                  <a:pos x="T6" y="T7"/>
                </a:cxn>
                <a:cxn ang="T14">
                  <a:pos x="T8" y="T9"/>
                </a:cxn>
              </a:cxnLst>
              <a:rect l="T15" t="T16" r="T17" b="T18"/>
              <a:pathLst>
                <a:path w="102" h="89">
                  <a:moveTo>
                    <a:pt x="51" y="0"/>
                  </a:moveTo>
                  <a:lnTo>
                    <a:pt x="102" y="45"/>
                  </a:lnTo>
                  <a:lnTo>
                    <a:pt x="51" y="89"/>
                  </a:lnTo>
                  <a:lnTo>
                    <a:pt x="0" y="45"/>
                  </a:lnTo>
                  <a:lnTo>
                    <a:pt x="51" y="0"/>
                  </a:lnTo>
                  <a:close/>
                </a:path>
              </a:pathLst>
            </a:custGeom>
            <a:solidFill>
              <a:srgbClr val="FF0000"/>
            </a:solidFill>
            <a:ln w="26988">
              <a:solidFill>
                <a:srgbClr val="FF0000"/>
              </a:solidFill>
              <a:round/>
              <a:headEnd/>
              <a:tailEnd/>
            </a:ln>
          </p:spPr>
          <p:txBody>
            <a:bodyPr/>
            <a:lstStyle/>
            <a:p>
              <a:endParaRPr lang="en-IN"/>
            </a:p>
          </p:txBody>
        </p:sp>
        <p:sp>
          <p:nvSpPr>
            <p:cNvPr id="80951" name="Text Box 25"/>
            <p:cNvSpPr txBox="1">
              <a:spLocks noChangeArrowheads="1"/>
            </p:cNvSpPr>
            <p:nvPr/>
          </p:nvSpPr>
          <p:spPr bwMode="auto">
            <a:xfrm>
              <a:off x="3617913" y="2052638"/>
              <a:ext cx="463550" cy="354013"/>
            </a:xfrm>
            <a:prstGeom prst="rect">
              <a:avLst/>
            </a:prstGeom>
            <a:noFill/>
            <a:ln w="9525">
              <a:noFill/>
              <a:miter lim="800000"/>
              <a:headEnd/>
              <a:tailEnd/>
            </a:ln>
          </p:spPr>
          <p:txBody>
            <a:bodyPr wrap="none">
              <a:spAutoFit/>
            </a:bodyPr>
            <a:lstStyle/>
            <a:p>
              <a:pPr eaLnBrk="1" hangingPunct="1"/>
              <a:r>
                <a:rPr lang="en-US" altLang="en-US" sz="1700" b="1">
                  <a:ea typeface="MS PGothic" pitchFamily="34" charset="-128"/>
                </a:rPr>
                <a:t>6U</a:t>
              </a:r>
            </a:p>
          </p:txBody>
        </p:sp>
        <p:sp>
          <p:nvSpPr>
            <p:cNvPr id="80952" name="Text Box 26"/>
            <p:cNvSpPr txBox="1">
              <a:spLocks noChangeArrowheads="1"/>
            </p:cNvSpPr>
            <p:nvPr/>
          </p:nvSpPr>
          <p:spPr bwMode="auto">
            <a:xfrm>
              <a:off x="1560513" y="3883026"/>
              <a:ext cx="463550" cy="354013"/>
            </a:xfrm>
            <a:prstGeom prst="rect">
              <a:avLst/>
            </a:prstGeom>
            <a:noFill/>
            <a:ln w="9525">
              <a:noFill/>
              <a:miter lim="800000"/>
              <a:headEnd/>
              <a:tailEnd/>
            </a:ln>
          </p:spPr>
          <p:txBody>
            <a:bodyPr wrap="none">
              <a:spAutoFit/>
            </a:bodyPr>
            <a:lstStyle/>
            <a:p>
              <a:pPr eaLnBrk="1" hangingPunct="1"/>
              <a:r>
                <a:rPr lang="en-US" altLang="en-US" sz="1700" b="1">
                  <a:ea typeface="MS PGothic" pitchFamily="34" charset="-128"/>
                </a:rPr>
                <a:t>0U</a:t>
              </a:r>
            </a:p>
          </p:txBody>
        </p:sp>
        <p:sp>
          <p:nvSpPr>
            <p:cNvPr id="80953" name="Text Box 28"/>
            <p:cNvSpPr txBox="1">
              <a:spLocks noChangeArrowheads="1"/>
            </p:cNvSpPr>
            <p:nvPr/>
          </p:nvSpPr>
          <p:spPr bwMode="auto">
            <a:xfrm>
              <a:off x="6337300" y="1900238"/>
              <a:ext cx="463550" cy="354013"/>
            </a:xfrm>
            <a:prstGeom prst="rect">
              <a:avLst/>
            </a:prstGeom>
            <a:noFill/>
            <a:ln w="9525">
              <a:noFill/>
              <a:miter lim="800000"/>
              <a:headEnd/>
              <a:tailEnd/>
            </a:ln>
          </p:spPr>
          <p:txBody>
            <a:bodyPr wrap="none">
              <a:spAutoFit/>
            </a:bodyPr>
            <a:lstStyle/>
            <a:p>
              <a:pPr eaLnBrk="1" hangingPunct="1"/>
              <a:r>
                <a:rPr lang="en-US" altLang="en-US" sz="1700" b="1">
                  <a:ea typeface="MS PGothic" pitchFamily="34" charset="-128"/>
                </a:rPr>
                <a:t>6U</a:t>
              </a:r>
            </a:p>
          </p:txBody>
        </p:sp>
        <p:sp>
          <p:nvSpPr>
            <p:cNvPr id="80954" name="Freeform 18"/>
            <p:cNvSpPr>
              <a:spLocks/>
            </p:cNvSpPr>
            <p:nvPr/>
          </p:nvSpPr>
          <p:spPr bwMode="auto">
            <a:xfrm>
              <a:off x="3487738" y="2271713"/>
              <a:ext cx="128587" cy="112713"/>
            </a:xfrm>
            <a:custGeom>
              <a:avLst/>
              <a:gdLst>
                <a:gd name="T0" fmla="*/ 2147483646 w 101"/>
                <a:gd name="T1" fmla="*/ 0 h 88"/>
                <a:gd name="T2" fmla="*/ 2147483646 w 101"/>
                <a:gd name="T3" fmla="*/ 2147483646 h 88"/>
                <a:gd name="T4" fmla="*/ 2147483646 w 101"/>
                <a:gd name="T5" fmla="*/ 2147483646 h 88"/>
                <a:gd name="T6" fmla="*/ 0 w 101"/>
                <a:gd name="T7" fmla="*/ 2147483646 h 88"/>
                <a:gd name="T8" fmla="*/ 2147483646 w 101"/>
                <a:gd name="T9" fmla="*/ 0 h 88"/>
                <a:gd name="T10" fmla="*/ 0 60000 65536"/>
                <a:gd name="T11" fmla="*/ 0 60000 65536"/>
                <a:gd name="T12" fmla="*/ 0 60000 65536"/>
                <a:gd name="T13" fmla="*/ 0 60000 65536"/>
                <a:gd name="T14" fmla="*/ 0 60000 65536"/>
                <a:gd name="T15" fmla="*/ 0 w 101"/>
                <a:gd name="T16" fmla="*/ 0 h 88"/>
                <a:gd name="T17" fmla="*/ 101 w 101"/>
                <a:gd name="T18" fmla="*/ 88 h 88"/>
              </a:gdLst>
              <a:ahLst/>
              <a:cxnLst>
                <a:cxn ang="T10">
                  <a:pos x="T0" y="T1"/>
                </a:cxn>
                <a:cxn ang="T11">
                  <a:pos x="T2" y="T3"/>
                </a:cxn>
                <a:cxn ang="T12">
                  <a:pos x="T4" y="T5"/>
                </a:cxn>
                <a:cxn ang="T13">
                  <a:pos x="T6" y="T7"/>
                </a:cxn>
                <a:cxn ang="T14">
                  <a:pos x="T8" y="T9"/>
                </a:cxn>
              </a:cxnLst>
              <a:rect l="T15" t="T16" r="T17" b="T18"/>
              <a:pathLst>
                <a:path w="101" h="88">
                  <a:moveTo>
                    <a:pt x="51" y="0"/>
                  </a:moveTo>
                  <a:lnTo>
                    <a:pt x="101" y="44"/>
                  </a:lnTo>
                  <a:lnTo>
                    <a:pt x="51" y="88"/>
                  </a:lnTo>
                  <a:lnTo>
                    <a:pt x="0" y="44"/>
                  </a:lnTo>
                  <a:lnTo>
                    <a:pt x="51" y="0"/>
                  </a:lnTo>
                  <a:close/>
                </a:path>
              </a:pathLst>
            </a:custGeom>
            <a:solidFill>
              <a:srgbClr val="FF0000"/>
            </a:solidFill>
            <a:ln w="26988">
              <a:solidFill>
                <a:srgbClr val="FF0000"/>
              </a:solidFill>
              <a:round/>
              <a:headEnd/>
              <a:tailEnd/>
            </a:ln>
          </p:spPr>
          <p:txBody>
            <a:bodyPr/>
            <a:lstStyle/>
            <a:p>
              <a:endParaRPr lang="en-IN"/>
            </a:p>
          </p:txBody>
        </p:sp>
        <p:sp>
          <p:nvSpPr>
            <p:cNvPr id="80955" name="Freeform 19"/>
            <p:cNvSpPr>
              <a:spLocks/>
            </p:cNvSpPr>
            <p:nvPr/>
          </p:nvSpPr>
          <p:spPr bwMode="auto">
            <a:xfrm>
              <a:off x="5311775" y="3425826"/>
              <a:ext cx="128587" cy="112713"/>
            </a:xfrm>
            <a:custGeom>
              <a:avLst/>
              <a:gdLst>
                <a:gd name="T0" fmla="*/ 2147483646 w 101"/>
                <a:gd name="T1" fmla="*/ 0 h 89"/>
                <a:gd name="T2" fmla="*/ 2147483646 w 101"/>
                <a:gd name="T3" fmla="*/ 2147483646 h 89"/>
                <a:gd name="T4" fmla="*/ 2147483646 w 101"/>
                <a:gd name="T5" fmla="*/ 2147483646 h 89"/>
                <a:gd name="T6" fmla="*/ 0 w 101"/>
                <a:gd name="T7" fmla="*/ 2147483646 h 89"/>
                <a:gd name="T8" fmla="*/ 2147483646 w 101"/>
                <a:gd name="T9" fmla="*/ 0 h 89"/>
                <a:gd name="T10" fmla="*/ 0 60000 65536"/>
                <a:gd name="T11" fmla="*/ 0 60000 65536"/>
                <a:gd name="T12" fmla="*/ 0 60000 65536"/>
                <a:gd name="T13" fmla="*/ 0 60000 65536"/>
                <a:gd name="T14" fmla="*/ 0 60000 65536"/>
                <a:gd name="T15" fmla="*/ 0 w 101"/>
                <a:gd name="T16" fmla="*/ 0 h 89"/>
                <a:gd name="T17" fmla="*/ 101 w 101"/>
                <a:gd name="T18" fmla="*/ 89 h 89"/>
              </a:gdLst>
              <a:ahLst/>
              <a:cxnLst>
                <a:cxn ang="T10">
                  <a:pos x="T0" y="T1"/>
                </a:cxn>
                <a:cxn ang="T11">
                  <a:pos x="T2" y="T3"/>
                </a:cxn>
                <a:cxn ang="T12">
                  <a:pos x="T4" y="T5"/>
                </a:cxn>
                <a:cxn ang="T13">
                  <a:pos x="T6" y="T7"/>
                </a:cxn>
                <a:cxn ang="T14">
                  <a:pos x="T8" y="T9"/>
                </a:cxn>
              </a:cxnLst>
              <a:rect l="T15" t="T16" r="T17" b="T18"/>
              <a:pathLst>
                <a:path w="101" h="89">
                  <a:moveTo>
                    <a:pt x="51" y="0"/>
                  </a:moveTo>
                  <a:lnTo>
                    <a:pt x="101" y="45"/>
                  </a:lnTo>
                  <a:lnTo>
                    <a:pt x="51" y="89"/>
                  </a:lnTo>
                  <a:lnTo>
                    <a:pt x="0" y="45"/>
                  </a:lnTo>
                  <a:lnTo>
                    <a:pt x="51" y="0"/>
                  </a:lnTo>
                  <a:close/>
                </a:path>
              </a:pathLst>
            </a:custGeom>
            <a:solidFill>
              <a:srgbClr val="FF0000"/>
            </a:solidFill>
            <a:ln w="26988">
              <a:solidFill>
                <a:srgbClr val="FF0000"/>
              </a:solidFill>
              <a:round/>
              <a:headEnd/>
              <a:tailEnd/>
            </a:ln>
          </p:spPr>
          <p:txBody>
            <a:bodyPr/>
            <a:lstStyle/>
            <a:p>
              <a:endParaRPr lang="en-IN"/>
            </a:p>
          </p:txBody>
        </p:sp>
        <p:sp>
          <p:nvSpPr>
            <p:cNvPr id="80956" name="Text Box 41"/>
            <p:cNvSpPr txBox="1">
              <a:spLocks noChangeArrowheads="1"/>
            </p:cNvSpPr>
            <p:nvPr/>
          </p:nvSpPr>
          <p:spPr bwMode="auto">
            <a:xfrm>
              <a:off x="6762484" y="2819404"/>
              <a:ext cx="2494229" cy="338554"/>
            </a:xfrm>
            <a:prstGeom prst="rect">
              <a:avLst/>
            </a:prstGeom>
            <a:noFill/>
            <a:ln w="9525">
              <a:noFill/>
              <a:miter lim="800000"/>
              <a:headEnd/>
              <a:tailEnd/>
            </a:ln>
          </p:spPr>
          <p:txBody>
            <a:bodyPr>
              <a:spAutoFit/>
            </a:bodyPr>
            <a:lstStyle/>
            <a:p>
              <a:pPr eaLnBrk="1" hangingPunct="1"/>
              <a:r>
                <a:rPr lang="en-US" altLang="en-US" sz="1600">
                  <a:ea typeface="MS PGothic" pitchFamily="34" charset="-128"/>
                </a:rPr>
                <a:t>Sliding Scale insulin</a:t>
              </a:r>
            </a:p>
          </p:txBody>
        </p:sp>
        <p:sp>
          <p:nvSpPr>
            <p:cNvPr id="80957" name="Line 23"/>
            <p:cNvSpPr>
              <a:spLocks noChangeShapeType="1"/>
            </p:cNvSpPr>
            <p:nvPr/>
          </p:nvSpPr>
          <p:spPr bwMode="auto">
            <a:xfrm>
              <a:off x="6637338" y="3004720"/>
              <a:ext cx="115552" cy="0"/>
            </a:xfrm>
            <a:prstGeom prst="line">
              <a:avLst/>
            </a:prstGeom>
            <a:noFill/>
            <a:ln w="50800">
              <a:solidFill>
                <a:srgbClr val="FFC000"/>
              </a:solidFill>
              <a:round/>
              <a:headEnd type="none" w="sm" len="sm"/>
              <a:tailEnd type="none" w="sm" len="sm"/>
            </a:ln>
          </p:spPr>
          <p:txBody>
            <a:bodyPr/>
            <a:lstStyle/>
            <a:p>
              <a:endParaRPr lang="en-IN"/>
            </a:p>
          </p:txBody>
        </p:sp>
      </p:grpSp>
      <p:sp>
        <p:nvSpPr>
          <p:cNvPr id="80937" name="TextBox 1"/>
          <p:cNvSpPr txBox="1">
            <a:spLocks noChangeArrowheads="1"/>
          </p:cNvSpPr>
          <p:nvPr/>
        </p:nvSpPr>
        <p:spPr bwMode="auto">
          <a:xfrm>
            <a:off x="0" y="6611938"/>
            <a:ext cx="4999038" cy="246062"/>
          </a:xfrm>
          <a:prstGeom prst="rect">
            <a:avLst/>
          </a:prstGeom>
          <a:noFill/>
          <a:ln w="9525">
            <a:noFill/>
            <a:miter lim="800000"/>
            <a:headEnd/>
            <a:tailEnd/>
          </a:ln>
        </p:spPr>
        <p:txBody>
          <a:bodyPr>
            <a:spAutoFit/>
          </a:bodyPr>
          <a:lstStyle/>
          <a:p>
            <a:pPr eaLnBrk="1" hangingPunct="1"/>
            <a:r>
              <a:rPr lang="en-US" altLang="en-US" sz="1000">
                <a:latin typeface="Arial Narrow" pitchFamily="34" charset="0"/>
                <a:ea typeface="ヒラギノ角ゴ Pro W3" charset="-128"/>
              </a:rPr>
              <a:t>IV=intravenous</a:t>
            </a:r>
          </a:p>
        </p:txBody>
      </p:sp>
      <p:sp>
        <p:nvSpPr>
          <p:cNvPr id="58410" name="Line 32"/>
          <p:cNvSpPr>
            <a:spLocks noChangeShapeType="1"/>
          </p:cNvSpPr>
          <p:nvPr/>
        </p:nvSpPr>
        <p:spPr bwMode="auto">
          <a:xfrm>
            <a:off x="1746250" y="3509963"/>
            <a:ext cx="1795463" cy="488950"/>
          </a:xfrm>
          <a:prstGeom prst="line">
            <a:avLst/>
          </a:prstGeom>
          <a:noFill/>
          <a:ln w="50800">
            <a:solidFill>
              <a:srgbClr val="CC0066"/>
            </a:solidFill>
            <a:round/>
            <a:headEnd type="none" w="sm" len="sm"/>
            <a:tailEnd type="none" w="sm" len="sm"/>
          </a:ln>
        </p:spPr>
        <p:txBody>
          <a:bodyPr/>
          <a:lstStyle/>
          <a:p>
            <a:endParaRPr lang="en-IN"/>
          </a:p>
        </p:txBody>
      </p:sp>
      <p:sp>
        <p:nvSpPr>
          <p:cNvPr id="58411" name="Line 33"/>
          <p:cNvSpPr>
            <a:spLocks noChangeShapeType="1"/>
          </p:cNvSpPr>
          <p:nvPr/>
        </p:nvSpPr>
        <p:spPr bwMode="auto">
          <a:xfrm>
            <a:off x="3556000" y="3992563"/>
            <a:ext cx="1762125" cy="277812"/>
          </a:xfrm>
          <a:prstGeom prst="line">
            <a:avLst/>
          </a:prstGeom>
          <a:noFill/>
          <a:ln w="50800">
            <a:solidFill>
              <a:srgbClr val="CC0066"/>
            </a:solidFill>
            <a:round/>
            <a:headEnd type="none" w="sm" len="sm"/>
            <a:tailEnd type="none" w="sm" len="sm"/>
          </a:ln>
        </p:spPr>
        <p:txBody>
          <a:bodyPr/>
          <a:lstStyle/>
          <a:p>
            <a:endParaRPr lang="en-IN"/>
          </a:p>
        </p:txBody>
      </p:sp>
      <p:sp>
        <p:nvSpPr>
          <p:cNvPr id="58412" name="Line 34"/>
          <p:cNvSpPr>
            <a:spLocks noChangeShapeType="1"/>
          </p:cNvSpPr>
          <p:nvPr/>
        </p:nvSpPr>
        <p:spPr bwMode="auto">
          <a:xfrm>
            <a:off x="5378450" y="4270375"/>
            <a:ext cx="1768475" cy="0"/>
          </a:xfrm>
          <a:prstGeom prst="line">
            <a:avLst/>
          </a:prstGeom>
          <a:noFill/>
          <a:ln w="50800">
            <a:solidFill>
              <a:srgbClr val="CC0066"/>
            </a:solidFill>
            <a:round/>
            <a:headEnd type="none" w="sm" len="sm"/>
            <a:tailEnd type="none" w="sm" len="sm"/>
          </a:ln>
        </p:spPr>
        <p:txBody>
          <a:bodyPr/>
          <a:lstStyle/>
          <a:p>
            <a:endParaRPr lang="en-IN"/>
          </a:p>
        </p:txBody>
      </p:sp>
      <p:grpSp>
        <p:nvGrpSpPr>
          <p:cNvPr id="5" name="Group 2"/>
          <p:cNvGrpSpPr>
            <a:grpSpLocks/>
          </p:cNvGrpSpPr>
          <p:nvPr/>
        </p:nvGrpSpPr>
        <p:grpSpPr bwMode="auto">
          <a:xfrm>
            <a:off x="1681163" y="3443288"/>
            <a:ext cx="5513387" cy="877887"/>
            <a:chOff x="1681163" y="3443062"/>
            <a:chExt cx="5513387" cy="878113"/>
          </a:xfrm>
        </p:grpSpPr>
        <p:sp>
          <p:nvSpPr>
            <p:cNvPr id="80945" name="Rectangle 35"/>
            <p:cNvSpPr>
              <a:spLocks noChangeArrowheads="1"/>
            </p:cNvSpPr>
            <p:nvPr/>
          </p:nvSpPr>
          <p:spPr bwMode="auto">
            <a:xfrm>
              <a:off x="1681163" y="3443062"/>
              <a:ext cx="107950" cy="92099"/>
            </a:xfrm>
            <a:prstGeom prst="rect">
              <a:avLst/>
            </a:prstGeom>
            <a:solidFill>
              <a:srgbClr val="FF6D22"/>
            </a:solidFill>
            <a:ln w="27051">
              <a:noFill/>
              <a:miter lim="800000"/>
              <a:headEnd/>
              <a:tailEnd/>
            </a:ln>
          </p:spPr>
          <p:txBody>
            <a:bodyPr/>
            <a:lstStyle/>
            <a:p>
              <a:pPr eaLnBrk="1" hangingPunct="1"/>
              <a:endParaRPr lang="en-US" altLang="en-US" sz="1700">
                <a:ea typeface="MS PGothic" pitchFamily="34" charset="-128"/>
              </a:endParaRPr>
            </a:p>
          </p:txBody>
        </p:sp>
        <p:sp>
          <p:nvSpPr>
            <p:cNvPr id="80946" name="Rectangle 36"/>
            <p:cNvSpPr>
              <a:spLocks noChangeArrowheads="1"/>
            </p:cNvSpPr>
            <p:nvPr/>
          </p:nvSpPr>
          <p:spPr bwMode="auto">
            <a:xfrm>
              <a:off x="3503613" y="3949604"/>
              <a:ext cx="106362" cy="93687"/>
            </a:xfrm>
            <a:prstGeom prst="rect">
              <a:avLst/>
            </a:prstGeom>
            <a:solidFill>
              <a:srgbClr val="FF6D22"/>
            </a:solidFill>
            <a:ln w="27051">
              <a:noFill/>
              <a:miter lim="800000"/>
              <a:headEnd/>
              <a:tailEnd/>
            </a:ln>
          </p:spPr>
          <p:txBody>
            <a:bodyPr/>
            <a:lstStyle/>
            <a:p>
              <a:pPr eaLnBrk="1" hangingPunct="1"/>
              <a:endParaRPr lang="en-US" altLang="en-US" sz="1700">
                <a:ea typeface="MS PGothic" pitchFamily="34" charset="-128"/>
              </a:endParaRPr>
            </a:p>
          </p:txBody>
        </p:sp>
        <p:sp>
          <p:nvSpPr>
            <p:cNvPr id="80947" name="Rectangle 37"/>
            <p:cNvSpPr>
              <a:spLocks noChangeArrowheads="1"/>
            </p:cNvSpPr>
            <p:nvPr/>
          </p:nvSpPr>
          <p:spPr bwMode="auto">
            <a:xfrm>
              <a:off x="5318125" y="4225900"/>
              <a:ext cx="107950" cy="95275"/>
            </a:xfrm>
            <a:prstGeom prst="rect">
              <a:avLst/>
            </a:prstGeom>
            <a:solidFill>
              <a:srgbClr val="FF6D22"/>
            </a:solidFill>
            <a:ln w="27051">
              <a:noFill/>
              <a:miter lim="800000"/>
              <a:headEnd/>
              <a:tailEnd/>
            </a:ln>
          </p:spPr>
          <p:txBody>
            <a:bodyPr/>
            <a:lstStyle/>
            <a:p>
              <a:pPr eaLnBrk="1" hangingPunct="1"/>
              <a:endParaRPr lang="en-US" altLang="en-US" sz="1700">
                <a:ea typeface="MS PGothic" pitchFamily="34" charset="-128"/>
              </a:endParaRPr>
            </a:p>
          </p:txBody>
        </p:sp>
        <p:sp>
          <p:nvSpPr>
            <p:cNvPr id="80948" name="Rectangle 38"/>
            <p:cNvSpPr>
              <a:spLocks noChangeArrowheads="1"/>
            </p:cNvSpPr>
            <p:nvPr/>
          </p:nvSpPr>
          <p:spPr bwMode="auto">
            <a:xfrm>
              <a:off x="7086600" y="4225900"/>
              <a:ext cx="107950" cy="95275"/>
            </a:xfrm>
            <a:prstGeom prst="rect">
              <a:avLst/>
            </a:prstGeom>
            <a:solidFill>
              <a:srgbClr val="FF6D22"/>
            </a:solidFill>
            <a:ln w="27051">
              <a:noFill/>
              <a:miter lim="800000"/>
              <a:headEnd/>
              <a:tailEnd/>
            </a:ln>
          </p:spPr>
          <p:txBody>
            <a:bodyPr/>
            <a:lstStyle/>
            <a:p>
              <a:pPr eaLnBrk="1" hangingPunct="1"/>
              <a:endParaRPr lang="en-US" altLang="en-US" sz="1700">
                <a:ea typeface="MS PGothic" pitchFamily="34" charset="-128"/>
              </a:endParaRPr>
            </a:p>
          </p:txBody>
        </p:sp>
      </p:grpSp>
      <p:grpSp>
        <p:nvGrpSpPr>
          <p:cNvPr id="6" name="Group 6"/>
          <p:cNvGrpSpPr>
            <a:grpSpLocks/>
          </p:cNvGrpSpPr>
          <p:nvPr/>
        </p:nvGrpSpPr>
        <p:grpSpPr bwMode="auto">
          <a:xfrm>
            <a:off x="6640513" y="3068638"/>
            <a:ext cx="2616200" cy="338137"/>
            <a:chOff x="6640513" y="3068638"/>
            <a:chExt cx="2616200" cy="338641"/>
          </a:xfrm>
        </p:grpSpPr>
        <p:sp>
          <p:nvSpPr>
            <p:cNvPr id="80943" name="Text Box 41"/>
            <p:cNvSpPr txBox="1">
              <a:spLocks noChangeArrowheads="1"/>
            </p:cNvSpPr>
            <p:nvPr/>
          </p:nvSpPr>
          <p:spPr bwMode="auto">
            <a:xfrm>
              <a:off x="6762484" y="3068638"/>
              <a:ext cx="2494229" cy="338641"/>
            </a:xfrm>
            <a:prstGeom prst="rect">
              <a:avLst/>
            </a:prstGeom>
            <a:noFill/>
            <a:ln w="9525">
              <a:noFill/>
              <a:miter lim="800000"/>
              <a:headEnd/>
              <a:tailEnd/>
            </a:ln>
          </p:spPr>
          <p:txBody>
            <a:bodyPr>
              <a:spAutoFit/>
            </a:bodyPr>
            <a:lstStyle/>
            <a:p>
              <a:pPr eaLnBrk="1" hangingPunct="1"/>
              <a:r>
                <a:rPr lang="en-US" altLang="en-US" sz="1600">
                  <a:ea typeface="MS PGothic" pitchFamily="34" charset="-128"/>
                </a:rPr>
                <a:t>Long-acting basal insulin</a:t>
              </a:r>
            </a:p>
          </p:txBody>
        </p:sp>
        <p:sp>
          <p:nvSpPr>
            <p:cNvPr id="80944" name="Line 23"/>
            <p:cNvSpPr>
              <a:spLocks noChangeShapeType="1"/>
            </p:cNvSpPr>
            <p:nvPr/>
          </p:nvSpPr>
          <p:spPr bwMode="auto">
            <a:xfrm>
              <a:off x="6640513" y="3255689"/>
              <a:ext cx="112712" cy="0"/>
            </a:xfrm>
            <a:prstGeom prst="line">
              <a:avLst/>
            </a:prstGeom>
            <a:noFill/>
            <a:ln w="50800">
              <a:solidFill>
                <a:srgbClr val="CC0066"/>
              </a:solidFill>
              <a:round/>
              <a:headEnd type="none" w="sm" len="sm"/>
              <a:tailEnd type="none" w="sm" len="sm"/>
            </a:ln>
          </p:spPr>
          <p:txBody>
            <a:bodyPr/>
            <a:lstStyle/>
            <a:p>
              <a:endParaRPr lang="en-IN"/>
            </a:p>
          </p:txBody>
        </p:sp>
      </p:grpSp>
      <p:sp>
        <p:nvSpPr>
          <p:cNvPr id="48" name="Rectangle 1"/>
          <p:cNvSpPr>
            <a:spLocks noChangeArrowheads="1"/>
          </p:cNvSpPr>
          <p:nvPr/>
        </p:nvSpPr>
        <p:spPr bwMode="auto">
          <a:xfrm>
            <a:off x="7391400" y="6629400"/>
            <a:ext cx="1752600" cy="276999"/>
          </a:xfrm>
          <a:prstGeom prst="rect">
            <a:avLst/>
          </a:prstGeom>
          <a:noFill/>
          <a:ln w="9525">
            <a:noFill/>
            <a:miter lim="800000"/>
            <a:headEnd/>
            <a:tailEnd/>
          </a:ln>
        </p:spPr>
        <p:txBody>
          <a:bodyPr wrap="square">
            <a:spAutoFit/>
          </a:bodyPr>
          <a:lstStyle/>
          <a:p>
            <a:r>
              <a:rPr lang="en-US" altLang="en-US" sz="1200" dirty="0">
                <a:solidFill>
                  <a:srgbClr val="000000"/>
                </a:solidFill>
                <a:latin typeface="Calibri" pitchFamily="34" charset="0"/>
                <a:ea typeface="ヒラギノ角ゴ Pro W3" charset="-128"/>
              </a:rPr>
              <a:t>EGL/CYCLE/Jun/2017/24</a:t>
            </a:r>
            <a:r>
              <a:rPr lang="en-US" altLang="en-US" sz="1200" dirty="0">
                <a:ea typeface="ヒラギノ角ゴ Pro W3" charset="-128"/>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410"/>
                                        </p:tgtEl>
                                        <p:attrNameLst>
                                          <p:attrName>style.visibility</p:attrName>
                                        </p:attrNameLst>
                                      </p:cBhvr>
                                      <p:to>
                                        <p:strVal val="visible"/>
                                      </p:to>
                                    </p:set>
                                    <p:animEffect transition="in" filter="wipe(left)">
                                      <p:cBhvr>
                                        <p:cTn id="10" dur="500"/>
                                        <p:tgtEl>
                                          <p:spTgt spid="5841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8411"/>
                                        </p:tgtEl>
                                        <p:attrNameLst>
                                          <p:attrName>style.visibility</p:attrName>
                                        </p:attrNameLst>
                                      </p:cBhvr>
                                      <p:to>
                                        <p:strVal val="visible"/>
                                      </p:to>
                                    </p:set>
                                    <p:animEffect transition="in" filter="wipe(left)">
                                      <p:cBhvr>
                                        <p:cTn id="13" dur="500"/>
                                        <p:tgtEl>
                                          <p:spTgt spid="5841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8412"/>
                                        </p:tgtEl>
                                        <p:attrNameLst>
                                          <p:attrName>style.visibility</p:attrName>
                                        </p:attrNameLst>
                                      </p:cBhvr>
                                      <p:to>
                                        <p:strVal val="visible"/>
                                      </p:to>
                                    </p:set>
                                    <p:animEffect transition="in" filter="wipe(left)">
                                      <p:cBhvr>
                                        <p:cTn id="16" dur="500"/>
                                        <p:tgtEl>
                                          <p:spTgt spid="58412"/>
                                        </p:tgtEl>
                                      </p:cBhvr>
                                    </p:animEffect>
                                  </p:childTnLst>
                                </p:cTn>
                              </p:par>
                              <p:par>
                                <p:cTn id="17" presetID="22" presetClass="entr" presetSubtype="8"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7368">
                                            <p:txEl>
                                              <p:pRg st="0" end="0"/>
                                            </p:txEl>
                                          </p:spTgt>
                                        </p:tgtEl>
                                        <p:attrNameLst>
                                          <p:attrName>style.visibility</p:attrName>
                                        </p:attrNameLst>
                                      </p:cBhvr>
                                      <p:to>
                                        <p:strVal val="visible"/>
                                      </p:to>
                                    </p:set>
                                    <p:animEffect transition="in" filter="wipe(left)">
                                      <p:cBhvr>
                                        <p:cTn id="24" dur="500"/>
                                        <p:tgtEl>
                                          <p:spTgt spid="57368">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7368">
                                            <p:txEl>
                                              <p:pRg st="1" end="1"/>
                                            </p:txEl>
                                          </p:spTgt>
                                        </p:tgtEl>
                                        <p:attrNameLst>
                                          <p:attrName>style.visibility</p:attrName>
                                        </p:attrNameLst>
                                      </p:cBhvr>
                                      <p:to>
                                        <p:strVal val="visible"/>
                                      </p:to>
                                    </p:set>
                                    <p:animEffect transition="in" filter="wipe(left)">
                                      <p:cBhvr>
                                        <p:cTn id="29" dur="500"/>
                                        <p:tgtEl>
                                          <p:spTgt spid="57368">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7368">
                                            <p:txEl>
                                              <p:pRg st="2" end="2"/>
                                            </p:txEl>
                                          </p:spTgt>
                                        </p:tgtEl>
                                        <p:attrNameLst>
                                          <p:attrName>style.visibility</p:attrName>
                                        </p:attrNameLst>
                                      </p:cBhvr>
                                      <p:to>
                                        <p:strVal val="visible"/>
                                      </p:to>
                                    </p:set>
                                    <p:animEffect transition="in" filter="wipe(left)">
                                      <p:cBhvr>
                                        <p:cTn id="34" dur="500"/>
                                        <p:tgtEl>
                                          <p:spTgt spid="5736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8" grpId="0" build="p"/>
      <p:bldP spid="58410" grpId="0" animBg="1"/>
      <p:bldP spid="58411" grpId="0" animBg="1"/>
      <p:bldP spid="584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4"/>
          <p:cNvSpPr>
            <a:spLocks noGrp="1"/>
          </p:cNvSpPr>
          <p:nvPr>
            <p:ph type="title"/>
          </p:nvPr>
        </p:nvSpPr>
        <p:spPr>
          <a:xfrm>
            <a:off x="433388" y="12700"/>
            <a:ext cx="8083550" cy="1371600"/>
          </a:xfrm>
        </p:spPr>
        <p:txBody>
          <a:bodyPr>
            <a:normAutofit/>
          </a:bodyPr>
          <a:lstStyle/>
          <a:p>
            <a:r>
              <a:rPr lang="en-US" altLang="en-US" sz="3600" dirty="0" smtClean="0">
                <a:ea typeface="ヒラギノ角ゴ Pro W3" charset="-128"/>
                <a:cs typeface="DIN-Bold" pitchFamily="34" charset="0"/>
              </a:rPr>
              <a:t>Alternative to Sliding Scale Insulin</a:t>
            </a:r>
          </a:p>
        </p:txBody>
      </p:sp>
      <p:sp>
        <p:nvSpPr>
          <p:cNvPr id="82947" name="Rectangle 6"/>
          <p:cNvSpPr>
            <a:spLocks noChangeArrowheads="1"/>
          </p:cNvSpPr>
          <p:nvPr/>
        </p:nvSpPr>
        <p:spPr bwMode="auto">
          <a:xfrm>
            <a:off x="-14288" y="6492875"/>
            <a:ext cx="2519363" cy="554038"/>
          </a:xfrm>
          <a:prstGeom prst="rect">
            <a:avLst/>
          </a:prstGeom>
          <a:noFill/>
          <a:ln w="9525">
            <a:noFill/>
            <a:miter lim="800000"/>
            <a:headEnd/>
            <a:tailEnd/>
          </a:ln>
        </p:spPr>
        <p:txBody>
          <a:bodyPr wrap="none">
            <a:spAutoFit/>
          </a:bodyPr>
          <a:lstStyle/>
          <a:p>
            <a:pPr eaLnBrk="1" hangingPunct="1"/>
            <a:r>
              <a:rPr lang="en-US" altLang="en-US" sz="1000">
                <a:latin typeface="Arial Narrow" pitchFamily="34" charset="0"/>
                <a:ea typeface="MS PGothic" pitchFamily="34" charset="-128"/>
              </a:rPr>
              <a:t>1. Clement S et al. </a:t>
            </a:r>
            <a:r>
              <a:rPr lang="en-US" altLang="en-US" sz="1000" i="1">
                <a:latin typeface="Arial Narrow" pitchFamily="34" charset="0"/>
                <a:ea typeface="MS PGothic" pitchFamily="34" charset="-128"/>
              </a:rPr>
              <a:t>Diabetes Care</a:t>
            </a:r>
            <a:r>
              <a:rPr lang="en-US" altLang="en-US" sz="1000">
                <a:latin typeface="Arial Narrow" pitchFamily="34" charset="0"/>
                <a:ea typeface="MS PGothic" pitchFamily="34" charset="-128"/>
              </a:rPr>
              <a:t> 2004;27:553</a:t>
            </a:r>
            <a:r>
              <a:rPr lang="en-US" altLang="en-US" sz="1000">
                <a:solidFill>
                  <a:srgbClr val="000000"/>
                </a:solidFill>
                <a:latin typeface="Arial Narrow" pitchFamily="34" charset="0"/>
                <a:ea typeface="MS PGothic" pitchFamily="34" charset="-128"/>
              </a:rPr>
              <a:t>–91</a:t>
            </a:r>
          </a:p>
          <a:p>
            <a:pPr eaLnBrk="1" hangingPunct="1">
              <a:buFont typeface="Symbol" pitchFamily="18" charset="2"/>
              <a:buNone/>
            </a:pPr>
            <a:r>
              <a:rPr lang="en-US" altLang="en-US" sz="1000">
                <a:latin typeface="Arial Narrow" pitchFamily="34" charset="0"/>
                <a:ea typeface="MS PGothic" pitchFamily="34" charset="-128"/>
              </a:rPr>
              <a:t>2. Juneja R et al. </a:t>
            </a:r>
            <a:r>
              <a:rPr lang="en-US" altLang="en-US" sz="1000" i="1">
                <a:latin typeface="Arial Narrow" pitchFamily="34" charset="0"/>
                <a:ea typeface="MS PGothic" pitchFamily="34" charset="-128"/>
              </a:rPr>
              <a:t>Postgrad Med</a:t>
            </a:r>
            <a:r>
              <a:rPr lang="en-US" altLang="en-US" sz="1000">
                <a:latin typeface="Arial Narrow" pitchFamily="34" charset="0"/>
                <a:ea typeface="MS PGothic" pitchFamily="34" charset="-128"/>
              </a:rPr>
              <a:t> 2010;122:153-62</a:t>
            </a:r>
            <a:endParaRPr lang="en-GB" altLang="en-US" sz="1000" b="1">
              <a:solidFill>
                <a:srgbClr val="000000"/>
              </a:solidFill>
              <a:latin typeface="Arial Narrow" pitchFamily="34" charset="0"/>
              <a:ea typeface="MS PGothic" pitchFamily="34" charset="-128"/>
            </a:endParaRPr>
          </a:p>
          <a:p>
            <a:pPr eaLnBrk="1" hangingPunct="1"/>
            <a:r>
              <a:rPr lang="en-US" altLang="en-US" sz="1000">
                <a:latin typeface="Arial Narrow" pitchFamily="34" charset="0"/>
                <a:ea typeface="MS PGothic" pitchFamily="34" charset="-128"/>
              </a:rPr>
              <a:t> </a:t>
            </a:r>
            <a:endParaRPr lang="en-US" altLang="en-US" sz="1000">
              <a:solidFill>
                <a:srgbClr val="000000"/>
              </a:solidFill>
              <a:latin typeface="Arial Narrow" pitchFamily="34" charset="0"/>
              <a:ea typeface="MS PGothic" pitchFamily="34" charset="-128"/>
            </a:endParaRPr>
          </a:p>
        </p:txBody>
      </p:sp>
      <p:sp>
        <p:nvSpPr>
          <p:cNvPr id="82948" name="Content Placeholder 2"/>
          <p:cNvSpPr>
            <a:spLocks noGrp="1"/>
          </p:cNvSpPr>
          <p:nvPr>
            <p:ph idx="1"/>
          </p:nvPr>
        </p:nvSpPr>
        <p:spPr>
          <a:xfrm>
            <a:off x="457200" y="1543050"/>
            <a:ext cx="8686800" cy="4743450"/>
          </a:xfrm>
        </p:spPr>
        <p:txBody>
          <a:bodyPr>
            <a:normAutofit/>
          </a:bodyPr>
          <a:lstStyle/>
          <a:p>
            <a:pPr>
              <a:spcAft>
                <a:spcPts val="600"/>
              </a:spcAft>
            </a:pPr>
            <a:r>
              <a:rPr lang="en-US" altLang="en-US" sz="1600" dirty="0" smtClean="0">
                <a:ea typeface="ヒラギノ角ゴ Pro W3" charset="-128"/>
                <a:cs typeface="DIN-Regular" pitchFamily="34" charset="0"/>
              </a:rPr>
              <a:t>SSI therapy is generally prescribed with only rapid-acting insulin without any intermediate or long-acting </a:t>
            </a:r>
            <a:r>
              <a:rPr lang="en-US" altLang="en-US" sz="1600" dirty="0" err="1" smtClean="0">
                <a:ea typeface="ヒラギノ角ゴ Pro W3" charset="-128"/>
                <a:cs typeface="DIN-Regular" pitchFamily="34" charset="0"/>
              </a:rPr>
              <a:t>insulins</a:t>
            </a:r>
            <a:endParaRPr lang="en-US" altLang="en-US" sz="1600" dirty="0" smtClean="0">
              <a:ea typeface="ヒラギノ角ゴ Pro W3" charset="-128"/>
              <a:cs typeface="DIN-Regular" pitchFamily="34" charset="0"/>
            </a:endParaRPr>
          </a:p>
          <a:p>
            <a:pPr lvl="1">
              <a:spcAft>
                <a:spcPts val="600"/>
              </a:spcAft>
            </a:pPr>
            <a:r>
              <a:rPr lang="en-US" altLang="en-US" sz="1600" dirty="0" smtClean="0">
                <a:ea typeface="ヒラギノ角ゴ Pro W3" charset="-128"/>
                <a:cs typeface="DIN-Regular" pitchFamily="34" charset="0"/>
              </a:rPr>
              <a:t>This is a reactive approach: SSI therapy treats hyperglycemia after it has already occurred, instead of preventing its occurrence</a:t>
            </a:r>
          </a:p>
          <a:p>
            <a:pPr lvl="1">
              <a:spcAft>
                <a:spcPts val="600"/>
              </a:spcAft>
            </a:pPr>
            <a:r>
              <a:rPr lang="en-US" altLang="en-US" sz="1600" dirty="0" smtClean="0">
                <a:ea typeface="ヒラギノ角ゴ Pro W3" charset="-128"/>
                <a:cs typeface="DIN-Regular" pitchFamily="34" charset="0"/>
              </a:rPr>
              <a:t>Doses are arbitrarily chosen for a given blood glucose value</a:t>
            </a:r>
          </a:p>
          <a:p>
            <a:pPr>
              <a:spcAft>
                <a:spcPts val="600"/>
              </a:spcAft>
            </a:pPr>
            <a:r>
              <a:rPr lang="en-US" altLang="en-US" sz="1600" dirty="0" smtClean="0">
                <a:ea typeface="ヒラギノ角ゴ Pro W3" charset="-128"/>
                <a:cs typeface="DIN-Regular" pitchFamily="34" charset="0"/>
              </a:rPr>
              <a:t>As a consequence with SSI insulin:</a:t>
            </a:r>
          </a:p>
          <a:p>
            <a:pPr lvl="1"/>
            <a:r>
              <a:rPr lang="en-US" altLang="en-US" sz="1600" dirty="0" smtClean="0">
                <a:ea typeface="ヒラギノ角ゴ Pro W3" charset="-128"/>
                <a:cs typeface="DIN-Regular" pitchFamily="34" charset="0"/>
              </a:rPr>
              <a:t>The insulin dose may be too much resulting in precipitous fall in blood glucose and hypoglycemia</a:t>
            </a:r>
          </a:p>
          <a:p>
            <a:pPr lvl="1"/>
            <a:r>
              <a:rPr lang="en-US" altLang="en-US" sz="1600" dirty="0" smtClean="0">
                <a:ea typeface="ヒラギノ角ゴ Pro W3" charset="-128"/>
                <a:cs typeface="DIN-Regular" pitchFamily="34" charset="0"/>
              </a:rPr>
              <a:t>The insulin dose many be too little to correct hyperglycemia </a:t>
            </a:r>
          </a:p>
          <a:p>
            <a:r>
              <a:rPr lang="en-US" altLang="en-US" sz="1600" dirty="0" smtClean="0">
                <a:ea typeface="ヒラギノ角ゴ Pro W3" charset="-128"/>
                <a:cs typeface="DIN-Regular" pitchFamily="34" charset="0"/>
              </a:rPr>
              <a:t>Appropriate way to correct hyperglycemia would be</a:t>
            </a:r>
          </a:p>
          <a:p>
            <a:pPr lvl="1"/>
            <a:r>
              <a:rPr lang="en-US" altLang="en-US" sz="1600" dirty="0" smtClean="0">
                <a:ea typeface="ヒラギノ角ゴ Pro W3" charset="-128"/>
                <a:cs typeface="DIN-Regular" pitchFamily="34" charset="0"/>
              </a:rPr>
              <a:t> Administration of long-acting insulin to treat basal hyperglycemia</a:t>
            </a:r>
          </a:p>
          <a:p>
            <a:pPr lvl="1"/>
            <a:r>
              <a:rPr lang="en-US" altLang="en-US" sz="1600" dirty="0" smtClean="0">
                <a:ea typeface="ヒラギノ角ゴ Pro W3" charset="-128"/>
                <a:cs typeface="DIN-Regular" pitchFamily="34" charset="0"/>
              </a:rPr>
              <a:t> Additionally</a:t>
            </a:r>
          </a:p>
          <a:p>
            <a:pPr lvl="2"/>
            <a:r>
              <a:rPr lang="en-US" altLang="en-US" sz="1600" dirty="0" smtClean="0">
                <a:ea typeface="MS PGothic" pitchFamily="34" charset="-128"/>
                <a:cs typeface="Arial" pitchFamily="34" charset="0"/>
              </a:rPr>
              <a:t>Use corrective Insulin scale: 1 U rapid-acting insulin for every 25 mg/</a:t>
            </a:r>
            <a:r>
              <a:rPr lang="en-US" altLang="en-US" sz="1600" dirty="0" err="1" smtClean="0">
                <a:ea typeface="MS PGothic" pitchFamily="34" charset="-128"/>
                <a:cs typeface="Arial" pitchFamily="34" charset="0"/>
              </a:rPr>
              <a:t>dL</a:t>
            </a:r>
            <a:r>
              <a:rPr lang="en-US" altLang="en-US" sz="1600" dirty="0" smtClean="0">
                <a:ea typeface="MS PGothic" pitchFamily="34" charset="-128"/>
                <a:cs typeface="Arial" pitchFamily="34" charset="0"/>
              </a:rPr>
              <a:t> blood glucose &gt;100 mg/</a:t>
            </a:r>
            <a:r>
              <a:rPr lang="en-US" altLang="en-US" sz="1600" dirty="0" err="1" smtClean="0">
                <a:ea typeface="MS PGothic" pitchFamily="34" charset="-128"/>
                <a:cs typeface="Arial" pitchFamily="34" charset="0"/>
              </a:rPr>
              <a:t>dL</a:t>
            </a:r>
            <a:endParaRPr lang="en-US" altLang="en-US" sz="1600" dirty="0" smtClean="0">
              <a:ea typeface="MS PGothic" pitchFamily="34" charset="-128"/>
              <a:cs typeface="Arial" pitchFamily="34" charset="0"/>
            </a:endParaRPr>
          </a:p>
          <a:p>
            <a:pPr lvl="2"/>
            <a:r>
              <a:rPr lang="en-US" altLang="en-US" sz="1600" dirty="0" smtClean="0">
                <a:ea typeface="MS PGothic" pitchFamily="34" charset="-128"/>
                <a:cs typeface="Arial" pitchFamily="34" charset="0"/>
              </a:rPr>
              <a:t>Add scheduled rapid-acting dose for meals based on carbohydrate consumed</a:t>
            </a:r>
          </a:p>
        </p:txBody>
      </p:sp>
      <p:sp>
        <p:nvSpPr>
          <p:cNvPr id="82949" name="TextBox 1"/>
          <p:cNvSpPr txBox="1">
            <a:spLocks noChangeArrowheads="1"/>
          </p:cNvSpPr>
          <p:nvPr/>
        </p:nvSpPr>
        <p:spPr bwMode="auto">
          <a:xfrm>
            <a:off x="0" y="6286500"/>
            <a:ext cx="1590675" cy="246063"/>
          </a:xfrm>
          <a:prstGeom prst="rect">
            <a:avLst/>
          </a:prstGeom>
          <a:noFill/>
          <a:ln w="9525">
            <a:noFill/>
            <a:miter lim="800000"/>
            <a:headEnd/>
            <a:tailEnd/>
          </a:ln>
        </p:spPr>
        <p:txBody>
          <a:bodyPr>
            <a:spAutoFit/>
          </a:bodyPr>
          <a:lstStyle/>
          <a:p>
            <a:pPr eaLnBrk="1" hangingPunct="1"/>
            <a:r>
              <a:rPr lang="en-US" altLang="en-US" sz="1000">
                <a:latin typeface="Arial Narrow" pitchFamily="34" charset="0"/>
                <a:ea typeface="ヒラギノ角ゴ Pro W3" charset="-128"/>
              </a:rPr>
              <a:t>SSI=sliding scale insulin</a:t>
            </a:r>
          </a:p>
        </p:txBody>
      </p:sp>
      <p:sp>
        <p:nvSpPr>
          <p:cNvPr id="6" name="Rectangle 1"/>
          <p:cNvSpPr>
            <a:spLocks noChangeArrowheads="1"/>
          </p:cNvSpPr>
          <p:nvPr/>
        </p:nvSpPr>
        <p:spPr bwMode="auto">
          <a:xfrm>
            <a:off x="7391400" y="6629400"/>
            <a:ext cx="1752600" cy="276999"/>
          </a:xfrm>
          <a:prstGeom prst="rect">
            <a:avLst/>
          </a:prstGeom>
          <a:noFill/>
          <a:ln w="9525">
            <a:noFill/>
            <a:miter lim="800000"/>
            <a:headEnd/>
            <a:tailEnd/>
          </a:ln>
        </p:spPr>
        <p:txBody>
          <a:bodyPr wrap="square">
            <a:spAutoFit/>
          </a:bodyPr>
          <a:lstStyle/>
          <a:p>
            <a:r>
              <a:rPr lang="en-US" altLang="en-US" sz="1200" dirty="0">
                <a:solidFill>
                  <a:srgbClr val="000000"/>
                </a:solidFill>
                <a:latin typeface="Calibri" pitchFamily="34" charset="0"/>
                <a:ea typeface="ヒラギノ角ゴ Pro W3" charset="-128"/>
              </a:rPr>
              <a:t>EGL/CYCLE/Jun/2017/24</a:t>
            </a:r>
            <a:r>
              <a:rPr lang="en-US" altLang="en-US" sz="1200" dirty="0">
                <a:ea typeface="ヒラギノ角ゴ Pro W3" charset="-128"/>
              </a:rPr>
              <a:t> </a:t>
            </a: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1"/>
          <p:cNvSpPr>
            <a:spLocks noChangeArrowheads="1"/>
          </p:cNvSpPr>
          <p:nvPr/>
        </p:nvSpPr>
        <p:spPr bwMode="auto">
          <a:xfrm>
            <a:off x="7391400" y="6629400"/>
            <a:ext cx="1752600" cy="276999"/>
          </a:xfrm>
          <a:prstGeom prst="rect">
            <a:avLst/>
          </a:prstGeom>
          <a:noFill/>
          <a:ln w="9525">
            <a:noFill/>
            <a:miter lim="800000"/>
            <a:headEnd/>
            <a:tailEnd/>
          </a:ln>
        </p:spPr>
        <p:txBody>
          <a:bodyPr wrap="square">
            <a:spAutoFit/>
          </a:bodyPr>
          <a:lstStyle/>
          <a:p>
            <a:r>
              <a:rPr lang="en-US" altLang="en-US" sz="1200" dirty="0">
                <a:solidFill>
                  <a:srgbClr val="000000"/>
                </a:solidFill>
                <a:latin typeface="Calibri" pitchFamily="34" charset="0"/>
                <a:ea typeface="ヒラギノ角ゴ Pro W3" charset="-128"/>
              </a:rPr>
              <a:t>EGL/CYCLE/Jun/2017/24</a:t>
            </a:r>
            <a:r>
              <a:rPr lang="en-US" altLang="en-US" sz="1200" dirty="0">
                <a:ea typeface="ヒラギノ角ゴ Pro W3" charset="-128"/>
              </a:rPr>
              <a:t> </a:t>
            </a:r>
          </a:p>
        </p:txBody>
      </p:sp>
      <p:sp>
        <p:nvSpPr>
          <p:cNvPr id="6" name="Title 3"/>
          <p:cNvSpPr txBox="1">
            <a:spLocks/>
          </p:cNvSpPr>
          <p:nvPr/>
        </p:nvSpPr>
        <p:spPr>
          <a:xfrm>
            <a:off x="457200" y="1676400"/>
            <a:ext cx="7772400" cy="752475"/>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bg1"/>
                </a:solidFill>
                <a:effectLst/>
                <a:uLnTx/>
                <a:uFillTx/>
                <a:latin typeface="+mj-lt"/>
                <a:ea typeface="+mj-ea"/>
                <a:cs typeface="+mj-cs"/>
              </a:rPr>
              <a:t>Insulin Algorithms</a:t>
            </a:r>
            <a:endParaRPr kumimoji="0" lang="en-US" sz="3600" b="1" i="0" u="none" strike="noStrike" kern="1200" cap="none" spc="0" normalizeH="0" baseline="0" noProof="0" dirty="0">
              <a:ln>
                <a:noFill/>
              </a:ln>
              <a:solidFill>
                <a:schemeClr val="bg1"/>
              </a:solidFill>
              <a:effectLst/>
              <a:uLnTx/>
              <a:uFillTx/>
              <a:latin typeface="+mj-lt"/>
              <a:ea typeface="+mj-ea"/>
              <a:cs typeface="+mj-cs"/>
            </a:endParaRPr>
          </a:p>
        </p:txBody>
      </p:sp>
      <p:grpSp>
        <p:nvGrpSpPr>
          <p:cNvPr id="7" name="Group 18"/>
          <p:cNvGrpSpPr>
            <a:grpSpLocks/>
          </p:cNvGrpSpPr>
          <p:nvPr/>
        </p:nvGrpSpPr>
        <p:grpSpPr bwMode="auto">
          <a:xfrm>
            <a:off x="7086600" y="3657600"/>
            <a:ext cx="1496494" cy="1206500"/>
            <a:chOff x="5386628" y="4102102"/>
            <a:chExt cx="1598372" cy="1511300"/>
          </a:xfrm>
        </p:grpSpPr>
        <p:cxnSp>
          <p:nvCxnSpPr>
            <p:cNvPr id="10" name="Straight Connector 9"/>
            <p:cNvCxnSpPr/>
            <p:nvPr/>
          </p:nvCxnSpPr>
          <p:spPr>
            <a:xfrm flipV="1">
              <a:off x="5681211" y="4102102"/>
              <a:ext cx="1303789" cy="1511300"/>
            </a:xfrm>
            <a:prstGeom prst="line">
              <a:avLst/>
            </a:prstGeom>
            <a:ln w="254000">
              <a:solidFill>
                <a:srgbClr val="6B1B5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86628" y="5067302"/>
              <a:ext cx="458947" cy="546100"/>
            </a:xfrm>
            <a:prstGeom prst="line">
              <a:avLst/>
            </a:prstGeom>
            <a:ln w="254000">
              <a:solidFill>
                <a:srgbClr val="6B1B5C"/>
              </a:solidFill>
            </a:ln>
          </p:spPr>
          <p:style>
            <a:lnRef idx="1">
              <a:schemeClr val="accent1"/>
            </a:lnRef>
            <a:fillRef idx="0">
              <a:schemeClr val="accent1"/>
            </a:fillRef>
            <a:effectRef idx="0">
              <a:schemeClr val="accent1"/>
            </a:effectRef>
            <a:fontRef idx="minor">
              <a:schemeClr val="tx1"/>
            </a:fontRef>
          </p:style>
        </p:cxnSp>
      </p:grpSp>
      <p:sp>
        <p:nvSpPr>
          <p:cNvPr id="12" name="Subtitle 3"/>
          <p:cNvSpPr txBox="1">
            <a:spLocks/>
          </p:cNvSpPr>
          <p:nvPr/>
        </p:nvSpPr>
        <p:spPr>
          <a:xfrm>
            <a:off x="1031081" y="4191000"/>
            <a:ext cx="7081838" cy="455613"/>
          </a:xfrm>
          <a:prstGeom prst="rect">
            <a:avLst/>
          </a:prstGeom>
        </p:spPr>
        <p:txBody>
          <a:bodyPr>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altLang="en-US" sz="3200" b="0" i="0" u="none" strike="noStrike" kern="1200" cap="none" spc="0" normalizeH="0" baseline="0" noProof="0" smtClean="0">
                <a:ln>
                  <a:noFill/>
                </a:ln>
                <a:solidFill>
                  <a:srgbClr val="C00000"/>
                </a:solidFill>
                <a:effectLst/>
                <a:uLnTx/>
                <a:uFillTx/>
                <a:latin typeface="+mn-lt"/>
                <a:ea typeface="ヒラギノ角ゴ Pro W3" charset="-128"/>
                <a:cs typeface="DIN-Regular" pitchFamily="34" charset="0"/>
              </a:rPr>
              <a:t>…the Right Approach</a:t>
            </a:r>
            <a:endParaRPr kumimoji="0" lang="en-US" altLang="en-US" sz="3200" b="0" i="0" u="none" strike="noStrike" kern="1200" cap="none" spc="0" normalizeH="0" baseline="0" noProof="0" dirty="0" smtClean="0">
              <a:ln>
                <a:noFill/>
              </a:ln>
              <a:solidFill>
                <a:srgbClr val="C00000"/>
              </a:solidFill>
              <a:effectLst/>
              <a:uLnTx/>
              <a:uFillTx/>
              <a:latin typeface="+mn-lt"/>
              <a:ea typeface="ヒラギノ角ゴ Pro W3" charset="-128"/>
              <a:cs typeface="DIN-Regular"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85926"/>
            <a:ext cx="8229600" cy="1978071"/>
          </a:xfrm>
        </p:spPr>
        <p:txBody>
          <a:bodyPr>
            <a:normAutofit/>
          </a:bodyPr>
          <a:lstStyle/>
          <a:p>
            <a:pPr>
              <a:spcBef>
                <a:spcPts val="500"/>
              </a:spcBef>
              <a:buFont typeface="Wingdings" panose="05000000000000000000" pitchFamily="2" charset="2"/>
              <a:buChar char="§"/>
            </a:pPr>
            <a:r>
              <a:rPr lang="en-US" altLang="en-US" sz="2400" dirty="0">
                <a:latin typeface="Calibri" panose="020F0502020204030204" pitchFamily="34" charset="0"/>
                <a:cs typeface="Calibri" panose="020F0502020204030204" pitchFamily="34" charset="0"/>
              </a:rPr>
              <a:t>50 year Male, Wt.- 90 kg</a:t>
            </a:r>
          </a:p>
          <a:p>
            <a:pPr>
              <a:spcBef>
                <a:spcPts val="500"/>
              </a:spcBef>
              <a:buFont typeface="Wingdings" panose="05000000000000000000" pitchFamily="2" charset="2"/>
              <a:buChar char="§"/>
            </a:pPr>
            <a:r>
              <a:rPr lang="en-US" altLang="en-US" sz="2400" dirty="0">
                <a:latin typeface="Calibri" panose="020F0502020204030204" pitchFamily="34" charset="0"/>
                <a:cs typeface="Calibri" panose="020F0502020204030204" pitchFamily="34" charset="0"/>
              </a:rPr>
              <a:t>K/C/O- T2D (On OHA), admitted to ward for sepsis</a:t>
            </a:r>
          </a:p>
          <a:p>
            <a:pPr>
              <a:spcBef>
                <a:spcPts val="500"/>
              </a:spcBef>
              <a:buFont typeface="Wingdings" panose="05000000000000000000" pitchFamily="2" charset="2"/>
              <a:buChar char="§"/>
            </a:pPr>
            <a:r>
              <a:rPr lang="en-US" altLang="en-US" sz="2400" dirty="0">
                <a:latin typeface="Calibri" panose="020F0502020204030204" pitchFamily="34" charset="0"/>
                <a:cs typeface="Calibri" panose="020F0502020204030204" pitchFamily="34" charset="0"/>
              </a:rPr>
              <a:t>Well oriented, stable, Eating</a:t>
            </a:r>
          </a:p>
          <a:p>
            <a:pPr>
              <a:spcBef>
                <a:spcPts val="500"/>
              </a:spcBef>
              <a:buFont typeface="Wingdings" panose="05000000000000000000" pitchFamily="2" charset="2"/>
              <a:buChar char="§"/>
            </a:pPr>
            <a:r>
              <a:rPr lang="en-US" altLang="en-US" sz="2400" dirty="0">
                <a:latin typeface="Calibri" panose="020F0502020204030204" pitchFamily="34" charset="0"/>
                <a:cs typeface="Calibri" panose="020F0502020204030204" pitchFamily="34" charset="0"/>
              </a:rPr>
              <a:t>Started on Basal Bolus Insulin (TDD = 0.6U/kg Bd. Wt. = 54U)</a:t>
            </a:r>
            <a:endParaRPr lang="en-IN" altLang="en-US" sz="2400" dirty="0">
              <a:latin typeface="Calibri" panose="020F0502020204030204" pitchFamily="34" charset="0"/>
              <a:cs typeface="Calibri" panose="020F0502020204030204" pitchFamily="34" charset="0"/>
            </a:endParaRPr>
          </a:p>
          <a:p>
            <a:pPr>
              <a:buFont typeface="Wingdings" panose="05000000000000000000" pitchFamily="2" charset="2"/>
              <a:buChar char="§"/>
            </a:pPr>
            <a:endParaRPr lang="en-US" sz="2400" dirty="0"/>
          </a:p>
        </p:txBody>
      </p:sp>
      <p:sp>
        <p:nvSpPr>
          <p:cNvPr id="3" name="Text Placeholder 2"/>
          <p:cNvSpPr>
            <a:spLocks noGrp="1"/>
          </p:cNvSpPr>
          <p:nvPr>
            <p:ph type="body" sz="quarter" idx="11"/>
          </p:nvPr>
        </p:nvSpPr>
        <p:spPr/>
        <p:txBody>
          <a:bodyPr/>
          <a:lstStyle/>
          <a:p>
            <a:r>
              <a:rPr lang="en-US" dirty="0" smtClean="0"/>
              <a:t>R= Regular; BL = Before Lunch; BDN= Before Dinner</a:t>
            </a:r>
            <a:endParaRPr lang="en-US" dirty="0"/>
          </a:p>
        </p:txBody>
      </p:sp>
      <p:sp>
        <p:nvSpPr>
          <p:cNvPr id="4" name="Text Placeholder 3"/>
          <p:cNvSpPr>
            <a:spLocks noGrp="1"/>
          </p:cNvSpPr>
          <p:nvPr>
            <p:ph type="body" sz="quarter" idx="12"/>
          </p:nvPr>
        </p:nvSpPr>
        <p:spPr/>
        <p:txBody>
          <a:bodyPr/>
          <a:lstStyle/>
          <a:p>
            <a:r>
              <a:rPr lang="en-US" dirty="0" smtClean="0"/>
              <a:t>Day 1 to appear first and then Day 2</a:t>
            </a:r>
            <a:endParaRPr lang="en-US" dirty="0"/>
          </a:p>
        </p:txBody>
      </p:sp>
      <p:sp>
        <p:nvSpPr>
          <p:cNvPr id="5" name="Title 4"/>
          <p:cNvSpPr>
            <a:spLocks noGrp="1"/>
          </p:cNvSpPr>
          <p:nvPr>
            <p:ph type="title"/>
          </p:nvPr>
        </p:nvSpPr>
        <p:spPr/>
        <p:txBody>
          <a:bodyPr>
            <a:normAutofit fontScale="90000"/>
          </a:bodyPr>
          <a:lstStyle/>
          <a:p>
            <a:r>
              <a:rPr lang="en-US" dirty="0" smtClean="0">
                <a:solidFill>
                  <a:schemeClr val="bg1"/>
                </a:solidFill>
                <a:cs typeface="Calibri" pitchFamily="34" charset="0"/>
              </a:rPr>
              <a:t/>
            </a:r>
            <a:br>
              <a:rPr lang="en-US" dirty="0" smtClean="0">
                <a:solidFill>
                  <a:schemeClr val="bg1"/>
                </a:solidFill>
                <a:cs typeface="Calibri" pitchFamily="34" charset="0"/>
              </a:rPr>
            </a:br>
            <a:r>
              <a:rPr lang="en-US" dirty="0" smtClean="0">
                <a:solidFill>
                  <a:schemeClr val="bg1"/>
                </a:solidFill>
                <a:cs typeface="Calibri" pitchFamily="34" charset="0"/>
              </a:rPr>
              <a:t>CASE </a:t>
            </a:r>
            <a:r>
              <a:rPr lang="en-US" dirty="0">
                <a:solidFill>
                  <a:schemeClr val="bg1"/>
                </a:solidFill>
                <a:cs typeface="Calibri" pitchFamily="34" charset="0"/>
              </a:rPr>
              <a:t>SCENARIO 1</a:t>
            </a:r>
            <a:br>
              <a:rPr lang="en-US" dirty="0">
                <a:solidFill>
                  <a:schemeClr val="bg1"/>
                </a:solidFill>
                <a:cs typeface="Calibri" pitchFamily="34" charset="0"/>
              </a:rPr>
            </a:br>
            <a:endParaRPr lang="en-US"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4204953754"/>
              </p:ext>
            </p:extLst>
          </p:nvPr>
        </p:nvGraphicFramePr>
        <p:xfrm>
          <a:off x="579279" y="3782861"/>
          <a:ext cx="7486550" cy="1981200"/>
        </p:xfrm>
        <a:graphic>
          <a:graphicData uri="http://schemas.openxmlformats.org/drawingml/2006/table">
            <a:tbl>
              <a:tblPr firstRow="1" bandRow="1">
                <a:tableStyleId>{E8B1032C-EA38-4F05-BA0D-38AFFFC7BED3}</a:tableStyleId>
              </a:tblPr>
              <a:tblGrid>
                <a:gridCol w="1497310">
                  <a:extLst>
                    <a:ext uri="{9D8B030D-6E8A-4147-A177-3AD203B41FA5}">
                      <a16:colId xmlns:a16="http://schemas.microsoft.com/office/drawing/2014/main" val="20000"/>
                    </a:ext>
                  </a:extLst>
                </a:gridCol>
                <a:gridCol w="1497310">
                  <a:extLst>
                    <a:ext uri="{9D8B030D-6E8A-4147-A177-3AD203B41FA5}">
                      <a16:colId xmlns:a16="http://schemas.microsoft.com/office/drawing/2014/main" val="20001"/>
                    </a:ext>
                  </a:extLst>
                </a:gridCol>
                <a:gridCol w="1497310">
                  <a:extLst>
                    <a:ext uri="{9D8B030D-6E8A-4147-A177-3AD203B41FA5}">
                      <a16:colId xmlns:a16="http://schemas.microsoft.com/office/drawing/2014/main" val="20002"/>
                    </a:ext>
                  </a:extLst>
                </a:gridCol>
                <a:gridCol w="1497310">
                  <a:extLst>
                    <a:ext uri="{9D8B030D-6E8A-4147-A177-3AD203B41FA5}">
                      <a16:colId xmlns:a16="http://schemas.microsoft.com/office/drawing/2014/main" val="20003"/>
                    </a:ext>
                  </a:extLst>
                </a:gridCol>
                <a:gridCol w="1497310">
                  <a:extLst>
                    <a:ext uri="{9D8B030D-6E8A-4147-A177-3AD203B41FA5}">
                      <a16:colId xmlns:a16="http://schemas.microsoft.com/office/drawing/2014/main" val="20004"/>
                    </a:ext>
                  </a:extLst>
                </a:gridCol>
              </a:tblGrid>
              <a:tr h="367430">
                <a:tc>
                  <a:txBody>
                    <a:bodyPr/>
                    <a:lstStyle/>
                    <a:p>
                      <a:pPr algn="ctr"/>
                      <a:r>
                        <a:rPr lang="en-US" sz="2000" dirty="0" smtClean="0"/>
                        <a:t>Day</a:t>
                      </a:r>
                      <a:endParaRPr lang="en-US" sz="2000" dirty="0">
                        <a:latin typeface="Calibri" panose="020F0502020204030204" pitchFamily="34" charset="0"/>
                        <a:cs typeface="Calibri" panose="020F0502020204030204" pitchFamily="34" charset="0"/>
                      </a:endParaRPr>
                    </a:p>
                  </a:txBody>
                  <a:tcPr marL="68580" marR="68580"/>
                </a:tc>
                <a:tc>
                  <a:txBody>
                    <a:bodyPr/>
                    <a:lstStyle/>
                    <a:p>
                      <a:pPr algn="ctr"/>
                      <a:r>
                        <a:rPr lang="en-US" sz="2000" dirty="0" smtClean="0"/>
                        <a:t>Fasting</a:t>
                      </a:r>
                      <a:endParaRPr lang="en-US" sz="2000" dirty="0">
                        <a:latin typeface="Calibri" panose="020F0502020204030204" pitchFamily="34" charset="0"/>
                        <a:cs typeface="Calibri" panose="020F0502020204030204" pitchFamily="34" charset="0"/>
                      </a:endParaRPr>
                    </a:p>
                  </a:txBody>
                  <a:tcPr marL="68580" marR="68580"/>
                </a:tc>
                <a:tc>
                  <a:txBody>
                    <a:bodyPr/>
                    <a:lstStyle/>
                    <a:p>
                      <a:pPr algn="ctr"/>
                      <a:r>
                        <a:rPr lang="en-US" sz="2000" dirty="0" smtClean="0"/>
                        <a:t>BL</a:t>
                      </a:r>
                      <a:endParaRPr lang="en-US" sz="2000" dirty="0">
                        <a:latin typeface="Calibri" panose="020F0502020204030204" pitchFamily="34" charset="0"/>
                        <a:cs typeface="Calibri" panose="020F0502020204030204" pitchFamily="34" charset="0"/>
                      </a:endParaRPr>
                    </a:p>
                  </a:txBody>
                  <a:tcPr marL="68580" marR="68580"/>
                </a:tc>
                <a:tc>
                  <a:txBody>
                    <a:bodyPr/>
                    <a:lstStyle/>
                    <a:p>
                      <a:pPr algn="ctr"/>
                      <a:r>
                        <a:rPr lang="en-US" sz="2000" dirty="0" smtClean="0"/>
                        <a:t>BDN</a:t>
                      </a:r>
                      <a:endParaRPr lang="en-US" sz="2000" dirty="0">
                        <a:latin typeface="Calibri" panose="020F0502020204030204" pitchFamily="34" charset="0"/>
                        <a:cs typeface="Calibri" panose="020F0502020204030204" pitchFamily="34" charset="0"/>
                      </a:endParaRPr>
                    </a:p>
                  </a:txBody>
                  <a:tcPr marL="68580" marR="68580"/>
                </a:tc>
                <a:tc>
                  <a:txBody>
                    <a:bodyPr/>
                    <a:lstStyle/>
                    <a:p>
                      <a:pPr algn="ctr"/>
                      <a:r>
                        <a:rPr lang="en-US" sz="2000" dirty="0" smtClean="0"/>
                        <a:t>11</a:t>
                      </a:r>
                      <a:r>
                        <a:rPr lang="en-US" sz="2000" baseline="0" dirty="0" smtClean="0"/>
                        <a:t> pm</a:t>
                      </a:r>
                      <a:endParaRPr lang="en-US" sz="2000" dirty="0">
                        <a:latin typeface="Calibri" panose="020F0502020204030204" pitchFamily="34" charset="0"/>
                        <a:cs typeface="Calibri" panose="020F0502020204030204" pitchFamily="34" charset="0"/>
                      </a:endParaRPr>
                    </a:p>
                  </a:txBody>
                  <a:tcPr marL="68580" marR="68580"/>
                </a:tc>
                <a:extLst>
                  <a:ext uri="{0D108BD9-81ED-4DB2-BD59-A6C34878D82A}">
                    <a16:rowId xmlns:a16="http://schemas.microsoft.com/office/drawing/2014/main" val="10000"/>
                  </a:ext>
                </a:extLst>
              </a:tr>
              <a:tr h="367430">
                <a:tc>
                  <a:txBody>
                    <a:bodyPr/>
                    <a:lstStyle/>
                    <a:p>
                      <a:pPr algn="ctr"/>
                      <a:r>
                        <a:rPr lang="en-US" sz="2000" dirty="0" smtClean="0"/>
                        <a:t>1</a:t>
                      </a:r>
                      <a:endParaRPr lang="en-US" sz="2000" dirty="0">
                        <a:latin typeface="Calibri" panose="020F0502020204030204" pitchFamily="34" charset="0"/>
                        <a:cs typeface="Calibri" panose="020F0502020204030204" pitchFamily="34" charset="0"/>
                      </a:endParaRPr>
                    </a:p>
                  </a:txBody>
                  <a:tcPr marL="68580" marR="68580"/>
                </a:tc>
                <a:tc>
                  <a:txBody>
                    <a:bodyPr/>
                    <a:lstStyle/>
                    <a:p>
                      <a:pPr algn="ctr"/>
                      <a:r>
                        <a:rPr lang="en-US" sz="2000" dirty="0" smtClean="0"/>
                        <a:t>110</a:t>
                      </a:r>
                      <a:endParaRPr lang="en-US" sz="2000" dirty="0">
                        <a:latin typeface="Calibri" panose="020F0502020204030204" pitchFamily="34" charset="0"/>
                        <a:cs typeface="Calibri" panose="020F0502020204030204" pitchFamily="34" charset="0"/>
                      </a:endParaRPr>
                    </a:p>
                  </a:txBody>
                  <a:tcPr marL="68580" marR="68580"/>
                </a:tc>
                <a:tc>
                  <a:txBody>
                    <a:bodyPr/>
                    <a:lstStyle/>
                    <a:p>
                      <a:pPr algn="ctr"/>
                      <a:r>
                        <a:rPr lang="en-US" sz="2000" dirty="0" smtClean="0"/>
                        <a:t>320</a:t>
                      </a:r>
                      <a:endParaRPr lang="en-US" sz="2000" dirty="0">
                        <a:latin typeface="Calibri" panose="020F0502020204030204" pitchFamily="34" charset="0"/>
                        <a:cs typeface="Calibri" panose="020F0502020204030204" pitchFamily="34" charset="0"/>
                      </a:endParaRPr>
                    </a:p>
                  </a:txBody>
                  <a:tcPr marL="68580" marR="68580"/>
                </a:tc>
                <a:tc>
                  <a:txBody>
                    <a:bodyPr/>
                    <a:lstStyle/>
                    <a:p>
                      <a:pPr algn="ctr"/>
                      <a:r>
                        <a:rPr lang="en-US" sz="2000" dirty="0" smtClean="0"/>
                        <a:t>119</a:t>
                      </a:r>
                      <a:endParaRPr lang="en-US" sz="2000" dirty="0">
                        <a:latin typeface="Calibri" panose="020F0502020204030204" pitchFamily="34" charset="0"/>
                        <a:cs typeface="Calibri" panose="020F0502020204030204" pitchFamily="34" charset="0"/>
                      </a:endParaRPr>
                    </a:p>
                  </a:txBody>
                  <a:tcPr marL="68580" marR="68580"/>
                </a:tc>
                <a:tc>
                  <a:txBody>
                    <a:bodyPr/>
                    <a:lstStyle/>
                    <a:p>
                      <a:pPr algn="ctr"/>
                      <a:endParaRPr lang="en-US" sz="2000">
                        <a:latin typeface="Calibri" panose="020F0502020204030204" pitchFamily="34" charset="0"/>
                        <a:cs typeface="Calibri" panose="020F0502020204030204" pitchFamily="34" charset="0"/>
                      </a:endParaRPr>
                    </a:p>
                  </a:txBody>
                  <a:tcPr marL="68580" marR="68580"/>
                </a:tc>
                <a:extLst>
                  <a:ext uri="{0D108BD9-81ED-4DB2-BD59-A6C34878D82A}">
                    <a16:rowId xmlns:a16="http://schemas.microsoft.com/office/drawing/2014/main" val="10001"/>
                  </a:ext>
                </a:extLst>
              </a:tr>
              <a:tr h="367430">
                <a:tc>
                  <a:txBody>
                    <a:bodyPr/>
                    <a:lstStyle/>
                    <a:p>
                      <a:pPr algn="ctr"/>
                      <a:r>
                        <a:rPr lang="en-US" sz="2000" dirty="0" smtClean="0"/>
                        <a:t>Insulin</a:t>
                      </a:r>
                      <a:endParaRPr lang="en-US" sz="2000" dirty="0">
                        <a:latin typeface="Calibri" panose="020F0502020204030204" pitchFamily="34" charset="0"/>
                        <a:cs typeface="Calibri" panose="020F0502020204030204" pitchFamily="34" charset="0"/>
                      </a:endParaRPr>
                    </a:p>
                  </a:txBody>
                  <a:tcPr marL="68580" marR="68580"/>
                </a:tc>
                <a:tc>
                  <a:txBody>
                    <a:bodyPr/>
                    <a:lstStyle/>
                    <a:p>
                      <a:pPr algn="ctr"/>
                      <a:r>
                        <a:rPr lang="en-US" sz="2000" dirty="0" smtClean="0"/>
                        <a:t>R 9</a:t>
                      </a:r>
                      <a:endParaRPr lang="en-US" sz="2000" dirty="0">
                        <a:latin typeface="Calibri" panose="020F0502020204030204" pitchFamily="34" charset="0"/>
                        <a:cs typeface="Calibri" panose="020F0502020204030204" pitchFamily="34" charset="0"/>
                      </a:endParaRPr>
                    </a:p>
                  </a:txBody>
                  <a:tcPr marL="68580" marR="68580"/>
                </a:tc>
                <a:tc>
                  <a:txBody>
                    <a:bodyPr/>
                    <a:lstStyle/>
                    <a:p>
                      <a:pPr algn="ctr"/>
                      <a:r>
                        <a:rPr lang="en-US" sz="2000" dirty="0" smtClean="0"/>
                        <a:t>R 9</a:t>
                      </a:r>
                      <a:endParaRPr lang="en-US" sz="2000" dirty="0">
                        <a:latin typeface="Calibri" panose="020F0502020204030204" pitchFamily="34" charset="0"/>
                        <a:cs typeface="Calibri" panose="020F0502020204030204" pitchFamily="34" charset="0"/>
                      </a:endParaRPr>
                    </a:p>
                  </a:txBody>
                  <a:tcPr marL="68580" marR="68580"/>
                </a:tc>
                <a:tc>
                  <a:txBody>
                    <a:bodyPr/>
                    <a:lstStyle/>
                    <a:p>
                      <a:pPr algn="ctr"/>
                      <a:r>
                        <a:rPr lang="en-US" sz="2000" dirty="0" smtClean="0"/>
                        <a:t>R 9</a:t>
                      </a:r>
                      <a:endParaRPr lang="en-US" sz="2000" dirty="0">
                        <a:latin typeface="Calibri" panose="020F0502020204030204" pitchFamily="34" charset="0"/>
                        <a:cs typeface="Calibri" panose="020F0502020204030204" pitchFamily="34" charset="0"/>
                      </a:endParaRPr>
                    </a:p>
                  </a:txBody>
                  <a:tcPr marL="68580" marR="68580"/>
                </a:tc>
                <a:tc>
                  <a:txBody>
                    <a:bodyPr/>
                    <a:lstStyle/>
                    <a:p>
                      <a:pPr algn="ctr"/>
                      <a:r>
                        <a:rPr lang="en-US" sz="2000" dirty="0" smtClean="0"/>
                        <a:t>27</a:t>
                      </a:r>
                      <a:endParaRPr lang="en-US" sz="2000" dirty="0">
                        <a:latin typeface="Calibri" panose="020F0502020204030204" pitchFamily="34" charset="0"/>
                        <a:cs typeface="Calibri" panose="020F0502020204030204" pitchFamily="34" charset="0"/>
                      </a:endParaRPr>
                    </a:p>
                  </a:txBody>
                  <a:tcPr marL="68580" marR="68580"/>
                </a:tc>
                <a:extLst>
                  <a:ext uri="{0D108BD9-81ED-4DB2-BD59-A6C34878D82A}">
                    <a16:rowId xmlns:a16="http://schemas.microsoft.com/office/drawing/2014/main" val="10002"/>
                  </a:ext>
                </a:extLst>
              </a:tr>
              <a:tr h="367430">
                <a:tc>
                  <a:txBody>
                    <a:bodyPr/>
                    <a:lstStyle/>
                    <a:p>
                      <a:pPr algn="ctr"/>
                      <a:r>
                        <a:rPr lang="en-US" sz="2000" dirty="0" smtClean="0">
                          <a:latin typeface="Calibri" panose="020F0502020204030204" pitchFamily="34" charset="0"/>
                          <a:cs typeface="Calibri" panose="020F0502020204030204" pitchFamily="34" charset="0"/>
                        </a:rPr>
                        <a:t>2</a:t>
                      </a:r>
                      <a:endParaRPr lang="en-US" sz="2000" dirty="0">
                        <a:latin typeface="Calibri" panose="020F0502020204030204" pitchFamily="34" charset="0"/>
                        <a:cs typeface="Calibri" panose="020F0502020204030204" pitchFamily="34" charset="0"/>
                      </a:endParaRPr>
                    </a:p>
                  </a:txBody>
                  <a:tcPr marL="68580" marR="68580"/>
                </a:tc>
                <a:tc>
                  <a:txBody>
                    <a:bodyPr/>
                    <a:lstStyle/>
                    <a:p>
                      <a:pPr marL="0" algn="ctr" defTabSz="914400" rtl="0" eaLnBrk="1" latinLnBrk="0" hangingPunct="1"/>
                      <a:r>
                        <a:rPr lang="en-US" sz="2000" kern="1200" dirty="0" smtClean="0"/>
                        <a:t>250</a:t>
                      </a:r>
                      <a:endParaRPr lang="en-US" sz="2000" kern="1200" dirty="0">
                        <a:solidFill>
                          <a:schemeClr val="dk1"/>
                        </a:solidFill>
                        <a:latin typeface="+mn-lt"/>
                        <a:ea typeface="+mn-ea"/>
                        <a:cs typeface="+mn-cs"/>
                      </a:endParaRPr>
                    </a:p>
                  </a:txBody>
                  <a:tcPr marL="68580" marR="68580"/>
                </a:tc>
                <a:tc>
                  <a:txBody>
                    <a:bodyPr/>
                    <a:lstStyle/>
                    <a:p>
                      <a:pPr marL="0" algn="ctr" defTabSz="914400" rtl="0" eaLnBrk="1" latinLnBrk="0" hangingPunct="1"/>
                      <a:r>
                        <a:rPr lang="en-US" sz="2000" kern="1200" dirty="0" smtClean="0"/>
                        <a:t>130</a:t>
                      </a:r>
                      <a:endParaRPr lang="en-US" sz="2000" kern="1200" dirty="0">
                        <a:solidFill>
                          <a:schemeClr val="dk1"/>
                        </a:solidFill>
                        <a:latin typeface="+mn-lt"/>
                        <a:ea typeface="+mn-ea"/>
                        <a:cs typeface="+mn-cs"/>
                      </a:endParaRPr>
                    </a:p>
                  </a:txBody>
                  <a:tcPr marL="68580" marR="68580"/>
                </a:tc>
                <a:tc>
                  <a:txBody>
                    <a:bodyPr/>
                    <a:lstStyle/>
                    <a:p>
                      <a:pPr marL="0" algn="ctr" defTabSz="914400" rtl="0" eaLnBrk="1" latinLnBrk="0" hangingPunct="1"/>
                      <a:r>
                        <a:rPr lang="en-US" sz="2000" kern="1200" dirty="0" smtClean="0"/>
                        <a:t>138</a:t>
                      </a:r>
                      <a:endParaRPr lang="en-US" sz="2000" kern="1200" dirty="0">
                        <a:solidFill>
                          <a:schemeClr val="dk1"/>
                        </a:solidFill>
                        <a:latin typeface="+mn-lt"/>
                        <a:ea typeface="+mn-ea"/>
                        <a:cs typeface="+mn-cs"/>
                      </a:endParaRPr>
                    </a:p>
                  </a:txBody>
                  <a:tcPr marL="68580" marR="68580"/>
                </a:tc>
                <a:tc>
                  <a:txBody>
                    <a:bodyPr/>
                    <a:lstStyle/>
                    <a:p>
                      <a:pPr algn="ctr"/>
                      <a:endParaRPr lang="en-US" sz="2000" dirty="0">
                        <a:latin typeface="Calibri" panose="020F0502020204030204" pitchFamily="34" charset="0"/>
                        <a:cs typeface="Calibri" panose="020F0502020204030204" pitchFamily="34" charset="0"/>
                      </a:endParaRPr>
                    </a:p>
                  </a:txBody>
                  <a:tcPr marL="68580" marR="68580"/>
                </a:tc>
                <a:extLst>
                  <a:ext uri="{0D108BD9-81ED-4DB2-BD59-A6C34878D82A}">
                    <a16:rowId xmlns:a16="http://schemas.microsoft.com/office/drawing/2014/main" val="3870898484"/>
                  </a:ext>
                </a:extLst>
              </a:tr>
              <a:tr h="367430">
                <a:tc>
                  <a:txBody>
                    <a:bodyPr/>
                    <a:lstStyle/>
                    <a:p>
                      <a:pPr algn="ctr"/>
                      <a:endParaRPr lang="en-US" sz="2000" dirty="0">
                        <a:latin typeface="Calibri" panose="020F0502020204030204" pitchFamily="34" charset="0"/>
                        <a:cs typeface="Calibri" panose="020F0502020204030204" pitchFamily="34" charset="0"/>
                      </a:endParaRPr>
                    </a:p>
                  </a:txBody>
                  <a:tcPr marL="68580" marR="68580"/>
                </a:tc>
                <a:tc>
                  <a:txBody>
                    <a:bodyPr/>
                    <a:lstStyle/>
                    <a:p>
                      <a:pPr marL="0" algn="ctr" defTabSz="914400" rtl="0" eaLnBrk="1" latinLnBrk="0" hangingPunct="1"/>
                      <a:r>
                        <a:rPr lang="en-US" sz="2000" kern="1200" dirty="0" smtClean="0"/>
                        <a:t>R 9+8</a:t>
                      </a:r>
                      <a:endParaRPr lang="en-US" sz="2000" b="1" kern="1200" dirty="0">
                        <a:solidFill>
                          <a:srgbClr val="FF0000"/>
                        </a:solidFill>
                        <a:latin typeface="+mn-lt"/>
                        <a:ea typeface="+mn-ea"/>
                        <a:cs typeface="+mn-cs"/>
                      </a:endParaRPr>
                    </a:p>
                  </a:txBody>
                  <a:tcPr marL="68580" marR="68580"/>
                </a:tc>
                <a:tc>
                  <a:txBody>
                    <a:bodyPr/>
                    <a:lstStyle/>
                    <a:p>
                      <a:pPr marL="0" algn="ctr" defTabSz="914400" rtl="0" eaLnBrk="1" latinLnBrk="0" hangingPunct="1"/>
                      <a:r>
                        <a:rPr lang="en-US" sz="2000" kern="1200" dirty="0" smtClean="0"/>
                        <a:t>R 9</a:t>
                      </a:r>
                      <a:endParaRPr lang="en-US" sz="2000" kern="1200" dirty="0">
                        <a:solidFill>
                          <a:schemeClr val="dk1"/>
                        </a:solidFill>
                        <a:latin typeface="+mn-lt"/>
                        <a:ea typeface="+mn-ea"/>
                        <a:cs typeface="+mn-cs"/>
                      </a:endParaRPr>
                    </a:p>
                  </a:txBody>
                  <a:tcPr marL="68580" marR="68580"/>
                </a:tc>
                <a:tc>
                  <a:txBody>
                    <a:bodyPr/>
                    <a:lstStyle/>
                    <a:p>
                      <a:pPr marL="0" algn="ctr" defTabSz="914400" rtl="0" eaLnBrk="1" latinLnBrk="0" hangingPunct="1"/>
                      <a:r>
                        <a:rPr lang="en-US" sz="2000" kern="1200" dirty="0" smtClean="0"/>
                        <a:t>R 9</a:t>
                      </a:r>
                      <a:endParaRPr lang="en-US" sz="2000" kern="1200" dirty="0">
                        <a:solidFill>
                          <a:schemeClr val="dk1"/>
                        </a:solidFill>
                        <a:latin typeface="+mn-lt"/>
                        <a:ea typeface="+mn-ea"/>
                        <a:cs typeface="+mn-cs"/>
                      </a:endParaRPr>
                    </a:p>
                  </a:txBody>
                  <a:tcPr marL="68580" marR="68580"/>
                </a:tc>
                <a:tc>
                  <a:txBody>
                    <a:bodyPr/>
                    <a:lstStyle/>
                    <a:p>
                      <a:pPr marL="0" algn="ctr" defTabSz="914400" rtl="0" eaLnBrk="1" latinLnBrk="0" hangingPunct="1"/>
                      <a:r>
                        <a:rPr lang="en-US" sz="2000" kern="1200" dirty="0" smtClean="0"/>
                        <a:t>32</a:t>
                      </a:r>
                      <a:endParaRPr lang="en-US" sz="2000" b="1" kern="1200" dirty="0">
                        <a:solidFill>
                          <a:srgbClr val="FF0000"/>
                        </a:solidFill>
                        <a:latin typeface="+mn-lt"/>
                        <a:ea typeface="+mn-ea"/>
                        <a:cs typeface="+mn-cs"/>
                      </a:endParaRPr>
                    </a:p>
                  </a:txBody>
                  <a:tcPr marL="68580" marR="68580"/>
                </a:tc>
                <a:extLst>
                  <a:ext uri="{0D108BD9-81ED-4DB2-BD59-A6C34878D82A}">
                    <a16:rowId xmlns:a16="http://schemas.microsoft.com/office/drawing/2014/main" val="4068544079"/>
                  </a:ext>
                </a:extLst>
              </a:tr>
            </a:tbl>
          </a:graphicData>
        </a:graphic>
      </p:graphicFrame>
    </p:spTree>
    <p:extLst>
      <p:ext uri="{BB962C8B-B14F-4D97-AF65-F5344CB8AC3E}">
        <p14:creationId xmlns:p14="http://schemas.microsoft.com/office/powerpoint/2010/main" val="4643084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57363"/>
            <a:ext cx="8229600" cy="4086237"/>
          </a:xfrm>
        </p:spPr>
        <p:txBody>
          <a:bodyPr>
            <a:normAutofit/>
          </a:bodyPr>
          <a:lstStyle/>
          <a:p>
            <a:r>
              <a:rPr lang="en-US" sz="2400" dirty="0" smtClean="0"/>
              <a:t>Total daily insulin calculation</a:t>
            </a:r>
          </a:p>
          <a:p>
            <a:r>
              <a:rPr lang="en-US" sz="2400" dirty="0" smtClean="0"/>
              <a:t>Correctional insulin </a:t>
            </a:r>
          </a:p>
          <a:p>
            <a:r>
              <a:rPr lang="en-US" sz="2400" dirty="0" smtClean="0"/>
              <a:t>Difference between correctional insulin and sliding scale insulin </a:t>
            </a:r>
            <a:endParaRPr lang="en-US" sz="2400"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
        <p:nvSpPr>
          <p:cNvPr id="5" name="Title 4"/>
          <p:cNvSpPr>
            <a:spLocks noGrp="1"/>
          </p:cNvSpPr>
          <p:nvPr>
            <p:ph type="title"/>
          </p:nvPr>
        </p:nvSpPr>
        <p:spPr/>
        <p:txBody>
          <a:bodyPr/>
          <a:lstStyle/>
          <a:p>
            <a:r>
              <a:rPr lang="en-US" dirty="0" smtClean="0"/>
              <a:t>Discussion Points</a:t>
            </a:r>
            <a:endParaRPr lang="en-US" dirty="0"/>
          </a:p>
        </p:txBody>
      </p:sp>
    </p:spTree>
    <p:extLst>
      <p:ext uri="{BB962C8B-B14F-4D97-AF65-F5344CB8AC3E}">
        <p14:creationId xmlns:p14="http://schemas.microsoft.com/office/powerpoint/2010/main" val="18078226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bwMode="auto">
          <a:xfrm>
            <a:off x="457200" y="1600200"/>
            <a:ext cx="86868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ts val="600"/>
              </a:spcBef>
              <a:spcAft>
                <a:spcPct val="0"/>
              </a:spcAft>
              <a:buClr>
                <a:srgbClr val="D52B1E"/>
              </a:buClr>
              <a:buSzPct val="100000"/>
              <a:buFont typeface="Symbol" pitchFamily="18" charset="2"/>
              <a:buChar char="¨"/>
              <a:defRPr sz="2800">
                <a:solidFill>
                  <a:schemeClr val="tx1"/>
                </a:solidFill>
                <a:latin typeface="+mn-lt"/>
                <a:ea typeface="ヒラギノ角ゴ Pro W3" charset="0"/>
                <a:cs typeface="DIN-Regular"/>
              </a:defRPr>
            </a:lvl1pPr>
            <a:lvl2pPr marL="742950" indent="-285750" algn="l" rtl="0" eaLnBrk="0" fontAlgn="base" hangingPunct="0">
              <a:spcBef>
                <a:spcPts val="600"/>
              </a:spcBef>
              <a:spcAft>
                <a:spcPct val="0"/>
              </a:spcAft>
              <a:buClr>
                <a:srgbClr val="D52B1E"/>
              </a:buClr>
              <a:buChar char="•"/>
              <a:defRPr sz="2400">
                <a:solidFill>
                  <a:schemeClr val="tx1"/>
                </a:solidFill>
                <a:latin typeface="+mn-lt"/>
                <a:ea typeface="ヒラギノ角ゴ Pro W3" charset="0"/>
                <a:cs typeface="DIN-Regular"/>
              </a:defRPr>
            </a:lvl2pPr>
            <a:lvl3pPr marL="1143000" indent="-228600" algn="l" rtl="0" eaLnBrk="0" fontAlgn="base" hangingPunct="0">
              <a:spcBef>
                <a:spcPct val="20000"/>
              </a:spcBef>
              <a:spcAft>
                <a:spcPct val="0"/>
              </a:spcAft>
              <a:buClr>
                <a:srgbClr val="D52B1E"/>
              </a:buClr>
              <a:buFont typeface="DIN-Regular" pitchFamily="34" charset="0"/>
              <a:buChar char="–"/>
              <a:defRPr sz="2000">
                <a:solidFill>
                  <a:schemeClr val="tx1"/>
                </a:solidFill>
                <a:latin typeface="+mn-lt"/>
                <a:ea typeface="ヒラギノ角ゴ Pro W3" charset="0"/>
                <a:cs typeface="DIN-Regular"/>
              </a:defRPr>
            </a:lvl3pPr>
            <a:lvl4pPr marL="1600200" indent="-228600" algn="l" rtl="0" eaLnBrk="0" fontAlgn="base" hangingPunct="0">
              <a:spcBef>
                <a:spcPct val="20000"/>
              </a:spcBef>
              <a:spcAft>
                <a:spcPct val="0"/>
              </a:spcAft>
              <a:buClr>
                <a:srgbClr val="D52B1E"/>
              </a:buClr>
              <a:buChar char="•"/>
              <a:defRPr>
                <a:solidFill>
                  <a:schemeClr val="tx1"/>
                </a:solidFill>
                <a:latin typeface="+mn-lt"/>
                <a:ea typeface="ヒラギノ角ゴ Pro W3" charset="0"/>
                <a:cs typeface="DIN-Regular"/>
              </a:defRPr>
            </a:lvl4pPr>
            <a:lvl5pPr marL="2057400" indent="-228600" algn="l" rtl="0" eaLnBrk="0" fontAlgn="base" hangingPunct="0">
              <a:spcBef>
                <a:spcPct val="20000"/>
              </a:spcBef>
              <a:spcAft>
                <a:spcPct val="0"/>
              </a:spcAft>
              <a:buClr>
                <a:srgbClr val="D52B1E"/>
              </a:buClr>
              <a:buChar char="•"/>
              <a:defRPr sz="1600">
                <a:solidFill>
                  <a:schemeClr val="tx1"/>
                </a:solidFill>
                <a:latin typeface="+mn-lt"/>
                <a:ea typeface="ヒラギノ角ゴ Pro W3" charset="0"/>
                <a:cs typeface="DIN-Regular"/>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a:spcAft>
                <a:spcPts val="600"/>
              </a:spcAft>
              <a:defRPr/>
            </a:pPr>
            <a:r>
              <a:rPr lang="en-US" altLang="en-US" sz="2400" kern="0" dirty="0" smtClean="0">
                <a:ea typeface="ヒラギノ角ゴ Pro W3"/>
                <a:cs typeface="DIN-Regular" pitchFamily="34" charset="0"/>
              </a:rPr>
              <a:t>Basal insulin</a:t>
            </a:r>
            <a:r>
              <a:rPr lang="en-US" altLang="en-US" sz="2400" dirty="0" smtClean="0">
                <a:ea typeface="ヒラギノ角ゴ Pro W3"/>
                <a:cs typeface="DIN-Regular" pitchFamily="34" charset="0"/>
              </a:rPr>
              <a:t> </a:t>
            </a:r>
            <a:r>
              <a:rPr lang="en-US" altLang="en-US" sz="2400" dirty="0" smtClean="0">
                <a:ea typeface="ヒラギノ角ゴ Pro W3"/>
                <a:cs typeface="DIN-Regular" pitchFamily="34" charset="0"/>
                <a:sym typeface="Symbol" pitchFamily="18" charset="2"/>
              </a:rPr>
              <a:t></a:t>
            </a:r>
            <a:r>
              <a:rPr lang="en-US" altLang="en-US" sz="2400" dirty="0" smtClean="0">
                <a:ea typeface="ヒラギノ角ゴ Pro W3"/>
                <a:cs typeface="DIN-Regular" pitchFamily="34" charset="0"/>
              </a:rPr>
              <a:t>0.1-0.2 units/kg/day</a:t>
            </a:r>
            <a:endParaRPr lang="en-US" altLang="en-US" sz="2400" kern="0" dirty="0" smtClean="0">
              <a:ea typeface="ヒラギノ角ゴ Pro W3"/>
              <a:cs typeface="DIN-Regular" pitchFamily="34" charset="0"/>
            </a:endParaRPr>
          </a:p>
          <a:p>
            <a:pPr>
              <a:spcAft>
                <a:spcPts val="600"/>
              </a:spcAft>
              <a:defRPr/>
            </a:pPr>
            <a:r>
              <a:rPr lang="en-US" altLang="en-US" sz="2400" kern="0" dirty="0" smtClean="0">
                <a:ea typeface="ヒラギノ角ゴ Pro W3"/>
                <a:cs typeface="DIN-Regular" pitchFamily="34" charset="0"/>
              </a:rPr>
              <a:t>Nutritional insulin </a:t>
            </a:r>
            <a:r>
              <a:rPr lang="en-US" altLang="en-US" sz="2400" dirty="0" smtClean="0">
                <a:ea typeface="ヒラギノ角ゴ Pro W3"/>
                <a:cs typeface="DIN-Regular" pitchFamily="34" charset="0"/>
                <a:sym typeface="Symbol" pitchFamily="18" charset="2"/>
              </a:rPr>
              <a:t></a:t>
            </a:r>
            <a:r>
              <a:rPr lang="en-US" altLang="en-US" sz="2400" dirty="0" smtClean="0">
                <a:ea typeface="ヒラギノ角ゴ Pro W3"/>
                <a:cs typeface="DIN-Regular" pitchFamily="34" charset="0"/>
              </a:rPr>
              <a:t>1 unit/10-15 g carbohydrate</a:t>
            </a:r>
          </a:p>
          <a:p>
            <a:pPr>
              <a:spcAft>
                <a:spcPts val="600"/>
              </a:spcAft>
              <a:defRPr/>
            </a:pPr>
            <a:r>
              <a:rPr lang="en-US" altLang="en-US" sz="2400" dirty="0" smtClean="0">
                <a:ea typeface="ヒラギノ角ゴ Pro W3"/>
                <a:cs typeface="DIN-Regular" pitchFamily="34" charset="0"/>
              </a:rPr>
              <a:t>Basal insulin dose calculated on a “per kilogram” basis may decline if over-nutrition ceases or if organ dysfunction occurs</a:t>
            </a:r>
          </a:p>
        </p:txBody>
      </p:sp>
      <p:sp>
        <p:nvSpPr>
          <p:cNvPr id="87043" name="Text Box 4"/>
          <p:cNvSpPr txBox="1">
            <a:spLocks noChangeArrowheads="1"/>
          </p:cNvSpPr>
          <p:nvPr/>
        </p:nvSpPr>
        <p:spPr bwMode="auto">
          <a:xfrm>
            <a:off x="323850" y="333375"/>
            <a:ext cx="8820150" cy="1066800"/>
          </a:xfrm>
          <a:prstGeom prst="rect">
            <a:avLst/>
          </a:prstGeom>
          <a:noFill/>
          <a:ln w="50800">
            <a:noFill/>
            <a:miter lim="800000"/>
            <a:headEnd/>
            <a:tailEnd type="none" w="lg" len="lg"/>
          </a:ln>
        </p:spPr>
        <p:txBody>
          <a:bodyPr>
            <a:spAutoFit/>
          </a:bodyPr>
          <a:lstStyle/>
          <a:p>
            <a:r>
              <a:rPr lang="en-US" altLang="en-US" sz="3200" b="1">
                <a:solidFill>
                  <a:schemeClr val="bg1"/>
                </a:solidFill>
                <a:ea typeface="MS PGothic" pitchFamily="34" charset="-128"/>
              </a:rPr>
              <a:t>Initial Insulin Calculation in                      Hospitalized Patient With Type 2 Diabetes</a:t>
            </a:r>
          </a:p>
        </p:txBody>
      </p:sp>
      <p:sp>
        <p:nvSpPr>
          <p:cNvPr id="87044" name="Rectangle 1"/>
          <p:cNvSpPr>
            <a:spLocks noChangeArrowheads="1"/>
          </p:cNvSpPr>
          <p:nvPr/>
        </p:nvSpPr>
        <p:spPr bwMode="auto">
          <a:xfrm>
            <a:off x="0" y="6619875"/>
            <a:ext cx="8251825" cy="246063"/>
          </a:xfrm>
          <a:prstGeom prst="rect">
            <a:avLst/>
          </a:prstGeom>
          <a:noFill/>
          <a:ln w="9525">
            <a:noFill/>
            <a:miter lim="800000"/>
            <a:headEnd/>
            <a:tailEnd/>
          </a:ln>
        </p:spPr>
        <p:txBody>
          <a:bodyPr>
            <a:spAutoFit/>
          </a:bodyPr>
          <a:lstStyle/>
          <a:p>
            <a:pPr eaLnBrk="1" hangingPunct="1"/>
            <a:r>
              <a:rPr lang="en-US" altLang="en-US" sz="1000">
                <a:solidFill>
                  <a:srgbClr val="000000"/>
                </a:solidFill>
                <a:latin typeface="Arial Narrow" pitchFamily="34" charset="0"/>
                <a:ea typeface="MS PGothic" pitchFamily="34" charset="-128"/>
                <a:cs typeface="DIN-Regular" pitchFamily="34" charset="0"/>
              </a:rPr>
              <a:t>American Diabetes Association. </a:t>
            </a:r>
            <a:r>
              <a:rPr lang="en-US" altLang="en-US" sz="1000" i="1">
                <a:latin typeface="Arial Narrow" pitchFamily="34" charset="0"/>
                <a:ea typeface="ヒラギノ角ゴ Pro W3" charset="-128"/>
              </a:rPr>
              <a:t>Diabetes Care</a:t>
            </a:r>
            <a:r>
              <a:rPr lang="en-US" altLang="en-US" sz="1000">
                <a:latin typeface="Arial Narrow" pitchFamily="34" charset="0"/>
                <a:ea typeface="ヒラギノ角ゴ Pro W3" charset="-128"/>
              </a:rPr>
              <a:t> 2016;39(Suppl. 1):S52-9 </a:t>
            </a:r>
          </a:p>
        </p:txBody>
      </p:sp>
      <p:sp>
        <p:nvSpPr>
          <p:cNvPr id="5" name="Rectangle 1"/>
          <p:cNvSpPr>
            <a:spLocks noChangeArrowheads="1"/>
          </p:cNvSpPr>
          <p:nvPr/>
        </p:nvSpPr>
        <p:spPr bwMode="auto">
          <a:xfrm>
            <a:off x="7391400" y="6629400"/>
            <a:ext cx="1752600" cy="276999"/>
          </a:xfrm>
          <a:prstGeom prst="rect">
            <a:avLst/>
          </a:prstGeom>
          <a:noFill/>
          <a:ln w="9525">
            <a:noFill/>
            <a:miter lim="800000"/>
            <a:headEnd/>
            <a:tailEnd/>
          </a:ln>
        </p:spPr>
        <p:txBody>
          <a:bodyPr wrap="square">
            <a:spAutoFit/>
          </a:bodyPr>
          <a:lstStyle/>
          <a:p>
            <a:r>
              <a:rPr lang="en-US" altLang="en-US" sz="1200" dirty="0">
                <a:solidFill>
                  <a:srgbClr val="000000"/>
                </a:solidFill>
                <a:latin typeface="Calibri" pitchFamily="34" charset="0"/>
                <a:ea typeface="ヒラギノ角ゴ Pro W3" charset="-128"/>
              </a:rPr>
              <a:t>EGL/CYCLE/Jun/2017/24</a:t>
            </a:r>
            <a:r>
              <a:rPr lang="en-US" altLang="en-US" sz="1200" dirty="0">
                <a:ea typeface="ヒラギノ角ゴ Pro W3" charset="-128"/>
              </a:rPr>
              <a:t> </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4"/>
          <p:cNvSpPr txBox="1">
            <a:spLocks noChangeArrowheads="1"/>
          </p:cNvSpPr>
          <p:nvPr/>
        </p:nvSpPr>
        <p:spPr bwMode="auto">
          <a:xfrm>
            <a:off x="0" y="6621463"/>
            <a:ext cx="8153400" cy="246062"/>
          </a:xfrm>
          <a:prstGeom prst="rect">
            <a:avLst/>
          </a:prstGeom>
          <a:noFill/>
          <a:ln w="9525">
            <a:noFill/>
            <a:miter lim="800000"/>
            <a:headEnd/>
            <a:tailEnd/>
          </a:ln>
        </p:spPr>
        <p:txBody>
          <a:bodyPr>
            <a:spAutoFit/>
          </a:bodyPr>
          <a:lstStyle/>
          <a:p>
            <a:pPr eaLnBrk="1" hangingPunct="1">
              <a:spcBef>
                <a:spcPts val="375"/>
              </a:spcBef>
            </a:pPr>
            <a:r>
              <a:rPr lang="en-GB" altLang="en-US" sz="1000">
                <a:latin typeface="Arial Narrow" pitchFamily="34" charset="0"/>
                <a:ea typeface="MS PGothic" pitchFamily="34" charset="-128"/>
              </a:rPr>
              <a:t>Aronoff et al. </a:t>
            </a:r>
            <a:r>
              <a:rPr lang="en-GB" altLang="en-US" sz="1000" i="1">
                <a:latin typeface="Arial Narrow" pitchFamily="34" charset="0"/>
                <a:ea typeface="MS PGothic" pitchFamily="34" charset="-128"/>
              </a:rPr>
              <a:t>Diabetes Spectrum</a:t>
            </a:r>
            <a:r>
              <a:rPr lang="en-GB" altLang="en-US" sz="1000">
                <a:latin typeface="Arial Narrow" pitchFamily="34" charset="0"/>
                <a:ea typeface="MS PGothic" pitchFamily="34" charset="-128"/>
              </a:rPr>
              <a:t> 2004; 17: 183-190. </a:t>
            </a:r>
          </a:p>
        </p:txBody>
      </p:sp>
      <p:sp>
        <p:nvSpPr>
          <p:cNvPr id="37891" name="Title 1"/>
          <p:cNvSpPr>
            <a:spLocks noGrp="1"/>
          </p:cNvSpPr>
          <p:nvPr>
            <p:ph type="title"/>
          </p:nvPr>
        </p:nvSpPr>
        <p:spPr/>
        <p:txBody>
          <a:bodyPr>
            <a:noAutofit/>
          </a:bodyPr>
          <a:lstStyle/>
          <a:p>
            <a:r>
              <a:rPr lang="en-US" altLang="en-US" sz="3600" dirty="0" smtClean="0">
                <a:ea typeface="ヒラギノ角ゴ Pro W3" charset="-128"/>
                <a:cs typeface="DIN-Bold" pitchFamily="34" charset="0"/>
              </a:rPr>
              <a:t>Normal Glucose Metabolism: Fed State</a:t>
            </a:r>
          </a:p>
        </p:txBody>
      </p:sp>
      <p:sp>
        <p:nvSpPr>
          <p:cNvPr id="37892" name="Oval 287"/>
          <p:cNvSpPr>
            <a:spLocks noChangeArrowheads="1"/>
          </p:cNvSpPr>
          <p:nvPr/>
        </p:nvSpPr>
        <p:spPr bwMode="auto">
          <a:xfrm>
            <a:off x="3733800" y="5002213"/>
            <a:ext cx="892175" cy="539750"/>
          </a:xfrm>
          <a:prstGeom prst="ellipse">
            <a:avLst/>
          </a:prstGeom>
          <a:solidFill>
            <a:schemeClr val="bg1"/>
          </a:solidFill>
          <a:ln w="22225">
            <a:solidFill>
              <a:schemeClr val="bg1"/>
            </a:solidFill>
            <a:miter lim="800000"/>
            <a:headEnd/>
            <a:tailEnd/>
          </a:ln>
        </p:spPr>
        <p:txBody>
          <a:bodyPr anchor="ctr"/>
          <a:lstStyle/>
          <a:p>
            <a:pPr algn="ctr" eaLnBrk="1" hangingPunct="1"/>
            <a:endParaRPr lang="en-US" altLang="en-US" sz="1600">
              <a:solidFill>
                <a:srgbClr val="FFFFFF"/>
              </a:solidFill>
              <a:ea typeface="ヒラギノ角ゴ Pro W3" charset="-128"/>
            </a:endParaRPr>
          </a:p>
        </p:txBody>
      </p:sp>
      <p:pic>
        <p:nvPicPr>
          <p:cNvPr id="37893" name="Picture 2"/>
          <p:cNvPicPr>
            <a:picLocks noChangeAspect="1" noChangeArrowheads="1"/>
          </p:cNvPicPr>
          <p:nvPr/>
        </p:nvPicPr>
        <p:blipFill>
          <a:blip r:embed="rId4"/>
          <a:srcRect/>
          <a:stretch>
            <a:fillRect/>
          </a:stretch>
        </p:blipFill>
        <p:spPr bwMode="auto">
          <a:xfrm>
            <a:off x="1189039" y="1572726"/>
            <a:ext cx="6507161" cy="4059723"/>
          </a:xfrm>
          <a:prstGeom prst="rect">
            <a:avLst/>
          </a:prstGeom>
          <a:noFill/>
          <a:ln w="9525">
            <a:noFill/>
            <a:miter lim="800000"/>
            <a:headEnd/>
            <a:tailEnd/>
          </a:ln>
          <a:effectLst/>
        </p:spPr>
      </p:pic>
      <p:sp>
        <p:nvSpPr>
          <p:cNvPr id="37894" name="Content Placeholder 2"/>
          <p:cNvSpPr txBox="1">
            <a:spLocks/>
          </p:cNvSpPr>
          <p:nvPr/>
        </p:nvSpPr>
        <p:spPr bwMode="auto">
          <a:xfrm>
            <a:off x="228600" y="5629275"/>
            <a:ext cx="8877300" cy="925513"/>
          </a:xfrm>
          <a:prstGeom prst="rect">
            <a:avLst/>
          </a:prstGeom>
          <a:noFill/>
          <a:ln w="9525">
            <a:noFill/>
            <a:miter lim="800000"/>
            <a:headEnd/>
            <a:tailEnd/>
          </a:ln>
        </p:spPr>
        <p:txBody>
          <a:bodyPr/>
          <a:lstStyle/>
          <a:p>
            <a:pPr marL="342900" indent="-342900">
              <a:spcBef>
                <a:spcPts val="600"/>
              </a:spcBef>
              <a:buClr>
                <a:srgbClr val="D52B1E"/>
              </a:buClr>
              <a:buSzPct val="100000"/>
              <a:buFont typeface="Symbol" pitchFamily="18" charset="2"/>
              <a:buChar char="¨"/>
            </a:pPr>
            <a:r>
              <a:rPr lang="en-US" altLang="en-US" sz="1700" dirty="0">
                <a:ea typeface="ヒラギノ角ゴ Pro W3" charset="-128"/>
                <a:cs typeface="DIN-Regular" pitchFamily="34" charset="0"/>
              </a:rPr>
              <a:t>Insulin promotes glucose disposal by tissues, primarily muscle, and adipose tissue</a:t>
            </a:r>
          </a:p>
          <a:p>
            <a:pPr marL="342900" indent="-342900">
              <a:spcBef>
                <a:spcPts val="600"/>
              </a:spcBef>
              <a:buClr>
                <a:srgbClr val="D52B1E"/>
              </a:buClr>
              <a:buSzPct val="100000"/>
              <a:buFont typeface="Symbol" pitchFamily="18" charset="2"/>
              <a:buChar char="¨"/>
            </a:pPr>
            <a:r>
              <a:rPr lang="en-US" altLang="en-US" sz="1700" dirty="0">
                <a:ea typeface="ヒラギノ角ゴ Pro W3" charset="-128"/>
                <a:cs typeface="DIN-Regular" pitchFamily="34" charset="0"/>
              </a:rPr>
              <a:t>Insulin suppresses both </a:t>
            </a:r>
            <a:r>
              <a:rPr lang="en-US" altLang="en-US" sz="1700" dirty="0" err="1">
                <a:ea typeface="ヒラギノ角ゴ Pro W3" charset="-128"/>
                <a:cs typeface="DIN-Regular" pitchFamily="34" charset="0"/>
              </a:rPr>
              <a:t>glycogenolysis</a:t>
            </a:r>
            <a:r>
              <a:rPr lang="en-US" altLang="en-US" sz="1700" dirty="0">
                <a:ea typeface="ヒラギノ角ゴ Pro W3" charset="-128"/>
                <a:cs typeface="DIN-Regular" pitchFamily="34" charset="0"/>
              </a:rPr>
              <a:t> and </a:t>
            </a:r>
            <a:r>
              <a:rPr lang="en-US" altLang="en-US" sz="1700" dirty="0" err="1">
                <a:ea typeface="ヒラギノ角ゴ Pro W3" charset="-128"/>
                <a:cs typeface="DIN-Regular" pitchFamily="34" charset="0"/>
              </a:rPr>
              <a:t>gluconeogenesis</a:t>
            </a:r>
            <a:r>
              <a:rPr lang="en-US" altLang="en-US" sz="1700" dirty="0">
                <a:ea typeface="ヒラギノ角ゴ Pro W3" charset="-128"/>
                <a:cs typeface="DIN-Regular" pitchFamily="34" charset="0"/>
              </a:rPr>
              <a:t> by the liver and </a:t>
            </a:r>
            <a:r>
              <a:rPr lang="en-US" altLang="en-US" sz="1700" dirty="0" err="1">
                <a:ea typeface="ヒラギノ角ゴ Pro W3" charset="-128"/>
                <a:cs typeface="DIN-Regular" pitchFamily="34" charset="0"/>
              </a:rPr>
              <a:t>lipolysis</a:t>
            </a:r>
            <a:r>
              <a:rPr lang="en-US" altLang="en-US" sz="1700" dirty="0">
                <a:ea typeface="ヒラギノ角ゴ Pro W3" charset="-128"/>
                <a:cs typeface="DIN-Regular" pitchFamily="34" charset="0"/>
              </a:rPr>
              <a:t> in </a:t>
            </a:r>
            <a:r>
              <a:rPr lang="en-US" altLang="en-US" sz="1700" dirty="0" err="1">
                <a:ea typeface="ヒラギノ角ゴ Pro W3" charset="-128"/>
                <a:cs typeface="DIN-Regular" pitchFamily="34" charset="0"/>
              </a:rPr>
              <a:t>adipocytes</a:t>
            </a:r>
            <a:endParaRPr lang="en-US" altLang="en-US" sz="1700" dirty="0">
              <a:ea typeface="ヒラギノ角ゴ Pro W3" charset="-128"/>
              <a:cs typeface="DIN-Regular" pitchFamily="34" charset="0"/>
            </a:endParaRPr>
          </a:p>
          <a:p>
            <a:pPr marL="342900" indent="-342900">
              <a:spcBef>
                <a:spcPts val="600"/>
              </a:spcBef>
              <a:buClr>
                <a:srgbClr val="D52B1E"/>
              </a:buClr>
              <a:buSzPct val="100000"/>
              <a:buFont typeface="Symbol" pitchFamily="18" charset="2"/>
              <a:buChar char="¨"/>
            </a:pPr>
            <a:endParaRPr lang="en-US" altLang="en-US" sz="2000" dirty="0">
              <a:ea typeface="ヒラギノ角ゴ Pro W3" charset="-128"/>
              <a:cs typeface="DIN-Regular" pitchFamily="34" charset="0"/>
            </a:endParaRPr>
          </a:p>
        </p:txBody>
      </p:sp>
      <p:sp>
        <p:nvSpPr>
          <p:cNvPr id="8" name="Rectangle 1"/>
          <p:cNvSpPr>
            <a:spLocks noChangeArrowheads="1"/>
          </p:cNvSpPr>
          <p:nvPr/>
        </p:nvSpPr>
        <p:spPr bwMode="auto">
          <a:xfrm>
            <a:off x="7391400" y="6629400"/>
            <a:ext cx="1752600" cy="276999"/>
          </a:xfrm>
          <a:prstGeom prst="rect">
            <a:avLst/>
          </a:prstGeom>
          <a:noFill/>
          <a:ln w="9525">
            <a:noFill/>
            <a:miter lim="800000"/>
            <a:headEnd/>
            <a:tailEnd/>
          </a:ln>
        </p:spPr>
        <p:txBody>
          <a:bodyPr wrap="square">
            <a:spAutoFit/>
          </a:bodyPr>
          <a:lstStyle/>
          <a:p>
            <a:r>
              <a:rPr lang="en-US" altLang="en-US" sz="1200" dirty="0">
                <a:solidFill>
                  <a:srgbClr val="000000"/>
                </a:solidFill>
                <a:latin typeface="Calibri" pitchFamily="34" charset="0"/>
                <a:ea typeface="ヒラギノ角ゴ Pro W3" charset="-128"/>
              </a:rPr>
              <a:t>EGL/CYCLE/Jun/2017/24</a:t>
            </a:r>
            <a:r>
              <a:rPr lang="en-US" altLang="en-US" sz="1200" dirty="0">
                <a:ea typeface="ヒラギノ角ゴ Pro W3" charset="-128"/>
              </a:rPr>
              <a:t> </a:t>
            </a:r>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Footer Placeholder 1"/>
          <p:cNvSpPr>
            <a:spLocks noGrp="1"/>
          </p:cNvSpPr>
          <p:nvPr>
            <p:ph type="ftr" sz="quarter" idx="11"/>
          </p:nvPr>
        </p:nvSpPr>
        <p:spPr bwMode="auto">
          <a:xfrm>
            <a:off x="0" y="6592888"/>
            <a:ext cx="8551863" cy="279400"/>
          </a:xfrm>
          <a:noFill/>
          <a:ln>
            <a:miter lim="800000"/>
            <a:headEnd/>
            <a:tailEnd/>
          </a:ln>
        </p:spPr>
        <p:txBody>
          <a:bodyPr/>
          <a:lstStyle/>
          <a:p>
            <a:pPr>
              <a:buFont typeface="Symbol" pitchFamily="18" charset="2"/>
              <a:buNone/>
            </a:pPr>
            <a:r>
              <a:rPr lang="en-US" altLang="en-US" sz="1000" smtClean="0">
                <a:latin typeface="Arial Narrow" pitchFamily="34" charset="0"/>
                <a:ea typeface="ヒラギノ角ゴ Pro W3" charset="-128"/>
                <a:cs typeface="DIN-Regular" pitchFamily="34" charset="0"/>
              </a:rPr>
              <a:t>American Diabetes Association. </a:t>
            </a:r>
            <a:r>
              <a:rPr lang="en-US" altLang="en-US" sz="1000" i="1" smtClean="0">
                <a:latin typeface="Arial Narrow" pitchFamily="34" charset="0"/>
                <a:ea typeface="ヒラギノ角ゴ Pro W3" charset="-128"/>
                <a:cs typeface="DIN-Regular" pitchFamily="34" charset="0"/>
              </a:rPr>
              <a:t>Diabetes Care</a:t>
            </a:r>
            <a:r>
              <a:rPr lang="en-US" altLang="en-US" sz="1000" smtClean="0">
                <a:latin typeface="Arial Narrow" pitchFamily="34" charset="0"/>
                <a:ea typeface="ヒラギノ角ゴ Pro W3" charset="-128"/>
                <a:cs typeface="DIN-Regular" pitchFamily="34" charset="0"/>
              </a:rPr>
              <a:t> 2016;39(Suppl. 1):S99–S104; Meah F, Juneja R. </a:t>
            </a:r>
            <a:r>
              <a:rPr lang="en-US" altLang="en-US" sz="1000" i="1" smtClean="0">
                <a:latin typeface="Arial Narrow" pitchFamily="34" charset="0"/>
                <a:ea typeface="ヒラギノ角ゴ Pro W3" charset="-128"/>
                <a:cs typeface="DIN-Regular" pitchFamily="34" charset="0"/>
              </a:rPr>
              <a:t>Med Clin North Am</a:t>
            </a:r>
            <a:r>
              <a:rPr lang="en-US" altLang="en-US" sz="1000" smtClean="0">
                <a:latin typeface="Arial Narrow" pitchFamily="34" charset="0"/>
                <a:ea typeface="ヒラギノ角ゴ Pro W3" charset="-128"/>
                <a:cs typeface="DIN-Regular" pitchFamily="34" charset="0"/>
              </a:rPr>
              <a:t>. 2015;99(1):157-86</a:t>
            </a:r>
          </a:p>
          <a:p>
            <a:r>
              <a:rPr lang="en-US" altLang="en-US" sz="1000" smtClean="0">
                <a:latin typeface="Arial Narrow" pitchFamily="34" charset="0"/>
                <a:ea typeface="ヒラギノ角ゴ Pro W3" charset="-128"/>
                <a:cs typeface="DIN-Regular" pitchFamily="34" charset="0"/>
              </a:rPr>
              <a:t>; </a:t>
            </a:r>
            <a:endParaRPr lang="en-US" altLang="en-US" sz="1000" smtClean="0">
              <a:latin typeface="Arial Narrow" pitchFamily="34" charset="0"/>
              <a:ea typeface="MS PGothic" pitchFamily="34" charset="-128"/>
            </a:endParaRPr>
          </a:p>
        </p:txBody>
      </p:sp>
      <p:sp>
        <p:nvSpPr>
          <p:cNvPr id="89091" name="Rectangle 4"/>
          <p:cNvSpPr>
            <a:spLocks noGrp="1" noChangeArrowheads="1"/>
          </p:cNvSpPr>
          <p:nvPr>
            <p:ph type="title" idx="4294967295"/>
          </p:nvPr>
        </p:nvSpPr>
        <p:spPr>
          <a:xfrm>
            <a:off x="515938" y="0"/>
            <a:ext cx="8229600" cy="1371600"/>
          </a:xfrm>
        </p:spPr>
        <p:txBody>
          <a:bodyPr lIns="0" tIns="0" rIns="0" bIns="0" anchor="b">
            <a:normAutofit/>
          </a:bodyPr>
          <a:lstStyle/>
          <a:p>
            <a:pPr eaLnBrk="1" hangingPunct="1"/>
            <a:r>
              <a:rPr lang="en-US" altLang="en-US" sz="3600" dirty="0" smtClean="0">
                <a:ea typeface="ヒラギノ角ゴ Pro W3" charset="-128"/>
                <a:cs typeface="DIN-Bold" pitchFamily="34" charset="0"/>
              </a:rPr>
              <a:t>Transitioning to Subcutaneous Insulin from Intravenous Insulin</a:t>
            </a:r>
          </a:p>
        </p:txBody>
      </p:sp>
      <p:sp>
        <p:nvSpPr>
          <p:cNvPr id="89092" name="Rectangle 5"/>
          <p:cNvSpPr>
            <a:spLocks noGrp="1" noChangeArrowheads="1"/>
          </p:cNvSpPr>
          <p:nvPr>
            <p:ph type="body" idx="4294967295"/>
          </p:nvPr>
        </p:nvSpPr>
        <p:spPr>
          <a:xfrm>
            <a:off x="546100" y="1752599"/>
            <a:ext cx="8426450" cy="3897313"/>
          </a:xfrm>
        </p:spPr>
        <p:txBody>
          <a:bodyPr lIns="0" tIns="0" rIns="0" bIns="0">
            <a:normAutofit lnSpcReduction="10000"/>
          </a:bodyPr>
          <a:lstStyle/>
          <a:p>
            <a:pPr eaLnBrk="1" hangingPunct="1"/>
            <a:r>
              <a:rPr lang="en-US" altLang="en-US" sz="2600" dirty="0" smtClean="0">
                <a:ea typeface="ヒラギノ角ゴ Pro W3" charset="-128"/>
                <a:cs typeface="DIN-Regular" pitchFamily="34" charset="0"/>
              </a:rPr>
              <a:t>Establish 24-hour insulin requirement</a:t>
            </a:r>
          </a:p>
          <a:p>
            <a:pPr lvl="1" eaLnBrk="1" hangingPunct="1"/>
            <a:r>
              <a:rPr lang="en-US" altLang="en-US" sz="2200" dirty="0" smtClean="0">
                <a:ea typeface="ヒラギノ角ゴ Pro W3" charset="-128"/>
                <a:cs typeface="DIN-Regular" pitchFamily="34" charset="0"/>
              </a:rPr>
              <a:t>Extrapolate from average over last 6-8 hours if stable</a:t>
            </a:r>
          </a:p>
          <a:p>
            <a:pPr eaLnBrk="1" hangingPunct="1"/>
            <a:r>
              <a:rPr lang="en-US" altLang="en-US" sz="2600" dirty="0" smtClean="0">
                <a:ea typeface="ヒラギノ角ゴ Pro W3" charset="-128"/>
                <a:cs typeface="DIN-Regular" pitchFamily="34" charset="0"/>
              </a:rPr>
              <a:t>Administer 60-80% amount as basal</a:t>
            </a:r>
          </a:p>
          <a:p>
            <a:pPr eaLnBrk="1" hangingPunct="1"/>
            <a:r>
              <a:rPr lang="en-US" altLang="en-US" sz="2600" dirty="0" smtClean="0">
                <a:ea typeface="ヒラギノ角ゴ Pro W3" charset="-128"/>
                <a:cs typeface="DIN-Regular" pitchFamily="34" charset="0"/>
              </a:rPr>
              <a:t>Administer p.c. boluses based on carbohydrate intake</a:t>
            </a:r>
          </a:p>
          <a:p>
            <a:pPr lvl="1" eaLnBrk="1" hangingPunct="1"/>
            <a:r>
              <a:rPr lang="en-US" altLang="en-US" sz="2200" dirty="0" smtClean="0">
                <a:ea typeface="ヒラギノ角ゴ Pro W3" charset="-128"/>
                <a:cs typeface="DIN-Regular" pitchFamily="34" charset="0"/>
              </a:rPr>
              <a:t>Start at 10-15 g carbohydrate = 1 units rapid-acting</a:t>
            </a:r>
          </a:p>
          <a:p>
            <a:pPr eaLnBrk="1" hangingPunct="1"/>
            <a:r>
              <a:rPr lang="en-US" altLang="en-US" sz="2600" dirty="0" smtClean="0">
                <a:ea typeface="ヒラギノ角ゴ Pro W3" charset="-128"/>
                <a:cs typeface="DIN-Regular" pitchFamily="34" charset="0"/>
              </a:rPr>
              <a:t>Monitor glucose value </a:t>
            </a:r>
            <a:r>
              <a:rPr lang="en-US" altLang="en-US" sz="2600" dirty="0" err="1" smtClean="0">
                <a:ea typeface="ヒラギノ角ゴ Pro W3" charset="-128"/>
                <a:cs typeface="DIN-Regular" pitchFamily="34" charset="0"/>
              </a:rPr>
              <a:t>a.c</a:t>
            </a:r>
            <a:r>
              <a:rPr lang="en-US" altLang="en-US" sz="2600" dirty="0" smtClean="0">
                <a:ea typeface="ヒラギノ角ゴ Pro W3" charset="-128"/>
                <a:cs typeface="DIN-Regular" pitchFamily="34" charset="0"/>
              </a:rPr>
              <a:t>. </a:t>
            </a:r>
            <a:r>
              <a:rPr lang="en-US" altLang="en-US" sz="2600" dirty="0" err="1" smtClean="0">
                <a:ea typeface="ヒラギノ角ゴ Pro W3" charset="-128"/>
                <a:cs typeface="DIN-Regular" pitchFamily="34" charset="0"/>
              </a:rPr>
              <a:t>t.i.d</a:t>
            </a:r>
            <a:r>
              <a:rPr lang="en-US" altLang="en-US" sz="2600" dirty="0" smtClean="0">
                <a:ea typeface="ヒラギノ角ゴ Pro W3" charset="-128"/>
                <a:cs typeface="DIN-Regular" pitchFamily="34" charset="0"/>
              </a:rPr>
              <a:t>., </a:t>
            </a:r>
            <a:r>
              <a:rPr lang="en-US" altLang="en-US" sz="2600" dirty="0" err="1" smtClean="0">
                <a:ea typeface="ヒラギノ角ゴ Pro W3" charset="-128"/>
                <a:cs typeface="DIN-Regular" pitchFamily="34" charset="0"/>
              </a:rPr>
              <a:t>h.s</a:t>
            </a:r>
            <a:r>
              <a:rPr lang="en-US" altLang="en-US" sz="2600" dirty="0" smtClean="0">
                <a:ea typeface="ヒラギノ角ゴ Pro W3" charset="-128"/>
                <a:cs typeface="DIN-Regular" pitchFamily="34" charset="0"/>
              </a:rPr>
              <a:t>., and at 3 AM</a:t>
            </a:r>
          </a:p>
          <a:p>
            <a:pPr eaLnBrk="1" hangingPunct="1"/>
            <a:r>
              <a:rPr lang="en-US" altLang="en-US" sz="2600" dirty="0" smtClean="0">
                <a:ea typeface="ヒラギノ角ゴ Pro W3" charset="-128"/>
                <a:cs typeface="DIN-Regular" pitchFamily="34" charset="0"/>
              </a:rPr>
              <a:t>Supplement all blood glucose &gt;140 mg/</a:t>
            </a:r>
            <a:r>
              <a:rPr lang="en-US" altLang="en-US" sz="2600" dirty="0" err="1" smtClean="0">
                <a:ea typeface="ヒラギノ角ゴ Pro W3" charset="-128"/>
                <a:cs typeface="DIN-Regular" pitchFamily="34" charset="0"/>
              </a:rPr>
              <a:t>dL</a:t>
            </a:r>
            <a:r>
              <a:rPr lang="en-US" altLang="en-US" sz="2600" dirty="0" smtClean="0">
                <a:ea typeface="ヒラギノ角ゴ Pro W3" charset="-128"/>
                <a:cs typeface="DIN-Regular" pitchFamily="34" charset="0"/>
              </a:rPr>
              <a:t> with correction dose of rapid-acting insulin</a:t>
            </a:r>
          </a:p>
          <a:p>
            <a:pPr lvl="1" eaLnBrk="1" hangingPunct="1"/>
            <a:r>
              <a:rPr lang="en-US" altLang="en-US" sz="2200" dirty="0" smtClean="0">
                <a:ea typeface="ヒラギノ角ゴ Pro W3" charset="-128"/>
                <a:cs typeface="DIN-Regular" pitchFamily="34" charset="0"/>
              </a:rPr>
              <a:t>(Blood glucose - 100)/(1800/daily insulin requirement)</a:t>
            </a:r>
          </a:p>
        </p:txBody>
      </p:sp>
      <p:sp>
        <p:nvSpPr>
          <p:cNvPr id="89093" name="TextBox 1"/>
          <p:cNvSpPr txBox="1">
            <a:spLocks noChangeArrowheads="1"/>
          </p:cNvSpPr>
          <p:nvPr/>
        </p:nvSpPr>
        <p:spPr bwMode="auto">
          <a:xfrm>
            <a:off x="0" y="6180138"/>
            <a:ext cx="9144000" cy="246062"/>
          </a:xfrm>
          <a:prstGeom prst="rect">
            <a:avLst/>
          </a:prstGeom>
          <a:noFill/>
          <a:ln w="9525">
            <a:noFill/>
            <a:miter lim="800000"/>
            <a:headEnd/>
            <a:tailEnd/>
          </a:ln>
        </p:spPr>
        <p:txBody>
          <a:bodyPr>
            <a:spAutoFit/>
          </a:bodyPr>
          <a:lstStyle/>
          <a:p>
            <a:pPr eaLnBrk="1" hangingPunct="1"/>
            <a:r>
              <a:rPr lang="en-US" altLang="en-US" sz="1000">
                <a:latin typeface="Arial Narrow" pitchFamily="34" charset="0"/>
                <a:ea typeface="ヒラギノ角ゴ Pro W3" charset="-128"/>
              </a:rPr>
              <a:t>a.c.=</a:t>
            </a:r>
            <a:r>
              <a:rPr lang="en-US" altLang="en-US" sz="1000" i="1">
                <a:latin typeface="Arial Narrow" pitchFamily="34" charset="0"/>
                <a:ea typeface="ヒラギノ角ゴ Pro W3" charset="-128"/>
              </a:rPr>
              <a:t>ante cibum</a:t>
            </a:r>
            <a:r>
              <a:rPr lang="en-US" altLang="en-US" sz="1000">
                <a:latin typeface="Arial Narrow" pitchFamily="34" charset="0"/>
                <a:ea typeface="ヒラギノ角ゴ Pro W3" charset="-128"/>
              </a:rPr>
              <a:t> (before meal);  h.s.=</a:t>
            </a:r>
            <a:r>
              <a:rPr lang="en-US" altLang="en-US" sz="1000" i="1">
                <a:latin typeface="Arial Narrow" pitchFamily="34" charset="0"/>
                <a:ea typeface="ヒラギノ角ゴ Pro W3" charset="-128"/>
              </a:rPr>
              <a:t>hora somni</a:t>
            </a:r>
            <a:r>
              <a:rPr lang="en-US" altLang="en-US" sz="1000">
                <a:latin typeface="Arial Narrow" pitchFamily="34" charset="0"/>
                <a:ea typeface="ヒラギノ角ゴ Pro W3" charset="-128"/>
              </a:rPr>
              <a:t> (at bedtime);  p.c.=</a:t>
            </a:r>
            <a:r>
              <a:rPr lang="en-US" altLang="en-US" sz="1000" i="1">
                <a:latin typeface="Arial Narrow" pitchFamily="34" charset="0"/>
                <a:ea typeface="ヒラギノ角ゴ Pro W3" charset="-128"/>
              </a:rPr>
              <a:t>post cibum</a:t>
            </a:r>
            <a:r>
              <a:rPr lang="en-US" altLang="en-US" sz="1000">
                <a:latin typeface="Arial Narrow" pitchFamily="34" charset="0"/>
                <a:ea typeface="ヒラギノ角ゴ Pro W3" charset="-128"/>
              </a:rPr>
              <a:t> (after meal); t.i.d.=</a:t>
            </a:r>
            <a:r>
              <a:rPr lang="en-US" altLang="en-US" sz="1000" i="1">
                <a:latin typeface="Arial Narrow" pitchFamily="34" charset="0"/>
                <a:ea typeface="ヒラギノ角ゴ Pro W3" charset="-128"/>
              </a:rPr>
              <a:t>ter in die</a:t>
            </a:r>
            <a:r>
              <a:rPr lang="en-US" altLang="en-US" sz="1000">
                <a:latin typeface="Arial Narrow" pitchFamily="34" charset="0"/>
                <a:ea typeface="ヒラギノ角ゴ Pro W3" charset="-128"/>
              </a:rPr>
              <a:t> (three times a day)</a:t>
            </a:r>
          </a:p>
        </p:txBody>
      </p:sp>
      <p:sp>
        <p:nvSpPr>
          <p:cNvPr id="6" name="Rectangle 1"/>
          <p:cNvSpPr>
            <a:spLocks noChangeArrowheads="1"/>
          </p:cNvSpPr>
          <p:nvPr/>
        </p:nvSpPr>
        <p:spPr bwMode="auto">
          <a:xfrm>
            <a:off x="7391400" y="6629400"/>
            <a:ext cx="1752600" cy="276999"/>
          </a:xfrm>
          <a:prstGeom prst="rect">
            <a:avLst/>
          </a:prstGeom>
          <a:noFill/>
          <a:ln w="9525">
            <a:noFill/>
            <a:miter lim="800000"/>
            <a:headEnd/>
            <a:tailEnd/>
          </a:ln>
        </p:spPr>
        <p:txBody>
          <a:bodyPr wrap="square">
            <a:spAutoFit/>
          </a:bodyPr>
          <a:lstStyle/>
          <a:p>
            <a:r>
              <a:rPr lang="en-US" altLang="en-US" sz="1200" dirty="0">
                <a:solidFill>
                  <a:srgbClr val="000000"/>
                </a:solidFill>
                <a:latin typeface="Calibri" pitchFamily="34" charset="0"/>
                <a:ea typeface="ヒラギノ角ゴ Pro W3" charset="-128"/>
              </a:rPr>
              <a:t>EGL/CYCLE/Jun/2017/24</a:t>
            </a:r>
            <a:r>
              <a:rPr lang="en-US" altLang="en-US" sz="1200" dirty="0">
                <a:ea typeface="ヒラギノ角ゴ Pro W3" charset="-128"/>
              </a:rPr>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1"/>
          <p:cNvSpPr>
            <a:spLocks noChangeArrowheads="1"/>
          </p:cNvSpPr>
          <p:nvPr/>
        </p:nvSpPr>
        <p:spPr bwMode="auto">
          <a:xfrm>
            <a:off x="7391400" y="6629400"/>
            <a:ext cx="1752600" cy="276999"/>
          </a:xfrm>
          <a:prstGeom prst="rect">
            <a:avLst/>
          </a:prstGeom>
          <a:noFill/>
          <a:ln w="9525">
            <a:noFill/>
            <a:miter lim="800000"/>
            <a:headEnd/>
            <a:tailEnd/>
          </a:ln>
        </p:spPr>
        <p:txBody>
          <a:bodyPr wrap="square">
            <a:spAutoFit/>
          </a:bodyPr>
          <a:lstStyle/>
          <a:p>
            <a:r>
              <a:rPr lang="en-US" altLang="en-US" sz="1200" dirty="0">
                <a:solidFill>
                  <a:srgbClr val="000000"/>
                </a:solidFill>
                <a:latin typeface="Calibri" pitchFamily="34" charset="0"/>
                <a:ea typeface="ヒラギノ角ゴ Pro W3" charset="-128"/>
              </a:rPr>
              <a:t>EGL/CYCLE/Jun/2017/24</a:t>
            </a:r>
            <a:r>
              <a:rPr lang="en-US" altLang="en-US" sz="1200" dirty="0">
                <a:ea typeface="ヒラギノ角ゴ Pro W3" charset="-128"/>
              </a:rPr>
              <a:t> </a:t>
            </a:r>
          </a:p>
        </p:txBody>
      </p:sp>
      <p:sp>
        <p:nvSpPr>
          <p:cNvPr id="8" name="Title 3"/>
          <p:cNvSpPr txBox="1">
            <a:spLocks/>
          </p:cNvSpPr>
          <p:nvPr/>
        </p:nvSpPr>
        <p:spPr>
          <a:xfrm>
            <a:off x="685800" y="1676400"/>
            <a:ext cx="7772400" cy="75247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smtClean="0">
                <a:ln>
                  <a:noFill/>
                </a:ln>
                <a:solidFill>
                  <a:schemeClr val="bg1"/>
                </a:solidFill>
                <a:effectLst/>
                <a:uLnTx/>
                <a:uFillTx/>
                <a:latin typeface="+mj-lt"/>
                <a:ea typeface="+mj-ea"/>
                <a:cs typeface="+mj-cs"/>
              </a:rPr>
              <a:t>Types of Insulin	</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9" name="Subtitle 4"/>
          <p:cNvSpPr txBox="1">
            <a:spLocks/>
          </p:cNvSpPr>
          <p:nvPr/>
        </p:nvSpPr>
        <p:spPr>
          <a:xfrm>
            <a:off x="1031081" y="4343400"/>
            <a:ext cx="7081838" cy="455613"/>
          </a:xfrm>
          <a:prstGeom prst="rect">
            <a:avLst/>
          </a:prstGeom>
        </p:spPr>
        <p:txBody>
          <a:bodyPr>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altLang="en-US" sz="3200" b="0" i="0" u="none" strike="noStrike" kern="1200" cap="none" spc="0" normalizeH="0" baseline="0" noProof="0" smtClean="0">
                <a:ln>
                  <a:noFill/>
                </a:ln>
                <a:solidFill>
                  <a:srgbClr val="C00000"/>
                </a:solidFill>
                <a:effectLst/>
                <a:uLnTx/>
                <a:uFillTx/>
                <a:latin typeface="+mn-lt"/>
                <a:ea typeface="ヒラギノ角ゴ Pro W3" charset="-128"/>
                <a:cs typeface="DIN-Regular" pitchFamily="34" charset="0"/>
              </a:rPr>
              <a:t>…And Why This Matters</a:t>
            </a:r>
            <a:endParaRPr kumimoji="0" lang="en-US" altLang="en-US" sz="3200" b="0" i="0" u="none" strike="noStrike" kern="1200" cap="none" spc="0" normalizeH="0" baseline="0" noProof="0" dirty="0" smtClean="0">
              <a:ln>
                <a:noFill/>
              </a:ln>
              <a:solidFill>
                <a:srgbClr val="C00000"/>
              </a:solidFill>
              <a:effectLst/>
              <a:uLnTx/>
              <a:uFillTx/>
              <a:latin typeface="+mn-lt"/>
              <a:ea typeface="ヒラギノ角ゴ Pro W3" charset="-128"/>
              <a:cs typeface="DIN-Regular"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Content Placeholder 1"/>
          <p:cNvSpPr>
            <a:spLocks noGrp="1"/>
          </p:cNvSpPr>
          <p:nvPr>
            <p:ph idx="1"/>
          </p:nvPr>
        </p:nvSpPr>
        <p:spPr>
          <a:xfrm>
            <a:off x="457200" y="1543050"/>
            <a:ext cx="8229600" cy="4400550"/>
          </a:xfrm>
        </p:spPr>
        <p:txBody>
          <a:bodyPr/>
          <a:lstStyle/>
          <a:p>
            <a:pPr>
              <a:spcBef>
                <a:spcPts val="1000"/>
              </a:spcBef>
            </a:pPr>
            <a:r>
              <a:rPr lang="en-US" altLang="en-US" sz="2000" dirty="0" smtClean="0">
                <a:ea typeface="ヒラギノ角ゴ Pro W3" charset="-128"/>
                <a:cs typeface="DIN-Regular" pitchFamily="34" charset="0"/>
              </a:rPr>
              <a:t>Time-action profile</a:t>
            </a:r>
            <a:r>
              <a:rPr lang="en-US" altLang="en-US" sz="2000" baseline="30000" dirty="0" smtClean="0">
                <a:ea typeface="ヒラギノ角ゴ Pro W3" charset="-128"/>
                <a:cs typeface="DIN-Regular" pitchFamily="34" charset="0"/>
              </a:rPr>
              <a:t>1</a:t>
            </a:r>
            <a:r>
              <a:rPr lang="en-US" altLang="en-US" sz="2000" dirty="0" smtClean="0">
                <a:ea typeface="ヒラギノ角ゴ Pro W3" charset="-128"/>
                <a:cs typeface="DIN-Regular" pitchFamily="34" charset="0"/>
              </a:rPr>
              <a:t>: </a:t>
            </a:r>
          </a:p>
          <a:p>
            <a:pPr lvl="1">
              <a:spcBef>
                <a:spcPts val="1000"/>
              </a:spcBef>
            </a:pPr>
            <a:r>
              <a:rPr lang="en-US" altLang="en-US" sz="1800" dirty="0" smtClean="0">
                <a:ea typeface="ヒラギノ角ゴ Pro W3" charset="-128"/>
                <a:cs typeface="DIN-Regular" pitchFamily="34" charset="0"/>
              </a:rPr>
              <a:t>Onset: how fast the insulin begins to work</a:t>
            </a:r>
          </a:p>
          <a:p>
            <a:pPr lvl="1">
              <a:spcBef>
                <a:spcPts val="1000"/>
              </a:spcBef>
            </a:pPr>
            <a:r>
              <a:rPr lang="en-US" altLang="en-US" sz="1800" dirty="0" smtClean="0">
                <a:ea typeface="ヒラギノ角ゴ Pro W3" charset="-128"/>
                <a:cs typeface="DIN-Regular" pitchFamily="34" charset="0"/>
              </a:rPr>
              <a:t>Peak: how soon after the injection it reaches maximum effect </a:t>
            </a:r>
          </a:p>
          <a:p>
            <a:pPr lvl="1">
              <a:spcBef>
                <a:spcPts val="1000"/>
              </a:spcBef>
            </a:pPr>
            <a:r>
              <a:rPr lang="en-US" altLang="en-US" sz="1800" dirty="0" smtClean="0">
                <a:ea typeface="ヒラギノ角ゴ Pro W3" charset="-128"/>
                <a:cs typeface="DIN-Regular" pitchFamily="34" charset="0"/>
              </a:rPr>
              <a:t>Duration: how long the insulin action lasts</a:t>
            </a:r>
          </a:p>
          <a:p>
            <a:pPr>
              <a:spcBef>
                <a:spcPts val="1800"/>
              </a:spcBef>
            </a:pPr>
            <a:r>
              <a:rPr lang="en-US" altLang="en-US" sz="2000" dirty="0" smtClean="0">
                <a:ea typeface="ヒラギノ角ゴ Pro W3" charset="-128"/>
                <a:cs typeface="DIN-Regular" pitchFamily="34" charset="0"/>
              </a:rPr>
              <a:t>Normal physiologic insulin secretion includes both</a:t>
            </a:r>
            <a:r>
              <a:rPr lang="en-US" altLang="en-US" sz="2000" baseline="30000" dirty="0" smtClean="0">
                <a:ea typeface="ヒラギノ角ゴ Pro W3" charset="-128"/>
                <a:cs typeface="DIN-Regular" pitchFamily="34" charset="0"/>
              </a:rPr>
              <a:t>2</a:t>
            </a:r>
            <a:r>
              <a:rPr lang="en-US" altLang="en-US" sz="2000" dirty="0" smtClean="0">
                <a:ea typeface="ヒラギノ角ゴ Pro W3" charset="-128"/>
                <a:cs typeface="DIN-Regular" pitchFamily="34" charset="0"/>
              </a:rPr>
              <a:t>:</a:t>
            </a:r>
            <a:endParaRPr lang="en-US" altLang="en-US" sz="2000" baseline="30000" dirty="0" smtClean="0">
              <a:ea typeface="ヒラギノ角ゴ Pro W3" charset="-128"/>
              <a:cs typeface="DIN-Regular" pitchFamily="34" charset="0"/>
            </a:endParaRPr>
          </a:p>
          <a:p>
            <a:pPr lvl="1">
              <a:spcBef>
                <a:spcPts val="1000"/>
              </a:spcBef>
              <a:buClr>
                <a:schemeClr val="accent1"/>
              </a:buClr>
            </a:pPr>
            <a:r>
              <a:rPr lang="en-US" altLang="en-US" sz="1800" dirty="0" smtClean="0">
                <a:ea typeface="ヒラギノ角ゴ Pro W3" charset="-128"/>
                <a:cs typeface="DIN-Regular" pitchFamily="34" charset="0"/>
              </a:rPr>
              <a:t>Continuous basal (low-level) secretion</a:t>
            </a:r>
          </a:p>
          <a:p>
            <a:pPr lvl="1">
              <a:spcBef>
                <a:spcPts val="1000"/>
              </a:spcBef>
              <a:buClr>
                <a:schemeClr val="accent1"/>
              </a:buClr>
            </a:pPr>
            <a:r>
              <a:rPr lang="en-US" altLang="en-US" sz="1800" dirty="0" smtClean="0">
                <a:ea typeface="ヒラギノ角ゴ Pro W3" charset="-128"/>
                <a:cs typeface="DIN-Regular" pitchFamily="34" charset="0"/>
              </a:rPr>
              <a:t>Incremental secretion following meals</a:t>
            </a:r>
          </a:p>
          <a:p>
            <a:pPr>
              <a:spcBef>
                <a:spcPts val="1800"/>
              </a:spcBef>
            </a:pPr>
            <a:r>
              <a:rPr lang="en-US" altLang="en-US" sz="2000" dirty="0" smtClean="0">
                <a:ea typeface="ヒラギノ角ゴ Pro W3" charset="-128"/>
                <a:cs typeface="DIN-Regular" pitchFamily="34" charset="0"/>
              </a:rPr>
              <a:t>Insulin formulations were developed to alter time-action profiles in an attempt to make insulin replacement mimic, as much as possible, the body’s own insulin releasing pattern</a:t>
            </a:r>
            <a:r>
              <a:rPr lang="en-US" altLang="en-US" sz="2000" baseline="30000" dirty="0" smtClean="0">
                <a:ea typeface="ヒラギノ角ゴ Pro W3" charset="-128"/>
                <a:cs typeface="DIN-Regular" pitchFamily="34" charset="0"/>
              </a:rPr>
              <a:t>3</a:t>
            </a:r>
          </a:p>
          <a:p>
            <a:endParaRPr lang="en-US" altLang="en-US" sz="2000" dirty="0" smtClean="0">
              <a:ea typeface="ヒラギノ角ゴ Pro W3" charset="-128"/>
              <a:cs typeface="DIN-Regular" pitchFamily="34" charset="0"/>
            </a:endParaRPr>
          </a:p>
        </p:txBody>
      </p:sp>
      <p:sp>
        <p:nvSpPr>
          <p:cNvPr id="93187" name="Text Placeholder 3"/>
          <p:cNvSpPr>
            <a:spLocks noGrp="1"/>
          </p:cNvSpPr>
          <p:nvPr>
            <p:ph type="body" sz="quarter" idx="12"/>
          </p:nvPr>
        </p:nvSpPr>
        <p:spPr>
          <a:xfrm>
            <a:off x="0" y="6249988"/>
            <a:ext cx="6370638" cy="608012"/>
          </a:xfrm>
        </p:spPr>
        <p:txBody>
          <a:bodyPr>
            <a:normAutofit fontScale="92500" lnSpcReduction="10000"/>
          </a:bodyPr>
          <a:lstStyle/>
          <a:p>
            <a:pPr>
              <a:spcBef>
                <a:spcPct val="0"/>
              </a:spcBef>
              <a:spcAft>
                <a:spcPct val="0"/>
              </a:spcAft>
              <a:buFont typeface="Arial" pitchFamily="34" charset="0"/>
              <a:buAutoNum type="arabicPeriod"/>
            </a:pPr>
            <a:r>
              <a:rPr lang="en-US" altLang="en-US" sz="1000" smtClean="0">
                <a:ea typeface="ヒラギノ角ゴ Pro W3" charset="-128"/>
                <a:cs typeface="DIN-Regular" pitchFamily="34" charset="0"/>
              </a:rPr>
              <a:t>http://www.diabetes.org/living-with-diabetes/treatment-and-care/medication/insulin/insulin-basics.html</a:t>
            </a:r>
          </a:p>
          <a:p>
            <a:pPr>
              <a:spcBef>
                <a:spcPct val="0"/>
              </a:spcBef>
              <a:spcAft>
                <a:spcPct val="0"/>
              </a:spcAft>
              <a:buFont typeface="Arial" pitchFamily="34" charset="0"/>
              <a:buAutoNum type="arabicPeriod"/>
            </a:pPr>
            <a:r>
              <a:rPr lang="en-US" altLang="en-US" sz="1000" smtClean="0">
                <a:ea typeface="ヒラギノ角ゴ Pro W3" charset="-128"/>
                <a:cs typeface="DIN-Regular" pitchFamily="34" charset="0"/>
              </a:rPr>
              <a:t>Unger J. </a:t>
            </a:r>
            <a:r>
              <a:rPr lang="en-US" altLang="en-US" sz="1000" i="1" smtClean="0">
                <a:ea typeface="ヒラギノ角ゴ Pro W3" charset="-128"/>
                <a:cs typeface="DIN-Regular" pitchFamily="34" charset="0"/>
              </a:rPr>
              <a:t>Prim Care </a:t>
            </a:r>
            <a:r>
              <a:rPr lang="en-US" altLang="en-US" sz="1000" smtClean="0">
                <a:ea typeface="ヒラギノ角ゴ Pro W3" charset="-128"/>
                <a:cs typeface="DIN-Regular" pitchFamily="34" charset="0"/>
              </a:rPr>
              <a:t>2007;34(4):791-808, vi-vii</a:t>
            </a:r>
          </a:p>
          <a:p>
            <a:pPr>
              <a:spcBef>
                <a:spcPct val="0"/>
              </a:spcBef>
              <a:spcAft>
                <a:spcPct val="0"/>
              </a:spcAft>
              <a:buFont typeface="Arial" pitchFamily="34" charset="0"/>
              <a:buAutoNum type="arabicPeriod"/>
            </a:pPr>
            <a:r>
              <a:rPr lang="en-US" altLang="en-US" sz="1000" smtClean="0">
                <a:ea typeface="ヒラギノ角ゴ Pro W3" charset="-128"/>
                <a:cs typeface="DIN-Regular" pitchFamily="34" charset="0"/>
              </a:rPr>
              <a:t>Hartman I. </a:t>
            </a:r>
            <a:r>
              <a:rPr lang="en-US" altLang="en-US" sz="1000" i="1" smtClean="0">
                <a:ea typeface="ヒラギノ角ゴ Pro W3" charset="-128"/>
                <a:cs typeface="DIN-Regular" pitchFamily="34" charset="0"/>
              </a:rPr>
              <a:t>Clin Med Res </a:t>
            </a:r>
            <a:r>
              <a:rPr lang="en-US" altLang="en-US" sz="1000" smtClean="0">
                <a:ea typeface="ヒラギノ角ゴ Pro W3" charset="-128"/>
                <a:cs typeface="DIN-Regular" pitchFamily="34" charset="0"/>
              </a:rPr>
              <a:t>2008;6(2):54-6</a:t>
            </a:r>
          </a:p>
          <a:p>
            <a:pPr>
              <a:spcBef>
                <a:spcPct val="0"/>
              </a:spcBef>
              <a:spcAft>
                <a:spcPct val="0"/>
              </a:spcAft>
              <a:buFont typeface="Arial" pitchFamily="34" charset="0"/>
              <a:buAutoNum type="arabicPeriod"/>
            </a:pPr>
            <a:r>
              <a:rPr lang="en-US" altLang="en-US" sz="1000" smtClean="0">
                <a:ea typeface="ヒラギノ角ゴ Pro W3" charset="-128"/>
                <a:cs typeface="DIN-Regular" pitchFamily="34" charset="0"/>
              </a:rPr>
              <a:t>Meah F and Juneja R. </a:t>
            </a:r>
            <a:r>
              <a:rPr lang="en-US" altLang="en-US" sz="1000" i="1" smtClean="0">
                <a:ea typeface="ヒラギノ角ゴ Pro W3" charset="-128"/>
                <a:cs typeface="DIN-Regular" pitchFamily="34" charset="0"/>
              </a:rPr>
              <a:t>Med Clin North Am</a:t>
            </a:r>
            <a:r>
              <a:rPr lang="en-US" altLang="en-US" sz="1000" smtClean="0">
                <a:ea typeface="ヒラギノ角ゴ Pro W3" charset="-128"/>
                <a:cs typeface="DIN-Regular" pitchFamily="34" charset="0"/>
              </a:rPr>
              <a:t> 2015;99(1):157-86</a:t>
            </a:r>
          </a:p>
        </p:txBody>
      </p:sp>
      <p:sp>
        <p:nvSpPr>
          <p:cNvPr id="93188" name="Title 1"/>
          <p:cNvSpPr>
            <a:spLocks noGrp="1"/>
          </p:cNvSpPr>
          <p:nvPr>
            <p:ph type="title"/>
          </p:nvPr>
        </p:nvSpPr>
        <p:spPr/>
        <p:txBody>
          <a:bodyPr>
            <a:normAutofit/>
          </a:bodyPr>
          <a:lstStyle/>
          <a:p>
            <a:r>
              <a:rPr lang="en-GB" altLang="en-US" sz="3600" dirty="0" smtClean="0">
                <a:ea typeface="ヒラギノ角ゴ Pro W3" charset="-128"/>
                <a:cs typeface="DIN-Bold" pitchFamily="34" charset="0"/>
              </a:rPr>
              <a:t>Time-action Profiles of Insulin</a:t>
            </a:r>
          </a:p>
        </p:txBody>
      </p:sp>
      <p:sp>
        <p:nvSpPr>
          <p:cNvPr id="5" name="Rectangle 1"/>
          <p:cNvSpPr>
            <a:spLocks noChangeArrowheads="1"/>
          </p:cNvSpPr>
          <p:nvPr/>
        </p:nvSpPr>
        <p:spPr bwMode="auto">
          <a:xfrm>
            <a:off x="7391400" y="6629400"/>
            <a:ext cx="1752600" cy="276999"/>
          </a:xfrm>
          <a:prstGeom prst="rect">
            <a:avLst/>
          </a:prstGeom>
          <a:noFill/>
          <a:ln w="9525">
            <a:noFill/>
            <a:miter lim="800000"/>
            <a:headEnd/>
            <a:tailEnd/>
          </a:ln>
        </p:spPr>
        <p:txBody>
          <a:bodyPr wrap="square">
            <a:spAutoFit/>
          </a:bodyPr>
          <a:lstStyle/>
          <a:p>
            <a:r>
              <a:rPr lang="en-US" altLang="en-US" sz="1200" dirty="0">
                <a:solidFill>
                  <a:srgbClr val="000000"/>
                </a:solidFill>
                <a:latin typeface="Calibri" pitchFamily="34" charset="0"/>
                <a:ea typeface="ヒラギノ角ゴ Pro W3" charset="-128"/>
              </a:rPr>
              <a:t>EGL/CYCLE/Jun/2017/24</a:t>
            </a:r>
            <a:r>
              <a:rPr lang="en-US" altLang="en-US" sz="1200" dirty="0">
                <a:ea typeface="ヒラギノ角ゴ Pro W3" charset="-128"/>
              </a:rPr>
              <a:t> </a:t>
            </a:r>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ounded Rectangle 4"/>
          <p:cNvSpPr/>
          <p:nvPr/>
        </p:nvSpPr>
        <p:spPr>
          <a:xfrm>
            <a:off x="550863" y="1571625"/>
            <a:ext cx="1524000" cy="1371600"/>
          </a:xfrm>
          <a:prstGeom prst="round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anchor="ctr"/>
          <a:lstStyle/>
          <a:p>
            <a:pPr algn="ctr" eaLnBrk="1" fontAlgn="auto" hangingPunct="1">
              <a:spcBef>
                <a:spcPts val="0"/>
              </a:spcBef>
              <a:spcAft>
                <a:spcPts val="0"/>
              </a:spcAft>
              <a:defRPr/>
            </a:pPr>
            <a:r>
              <a:rPr lang="fr-FR" dirty="0">
                <a:solidFill>
                  <a:prstClr val="white"/>
                </a:solidFill>
              </a:rPr>
              <a:t> </a:t>
            </a:r>
          </a:p>
        </p:txBody>
      </p:sp>
      <p:sp>
        <p:nvSpPr>
          <p:cNvPr id="95235" name="Content Placeholder 2"/>
          <p:cNvSpPr>
            <a:spLocks noGrp="1"/>
          </p:cNvSpPr>
          <p:nvPr>
            <p:ph idx="1"/>
          </p:nvPr>
        </p:nvSpPr>
        <p:spPr>
          <a:xfrm>
            <a:off x="457200" y="1543050"/>
            <a:ext cx="8229600" cy="4400550"/>
          </a:xfrm>
        </p:spPr>
        <p:txBody>
          <a:bodyPr/>
          <a:lstStyle/>
          <a:p>
            <a:pPr marL="0" indent="0">
              <a:buNone/>
            </a:pPr>
            <a:r>
              <a:rPr lang="en-US" altLang="en-US" sz="2000" b="1" dirty="0" smtClean="0">
                <a:ea typeface="ヒラギノ角ゴ Pro W3" charset="-128"/>
                <a:cs typeface="DIN-Regular" pitchFamily="34" charset="0"/>
                <a:sym typeface="Wingdings" pitchFamily="2" charset="2"/>
              </a:rPr>
              <a:t>     Onset</a:t>
            </a:r>
            <a:r>
              <a:rPr lang="en-US" altLang="en-US" sz="2400" dirty="0" smtClean="0">
                <a:ea typeface="ヒラギノ角ゴ Pro W3" charset="-128"/>
                <a:cs typeface="DIN-Regular" pitchFamily="34" charset="0"/>
                <a:sym typeface="Wingdings" pitchFamily="2" charset="2"/>
              </a:rPr>
              <a:t>	             </a:t>
            </a:r>
            <a:r>
              <a:rPr lang="en-US" altLang="en-US" sz="2400" b="1" dirty="0" smtClean="0">
                <a:ea typeface="ヒラギノ角ゴ Pro W3" charset="-128"/>
                <a:cs typeface="DIN-Regular" pitchFamily="34" charset="0"/>
                <a:sym typeface="Wingdings" pitchFamily="2" charset="2"/>
              </a:rPr>
              <a:t>=</a:t>
            </a:r>
            <a:r>
              <a:rPr lang="en-US" altLang="en-US" sz="2400" dirty="0" smtClean="0">
                <a:ea typeface="ヒラギノ角ゴ Pro W3" charset="-128"/>
                <a:cs typeface="DIN-Regular" pitchFamily="34" charset="0"/>
                <a:sym typeface="Wingdings" pitchFamily="2" charset="2"/>
              </a:rPr>
              <a:t> </a:t>
            </a:r>
            <a:r>
              <a:rPr lang="en-US" altLang="en-US" sz="2000" dirty="0" smtClean="0">
                <a:ea typeface="ヒラギノ角ゴ Pro W3" charset="-128"/>
                <a:cs typeface="DIN-Regular" pitchFamily="34" charset="0"/>
                <a:sym typeface="Wingdings" pitchFamily="2" charset="2"/>
              </a:rPr>
              <a:t>Time until first monomers released in the</a:t>
            </a:r>
          </a:p>
          <a:p>
            <a:pPr marL="358775" lvl="1" indent="0">
              <a:spcBef>
                <a:spcPct val="0"/>
              </a:spcBef>
              <a:buFontTx/>
              <a:buNone/>
            </a:pPr>
            <a:r>
              <a:rPr lang="en-US" altLang="en-US" sz="2000" dirty="0" smtClean="0">
                <a:ea typeface="ヒラギノ角ゴ Pro W3" charset="-128"/>
                <a:cs typeface="DIN-Regular" pitchFamily="34" charset="0"/>
                <a:sym typeface="Wingdings" pitchFamily="2" charset="2"/>
              </a:rPr>
              <a:t>		   blood stream (≈30-60 minutes)</a:t>
            </a:r>
            <a:r>
              <a:rPr lang="en-US" altLang="en-US" sz="2000" baseline="30000" dirty="0" smtClean="0">
                <a:ea typeface="ヒラギノ角ゴ Pro W3" charset="-128"/>
                <a:cs typeface="DIN-Regular" pitchFamily="34" charset="0"/>
                <a:sym typeface="Wingdings" pitchFamily="2" charset="2"/>
              </a:rPr>
              <a:t>1,2</a:t>
            </a:r>
          </a:p>
          <a:p>
            <a:pPr marL="0" indent="0">
              <a:buFont typeface="Arial" pitchFamily="34" charset="0"/>
              <a:buNone/>
            </a:pPr>
            <a:r>
              <a:rPr lang="en-US" altLang="en-US" sz="2000" b="1" dirty="0" smtClean="0">
                <a:ea typeface="ヒラギノ角ゴ Pro W3" charset="-128"/>
                <a:cs typeface="DIN-Regular" pitchFamily="34" charset="0"/>
                <a:sym typeface="Wingdings" pitchFamily="2" charset="2"/>
              </a:rPr>
              <a:t>    Duration	=</a:t>
            </a:r>
            <a:r>
              <a:rPr lang="en-US" altLang="en-US" sz="2000" dirty="0" smtClean="0">
                <a:ea typeface="ヒラギノ角ゴ Pro W3" charset="-128"/>
                <a:cs typeface="DIN-Regular" pitchFamily="34" charset="0"/>
                <a:sym typeface="Wingdings" pitchFamily="2" charset="2"/>
              </a:rPr>
              <a:t> Time to have all the insulin released (≈6-10 hours)</a:t>
            </a:r>
            <a:r>
              <a:rPr lang="en-US" altLang="en-US" sz="2000" baseline="30000" dirty="0" smtClean="0">
                <a:ea typeface="ヒラギノ角ゴ Pro W3" charset="-128"/>
                <a:cs typeface="DIN-Regular" pitchFamily="34" charset="0"/>
                <a:sym typeface="Wingdings" pitchFamily="2" charset="2"/>
              </a:rPr>
              <a:t>1,2</a:t>
            </a:r>
          </a:p>
          <a:p>
            <a:pPr marL="0" indent="0">
              <a:buFont typeface="Arial" pitchFamily="34" charset="0"/>
              <a:buNone/>
            </a:pPr>
            <a:endParaRPr lang="en-US" altLang="en-US" sz="2000" dirty="0" smtClean="0">
              <a:ea typeface="ヒラギノ角ゴ Pro W3" charset="-128"/>
              <a:cs typeface="DIN-Regular" pitchFamily="34" charset="0"/>
              <a:sym typeface="Wingdings" pitchFamily="2" charset="2"/>
            </a:endParaRPr>
          </a:p>
          <a:p>
            <a:pPr marL="0" indent="0">
              <a:buFont typeface="Arial" pitchFamily="34" charset="0"/>
              <a:buNone/>
            </a:pPr>
            <a:endParaRPr lang="en-US" altLang="en-US" sz="1100" dirty="0" smtClean="0">
              <a:ea typeface="ヒラギノ角ゴ Pro W3" charset="-128"/>
              <a:cs typeface="DIN-Regular" pitchFamily="34" charset="0"/>
              <a:sym typeface="Wingdings" pitchFamily="2" charset="2"/>
            </a:endParaRPr>
          </a:p>
          <a:p>
            <a:pPr marL="0" indent="0"/>
            <a:endParaRPr lang="en-US" altLang="en-US" sz="2000" dirty="0" smtClean="0">
              <a:ea typeface="ヒラギノ角ゴ Pro W3" charset="-128"/>
              <a:cs typeface="DIN-Regular" pitchFamily="34" charset="0"/>
              <a:sym typeface="Wingdings" pitchFamily="2" charset="2"/>
            </a:endParaRPr>
          </a:p>
          <a:p>
            <a:pPr marL="0" indent="0"/>
            <a:r>
              <a:rPr lang="en-US" altLang="en-US" sz="2000" dirty="0" smtClean="0">
                <a:ea typeface="ヒラギノ角ゴ Pro W3" charset="-128"/>
                <a:cs typeface="DIN-Regular" pitchFamily="34" charset="0"/>
                <a:sym typeface="Wingdings" pitchFamily="2" charset="2"/>
              </a:rPr>
              <a:t>Times depend on liaison stability between insulin molecules:</a:t>
            </a:r>
          </a:p>
          <a:p>
            <a:pPr marL="358775" lvl="1" indent="0"/>
            <a:r>
              <a:rPr lang="en-US" altLang="en-US" sz="1600" dirty="0" smtClean="0">
                <a:ea typeface="ヒラギノ角ゴ Pro W3" charset="-128"/>
                <a:cs typeface="DIN-Regular" pitchFamily="34" charset="0"/>
                <a:sym typeface="Wingdings" pitchFamily="2" charset="2"/>
              </a:rPr>
              <a:t>With</a:t>
            </a:r>
            <a:r>
              <a:rPr lang="en-US" altLang="en-US" sz="1600" u="sng" dirty="0" smtClean="0">
                <a:ea typeface="ヒラギノ角ゴ Pro W3" charset="-128"/>
                <a:cs typeface="DIN-Regular" pitchFamily="34" charset="0"/>
                <a:sym typeface="Wingdings" pitchFamily="2" charset="2"/>
              </a:rPr>
              <a:t> stable</a:t>
            </a:r>
            <a:r>
              <a:rPr lang="en-US" altLang="en-US" sz="1600" dirty="0" smtClean="0">
                <a:ea typeface="ヒラギノ角ゴ Pro W3" charset="-128"/>
                <a:cs typeface="DIN-Regular" pitchFamily="34" charset="0"/>
                <a:sym typeface="Wingdings" pitchFamily="2" charset="2"/>
              </a:rPr>
              <a:t> liaisons, insulin is stored for </a:t>
            </a:r>
            <a:r>
              <a:rPr lang="en-US" altLang="en-US" sz="1600" u="sng" dirty="0" smtClean="0">
                <a:ea typeface="ヒラギノ角ゴ Pro W3" charset="-128"/>
                <a:cs typeface="DIN-Regular" pitchFamily="34" charset="0"/>
                <a:sym typeface="Wingdings" pitchFamily="2" charset="2"/>
              </a:rPr>
              <a:t>a longer time </a:t>
            </a:r>
            <a:r>
              <a:rPr lang="en-US" altLang="en-US" sz="1600" dirty="0" smtClean="0">
                <a:ea typeface="ヒラギノ角ゴ Pro W3" charset="-128"/>
                <a:cs typeface="DIN-Regular" pitchFamily="34" charset="0"/>
                <a:sym typeface="Wingdings" pitchFamily="2" charset="2"/>
              </a:rPr>
              <a:t>in the SC space, hence onset of action and duration are </a:t>
            </a:r>
            <a:r>
              <a:rPr lang="en-US" altLang="en-US" sz="1600" u="sng" dirty="0" smtClean="0">
                <a:ea typeface="ヒラギノ角ゴ Pro W3" charset="-128"/>
                <a:cs typeface="DIN-Regular" pitchFamily="34" charset="0"/>
                <a:sym typeface="Wingdings" pitchFamily="2" charset="2"/>
              </a:rPr>
              <a:t>prolonged</a:t>
            </a:r>
            <a:r>
              <a:rPr lang="en-US" altLang="en-US" sz="1600" u="sng" baseline="30000" dirty="0" smtClean="0">
                <a:ea typeface="ヒラギノ角ゴ Pro W3" charset="-128"/>
                <a:cs typeface="DIN-Regular" pitchFamily="34" charset="0"/>
                <a:sym typeface="Wingdings" pitchFamily="2" charset="2"/>
              </a:rPr>
              <a:t>3</a:t>
            </a:r>
            <a:endParaRPr lang="en-US" altLang="en-US" sz="1600" baseline="30000" dirty="0" smtClean="0">
              <a:ea typeface="ヒラギノ角ゴ Pro W3" charset="-128"/>
              <a:cs typeface="DIN-Regular" pitchFamily="34" charset="0"/>
              <a:sym typeface="Wingdings" pitchFamily="2" charset="2"/>
            </a:endParaRPr>
          </a:p>
          <a:p>
            <a:pPr marL="358775" lvl="1" indent="0"/>
            <a:r>
              <a:rPr lang="en-US" altLang="en-US" sz="1600" u="sng" dirty="0" smtClean="0">
                <a:ea typeface="ヒラギノ角ゴ Pro W3" charset="-128"/>
                <a:cs typeface="DIN-Regular" pitchFamily="34" charset="0"/>
                <a:sym typeface="Wingdings" pitchFamily="2" charset="2"/>
              </a:rPr>
              <a:t>Weak</a:t>
            </a:r>
            <a:r>
              <a:rPr lang="en-US" altLang="en-US" sz="1600" dirty="0" smtClean="0">
                <a:ea typeface="ヒラギノ角ゴ Pro W3" charset="-128"/>
                <a:cs typeface="DIN-Regular" pitchFamily="34" charset="0"/>
                <a:sym typeface="Wingdings" pitchFamily="2" charset="2"/>
              </a:rPr>
              <a:t> liaisons</a:t>
            </a:r>
            <a:r>
              <a:rPr lang="en-US" altLang="en-US" sz="1600" dirty="0" smtClean="0">
                <a:ea typeface="ヒラギノ角ゴ Pro W3" charset="-128"/>
                <a:cs typeface="Arial" pitchFamily="34" charset="0"/>
                <a:sym typeface="Wingdings" pitchFamily="2" charset="2"/>
              </a:rPr>
              <a:t> lead to </a:t>
            </a:r>
            <a:r>
              <a:rPr lang="en-US" altLang="en-US" sz="1600" u="sng" dirty="0" smtClean="0">
                <a:ea typeface="ヒラギノ角ゴ Pro W3" charset="-128"/>
                <a:cs typeface="Arial" pitchFamily="34" charset="0"/>
                <a:sym typeface="Wingdings" pitchFamily="2" charset="2"/>
              </a:rPr>
              <a:t>faster</a:t>
            </a:r>
            <a:r>
              <a:rPr lang="en-US" altLang="en-US" sz="1600" dirty="0" smtClean="0">
                <a:ea typeface="ヒラギノ角ゴ Pro W3" charset="-128"/>
                <a:cs typeface="Arial" pitchFamily="34" charset="0"/>
                <a:sym typeface="Wingdings" pitchFamily="2" charset="2"/>
              </a:rPr>
              <a:t> </a:t>
            </a:r>
            <a:r>
              <a:rPr lang="en-US" altLang="en-US" sz="1600" dirty="0" err="1" smtClean="0">
                <a:ea typeface="ヒラギノ角ゴ Pro W3" charset="-128"/>
                <a:cs typeface="Arial" pitchFamily="34" charset="0"/>
                <a:sym typeface="Wingdings" pitchFamily="2" charset="2"/>
              </a:rPr>
              <a:t>resorption</a:t>
            </a:r>
            <a:r>
              <a:rPr lang="en-US" altLang="en-US" sz="1600" dirty="0" smtClean="0">
                <a:ea typeface="ヒラギノ角ゴ Pro W3" charset="-128"/>
                <a:cs typeface="Arial" pitchFamily="34" charset="0"/>
                <a:sym typeface="Wingdings" pitchFamily="2" charset="2"/>
              </a:rPr>
              <a:t> and a </a:t>
            </a:r>
            <a:r>
              <a:rPr lang="en-US" altLang="en-US" sz="1600" u="sng" dirty="0" smtClean="0">
                <a:ea typeface="ヒラギノ角ゴ Pro W3" charset="-128"/>
                <a:cs typeface="DIN-Regular" pitchFamily="34" charset="0"/>
                <a:sym typeface="Wingdings" pitchFamily="2" charset="2"/>
              </a:rPr>
              <a:t>reduced</a:t>
            </a:r>
            <a:r>
              <a:rPr lang="en-US" altLang="en-US" sz="1600" dirty="0" smtClean="0">
                <a:ea typeface="ヒラギノ角ゴ Pro W3" charset="-128"/>
                <a:cs typeface="DIN-Regular" pitchFamily="34" charset="0"/>
                <a:sym typeface="Wingdings" pitchFamily="2" charset="2"/>
              </a:rPr>
              <a:t> time until onset of action and reduced duration</a:t>
            </a:r>
            <a:r>
              <a:rPr lang="en-US" altLang="en-US" sz="1600" baseline="30000" dirty="0" smtClean="0">
                <a:ea typeface="ヒラギノ角ゴ Pro W3" charset="-128"/>
                <a:cs typeface="DIN-Regular" pitchFamily="34" charset="0"/>
                <a:sym typeface="Wingdings" pitchFamily="2" charset="2"/>
              </a:rPr>
              <a:t>3</a:t>
            </a:r>
          </a:p>
          <a:p>
            <a:pPr marL="0" indent="0"/>
            <a:r>
              <a:rPr lang="en-US" altLang="en-US" sz="2000" b="1" dirty="0" smtClean="0">
                <a:ea typeface="ヒラギノ角ゴ Pro W3" charset="-128"/>
                <a:cs typeface="DIN-Regular" pitchFamily="34" charset="0"/>
                <a:sym typeface="Wingdings" pitchFamily="2" charset="2"/>
              </a:rPr>
              <a:t>Changing the liaison stability = changing onset and duration of action </a:t>
            </a:r>
          </a:p>
          <a:p>
            <a:pPr marL="0" indent="0"/>
            <a:endParaRPr lang="en-US" altLang="en-US" sz="2400" dirty="0" smtClean="0">
              <a:ea typeface="ヒラギノ角ゴ Pro W3" charset="-128"/>
              <a:cs typeface="DIN-Regular" pitchFamily="34" charset="0"/>
            </a:endParaRPr>
          </a:p>
          <a:p>
            <a:pPr marL="0" indent="0"/>
            <a:endParaRPr lang="en-US" altLang="en-US" sz="2400" dirty="0" smtClean="0">
              <a:ea typeface="ヒラギノ角ゴ Pro W3" charset="-128"/>
              <a:cs typeface="DIN-Regular" pitchFamily="34" charset="0"/>
            </a:endParaRPr>
          </a:p>
        </p:txBody>
      </p:sp>
      <p:sp>
        <p:nvSpPr>
          <p:cNvPr id="95236" name="Text Placeholder 7"/>
          <p:cNvSpPr>
            <a:spLocks noGrp="1"/>
          </p:cNvSpPr>
          <p:nvPr>
            <p:ph type="body" sz="quarter" idx="12"/>
          </p:nvPr>
        </p:nvSpPr>
        <p:spPr>
          <a:xfrm>
            <a:off x="-11113" y="6383338"/>
            <a:ext cx="6750051" cy="492125"/>
          </a:xfrm>
        </p:spPr>
        <p:txBody>
          <a:bodyPr>
            <a:normAutofit lnSpcReduction="10000"/>
          </a:bodyPr>
          <a:lstStyle/>
          <a:p>
            <a:pPr>
              <a:spcBef>
                <a:spcPct val="0"/>
              </a:spcBef>
              <a:spcAft>
                <a:spcPct val="0"/>
              </a:spcAft>
              <a:buFont typeface="Arial" pitchFamily="34" charset="0"/>
              <a:buAutoNum type="arabicPeriod"/>
            </a:pPr>
            <a:r>
              <a:rPr lang="en-US" altLang="en-US" sz="1000" smtClean="0">
                <a:ea typeface="ヒラギノ角ゴ Pro W3" charset="-128"/>
                <a:cs typeface="DIN-Regular" pitchFamily="34" charset="0"/>
              </a:rPr>
              <a:t>http://www.diabetes.org/living-with-diabetes/treatment-and-care/medication/insulin/insulin-basics.html</a:t>
            </a:r>
          </a:p>
          <a:p>
            <a:pPr>
              <a:spcBef>
                <a:spcPct val="0"/>
              </a:spcBef>
              <a:spcAft>
                <a:spcPct val="0"/>
              </a:spcAft>
              <a:buFont typeface="Arial" pitchFamily="34" charset="0"/>
              <a:buAutoNum type="arabicPeriod"/>
            </a:pPr>
            <a:r>
              <a:rPr lang="en-US" altLang="en-US" sz="1000" smtClean="0">
                <a:ea typeface="ヒラギノ角ゴ Pro W3" charset="-128"/>
                <a:cs typeface="DIN-Regular" pitchFamily="34" charset="0"/>
              </a:rPr>
              <a:t>Freeman JS. </a:t>
            </a:r>
            <a:r>
              <a:rPr lang="en-US" altLang="en-US" sz="1000" i="1" smtClean="0">
                <a:ea typeface="ヒラギノ角ゴ Pro W3" charset="-128"/>
                <a:cs typeface="DIN-Regular" pitchFamily="34" charset="0"/>
              </a:rPr>
              <a:t>J Am Osteopath </a:t>
            </a:r>
            <a:r>
              <a:rPr lang="en-US" altLang="en-US" sz="1000" smtClean="0">
                <a:ea typeface="ヒラギノ角ゴ Pro W3" charset="-128"/>
                <a:cs typeface="DIN-Regular" pitchFamily="34" charset="0"/>
              </a:rPr>
              <a:t>Assoc 2009;109:26-36</a:t>
            </a:r>
          </a:p>
          <a:p>
            <a:pPr>
              <a:spcBef>
                <a:spcPct val="0"/>
              </a:spcBef>
              <a:spcAft>
                <a:spcPct val="0"/>
              </a:spcAft>
              <a:buFont typeface="Arial" pitchFamily="34" charset="0"/>
              <a:buAutoNum type="arabicPeriod"/>
            </a:pPr>
            <a:r>
              <a:rPr lang="en-US" altLang="en-US" sz="1000" smtClean="0">
                <a:ea typeface="ヒラギノ角ゴ Pro W3" charset="-128"/>
                <a:cs typeface="DIN-Regular" pitchFamily="34" charset="0"/>
              </a:rPr>
              <a:t>Pandyarajan V and Weiss MA. </a:t>
            </a:r>
            <a:r>
              <a:rPr lang="en-US" altLang="en-US" sz="1000" i="1" smtClean="0">
                <a:ea typeface="ヒラギノ角ゴ Pro W3" charset="-128"/>
                <a:cs typeface="DIN-Regular" pitchFamily="34" charset="0"/>
              </a:rPr>
              <a:t>Curr Diab Rep </a:t>
            </a:r>
            <a:r>
              <a:rPr lang="en-US" altLang="en-US" sz="1000" smtClean="0">
                <a:ea typeface="ヒラギノ角ゴ Pro W3" charset="-128"/>
                <a:cs typeface="DIN-Regular" pitchFamily="34" charset="0"/>
              </a:rPr>
              <a:t>2012;12(6):697-704</a:t>
            </a:r>
          </a:p>
        </p:txBody>
      </p:sp>
      <p:sp>
        <p:nvSpPr>
          <p:cNvPr id="95237" name="Title 1"/>
          <p:cNvSpPr>
            <a:spLocks noGrp="1"/>
          </p:cNvSpPr>
          <p:nvPr>
            <p:ph type="title"/>
          </p:nvPr>
        </p:nvSpPr>
        <p:spPr/>
        <p:txBody>
          <a:bodyPr>
            <a:normAutofit/>
          </a:bodyPr>
          <a:lstStyle/>
          <a:p>
            <a:r>
              <a:rPr lang="en-US" altLang="en-US" sz="3600" dirty="0" smtClean="0">
                <a:ea typeface="ヒラギノ角ゴ Pro W3" charset="-128"/>
                <a:cs typeface="DIN-Bold" pitchFamily="34" charset="0"/>
              </a:rPr>
              <a:t>Consequences of Insulin Structure on Kinetics</a:t>
            </a:r>
          </a:p>
        </p:txBody>
      </p:sp>
      <p:sp>
        <p:nvSpPr>
          <p:cNvPr id="6" name="Flèche vers le bas 6"/>
          <p:cNvSpPr/>
          <p:nvPr/>
        </p:nvSpPr>
        <p:spPr>
          <a:xfrm>
            <a:off x="1019175" y="2943225"/>
            <a:ext cx="587375" cy="669925"/>
          </a:xfrm>
          <a:prstGeom prst="downArrow">
            <a:avLst/>
          </a:prstGeom>
          <a:solidFill>
            <a:srgbClr val="67693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658" tIns="54329" rIns="108658" bIns="54329"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fr-FR" altLang="en-US" dirty="0" smtClean="0">
              <a:solidFill>
                <a:srgbClr val="FFFFFF"/>
              </a:solidFill>
            </a:endParaRPr>
          </a:p>
        </p:txBody>
      </p:sp>
      <p:sp>
        <p:nvSpPr>
          <p:cNvPr id="7" name="Rectangle 1"/>
          <p:cNvSpPr>
            <a:spLocks noChangeArrowheads="1"/>
          </p:cNvSpPr>
          <p:nvPr/>
        </p:nvSpPr>
        <p:spPr bwMode="auto">
          <a:xfrm>
            <a:off x="7391400" y="6629400"/>
            <a:ext cx="1752600" cy="276999"/>
          </a:xfrm>
          <a:prstGeom prst="rect">
            <a:avLst/>
          </a:prstGeom>
          <a:noFill/>
          <a:ln w="9525">
            <a:noFill/>
            <a:miter lim="800000"/>
            <a:headEnd/>
            <a:tailEnd/>
          </a:ln>
        </p:spPr>
        <p:txBody>
          <a:bodyPr wrap="square">
            <a:spAutoFit/>
          </a:bodyPr>
          <a:lstStyle/>
          <a:p>
            <a:r>
              <a:rPr lang="en-US" altLang="en-US" sz="1200" dirty="0">
                <a:solidFill>
                  <a:srgbClr val="000000"/>
                </a:solidFill>
                <a:latin typeface="Calibri" pitchFamily="34" charset="0"/>
                <a:ea typeface="ヒラギノ角ゴ Pro W3" charset="-128"/>
              </a:rPr>
              <a:t>EGL/CYCLE/Jun/2017/24</a:t>
            </a:r>
            <a:r>
              <a:rPr lang="en-US" altLang="en-US" sz="1200" dirty="0">
                <a:ea typeface="ヒラギノ角ゴ Pro W3" charset="-128"/>
              </a:rPr>
              <a:t> </a:t>
            </a: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Placeholder 2"/>
          <p:cNvSpPr>
            <a:spLocks noGrp="1"/>
          </p:cNvSpPr>
          <p:nvPr>
            <p:ph type="body" sz="quarter" idx="12"/>
          </p:nvPr>
        </p:nvSpPr>
        <p:spPr>
          <a:xfrm>
            <a:off x="-3175" y="6650038"/>
            <a:ext cx="3611563" cy="207962"/>
          </a:xfrm>
        </p:spPr>
        <p:txBody>
          <a:bodyPr>
            <a:normAutofit fontScale="92500" lnSpcReduction="20000"/>
          </a:bodyPr>
          <a:lstStyle/>
          <a:p>
            <a:pPr marL="0" indent="0" eaLnBrk="1" hangingPunct="1">
              <a:spcBef>
                <a:spcPct val="0"/>
              </a:spcBef>
              <a:spcAft>
                <a:spcPct val="0"/>
              </a:spcAft>
              <a:buFont typeface="+mj-lt"/>
              <a:buNone/>
            </a:pPr>
            <a:r>
              <a:rPr lang="en-GB" altLang="en-US" sz="1000" smtClean="0">
                <a:solidFill>
                  <a:srgbClr val="333333"/>
                </a:solidFill>
                <a:ea typeface="MS PGothic" pitchFamily="34" charset="-128"/>
                <a:cs typeface="DIN-Regular" pitchFamily="34" charset="0"/>
              </a:rPr>
              <a:t>Muzaffer Z et al. </a:t>
            </a:r>
            <a:r>
              <a:rPr lang="en-US" altLang="en-US" sz="1000" i="1" smtClean="0">
                <a:ea typeface="ヒラギノ角ゴ Pro W3" charset="-128"/>
                <a:cs typeface="DIN-Regular" pitchFamily="34" charset="0"/>
              </a:rPr>
              <a:t>J Pak Med Assoc </a:t>
            </a:r>
            <a:r>
              <a:rPr lang="en-US" altLang="en-US" sz="1000" smtClean="0">
                <a:ea typeface="ヒラギノ角ゴ Pro W3" charset="-128"/>
                <a:cs typeface="DIN-Regular" pitchFamily="34" charset="0"/>
              </a:rPr>
              <a:t>1998;48(7):212-4</a:t>
            </a:r>
            <a:endParaRPr lang="en-GB" altLang="en-US" sz="1000" smtClean="0">
              <a:solidFill>
                <a:srgbClr val="333333"/>
              </a:solidFill>
              <a:ea typeface="MS PGothic" pitchFamily="34" charset="-128"/>
              <a:cs typeface="DIN-Regular" pitchFamily="34" charset="0"/>
            </a:endParaRPr>
          </a:p>
          <a:p>
            <a:pPr marL="0" indent="0" eaLnBrk="1" hangingPunct="1">
              <a:spcBef>
                <a:spcPct val="0"/>
              </a:spcBef>
              <a:spcAft>
                <a:spcPct val="0"/>
              </a:spcAft>
              <a:buFont typeface="+mj-lt"/>
              <a:buNone/>
            </a:pPr>
            <a:endParaRPr lang="en-US" altLang="en-US" sz="1000" smtClean="0">
              <a:ea typeface="ヒラギノ角ゴ Pro W3" charset="-128"/>
              <a:cs typeface="DIN-Regular" pitchFamily="34" charset="0"/>
            </a:endParaRPr>
          </a:p>
        </p:txBody>
      </p:sp>
      <p:sp>
        <p:nvSpPr>
          <p:cNvPr id="97283" name="Rectangle 40"/>
          <p:cNvSpPr>
            <a:spLocks noGrp="1" noChangeArrowheads="1"/>
          </p:cNvSpPr>
          <p:nvPr>
            <p:ph type="title"/>
          </p:nvPr>
        </p:nvSpPr>
        <p:spPr/>
        <p:txBody>
          <a:bodyPr>
            <a:normAutofit/>
          </a:bodyPr>
          <a:lstStyle/>
          <a:p>
            <a:pPr eaLnBrk="1" hangingPunct="1"/>
            <a:r>
              <a:rPr lang="en-GB" altLang="en-US" sz="3600" dirty="0" smtClean="0">
                <a:ea typeface="ヒラギノ角ゴ Pro W3" charset="-128"/>
                <a:cs typeface="DIN-Bold" pitchFamily="34" charset="0"/>
              </a:rPr>
              <a:t>Time-action Profile of Rapid-acting Insulin: </a:t>
            </a:r>
            <a:r>
              <a:rPr lang="en-GB" altLang="en-US" sz="3600" dirty="0" err="1" smtClean="0">
                <a:ea typeface="ヒラギノ角ゴ Pro W3" charset="-128"/>
                <a:cs typeface="DIN-Bold" pitchFamily="34" charset="0"/>
              </a:rPr>
              <a:t>Eglucent</a:t>
            </a:r>
            <a:r>
              <a:rPr lang="en-GB" altLang="en-US" sz="3600" baseline="30000" dirty="0" smtClean="0">
                <a:ea typeface="ヒラギノ角ゴ Pro W3" charset="-128"/>
                <a:cs typeface="DIN-Bold" pitchFamily="34" charset="0"/>
              </a:rPr>
              <a:t>®</a:t>
            </a:r>
          </a:p>
        </p:txBody>
      </p:sp>
      <p:grpSp>
        <p:nvGrpSpPr>
          <p:cNvPr id="2" name="Group 7"/>
          <p:cNvGrpSpPr>
            <a:grpSpLocks/>
          </p:cNvGrpSpPr>
          <p:nvPr/>
        </p:nvGrpSpPr>
        <p:grpSpPr bwMode="auto">
          <a:xfrm>
            <a:off x="2371725" y="4121150"/>
            <a:ext cx="123825" cy="165100"/>
            <a:chOff x="1906" y="2385"/>
            <a:chExt cx="72" cy="109"/>
          </a:xfrm>
        </p:grpSpPr>
        <p:sp>
          <p:nvSpPr>
            <p:cNvPr id="97403" name="Line 8"/>
            <p:cNvSpPr>
              <a:spLocks noChangeShapeType="1"/>
            </p:cNvSpPr>
            <p:nvPr/>
          </p:nvSpPr>
          <p:spPr bwMode="auto">
            <a:xfrm>
              <a:off x="1944" y="2387"/>
              <a:ext cx="0" cy="106"/>
            </a:xfrm>
            <a:prstGeom prst="line">
              <a:avLst/>
            </a:prstGeom>
            <a:noFill/>
            <a:ln w="12700">
              <a:solidFill>
                <a:srgbClr val="000000"/>
              </a:solidFill>
              <a:round/>
              <a:headEnd type="none" w="sm" len="sm"/>
              <a:tailEnd type="none" w="sm" len="sm"/>
            </a:ln>
          </p:spPr>
          <p:txBody>
            <a:bodyPr wrap="none" anchor="ctr"/>
            <a:lstStyle/>
            <a:p>
              <a:endParaRPr lang="en-IN"/>
            </a:p>
          </p:txBody>
        </p:sp>
        <p:sp>
          <p:nvSpPr>
            <p:cNvPr id="97404" name="Line 9"/>
            <p:cNvSpPr>
              <a:spLocks noChangeShapeType="1"/>
            </p:cNvSpPr>
            <p:nvPr/>
          </p:nvSpPr>
          <p:spPr bwMode="auto">
            <a:xfrm>
              <a:off x="1906" y="2385"/>
              <a:ext cx="72" cy="0"/>
            </a:xfrm>
            <a:prstGeom prst="line">
              <a:avLst/>
            </a:prstGeom>
            <a:noFill/>
            <a:ln w="12700">
              <a:solidFill>
                <a:srgbClr val="000000"/>
              </a:solidFill>
              <a:round/>
              <a:headEnd type="none" w="sm" len="sm"/>
              <a:tailEnd type="none" w="sm" len="sm"/>
            </a:ln>
          </p:spPr>
          <p:txBody>
            <a:bodyPr wrap="none" anchor="ctr"/>
            <a:lstStyle/>
            <a:p>
              <a:endParaRPr lang="en-IN"/>
            </a:p>
          </p:txBody>
        </p:sp>
        <p:sp>
          <p:nvSpPr>
            <p:cNvPr id="97405" name="Line 10"/>
            <p:cNvSpPr>
              <a:spLocks noChangeShapeType="1"/>
            </p:cNvSpPr>
            <p:nvPr/>
          </p:nvSpPr>
          <p:spPr bwMode="auto">
            <a:xfrm>
              <a:off x="1906" y="2494"/>
              <a:ext cx="72" cy="0"/>
            </a:xfrm>
            <a:prstGeom prst="line">
              <a:avLst/>
            </a:prstGeom>
            <a:noFill/>
            <a:ln w="12700">
              <a:solidFill>
                <a:srgbClr val="000000"/>
              </a:solidFill>
              <a:round/>
              <a:headEnd type="none" w="sm" len="sm"/>
              <a:tailEnd type="none" w="sm" len="sm"/>
            </a:ln>
          </p:spPr>
          <p:txBody>
            <a:bodyPr wrap="none" anchor="ctr"/>
            <a:lstStyle/>
            <a:p>
              <a:endParaRPr lang="en-IN"/>
            </a:p>
          </p:txBody>
        </p:sp>
      </p:grpSp>
      <p:sp>
        <p:nvSpPr>
          <p:cNvPr id="97285" name="Freeform 11"/>
          <p:cNvSpPr>
            <a:spLocks/>
          </p:cNvSpPr>
          <p:nvPr/>
        </p:nvSpPr>
        <p:spPr bwMode="auto">
          <a:xfrm>
            <a:off x="1365250" y="4192588"/>
            <a:ext cx="6421438" cy="733425"/>
          </a:xfrm>
          <a:custGeom>
            <a:avLst/>
            <a:gdLst>
              <a:gd name="T0" fmla="*/ 0 w 3746"/>
              <a:gd name="T1" fmla="*/ 2147483646 h 487"/>
              <a:gd name="T2" fmla="*/ 2147483646 w 3746"/>
              <a:gd name="T3" fmla="*/ 2147483646 h 487"/>
              <a:gd name="T4" fmla="*/ 2147483646 w 3746"/>
              <a:gd name="T5" fmla="*/ 0 h 487"/>
              <a:gd name="T6" fmla="*/ 2147483646 w 3746"/>
              <a:gd name="T7" fmla="*/ 0 h 487"/>
              <a:gd name="T8" fmla="*/ 2147483646 w 3746"/>
              <a:gd name="T9" fmla="*/ 2147483646 h 487"/>
              <a:gd name="T10" fmla="*/ 2147483646 w 3746"/>
              <a:gd name="T11" fmla="*/ 2147483646 h 487"/>
              <a:gd name="T12" fmla="*/ 2147483646 w 3746"/>
              <a:gd name="T13" fmla="*/ 2147483646 h 487"/>
              <a:gd name="T14" fmla="*/ 2147483646 w 3746"/>
              <a:gd name="T15" fmla="*/ 2147483646 h 487"/>
              <a:gd name="T16" fmla="*/ 2147483646 w 3746"/>
              <a:gd name="T17" fmla="*/ 2147483646 h 4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46"/>
              <a:gd name="T28" fmla="*/ 0 h 487"/>
              <a:gd name="T29" fmla="*/ 3746 w 3746"/>
              <a:gd name="T30" fmla="*/ 487 h 4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46" h="487">
                <a:moveTo>
                  <a:pt x="0" y="456"/>
                </a:moveTo>
                <a:lnTo>
                  <a:pt x="187" y="67"/>
                </a:lnTo>
                <a:lnTo>
                  <a:pt x="411" y="0"/>
                </a:lnTo>
                <a:lnTo>
                  <a:pt x="628" y="0"/>
                </a:lnTo>
                <a:lnTo>
                  <a:pt x="1002" y="150"/>
                </a:lnTo>
                <a:lnTo>
                  <a:pt x="1547" y="336"/>
                </a:lnTo>
                <a:lnTo>
                  <a:pt x="1854" y="411"/>
                </a:lnTo>
                <a:lnTo>
                  <a:pt x="2504" y="434"/>
                </a:lnTo>
                <a:lnTo>
                  <a:pt x="3745" y="486"/>
                </a:lnTo>
              </a:path>
            </a:pathLst>
          </a:custGeom>
          <a:noFill/>
          <a:ln w="25400" cap="rnd">
            <a:solidFill>
              <a:srgbClr val="FFC000"/>
            </a:solidFill>
            <a:round/>
            <a:headEnd type="none" w="sm" len="sm"/>
            <a:tailEnd type="none" w="sm" len="sm"/>
          </a:ln>
        </p:spPr>
        <p:txBody>
          <a:bodyPr/>
          <a:lstStyle/>
          <a:p>
            <a:endParaRPr lang="en-IN"/>
          </a:p>
        </p:txBody>
      </p:sp>
      <p:grpSp>
        <p:nvGrpSpPr>
          <p:cNvPr id="3" name="Group 12"/>
          <p:cNvGrpSpPr>
            <a:grpSpLocks/>
          </p:cNvGrpSpPr>
          <p:nvPr/>
        </p:nvGrpSpPr>
        <p:grpSpPr bwMode="auto">
          <a:xfrm>
            <a:off x="1520825" y="4332288"/>
            <a:ext cx="123825" cy="203200"/>
            <a:chOff x="1419" y="2521"/>
            <a:chExt cx="72" cy="135"/>
          </a:xfrm>
        </p:grpSpPr>
        <p:sp>
          <p:nvSpPr>
            <p:cNvPr id="97400" name="Line 13"/>
            <p:cNvSpPr>
              <a:spLocks noChangeShapeType="1"/>
            </p:cNvSpPr>
            <p:nvPr/>
          </p:nvSpPr>
          <p:spPr bwMode="auto">
            <a:xfrm>
              <a:off x="1455" y="2523"/>
              <a:ext cx="0" cy="132"/>
            </a:xfrm>
            <a:prstGeom prst="line">
              <a:avLst/>
            </a:prstGeom>
            <a:noFill/>
            <a:ln w="12700">
              <a:solidFill>
                <a:srgbClr val="000000"/>
              </a:solidFill>
              <a:round/>
              <a:headEnd type="none" w="sm" len="sm"/>
              <a:tailEnd type="none" w="sm" len="sm"/>
            </a:ln>
          </p:spPr>
          <p:txBody>
            <a:bodyPr wrap="none" anchor="ctr"/>
            <a:lstStyle/>
            <a:p>
              <a:endParaRPr lang="en-IN"/>
            </a:p>
          </p:txBody>
        </p:sp>
        <p:sp>
          <p:nvSpPr>
            <p:cNvPr id="97401" name="Line 14"/>
            <p:cNvSpPr>
              <a:spLocks noChangeShapeType="1"/>
            </p:cNvSpPr>
            <p:nvPr/>
          </p:nvSpPr>
          <p:spPr bwMode="auto">
            <a:xfrm>
              <a:off x="1419" y="2521"/>
              <a:ext cx="72" cy="0"/>
            </a:xfrm>
            <a:prstGeom prst="line">
              <a:avLst/>
            </a:prstGeom>
            <a:noFill/>
            <a:ln w="12700">
              <a:solidFill>
                <a:srgbClr val="000000"/>
              </a:solidFill>
              <a:round/>
              <a:headEnd type="none" w="sm" len="sm"/>
              <a:tailEnd type="none" w="sm" len="sm"/>
            </a:ln>
          </p:spPr>
          <p:txBody>
            <a:bodyPr wrap="none" anchor="ctr"/>
            <a:lstStyle/>
            <a:p>
              <a:endParaRPr lang="en-IN"/>
            </a:p>
          </p:txBody>
        </p:sp>
        <p:sp>
          <p:nvSpPr>
            <p:cNvPr id="97402" name="Line 15"/>
            <p:cNvSpPr>
              <a:spLocks noChangeShapeType="1"/>
            </p:cNvSpPr>
            <p:nvPr/>
          </p:nvSpPr>
          <p:spPr bwMode="auto">
            <a:xfrm>
              <a:off x="1419" y="2656"/>
              <a:ext cx="72" cy="0"/>
            </a:xfrm>
            <a:prstGeom prst="line">
              <a:avLst/>
            </a:prstGeom>
            <a:noFill/>
            <a:ln w="12700">
              <a:solidFill>
                <a:srgbClr val="000000"/>
              </a:solidFill>
              <a:round/>
              <a:headEnd type="none" w="sm" len="sm"/>
              <a:tailEnd type="none" w="sm" len="sm"/>
            </a:ln>
          </p:spPr>
          <p:txBody>
            <a:bodyPr wrap="none" anchor="ctr"/>
            <a:lstStyle/>
            <a:p>
              <a:endParaRPr lang="en-IN"/>
            </a:p>
          </p:txBody>
        </p:sp>
      </p:grpSp>
      <p:grpSp>
        <p:nvGrpSpPr>
          <p:cNvPr id="5" name="Group 16"/>
          <p:cNvGrpSpPr>
            <a:grpSpLocks/>
          </p:cNvGrpSpPr>
          <p:nvPr/>
        </p:nvGrpSpPr>
        <p:grpSpPr bwMode="auto">
          <a:xfrm>
            <a:off x="1693863" y="4165600"/>
            <a:ext cx="123825" cy="201613"/>
            <a:chOff x="1515" y="2414"/>
            <a:chExt cx="72" cy="134"/>
          </a:xfrm>
        </p:grpSpPr>
        <p:sp>
          <p:nvSpPr>
            <p:cNvPr id="97397" name="Line 17"/>
            <p:cNvSpPr>
              <a:spLocks noChangeShapeType="1"/>
            </p:cNvSpPr>
            <p:nvPr/>
          </p:nvSpPr>
          <p:spPr bwMode="auto">
            <a:xfrm>
              <a:off x="1553" y="2416"/>
              <a:ext cx="0" cy="131"/>
            </a:xfrm>
            <a:prstGeom prst="line">
              <a:avLst/>
            </a:prstGeom>
            <a:noFill/>
            <a:ln w="12700">
              <a:solidFill>
                <a:srgbClr val="000000"/>
              </a:solidFill>
              <a:round/>
              <a:headEnd type="none" w="sm" len="sm"/>
              <a:tailEnd type="none" w="sm" len="sm"/>
            </a:ln>
          </p:spPr>
          <p:txBody>
            <a:bodyPr wrap="none" anchor="ctr"/>
            <a:lstStyle/>
            <a:p>
              <a:endParaRPr lang="en-IN"/>
            </a:p>
          </p:txBody>
        </p:sp>
        <p:sp>
          <p:nvSpPr>
            <p:cNvPr id="97398" name="Line 18"/>
            <p:cNvSpPr>
              <a:spLocks noChangeShapeType="1"/>
            </p:cNvSpPr>
            <p:nvPr/>
          </p:nvSpPr>
          <p:spPr bwMode="auto">
            <a:xfrm>
              <a:off x="1515" y="2414"/>
              <a:ext cx="72" cy="0"/>
            </a:xfrm>
            <a:prstGeom prst="line">
              <a:avLst/>
            </a:prstGeom>
            <a:noFill/>
            <a:ln w="12700">
              <a:solidFill>
                <a:srgbClr val="000000"/>
              </a:solidFill>
              <a:round/>
              <a:headEnd type="none" w="sm" len="sm"/>
              <a:tailEnd type="none" w="sm" len="sm"/>
            </a:ln>
          </p:spPr>
          <p:txBody>
            <a:bodyPr wrap="none" anchor="ctr"/>
            <a:lstStyle/>
            <a:p>
              <a:endParaRPr lang="en-IN"/>
            </a:p>
          </p:txBody>
        </p:sp>
        <p:sp>
          <p:nvSpPr>
            <p:cNvPr id="97399" name="Line 19"/>
            <p:cNvSpPr>
              <a:spLocks noChangeShapeType="1"/>
            </p:cNvSpPr>
            <p:nvPr/>
          </p:nvSpPr>
          <p:spPr bwMode="auto">
            <a:xfrm>
              <a:off x="1515" y="2548"/>
              <a:ext cx="72" cy="0"/>
            </a:xfrm>
            <a:prstGeom prst="line">
              <a:avLst/>
            </a:prstGeom>
            <a:noFill/>
            <a:ln w="12700">
              <a:solidFill>
                <a:srgbClr val="000000"/>
              </a:solidFill>
              <a:round/>
              <a:headEnd type="none" w="sm" len="sm"/>
              <a:tailEnd type="none" w="sm" len="sm"/>
            </a:ln>
          </p:spPr>
          <p:txBody>
            <a:bodyPr wrap="none" anchor="ctr"/>
            <a:lstStyle/>
            <a:p>
              <a:endParaRPr lang="en-IN"/>
            </a:p>
          </p:txBody>
        </p:sp>
      </p:grpSp>
      <p:grpSp>
        <p:nvGrpSpPr>
          <p:cNvPr id="6" name="Group 20"/>
          <p:cNvGrpSpPr>
            <a:grpSpLocks/>
          </p:cNvGrpSpPr>
          <p:nvPr/>
        </p:nvGrpSpPr>
        <p:grpSpPr bwMode="auto">
          <a:xfrm>
            <a:off x="1835150" y="4111625"/>
            <a:ext cx="122238" cy="204788"/>
            <a:chOff x="1593" y="2379"/>
            <a:chExt cx="71" cy="135"/>
          </a:xfrm>
        </p:grpSpPr>
        <p:sp>
          <p:nvSpPr>
            <p:cNvPr id="97394" name="Line 21"/>
            <p:cNvSpPr>
              <a:spLocks noChangeShapeType="1"/>
            </p:cNvSpPr>
            <p:nvPr/>
          </p:nvSpPr>
          <p:spPr bwMode="auto">
            <a:xfrm>
              <a:off x="1630" y="2381"/>
              <a:ext cx="0" cy="132"/>
            </a:xfrm>
            <a:prstGeom prst="line">
              <a:avLst/>
            </a:prstGeom>
            <a:noFill/>
            <a:ln w="12700">
              <a:solidFill>
                <a:srgbClr val="000000"/>
              </a:solidFill>
              <a:round/>
              <a:headEnd type="none" w="sm" len="sm"/>
              <a:tailEnd type="none" w="sm" len="sm"/>
            </a:ln>
          </p:spPr>
          <p:txBody>
            <a:bodyPr wrap="none" anchor="ctr"/>
            <a:lstStyle/>
            <a:p>
              <a:endParaRPr lang="en-IN"/>
            </a:p>
          </p:txBody>
        </p:sp>
        <p:sp>
          <p:nvSpPr>
            <p:cNvPr id="97395" name="Line 22"/>
            <p:cNvSpPr>
              <a:spLocks noChangeShapeType="1"/>
            </p:cNvSpPr>
            <p:nvPr/>
          </p:nvSpPr>
          <p:spPr bwMode="auto">
            <a:xfrm>
              <a:off x="1593" y="2379"/>
              <a:ext cx="71" cy="0"/>
            </a:xfrm>
            <a:prstGeom prst="line">
              <a:avLst/>
            </a:prstGeom>
            <a:noFill/>
            <a:ln w="12700">
              <a:solidFill>
                <a:srgbClr val="000000"/>
              </a:solidFill>
              <a:round/>
              <a:headEnd type="none" w="sm" len="sm"/>
              <a:tailEnd type="none" w="sm" len="sm"/>
            </a:ln>
          </p:spPr>
          <p:txBody>
            <a:bodyPr wrap="none" anchor="ctr"/>
            <a:lstStyle/>
            <a:p>
              <a:endParaRPr lang="en-IN"/>
            </a:p>
          </p:txBody>
        </p:sp>
        <p:sp>
          <p:nvSpPr>
            <p:cNvPr id="97396" name="Line 23"/>
            <p:cNvSpPr>
              <a:spLocks noChangeShapeType="1"/>
            </p:cNvSpPr>
            <p:nvPr/>
          </p:nvSpPr>
          <p:spPr bwMode="auto">
            <a:xfrm>
              <a:off x="1593" y="2514"/>
              <a:ext cx="71" cy="0"/>
            </a:xfrm>
            <a:prstGeom prst="line">
              <a:avLst/>
            </a:prstGeom>
            <a:noFill/>
            <a:ln w="12700">
              <a:solidFill>
                <a:srgbClr val="000000"/>
              </a:solidFill>
              <a:round/>
              <a:headEnd type="none" w="sm" len="sm"/>
              <a:tailEnd type="none" w="sm" len="sm"/>
            </a:ln>
          </p:spPr>
          <p:txBody>
            <a:bodyPr wrap="none" anchor="ctr"/>
            <a:lstStyle/>
            <a:p>
              <a:endParaRPr lang="en-IN"/>
            </a:p>
          </p:txBody>
        </p:sp>
      </p:grpSp>
      <p:grpSp>
        <p:nvGrpSpPr>
          <p:cNvPr id="7" name="Group 24"/>
          <p:cNvGrpSpPr>
            <a:grpSpLocks/>
          </p:cNvGrpSpPr>
          <p:nvPr/>
        </p:nvGrpSpPr>
        <p:grpSpPr bwMode="auto">
          <a:xfrm>
            <a:off x="2070100" y="4106863"/>
            <a:ext cx="125413" cy="204787"/>
            <a:chOff x="1737" y="2375"/>
            <a:chExt cx="73" cy="136"/>
          </a:xfrm>
        </p:grpSpPr>
        <p:sp>
          <p:nvSpPr>
            <p:cNvPr id="97391" name="Line 25"/>
            <p:cNvSpPr>
              <a:spLocks noChangeShapeType="1"/>
            </p:cNvSpPr>
            <p:nvPr/>
          </p:nvSpPr>
          <p:spPr bwMode="auto">
            <a:xfrm>
              <a:off x="1775" y="2378"/>
              <a:ext cx="0" cy="131"/>
            </a:xfrm>
            <a:prstGeom prst="line">
              <a:avLst/>
            </a:prstGeom>
            <a:noFill/>
            <a:ln w="12700">
              <a:solidFill>
                <a:srgbClr val="000000"/>
              </a:solidFill>
              <a:round/>
              <a:headEnd type="none" w="sm" len="sm"/>
              <a:tailEnd type="none" w="sm" len="sm"/>
            </a:ln>
          </p:spPr>
          <p:txBody>
            <a:bodyPr wrap="none" anchor="ctr"/>
            <a:lstStyle/>
            <a:p>
              <a:endParaRPr lang="en-IN"/>
            </a:p>
          </p:txBody>
        </p:sp>
        <p:sp>
          <p:nvSpPr>
            <p:cNvPr id="97392" name="Line 26"/>
            <p:cNvSpPr>
              <a:spLocks noChangeShapeType="1"/>
            </p:cNvSpPr>
            <p:nvPr/>
          </p:nvSpPr>
          <p:spPr bwMode="auto">
            <a:xfrm>
              <a:off x="1737" y="2375"/>
              <a:ext cx="73" cy="0"/>
            </a:xfrm>
            <a:prstGeom prst="line">
              <a:avLst/>
            </a:prstGeom>
            <a:noFill/>
            <a:ln w="12700">
              <a:solidFill>
                <a:srgbClr val="000000"/>
              </a:solidFill>
              <a:round/>
              <a:headEnd type="none" w="sm" len="sm"/>
              <a:tailEnd type="none" w="sm" len="sm"/>
            </a:ln>
          </p:spPr>
          <p:txBody>
            <a:bodyPr wrap="none" anchor="ctr"/>
            <a:lstStyle/>
            <a:p>
              <a:endParaRPr lang="en-IN"/>
            </a:p>
          </p:txBody>
        </p:sp>
        <p:sp>
          <p:nvSpPr>
            <p:cNvPr id="97393" name="Line 27"/>
            <p:cNvSpPr>
              <a:spLocks noChangeShapeType="1"/>
            </p:cNvSpPr>
            <p:nvPr/>
          </p:nvSpPr>
          <p:spPr bwMode="auto">
            <a:xfrm>
              <a:off x="1737" y="2511"/>
              <a:ext cx="73" cy="0"/>
            </a:xfrm>
            <a:prstGeom prst="line">
              <a:avLst/>
            </a:prstGeom>
            <a:noFill/>
            <a:ln w="12700">
              <a:solidFill>
                <a:srgbClr val="000000"/>
              </a:solidFill>
              <a:round/>
              <a:headEnd type="none" w="sm" len="sm"/>
              <a:tailEnd type="none" w="sm" len="sm"/>
            </a:ln>
          </p:spPr>
          <p:txBody>
            <a:bodyPr wrap="none" anchor="ctr"/>
            <a:lstStyle/>
            <a:p>
              <a:endParaRPr lang="en-IN"/>
            </a:p>
          </p:txBody>
        </p:sp>
      </p:grpSp>
      <p:sp>
        <p:nvSpPr>
          <p:cNvPr id="97290" name="Rectangle 30"/>
          <p:cNvSpPr>
            <a:spLocks noChangeArrowheads="1"/>
          </p:cNvSpPr>
          <p:nvPr/>
        </p:nvSpPr>
        <p:spPr bwMode="auto">
          <a:xfrm>
            <a:off x="1511300" y="4370388"/>
            <a:ext cx="142875" cy="144462"/>
          </a:xfrm>
          <a:prstGeom prst="rect">
            <a:avLst/>
          </a:prstGeom>
          <a:solidFill>
            <a:srgbClr val="FFC000"/>
          </a:solidFill>
          <a:ln w="12700">
            <a:solidFill>
              <a:schemeClr val="accent1"/>
            </a:solidFill>
            <a:miter lim="800000"/>
            <a:headEnd/>
            <a:tailEnd/>
          </a:ln>
        </p:spPr>
        <p:txBody>
          <a:bodyPr wrap="none" anchor="ctr"/>
          <a:lstStyle/>
          <a:p>
            <a:pPr eaLnBrk="1" hangingPunct="1"/>
            <a:endParaRPr lang="en-GB" altLang="en-US" sz="2000">
              <a:solidFill>
                <a:srgbClr val="FFC000"/>
              </a:solidFill>
              <a:ea typeface="ヒラギノ角ゴ Pro W3" charset="-128"/>
            </a:endParaRPr>
          </a:p>
        </p:txBody>
      </p:sp>
      <p:sp>
        <p:nvSpPr>
          <p:cNvPr id="97291" name="Rectangle 31"/>
          <p:cNvSpPr>
            <a:spLocks noChangeArrowheads="1"/>
          </p:cNvSpPr>
          <p:nvPr/>
        </p:nvSpPr>
        <p:spPr bwMode="auto">
          <a:xfrm>
            <a:off x="1684338" y="4192588"/>
            <a:ext cx="142875" cy="142875"/>
          </a:xfrm>
          <a:prstGeom prst="rect">
            <a:avLst/>
          </a:prstGeom>
          <a:solidFill>
            <a:srgbClr val="FFC000"/>
          </a:solidFill>
          <a:ln w="12700">
            <a:solidFill>
              <a:schemeClr val="accent1"/>
            </a:solidFill>
            <a:miter lim="800000"/>
            <a:headEnd/>
            <a:tailEnd/>
          </a:ln>
        </p:spPr>
        <p:txBody>
          <a:bodyPr wrap="none" anchor="ctr"/>
          <a:lstStyle/>
          <a:p>
            <a:pPr eaLnBrk="1" hangingPunct="1"/>
            <a:endParaRPr lang="en-GB" altLang="en-US" sz="2000">
              <a:solidFill>
                <a:srgbClr val="FFC000"/>
              </a:solidFill>
              <a:ea typeface="ヒラギノ角ゴ Pro W3" charset="-128"/>
            </a:endParaRPr>
          </a:p>
        </p:txBody>
      </p:sp>
      <p:sp>
        <p:nvSpPr>
          <p:cNvPr id="97292" name="Rectangle 32"/>
          <p:cNvSpPr>
            <a:spLocks noChangeArrowheads="1"/>
          </p:cNvSpPr>
          <p:nvPr/>
        </p:nvSpPr>
        <p:spPr bwMode="auto">
          <a:xfrm>
            <a:off x="1824038" y="4137025"/>
            <a:ext cx="144462" cy="144463"/>
          </a:xfrm>
          <a:prstGeom prst="rect">
            <a:avLst/>
          </a:prstGeom>
          <a:solidFill>
            <a:srgbClr val="FFC000"/>
          </a:solidFill>
          <a:ln w="12700">
            <a:solidFill>
              <a:schemeClr val="accent1"/>
            </a:solidFill>
            <a:miter lim="800000"/>
            <a:headEnd/>
            <a:tailEnd/>
          </a:ln>
        </p:spPr>
        <p:txBody>
          <a:bodyPr wrap="none" anchor="ctr"/>
          <a:lstStyle/>
          <a:p>
            <a:pPr eaLnBrk="1" hangingPunct="1"/>
            <a:endParaRPr lang="en-GB" altLang="en-US" sz="2000">
              <a:solidFill>
                <a:srgbClr val="FFC000"/>
              </a:solidFill>
              <a:ea typeface="ヒラギノ角ゴ Pro W3" charset="-128"/>
            </a:endParaRPr>
          </a:p>
        </p:txBody>
      </p:sp>
      <p:sp>
        <p:nvSpPr>
          <p:cNvPr id="97293" name="Rectangle 33"/>
          <p:cNvSpPr>
            <a:spLocks noChangeArrowheads="1"/>
          </p:cNvSpPr>
          <p:nvPr/>
        </p:nvSpPr>
        <p:spPr bwMode="auto">
          <a:xfrm>
            <a:off x="2060575" y="4127500"/>
            <a:ext cx="144463" cy="142875"/>
          </a:xfrm>
          <a:prstGeom prst="rect">
            <a:avLst/>
          </a:prstGeom>
          <a:solidFill>
            <a:srgbClr val="FFC000"/>
          </a:solidFill>
          <a:ln w="12700">
            <a:solidFill>
              <a:schemeClr val="accent1"/>
            </a:solidFill>
            <a:miter lim="800000"/>
            <a:headEnd/>
            <a:tailEnd/>
          </a:ln>
        </p:spPr>
        <p:txBody>
          <a:bodyPr wrap="none" anchor="ctr"/>
          <a:lstStyle/>
          <a:p>
            <a:pPr eaLnBrk="1" hangingPunct="1"/>
            <a:endParaRPr lang="en-GB" altLang="en-US" sz="2000">
              <a:solidFill>
                <a:srgbClr val="FFC000"/>
              </a:solidFill>
              <a:ea typeface="ヒラギノ角ゴ Pro W3" charset="-128"/>
            </a:endParaRPr>
          </a:p>
        </p:txBody>
      </p:sp>
      <p:sp>
        <p:nvSpPr>
          <p:cNvPr id="97294" name="Rectangle 34"/>
          <p:cNvSpPr>
            <a:spLocks noChangeArrowheads="1"/>
          </p:cNvSpPr>
          <p:nvPr/>
        </p:nvSpPr>
        <p:spPr bwMode="auto">
          <a:xfrm>
            <a:off x="2360613" y="4143375"/>
            <a:ext cx="144462" cy="144463"/>
          </a:xfrm>
          <a:prstGeom prst="rect">
            <a:avLst/>
          </a:prstGeom>
          <a:solidFill>
            <a:srgbClr val="FFC000"/>
          </a:solidFill>
          <a:ln w="12700">
            <a:solidFill>
              <a:schemeClr val="accent1"/>
            </a:solidFill>
            <a:miter lim="800000"/>
            <a:headEnd/>
            <a:tailEnd/>
          </a:ln>
        </p:spPr>
        <p:txBody>
          <a:bodyPr wrap="none" anchor="ctr"/>
          <a:lstStyle/>
          <a:p>
            <a:pPr eaLnBrk="1" hangingPunct="1"/>
            <a:endParaRPr lang="en-GB" altLang="en-US" sz="2000">
              <a:solidFill>
                <a:srgbClr val="FFC000"/>
              </a:solidFill>
              <a:ea typeface="ヒラギノ角ゴ Pro W3" charset="-128"/>
            </a:endParaRPr>
          </a:p>
        </p:txBody>
      </p:sp>
      <p:sp>
        <p:nvSpPr>
          <p:cNvPr id="97295" name="Rectangle 35"/>
          <p:cNvSpPr>
            <a:spLocks noChangeArrowheads="1"/>
          </p:cNvSpPr>
          <p:nvPr/>
        </p:nvSpPr>
        <p:spPr bwMode="auto">
          <a:xfrm>
            <a:off x="2897188" y="4314825"/>
            <a:ext cx="142875" cy="144463"/>
          </a:xfrm>
          <a:prstGeom prst="rect">
            <a:avLst/>
          </a:prstGeom>
          <a:solidFill>
            <a:srgbClr val="FFC000"/>
          </a:solidFill>
          <a:ln w="12700">
            <a:solidFill>
              <a:schemeClr val="accent1"/>
            </a:solidFill>
            <a:miter lim="800000"/>
            <a:headEnd/>
            <a:tailEnd/>
          </a:ln>
        </p:spPr>
        <p:txBody>
          <a:bodyPr wrap="none" anchor="ctr"/>
          <a:lstStyle/>
          <a:p>
            <a:pPr eaLnBrk="1" hangingPunct="1"/>
            <a:endParaRPr lang="en-GB" altLang="en-US" sz="2000">
              <a:solidFill>
                <a:srgbClr val="FFC000"/>
              </a:solidFill>
              <a:ea typeface="ヒラギノ角ゴ Pro W3" charset="-128"/>
            </a:endParaRPr>
          </a:p>
        </p:txBody>
      </p:sp>
      <p:sp>
        <p:nvSpPr>
          <p:cNvPr id="97296" name="Rectangle 36"/>
          <p:cNvSpPr>
            <a:spLocks noChangeArrowheads="1"/>
          </p:cNvSpPr>
          <p:nvPr/>
        </p:nvSpPr>
        <p:spPr bwMode="auto">
          <a:xfrm>
            <a:off x="3425825" y="4473575"/>
            <a:ext cx="144463" cy="144463"/>
          </a:xfrm>
          <a:prstGeom prst="rect">
            <a:avLst/>
          </a:prstGeom>
          <a:solidFill>
            <a:srgbClr val="FFC000"/>
          </a:solidFill>
          <a:ln w="12700">
            <a:solidFill>
              <a:schemeClr val="accent1"/>
            </a:solidFill>
            <a:miter lim="800000"/>
            <a:headEnd/>
            <a:tailEnd/>
          </a:ln>
        </p:spPr>
        <p:txBody>
          <a:bodyPr wrap="none" anchor="ctr"/>
          <a:lstStyle/>
          <a:p>
            <a:pPr eaLnBrk="1" hangingPunct="1"/>
            <a:endParaRPr lang="en-GB" altLang="en-US" sz="2000">
              <a:solidFill>
                <a:srgbClr val="FFC000"/>
              </a:solidFill>
              <a:ea typeface="ヒラギノ角ゴ Pro W3" charset="-128"/>
            </a:endParaRPr>
          </a:p>
        </p:txBody>
      </p:sp>
      <p:sp>
        <p:nvSpPr>
          <p:cNvPr id="97297" name="Rectangle 37"/>
          <p:cNvSpPr>
            <a:spLocks noChangeArrowheads="1"/>
          </p:cNvSpPr>
          <p:nvPr/>
        </p:nvSpPr>
        <p:spPr bwMode="auto">
          <a:xfrm>
            <a:off x="3975100" y="4625975"/>
            <a:ext cx="144463" cy="144463"/>
          </a:xfrm>
          <a:prstGeom prst="rect">
            <a:avLst/>
          </a:prstGeom>
          <a:solidFill>
            <a:srgbClr val="FFC000"/>
          </a:solidFill>
          <a:ln w="12700">
            <a:solidFill>
              <a:schemeClr val="accent1"/>
            </a:solidFill>
            <a:miter lim="800000"/>
            <a:headEnd/>
            <a:tailEnd/>
          </a:ln>
        </p:spPr>
        <p:txBody>
          <a:bodyPr wrap="none" anchor="ctr"/>
          <a:lstStyle/>
          <a:p>
            <a:pPr eaLnBrk="1" hangingPunct="1"/>
            <a:endParaRPr lang="en-GB" altLang="en-US" sz="2000">
              <a:solidFill>
                <a:srgbClr val="FFC000"/>
              </a:solidFill>
              <a:ea typeface="ヒラギノ角ゴ Pro W3" charset="-128"/>
            </a:endParaRPr>
          </a:p>
        </p:txBody>
      </p:sp>
      <p:sp>
        <p:nvSpPr>
          <p:cNvPr id="97298" name="Rectangle 38"/>
          <p:cNvSpPr>
            <a:spLocks noChangeArrowheads="1"/>
          </p:cNvSpPr>
          <p:nvPr/>
        </p:nvSpPr>
        <p:spPr bwMode="auto">
          <a:xfrm>
            <a:off x="4505325" y="4730750"/>
            <a:ext cx="142875" cy="144463"/>
          </a:xfrm>
          <a:prstGeom prst="rect">
            <a:avLst/>
          </a:prstGeom>
          <a:solidFill>
            <a:srgbClr val="FFC000"/>
          </a:solidFill>
          <a:ln w="12700">
            <a:solidFill>
              <a:schemeClr val="accent1"/>
            </a:solidFill>
            <a:miter lim="800000"/>
            <a:headEnd/>
            <a:tailEnd/>
          </a:ln>
        </p:spPr>
        <p:txBody>
          <a:bodyPr wrap="none" anchor="ctr"/>
          <a:lstStyle/>
          <a:p>
            <a:pPr eaLnBrk="1" hangingPunct="1"/>
            <a:endParaRPr lang="en-GB" altLang="en-US" sz="2000">
              <a:solidFill>
                <a:srgbClr val="FFC000"/>
              </a:solidFill>
              <a:ea typeface="ヒラギノ角ゴ Pro W3" charset="-128"/>
            </a:endParaRPr>
          </a:p>
        </p:txBody>
      </p:sp>
      <p:sp>
        <p:nvSpPr>
          <p:cNvPr id="97299" name="Rectangle 39"/>
          <p:cNvSpPr>
            <a:spLocks noChangeArrowheads="1"/>
          </p:cNvSpPr>
          <p:nvPr/>
        </p:nvSpPr>
        <p:spPr bwMode="auto">
          <a:xfrm>
            <a:off x="5575300" y="4772025"/>
            <a:ext cx="144463" cy="142875"/>
          </a:xfrm>
          <a:prstGeom prst="rect">
            <a:avLst/>
          </a:prstGeom>
          <a:solidFill>
            <a:srgbClr val="FFC000"/>
          </a:solidFill>
          <a:ln w="12700">
            <a:solidFill>
              <a:schemeClr val="accent1"/>
            </a:solidFill>
            <a:miter lim="800000"/>
            <a:headEnd/>
            <a:tailEnd/>
          </a:ln>
        </p:spPr>
        <p:txBody>
          <a:bodyPr wrap="none" anchor="ctr"/>
          <a:lstStyle/>
          <a:p>
            <a:pPr eaLnBrk="1" hangingPunct="1"/>
            <a:endParaRPr lang="en-GB" altLang="en-US" sz="2000">
              <a:solidFill>
                <a:srgbClr val="FFC000"/>
              </a:solidFill>
              <a:ea typeface="ヒラギノ角ゴ Pro W3" charset="-128"/>
            </a:endParaRPr>
          </a:p>
        </p:txBody>
      </p:sp>
      <p:sp>
        <p:nvSpPr>
          <p:cNvPr id="97300" name="Line 42"/>
          <p:cNvSpPr>
            <a:spLocks noChangeShapeType="1"/>
          </p:cNvSpPr>
          <p:nvPr/>
        </p:nvSpPr>
        <p:spPr bwMode="auto">
          <a:xfrm>
            <a:off x="1249363" y="5145088"/>
            <a:ext cx="6551612" cy="0"/>
          </a:xfrm>
          <a:prstGeom prst="line">
            <a:avLst/>
          </a:prstGeom>
          <a:noFill/>
          <a:ln w="12700">
            <a:solidFill>
              <a:srgbClr val="000000"/>
            </a:solidFill>
            <a:round/>
            <a:headEnd type="none" w="sm" len="sm"/>
            <a:tailEnd type="none" w="sm" len="sm"/>
          </a:ln>
        </p:spPr>
        <p:txBody>
          <a:bodyPr wrap="none" anchor="ctr"/>
          <a:lstStyle/>
          <a:p>
            <a:endParaRPr lang="en-IN"/>
          </a:p>
        </p:txBody>
      </p:sp>
      <p:sp>
        <p:nvSpPr>
          <p:cNvPr id="97301" name="Line 44"/>
          <p:cNvSpPr>
            <a:spLocks noChangeShapeType="1"/>
          </p:cNvSpPr>
          <p:nvPr/>
        </p:nvSpPr>
        <p:spPr bwMode="auto">
          <a:xfrm>
            <a:off x="1895475" y="5145088"/>
            <a:ext cx="0" cy="76200"/>
          </a:xfrm>
          <a:prstGeom prst="line">
            <a:avLst/>
          </a:prstGeom>
          <a:noFill/>
          <a:ln w="12700">
            <a:solidFill>
              <a:srgbClr val="000000"/>
            </a:solidFill>
            <a:round/>
            <a:headEnd type="none" w="sm" len="sm"/>
            <a:tailEnd type="none" w="sm" len="sm"/>
          </a:ln>
        </p:spPr>
        <p:txBody>
          <a:bodyPr wrap="none" anchor="ctr"/>
          <a:lstStyle/>
          <a:p>
            <a:endParaRPr lang="en-IN"/>
          </a:p>
        </p:txBody>
      </p:sp>
      <p:sp>
        <p:nvSpPr>
          <p:cNvPr id="97302" name="Line 45"/>
          <p:cNvSpPr>
            <a:spLocks noChangeShapeType="1"/>
          </p:cNvSpPr>
          <p:nvPr/>
        </p:nvSpPr>
        <p:spPr bwMode="auto">
          <a:xfrm>
            <a:off x="2432050" y="5145088"/>
            <a:ext cx="0" cy="74612"/>
          </a:xfrm>
          <a:prstGeom prst="line">
            <a:avLst/>
          </a:prstGeom>
          <a:noFill/>
          <a:ln w="12700">
            <a:solidFill>
              <a:srgbClr val="000000"/>
            </a:solidFill>
            <a:round/>
            <a:headEnd type="none" w="sm" len="sm"/>
            <a:tailEnd type="none" w="sm" len="sm"/>
          </a:ln>
        </p:spPr>
        <p:txBody>
          <a:bodyPr wrap="none" anchor="ctr"/>
          <a:lstStyle/>
          <a:p>
            <a:endParaRPr lang="en-IN"/>
          </a:p>
        </p:txBody>
      </p:sp>
      <p:sp>
        <p:nvSpPr>
          <p:cNvPr id="97303" name="Line 47"/>
          <p:cNvSpPr>
            <a:spLocks noChangeShapeType="1"/>
          </p:cNvSpPr>
          <p:nvPr/>
        </p:nvSpPr>
        <p:spPr bwMode="auto">
          <a:xfrm>
            <a:off x="2970213" y="5145088"/>
            <a:ext cx="0" cy="76200"/>
          </a:xfrm>
          <a:prstGeom prst="line">
            <a:avLst/>
          </a:prstGeom>
          <a:noFill/>
          <a:ln w="12700">
            <a:solidFill>
              <a:srgbClr val="000000"/>
            </a:solidFill>
            <a:round/>
            <a:headEnd type="none" w="sm" len="sm"/>
            <a:tailEnd type="none" w="sm" len="sm"/>
          </a:ln>
        </p:spPr>
        <p:txBody>
          <a:bodyPr wrap="none" anchor="ctr"/>
          <a:lstStyle/>
          <a:p>
            <a:endParaRPr lang="en-IN"/>
          </a:p>
        </p:txBody>
      </p:sp>
      <p:sp>
        <p:nvSpPr>
          <p:cNvPr id="97304" name="Line 48"/>
          <p:cNvSpPr>
            <a:spLocks noChangeShapeType="1"/>
          </p:cNvSpPr>
          <p:nvPr/>
        </p:nvSpPr>
        <p:spPr bwMode="auto">
          <a:xfrm>
            <a:off x="3506788" y="5145088"/>
            <a:ext cx="0" cy="74612"/>
          </a:xfrm>
          <a:prstGeom prst="line">
            <a:avLst/>
          </a:prstGeom>
          <a:noFill/>
          <a:ln w="12700">
            <a:solidFill>
              <a:srgbClr val="000000"/>
            </a:solidFill>
            <a:round/>
            <a:headEnd type="none" w="sm" len="sm"/>
            <a:tailEnd type="none" w="sm" len="sm"/>
          </a:ln>
        </p:spPr>
        <p:txBody>
          <a:bodyPr wrap="none" anchor="ctr"/>
          <a:lstStyle/>
          <a:p>
            <a:endParaRPr lang="en-IN"/>
          </a:p>
        </p:txBody>
      </p:sp>
      <p:sp>
        <p:nvSpPr>
          <p:cNvPr id="97305" name="Line 50"/>
          <p:cNvSpPr>
            <a:spLocks noChangeShapeType="1"/>
          </p:cNvSpPr>
          <p:nvPr/>
        </p:nvSpPr>
        <p:spPr bwMode="auto">
          <a:xfrm>
            <a:off x="4043363" y="5145088"/>
            <a:ext cx="0" cy="76200"/>
          </a:xfrm>
          <a:prstGeom prst="line">
            <a:avLst/>
          </a:prstGeom>
          <a:noFill/>
          <a:ln w="12700">
            <a:solidFill>
              <a:srgbClr val="000000"/>
            </a:solidFill>
            <a:round/>
            <a:headEnd type="none" w="sm" len="sm"/>
            <a:tailEnd type="none" w="sm" len="sm"/>
          </a:ln>
        </p:spPr>
        <p:txBody>
          <a:bodyPr wrap="none" anchor="ctr"/>
          <a:lstStyle/>
          <a:p>
            <a:endParaRPr lang="en-IN"/>
          </a:p>
        </p:txBody>
      </p:sp>
      <p:sp>
        <p:nvSpPr>
          <p:cNvPr id="97306" name="Line 51"/>
          <p:cNvSpPr>
            <a:spLocks noChangeShapeType="1"/>
          </p:cNvSpPr>
          <p:nvPr/>
        </p:nvSpPr>
        <p:spPr bwMode="auto">
          <a:xfrm>
            <a:off x="4579938" y="5145088"/>
            <a:ext cx="0" cy="74612"/>
          </a:xfrm>
          <a:prstGeom prst="line">
            <a:avLst/>
          </a:prstGeom>
          <a:noFill/>
          <a:ln w="12700">
            <a:solidFill>
              <a:srgbClr val="000000"/>
            </a:solidFill>
            <a:round/>
            <a:headEnd type="none" w="sm" len="sm"/>
            <a:tailEnd type="none" w="sm" len="sm"/>
          </a:ln>
        </p:spPr>
        <p:txBody>
          <a:bodyPr wrap="none" anchor="ctr"/>
          <a:lstStyle/>
          <a:p>
            <a:endParaRPr lang="en-IN"/>
          </a:p>
        </p:txBody>
      </p:sp>
      <p:sp>
        <p:nvSpPr>
          <p:cNvPr id="97307" name="Line 53"/>
          <p:cNvSpPr>
            <a:spLocks noChangeShapeType="1"/>
          </p:cNvSpPr>
          <p:nvPr/>
        </p:nvSpPr>
        <p:spPr bwMode="auto">
          <a:xfrm>
            <a:off x="5116513" y="5145088"/>
            <a:ext cx="0" cy="76200"/>
          </a:xfrm>
          <a:prstGeom prst="line">
            <a:avLst/>
          </a:prstGeom>
          <a:noFill/>
          <a:ln w="12700">
            <a:solidFill>
              <a:srgbClr val="000000"/>
            </a:solidFill>
            <a:round/>
            <a:headEnd type="none" w="sm" len="sm"/>
            <a:tailEnd type="none" w="sm" len="sm"/>
          </a:ln>
        </p:spPr>
        <p:txBody>
          <a:bodyPr wrap="none" anchor="ctr"/>
          <a:lstStyle/>
          <a:p>
            <a:endParaRPr lang="en-IN"/>
          </a:p>
        </p:txBody>
      </p:sp>
      <p:sp>
        <p:nvSpPr>
          <p:cNvPr id="97308" name="Line 54"/>
          <p:cNvSpPr>
            <a:spLocks noChangeShapeType="1"/>
          </p:cNvSpPr>
          <p:nvPr/>
        </p:nvSpPr>
        <p:spPr bwMode="auto">
          <a:xfrm>
            <a:off x="5651500" y="5145088"/>
            <a:ext cx="0" cy="74612"/>
          </a:xfrm>
          <a:prstGeom prst="line">
            <a:avLst/>
          </a:prstGeom>
          <a:noFill/>
          <a:ln w="12700">
            <a:solidFill>
              <a:srgbClr val="000000"/>
            </a:solidFill>
            <a:round/>
            <a:headEnd type="none" w="sm" len="sm"/>
            <a:tailEnd type="none" w="sm" len="sm"/>
          </a:ln>
        </p:spPr>
        <p:txBody>
          <a:bodyPr wrap="none" anchor="ctr"/>
          <a:lstStyle/>
          <a:p>
            <a:endParaRPr lang="en-IN"/>
          </a:p>
        </p:txBody>
      </p:sp>
      <p:sp>
        <p:nvSpPr>
          <p:cNvPr id="97309" name="Line 56"/>
          <p:cNvSpPr>
            <a:spLocks noChangeShapeType="1"/>
          </p:cNvSpPr>
          <p:nvPr/>
        </p:nvSpPr>
        <p:spPr bwMode="auto">
          <a:xfrm>
            <a:off x="6184900" y="5145088"/>
            <a:ext cx="0" cy="76200"/>
          </a:xfrm>
          <a:prstGeom prst="line">
            <a:avLst/>
          </a:prstGeom>
          <a:noFill/>
          <a:ln w="12700">
            <a:solidFill>
              <a:srgbClr val="000000"/>
            </a:solidFill>
            <a:round/>
            <a:headEnd type="none" w="sm" len="sm"/>
            <a:tailEnd type="none" w="sm" len="sm"/>
          </a:ln>
        </p:spPr>
        <p:txBody>
          <a:bodyPr wrap="none" anchor="ctr"/>
          <a:lstStyle/>
          <a:p>
            <a:endParaRPr lang="en-IN"/>
          </a:p>
        </p:txBody>
      </p:sp>
      <p:sp>
        <p:nvSpPr>
          <p:cNvPr id="97310" name="Line 57"/>
          <p:cNvSpPr>
            <a:spLocks noChangeShapeType="1"/>
          </p:cNvSpPr>
          <p:nvPr/>
        </p:nvSpPr>
        <p:spPr bwMode="auto">
          <a:xfrm>
            <a:off x="6726238" y="5145088"/>
            <a:ext cx="0" cy="74612"/>
          </a:xfrm>
          <a:prstGeom prst="line">
            <a:avLst/>
          </a:prstGeom>
          <a:noFill/>
          <a:ln w="12700">
            <a:solidFill>
              <a:srgbClr val="000000"/>
            </a:solidFill>
            <a:round/>
            <a:headEnd type="none" w="sm" len="sm"/>
            <a:tailEnd type="none" w="sm" len="sm"/>
          </a:ln>
        </p:spPr>
        <p:txBody>
          <a:bodyPr wrap="none" anchor="ctr"/>
          <a:lstStyle/>
          <a:p>
            <a:endParaRPr lang="en-IN"/>
          </a:p>
        </p:txBody>
      </p:sp>
      <p:sp>
        <p:nvSpPr>
          <p:cNvPr id="97311" name="Line 58"/>
          <p:cNvSpPr>
            <a:spLocks noChangeShapeType="1"/>
          </p:cNvSpPr>
          <p:nvPr/>
        </p:nvSpPr>
        <p:spPr bwMode="auto">
          <a:xfrm>
            <a:off x="7262813" y="5145088"/>
            <a:ext cx="0" cy="76200"/>
          </a:xfrm>
          <a:prstGeom prst="line">
            <a:avLst/>
          </a:prstGeom>
          <a:noFill/>
          <a:ln w="12700">
            <a:solidFill>
              <a:srgbClr val="000000"/>
            </a:solidFill>
            <a:round/>
            <a:headEnd type="none" w="sm" len="sm"/>
            <a:tailEnd type="none" w="sm" len="sm"/>
          </a:ln>
        </p:spPr>
        <p:txBody>
          <a:bodyPr wrap="none" anchor="ctr"/>
          <a:lstStyle/>
          <a:p>
            <a:endParaRPr lang="en-IN"/>
          </a:p>
        </p:txBody>
      </p:sp>
      <p:sp>
        <p:nvSpPr>
          <p:cNvPr id="97312" name="Line 59"/>
          <p:cNvSpPr>
            <a:spLocks noChangeShapeType="1"/>
          </p:cNvSpPr>
          <p:nvPr/>
        </p:nvSpPr>
        <p:spPr bwMode="auto">
          <a:xfrm>
            <a:off x="7800975" y="5145088"/>
            <a:ext cx="0" cy="76200"/>
          </a:xfrm>
          <a:prstGeom prst="line">
            <a:avLst/>
          </a:prstGeom>
          <a:noFill/>
          <a:ln w="12700">
            <a:solidFill>
              <a:srgbClr val="000000"/>
            </a:solidFill>
            <a:round/>
            <a:headEnd type="none" w="sm" len="sm"/>
            <a:tailEnd type="none" w="sm" len="sm"/>
          </a:ln>
        </p:spPr>
        <p:txBody>
          <a:bodyPr wrap="none" anchor="ctr"/>
          <a:lstStyle/>
          <a:p>
            <a:endParaRPr lang="en-IN"/>
          </a:p>
        </p:txBody>
      </p:sp>
      <p:sp>
        <p:nvSpPr>
          <p:cNvPr id="97313" name="Freeform 60"/>
          <p:cNvSpPr>
            <a:spLocks/>
          </p:cNvSpPr>
          <p:nvPr/>
        </p:nvSpPr>
        <p:spPr bwMode="auto">
          <a:xfrm>
            <a:off x="1355725" y="2624138"/>
            <a:ext cx="6407150" cy="2335212"/>
          </a:xfrm>
          <a:custGeom>
            <a:avLst/>
            <a:gdLst>
              <a:gd name="T0" fmla="*/ 0 w 3737"/>
              <a:gd name="T1" fmla="*/ 2147483646 h 1549"/>
              <a:gd name="T2" fmla="*/ 2147483646 w 3737"/>
              <a:gd name="T3" fmla="*/ 2147483646 h 1549"/>
              <a:gd name="T4" fmla="*/ 2147483646 w 3737"/>
              <a:gd name="T5" fmla="*/ 0 h 1549"/>
              <a:gd name="T6" fmla="*/ 2147483646 w 3737"/>
              <a:gd name="T7" fmla="*/ 2147483646 h 1549"/>
              <a:gd name="T8" fmla="*/ 2147483646 w 3737"/>
              <a:gd name="T9" fmla="*/ 2147483646 h 1549"/>
              <a:gd name="T10" fmla="*/ 2147483646 w 3737"/>
              <a:gd name="T11" fmla="*/ 2147483646 h 1549"/>
              <a:gd name="T12" fmla="*/ 2147483646 w 3737"/>
              <a:gd name="T13" fmla="*/ 2147483646 h 1549"/>
              <a:gd name="T14" fmla="*/ 2147483646 w 3737"/>
              <a:gd name="T15" fmla="*/ 2147483646 h 1549"/>
              <a:gd name="T16" fmla="*/ 2147483646 w 3737"/>
              <a:gd name="T17" fmla="*/ 2147483646 h 1549"/>
              <a:gd name="T18" fmla="*/ 2147483646 w 3737"/>
              <a:gd name="T19" fmla="*/ 2147483646 h 1549"/>
              <a:gd name="T20" fmla="*/ 2147483646 w 3737"/>
              <a:gd name="T21" fmla="*/ 2147483646 h 1549"/>
              <a:gd name="T22" fmla="*/ 2147483646 w 3737"/>
              <a:gd name="T23" fmla="*/ 2147483646 h 1549"/>
              <a:gd name="T24" fmla="*/ 2147483646 w 3737"/>
              <a:gd name="T25" fmla="*/ 2147483646 h 1549"/>
              <a:gd name="T26" fmla="*/ 2147483646 w 3737"/>
              <a:gd name="T27" fmla="*/ 2147483646 h 1549"/>
              <a:gd name="T28" fmla="*/ 2147483646 w 3737"/>
              <a:gd name="T29" fmla="*/ 2147483646 h 15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37"/>
              <a:gd name="T46" fmla="*/ 0 h 1549"/>
              <a:gd name="T47" fmla="*/ 3737 w 3737"/>
              <a:gd name="T48" fmla="*/ 1549 h 154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37" h="1549">
                <a:moveTo>
                  <a:pt x="0" y="1449"/>
                </a:moveTo>
                <a:lnTo>
                  <a:pt x="66" y="307"/>
                </a:lnTo>
                <a:lnTo>
                  <a:pt x="141" y="0"/>
                </a:lnTo>
                <a:lnTo>
                  <a:pt x="201" y="45"/>
                </a:lnTo>
                <a:lnTo>
                  <a:pt x="261" y="232"/>
                </a:lnTo>
                <a:lnTo>
                  <a:pt x="335" y="479"/>
                </a:lnTo>
                <a:lnTo>
                  <a:pt x="440" y="778"/>
                </a:lnTo>
                <a:lnTo>
                  <a:pt x="560" y="1032"/>
                </a:lnTo>
                <a:lnTo>
                  <a:pt x="634" y="1159"/>
                </a:lnTo>
                <a:lnTo>
                  <a:pt x="888" y="1369"/>
                </a:lnTo>
                <a:lnTo>
                  <a:pt x="1187" y="1466"/>
                </a:lnTo>
                <a:lnTo>
                  <a:pt x="1830" y="1526"/>
                </a:lnTo>
                <a:lnTo>
                  <a:pt x="2652" y="1548"/>
                </a:lnTo>
                <a:lnTo>
                  <a:pt x="3153" y="1541"/>
                </a:lnTo>
                <a:lnTo>
                  <a:pt x="3736" y="1541"/>
                </a:lnTo>
              </a:path>
            </a:pathLst>
          </a:custGeom>
          <a:noFill/>
          <a:ln w="25400" cap="rnd">
            <a:solidFill>
              <a:srgbClr val="C25552"/>
            </a:solidFill>
            <a:round/>
            <a:headEnd type="none" w="sm" len="sm"/>
            <a:tailEnd type="none" w="sm" len="sm"/>
          </a:ln>
        </p:spPr>
        <p:txBody>
          <a:bodyPr/>
          <a:lstStyle/>
          <a:p>
            <a:endParaRPr lang="en-IN"/>
          </a:p>
        </p:txBody>
      </p:sp>
      <p:grpSp>
        <p:nvGrpSpPr>
          <p:cNvPr id="8" name="Group 61"/>
          <p:cNvGrpSpPr>
            <a:grpSpLocks/>
          </p:cNvGrpSpPr>
          <p:nvPr/>
        </p:nvGrpSpPr>
        <p:grpSpPr bwMode="auto">
          <a:xfrm>
            <a:off x="1839913" y="2933700"/>
            <a:ext cx="103187" cy="400050"/>
            <a:chOff x="1599" y="1596"/>
            <a:chExt cx="60" cy="266"/>
          </a:xfrm>
        </p:grpSpPr>
        <p:sp>
          <p:nvSpPr>
            <p:cNvPr id="97388" name="Line 62"/>
            <p:cNvSpPr>
              <a:spLocks noChangeShapeType="1"/>
            </p:cNvSpPr>
            <p:nvPr/>
          </p:nvSpPr>
          <p:spPr bwMode="auto">
            <a:xfrm>
              <a:off x="1629" y="1599"/>
              <a:ext cx="0" cy="263"/>
            </a:xfrm>
            <a:prstGeom prst="line">
              <a:avLst/>
            </a:prstGeom>
            <a:noFill/>
            <a:ln w="12700">
              <a:solidFill>
                <a:srgbClr val="000000"/>
              </a:solidFill>
              <a:round/>
              <a:headEnd type="none" w="sm" len="sm"/>
              <a:tailEnd type="none" w="sm" len="sm"/>
            </a:ln>
          </p:spPr>
          <p:txBody>
            <a:bodyPr wrap="none" anchor="ctr"/>
            <a:lstStyle/>
            <a:p>
              <a:endParaRPr lang="en-IN"/>
            </a:p>
          </p:txBody>
        </p:sp>
        <p:sp>
          <p:nvSpPr>
            <p:cNvPr id="97389" name="Line 63"/>
            <p:cNvSpPr>
              <a:spLocks noChangeShapeType="1"/>
            </p:cNvSpPr>
            <p:nvPr/>
          </p:nvSpPr>
          <p:spPr bwMode="auto">
            <a:xfrm>
              <a:off x="1599" y="1596"/>
              <a:ext cx="60" cy="0"/>
            </a:xfrm>
            <a:prstGeom prst="line">
              <a:avLst/>
            </a:prstGeom>
            <a:noFill/>
            <a:ln w="12700">
              <a:solidFill>
                <a:srgbClr val="000000"/>
              </a:solidFill>
              <a:round/>
              <a:headEnd type="none" w="sm" len="sm"/>
              <a:tailEnd type="none" w="sm" len="sm"/>
            </a:ln>
          </p:spPr>
          <p:txBody>
            <a:bodyPr wrap="none" anchor="ctr"/>
            <a:lstStyle/>
            <a:p>
              <a:endParaRPr lang="en-IN"/>
            </a:p>
          </p:txBody>
        </p:sp>
        <p:sp>
          <p:nvSpPr>
            <p:cNvPr id="97390" name="Line 64"/>
            <p:cNvSpPr>
              <a:spLocks noChangeShapeType="1"/>
            </p:cNvSpPr>
            <p:nvPr/>
          </p:nvSpPr>
          <p:spPr bwMode="auto">
            <a:xfrm>
              <a:off x="1599" y="1862"/>
              <a:ext cx="60" cy="0"/>
            </a:xfrm>
            <a:prstGeom prst="line">
              <a:avLst/>
            </a:prstGeom>
            <a:noFill/>
            <a:ln w="12700">
              <a:solidFill>
                <a:srgbClr val="000000"/>
              </a:solidFill>
              <a:round/>
              <a:headEnd type="none" w="sm" len="sm"/>
              <a:tailEnd type="none" w="sm" len="sm"/>
            </a:ln>
          </p:spPr>
          <p:txBody>
            <a:bodyPr wrap="none" anchor="ctr"/>
            <a:lstStyle/>
            <a:p>
              <a:endParaRPr lang="en-IN"/>
            </a:p>
          </p:txBody>
        </p:sp>
      </p:grpSp>
      <p:grpSp>
        <p:nvGrpSpPr>
          <p:cNvPr id="9" name="Group 65"/>
          <p:cNvGrpSpPr>
            <a:grpSpLocks/>
          </p:cNvGrpSpPr>
          <p:nvPr/>
        </p:nvGrpSpPr>
        <p:grpSpPr bwMode="auto">
          <a:xfrm>
            <a:off x="1711325" y="2546350"/>
            <a:ext cx="101600" cy="487363"/>
            <a:chOff x="1520" y="1340"/>
            <a:chExt cx="60" cy="323"/>
          </a:xfrm>
        </p:grpSpPr>
        <p:sp>
          <p:nvSpPr>
            <p:cNvPr id="97385" name="Line 66"/>
            <p:cNvSpPr>
              <a:spLocks noChangeShapeType="1"/>
            </p:cNvSpPr>
            <p:nvPr/>
          </p:nvSpPr>
          <p:spPr bwMode="auto">
            <a:xfrm>
              <a:off x="1551" y="1345"/>
              <a:ext cx="0" cy="318"/>
            </a:xfrm>
            <a:prstGeom prst="line">
              <a:avLst/>
            </a:prstGeom>
            <a:noFill/>
            <a:ln w="12700">
              <a:solidFill>
                <a:srgbClr val="000000"/>
              </a:solidFill>
              <a:round/>
              <a:headEnd type="none" w="sm" len="sm"/>
              <a:tailEnd type="none" w="sm" len="sm"/>
            </a:ln>
          </p:spPr>
          <p:txBody>
            <a:bodyPr wrap="none" anchor="ctr"/>
            <a:lstStyle/>
            <a:p>
              <a:endParaRPr lang="en-IN"/>
            </a:p>
          </p:txBody>
        </p:sp>
        <p:sp>
          <p:nvSpPr>
            <p:cNvPr id="97386" name="Line 67"/>
            <p:cNvSpPr>
              <a:spLocks noChangeShapeType="1"/>
            </p:cNvSpPr>
            <p:nvPr/>
          </p:nvSpPr>
          <p:spPr bwMode="auto">
            <a:xfrm>
              <a:off x="1520" y="1340"/>
              <a:ext cx="60" cy="0"/>
            </a:xfrm>
            <a:prstGeom prst="line">
              <a:avLst/>
            </a:prstGeom>
            <a:noFill/>
            <a:ln w="12700">
              <a:solidFill>
                <a:srgbClr val="000000"/>
              </a:solidFill>
              <a:round/>
              <a:headEnd type="none" w="sm" len="sm"/>
              <a:tailEnd type="none" w="sm" len="sm"/>
            </a:ln>
          </p:spPr>
          <p:txBody>
            <a:bodyPr wrap="none" anchor="ctr"/>
            <a:lstStyle/>
            <a:p>
              <a:endParaRPr lang="en-IN"/>
            </a:p>
          </p:txBody>
        </p:sp>
        <p:sp>
          <p:nvSpPr>
            <p:cNvPr id="97387" name="Line 68"/>
            <p:cNvSpPr>
              <a:spLocks noChangeShapeType="1"/>
            </p:cNvSpPr>
            <p:nvPr/>
          </p:nvSpPr>
          <p:spPr bwMode="auto">
            <a:xfrm>
              <a:off x="1520" y="1663"/>
              <a:ext cx="60" cy="0"/>
            </a:xfrm>
            <a:prstGeom prst="line">
              <a:avLst/>
            </a:prstGeom>
            <a:noFill/>
            <a:ln w="12700">
              <a:solidFill>
                <a:srgbClr val="000000"/>
              </a:solidFill>
              <a:round/>
              <a:headEnd type="none" w="sm" len="sm"/>
              <a:tailEnd type="none" w="sm" len="sm"/>
            </a:ln>
          </p:spPr>
          <p:txBody>
            <a:bodyPr wrap="none" anchor="ctr"/>
            <a:lstStyle/>
            <a:p>
              <a:endParaRPr lang="en-IN"/>
            </a:p>
          </p:txBody>
        </p:sp>
      </p:grpSp>
      <p:grpSp>
        <p:nvGrpSpPr>
          <p:cNvPr id="10" name="Group 69"/>
          <p:cNvGrpSpPr>
            <a:grpSpLocks/>
          </p:cNvGrpSpPr>
          <p:nvPr/>
        </p:nvGrpSpPr>
        <p:grpSpPr bwMode="auto">
          <a:xfrm>
            <a:off x="1541463" y="2316163"/>
            <a:ext cx="103187" cy="554037"/>
            <a:chOff x="1424" y="1187"/>
            <a:chExt cx="60" cy="368"/>
          </a:xfrm>
        </p:grpSpPr>
        <p:sp>
          <p:nvSpPr>
            <p:cNvPr id="97382" name="Line 70"/>
            <p:cNvSpPr>
              <a:spLocks noChangeShapeType="1"/>
            </p:cNvSpPr>
            <p:nvPr/>
          </p:nvSpPr>
          <p:spPr bwMode="auto">
            <a:xfrm>
              <a:off x="1453" y="1192"/>
              <a:ext cx="0" cy="362"/>
            </a:xfrm>
            <a:prstGeom prst="line">
              <a:avLst/>
            </a:prstGeom>
            <a:noFill/>
            <a:ln w="12700">
              <a:solidFill>
                <a:srgbClr val="000000"/>
              </a:solidFill>
              <a:round/>
              <a:headEnd type="none" w="sm" len="sm"/>
              <a:tailEnd type="none" w="sm" len="sm"/>
            </a:ln>
          </p:spPr>
          <p:txBody>
            <a:bodyPr wrap="none" anchor="ctr"/>
            <a:lstStyle/>
            <a:p>
              <a:endParaRPr lang="en-IN"/>
            </a:p>
          </p:txBody>
        </p:sp>
        <p:sp>
          <p:nvSpPr>
            <p:cNvPr id="97383" name="Line 71"/>
            <p:cNvSpPr>
              <a:spLocks noChangeShapeType="1"/>
            </p:cNvSpPr>
            <p:nvPr/>
          </p:nvSpPr>
          <p:spPr bwMode="auto">
            <a:xfrm>
              <a:off x="1424" y="1187"/>
              <a:ext cx="60" cy="0"/>
            </a:xfrm>
            <a:prstGeom prst="line">
              <a:avLst/>
            </a:prstGeom>
            <a:noFill/>
            <a:ln w="12700">
              <a:solidFill>
                <a:srgbClr val="000000"/>
              </a:solidFill>
              <a:round/>
              <a:headEnd type="none" w="sm" len="sm"/>
              <a:tailEnd type="none" w="sm" len="sm"/>
            </a:ln>
          </p:spPr>
          <p:txBody>
            <a:bodyPr wrap="none" anchor="ctr"/>
            <a:lstStyle/>
            <a:p>
              <a:endParaRPr lang="en-IN"/>
            </a:p>
          </p:txBody>
        </p:sp>
        <p:sp>
          <p:nvSpPr>
            <p:cNvPr id="97384" name="Line 72"/>
            <p:cNvSpPr>
              <a:spLocks noChangeShapeType="1"/>
            </p:cNvSpPr>
            <p:nvPr/>
          </p:nvSpPr>
          <p:spPr bwMode="auto">
            <a:xfrm>
              <a:off x="1424" y="1555"/>
              <a:ext cx="60" cy="0"/>
            </a:xfrm>
            <a:prstGeom prst="line">
              <a:avLst/>
            </a:prstGeom>
            <a:noFill/>
            <a:ln w="12700">
              <a:solidFill>
                <a:srgbClr val="000000"/>
              </a:solidFill>
              <a:round/>
              <a:headEnd type="none" w="sm" len="sm"/>
              <a:tailEnd type="none" w="sm" len="sm"/>
            </a:ln>
          </p:spPr>
          <p:txBody>
            <a:bodyPr wrap="none" anchor="ctr"/>
            <a:lstStyle/>
            <a:p>
              <a:endParaRPr lang="en-IN"/>
            </a:p>
          </p:txBody>
        </p:sp>
      </p:grpSp>
      <p:grpSp>
        <p:nvGrpSpPr>
          <p:cNvPr id="11" name="Group 73"/>
          <p:cNvGrpSpPr>
            <a:grpSpLocks/>
          </p:cNvGrpSpPr>
          <p:nvPr/>
        </p:nvGrpSpPr>
        <p:grpSpPr bwMode="auto">
          <a:xfrm>
            <a:off x="1411288" y="2727325"/>
            <a:ext cx="101600" cy="850900"/>
            <a:chOff x="1348" y="1460"/>
            <a:chExt cx="59" cy="565"/>
          </a:xfrm>
        </p:grpSpPr>
        <p:sp>
          <p:nvSpPr>
            <p:cNvPr id="97379" name="Line 74"/>
            <p:cNvSpPr>
              <a:spLocks noChangeShapeType="1"/>
            </p:cNvSpPr>
            <p:nvPr/>
          </p:nvSpPr>
          <p:spPr bwMode="auto">
            <a:xfrm>
              <a:off x="1377" y="1460"/>
              <a:ext cx="0" cy="563"/>
            </a:xfrm>
            <a:prstGeom prst="line">
              <a:avLst/>
            </a:prstGeom>
            <a:noFill/>
            <a:ln w="12700">
              <a:solidFill>
                <a:srgbClr val="000000"/>
              </a:solidFill>
              <a:round/>
              <a:headEnd type="none" w="sm" len="sm"/>
              <a:tailEnd type="none" w="sm" len="sm"/>
            </a:ln>
          </p:spPr>
          <p:txBody>
            <a:bodyPr wrap="none" anchor="ctr"/>
            <a:lstStyle/>
            <a:p>
              <a:endParaRPr lang="en-IN"/>
            </a:p>
          </p:txBody>
        </p:sp>
        <p:sp>
          <p:nvSpPr>
            <p:cNvPr id="97380" name="Line 75"/>
            <p:cNvSpPr>
              <a:spLocks noChangeShapeType="1"/>
            </p:cNvSpPr>
            <p:nvPr/>
          </p:nvSpPr>
          <p:spPr bwMode="auto">
            <a:xfrm>
              <a:off x="1348" y="1463"/>
              <a:ext cx="59" cy="0"/>
            </a:xfrm>
            <a:prstGeom prst="line">
              <a:avLst/>
            </a:prstGeom>
            <a:noFill/>
            <a:ln w="12700">
              <a:solidFill>
                <a:srgbClr val="000000"/>
              </a:solidFill>
              <a:round/>
              <a:headEnd type="none" w="sm" len="sm"/>
              <a:tailEnd type="none" w="sm" len="sm"/>
            </a:ln>
          </p:spPr>
          <p:txBody>
            <a:bodyPr wrap="none" anchor="ctr"/>
            <a:lstStyle/>
            <a:p>
              <a:endParaRPr lang="en-IN"/>
            </a:p>
          </p:txBody>
        </p:sp>
        <p:sp>
          <p:nvSpPr>
            <p:cNvPr id="97381" name="Line 76"/>
            <p:cNvSpPr>
              <a:spLocks noChangeShapeType="1"/>
            </p:cNvSpPr>
            <p:nvPr/>
          </p:nvSpPr>
          <p:spPr bwMode="auto">
            <a:xfrm>
              <a:off x="1348" y="2025"/>
              <a:ext cx="59" cy="0"/>
            </a:xfrm>
            <a:prstGeom prst="line">
              <a:avLst/>
            </a:prstGeom>
            <a:noFill/>
            <a:ln w="12700">
              <a:solidFill>
                <a:srgbClr val="000000"/>
              </a:solidFill>
              <a:round/>
              <a:headEnd type="none" w="sm" len="sm"/>
              <a:tailEnd type="none" w="sm" len="sm"/>
            </a:ln>
          </p:spPr>
          <p:txBody>
            <a:bodyPr wrap="none" anchor="ctr"/>
            <a:lstStyle/>
            <a:p>
              <a:endParaRPr lang="en-IN"/>
            </a:p>
          </p:txBody>
        </p:sp>
      </p:grpSp>
      <p:grpSp>
        <p:nvGrpSpPr>
          <p:cNvPr id="12" name="Group 77"/>
          <p:cNvGrpSpPr>
            <a:grpSpLocks/>
          </p:cNvGrpSpPr>
          <p:nvPr/>
        </p:nvGrpSpPr>
        <p:grpSpPr bwMode="auto">
          <a:xfrm>
            <a:off x="2081213" y="3748088"/>
            <a:ext cx="109537" cy="249237"/>
            <a:chOff x="1742" y="2141"/>
            <a:chExt cx="64" cy="165"/>
          </a:xfrm>
        </p:grpSpPr>
        <p:sp>
          <p:nvSpPr>
            <p:cNvPr id="97376" name="Line 78"/>
            <p:cNvSpPr>
              <a:spLocks noChangeShapeType="1"/>
            </p:cNvSpPr>
            <p:nvPr/>
          </p:nvSpPr>
          <p:spPr bwMode="auto">
            <a:xfrm>
              <a:off x="1773" y="2143"/>
              <a:ext cx="0" cy="163"/>
            </a:xfrm>
            <a:prstGeom prst="line">
              <a:avLst/>
            </a:prstGeom>
            <a:noFill/>
            <a:ln w="12700">
              <a:solidFill>
                <a:srgbClr val="000000"/>
              </a:solidFill>
              <a:round/>
              <a:headEnd type="none" w="sm" len="sm"/>
              <a:tailEnd type="none" w="sm" len="sm"/>
            </a:ln>
          </p:spPr>
          <p:txBody>
            <a:bodyPr wrap="none" anchor="ctr"/>
            <a:lstStyle/>
            <a:p>
              <a:endParaRPr lang="en-IN"/>
            </a:p>
          </p:txBody>
        </p:sp>
        <p:sp>
          <p:nvSpPr>
            <p:cNvPr id="97377" name="Line 79"/>
            <p:cNvSpPr>
              <a:spLocks noChangeShapeType="1"/>
            </p:cNvSpPr>
            <p:nvPr/>
          </p:nvSpPr>
          <p:spPr bwMode="auto">
            <a:xfrm>
              <a:off x="1742" y="2141"/>
              <a:ext cx="64" cy="0"/>
            </a:xfrm>
            <a:prstGeom prst="line">
              <a:avLst/>
            </a:prstGeom>
            <a:noFill/>
            <a:ln w="12700">
              <a:solidFill>
                <a:srgbClr val="000000"/>
              </a:solidFill>
              <a:round/>
              <a:headEnd type="none" w="sm" len="sm"/>
              <a:tailEnd type="none" w="sm" len="sm"/>
            </a:ln>
          </p:spPr>
          <p:txBody>
            <a:bodyPr wrap="none" anchor="ctr"/>
            <a:lstStyle/>
            <a:p>
              <a:endParaRPr lang="en-IN"/>
            </a:p>
          </p:txBody>
        </p:sp>
        <p:sp>
          <p:nvSpPr>
            <p:cNvPr id="97378" name="Line 80"/>
            <p:cNvSpPr>
              <a:spLocks noChangeShapeType="1"/>
            </p:cNvSpPr>
            <p:nvPr/>
          </p:nvSpPr>
          <p:spPr bwMode="auto">
            <a:xfrm>
              <a:off x="1742" y="2306"/>
              <a:ext cx="64" cy="0"/>
            </a:xfrm>
            <a:prstGeom prst="line">
              <a:avLst/>
            </a:prstGeom>
            <a:noFill/>
            <a:ln w="12700">
              <a:solidFill>
                <a:srgbClr val="000000"/>
              </a:solidFill>
              <a:round/>
              <a:headEnd type="none" w="sm" len="sm"/>
              <a:tailEnd type="none" w="sm" len="sm"/>
            </a:ln>
          </p:spPr>
          <p:txBody>
            <a:bodyPr wrap="none" anchor="ctr"/>
            <a:lstStyle/>
            <a:p>
              <a:endParaRPr lang="en-IN"/>
            </a:p>
          </p:txBody>
        </p:sp>
      </p:grpSp>
      <p:grpSp>
        <p:nvGrpSpPr>
          <p:cNvPr id="13" name="Group 81"/>
          <p:cNvGrpSpPr>
            <a:grpSpLocks/>
          </p:cNvGrpSpPr>
          <p:nvPr/>
        </p:nvGrpSpPr>
        <p:grpSpPr bwMode="auto">
          <a:xfrm>
            <a:off x="2919413" y="4649788"/>
            <a:ext cx="98425" cy="160337"/>
            <a:chOff x="2229" y="2735"/>
            <a:chExt cx="58" cy="107"/>
          </a:xfrm>
        </p:grpSpPr>
        <p:sp>
          <p:nvSpPr>
            <p:cNvPr id="97373" name="Line 82"/>
            <p:cNvSpPr>
              <a:spLocks noChangeShapeType="1"/>
            </p:cNvSpPr>
            <p:nvPr/>
          </p:nvSpPr>
          <p:spPr bwMode="auto">
            <a:xfrm>
              <a:off x="2259" y="2736"/>
              <a:ext cx="0" cy="105"/>
            </a:xfrm>
            <a:prstGeom prst="line">
              <a:avLst/>
            </a:prstGeom>
            <a:noFill/>
            <a:ln w="12700">
              <a:solidFill>
                <a:srgbClr val="000000"/>
              </a:solidFill>
              <a:round/>
              <a:headEnd type="none" w="sm" len="sm"/>
              <a:tailEnd type="none" w="sm" len="sm"/>
            </a:ln>
          </p:spPr>
          <p:txBody>
            <a:bodyPr wrap="none" anchor="ctr"/>
            <a:lstStyle/>
            <a:p>
              <a:endParaRPr lang="en-IN"/>
            </a:p>
          </p:txBody>
        </p:sp>
        <p:sp>
          <p:nvSpPr>
            <p:cNvPr id="97374" name="Line 83"/>
            <p:cNvSpPr>
              <a:spLocks noChangeShapeType="1"/>
            </p:cNvSpPr>
            <p:nvPr/>
          </p:nvSpPr>
          <p:spPr bwMode="auto">
            <a:xfrm>
              <a:off x="2229" y="2735"/>
              <a:ext cx="58" cy="0"/>
            </a:xfrm>
            <a:prstGeom prst="line">
              <a:avLst/>
            </a:prstGeom>
            <a:noFill/>
            <a:ln w="12700">
              <a:solidFill>
                <a:srgbClr val="000000"/>
              </a:solidFill>
              <a:round/>
              <a:headEnd type="none" w="sm" len="sm"/>
              <a:tailEnd type="none" w="sm" len="sm"/>
            </a:ln>
          </p:spPr>
          <p:txBody>
            <a:bodyPr wrap="none" anchor="ctr"/>
            <a:lstStyle/>
            <a:p>
              <a:endParaRPr lang="en-IN"/>
            </a:p>
          </p:txBody>
        </p:sp>
        <p:sp>
          <p:nvSpPr>
            <p:cNvPr id="97375" name="Line 84"/>
            <p:cNvSpPr>
              <a:spLocks noChangeShapeType="1"/>
            </p:cNvSpPr>
            <p:nvPr/>
          </p:nvSpPr>
          <p:spPr bwMode="auto">
            <a:xfrm>
              <a:off x="2229" y="2842"/>
              <a:ext cx="58" cy="0"/>
            </a:xfrm>
            <a:prstGeom prst="line">
              <a:avLst/>
            </a:prstGeom>
            <a:noFill/>
            <a:ln w="12700">
              <a:solidFill>
                <a:srgbClr val="000000"/>
              </a:solidFill>
              <a:round/>
              <a:headEnd type="none" w="sm" len="sm"/>
              <a:tailEnd type="none" w="sm" len="sm"/>
            </a:ln>
          </p:spPr>
          <p:txBody>
            <a:bodyPr wrap="none" anchor="ctr"/>
            <a:lstStyle/>
            <a:p>
              <a:endParaRPr lang="en-IN"/>
            </a:p>
          </p:txBody>
        </p:sp>
      </p:grpSp>
      <p:grpSp>
        <p:nvGrpSpPr>
          <p:cNvPr id="14" name="Group 85"/>
          <p:cNvGrpSpPr>
            <a:grpSpLocks/>
          </p:cNvGrpSpPr>
          <p:nvPr/>
        </p:nvGrpSpPr>
        <p:grpSpPr bwMode="auto">
          <a:xfrm>
            <a:off x="2384425" y="4270375"/>
            <a:ext cx="98425" cy="165100"/>
            <a:chOff x="1913" y="2484"/>
            <a:chExt cx="58" cy="109"/>
          </a:xfrm>
        </p:grpSpPr>
        <p:sp>
          <p:nvSpPr>
            <p:cNvPr id="97370" name="Line 86"/>
            <p:cNvSpPr>
              <a:spLocks noChangeShapeType="1"/>
            </p:cNvSpPr>
            <p:nvPr/>
          </p:nvSpPr>
          <p:spPr bwMode="auto">
            <a:xfrm>
              <a:off x="1943" y="2486"/>
              <a:ext cx="0" cy="106"/>
            </a:xfrm>
            <a:prstGeom prst="line">
              <a:avLst/>
            </a:prstGeom>
            <a:noFill/>
            <a:ln w="12700">
              <a:solidFill>
                <a:srgbClr val="000000"/>
              </a:solidFill>
              <a:round/>
              <a:headEnd type="none" w="sm" len="sm"/>
              <a:tailEnd type="none" w="sm" len="sm"/>
            </a:ln>
          </p:spPr>
          <p:txBody>
            <a:bodyPr wrap="none" anchor="ctr"/>
            <a:lstStyle/>
            <a:p>
              <a:endParaRPr lang="en-IN"/>
            </a:p>
          </p:txBody>
        </p:sp>
        <p:sp>
          <p:nvSpPr>
            <p:cNvPr id="97371" name="Line 87"/>
            <p:cNvSpPr>
              <a:spLocks noChangeShapeType="1"/>
            </p:cNvSpPr>
            <p:nvPr/>
          </p:nvSpPr>
          <p:spPr bwMode="auto">
            <a:xfrm>
              <a:off x="1913" y="2484"/>
              <a:ext cx="58" cy="0"/>
            </a:xfrm>
            <a:prstGeom prst="line">
              <a:avLst/>
            </a:prstGeom>
            <a:noFill/>
            <a:ln w="12700">
              <a:solidFill>
                <a:srgbClr val="000000"/>
              </a:solidFill>
              <a:round/>
              <a:headEnd type="none" w="sm" len="sm"/>
              <a:tailEnd type="none" w="sm" len="sm"/>
            </a:ln>
          </p:spPr>
          <p:txBody>
            <a:bodyPr wrap="none" anchor="ctr"/>
            <a:lstStyle/>
            <a:p>
              <a:endParaRPr lang="en-IN"/>
            </a:p>
          </p:txBody>
        </p:sp>
        <p:sp>
          <p:nvSpPr>
            <p:cNvPr id="97372" name="Line 88"/>
            <p:cNvSpPr>
              <a:spLocks noChangeShapeType="1"/>
            </p:cNvSpPr>
            <p:nvPr/>
          </p:nvSpPr>
          <p:spPr bwMode="auto">
            <a:xfrm>
              <a:off x="1913" y="2593"/>
              <a:ext cx="58" cy="0"/>
            </a:xfrm>
            <a:prstGeom prst="line">
              <a:avLst/>
            </a:prstGeom>
            <a:noFill/>
            <a:ln w="12700">
              <a:solidFill>
                <a:srgbClr val="000000"/>
              </a:solidFill>
              <a:round/>
              <a:headEnd type="none" w="sm" len="sm"/>
              <a:tailEnd type="none" w="sm" len="sm"/>
            </a:ln>
          </p:spPr>
          <p:txBody>
            <a:bodyPr wrap="none" anchor="ctr"/>
            <a:lstStyle/>
            <a:p>
              <a:endParaRPr lang="en-IN"/>
            </a:p>
          </p:txBody>
        </p:sp>
      </p:grpSp>
      <p:sp>
        <p:nvSpPr>
          <p:cNvPr id="97321" name="Line 89"/>
          <p:cNvSpPr>
            <a:spLocks noChangeShapeType="1"/>
          </p:cNvSpPr>
          <p:nvPr/>
        </p:nvSpPr>
        <p:spPr bwMode="auto">
          <a:xfrm>
            <a:off x="1335088" y="2279650"/>
            <a:ext cx="0" cy="2944813"/>
          </a:xfrm>
          <a:prstGeom prst="line">
            <a:avLst/>
          </a:prstGeom>
          <a:noFill/>
          <a:ln w="12700">
            <a:solidFill>
              <a:srgbClr val="000000"/>
            </a:solidFill>
            <a:round/>
            <a:headEnd type="none" w="sm" len="sm"/>
            <a:tailEnd type="none" w="sm" len="sm"/>
          </a:ln>
        </p:spPr>
        <p:txBody>
          <a:bodyPr wrap="none" anchor="ctr"/>
          <a:lstStyle/>
          <a:p>
            <a:endParaRPr lang="en-IN"/>
          </a:p>
        </p:txBody>
      </p:sp>
      <p:sp>
        <p:nvSpPr>
          <p:cNvPr id="97322" name="Line 90"/>
          <p:cNvSpPr>
            <a:spLocks noChangeShapeType="1"/>
          </p:cNvSpPr>
          <p:nvPr/>
        </p:nvSpPr>
        <p:spPr bwMode="auto">
          <a:xfrm>
            <a:off x="1233488" y="2279650"/>
            <a:ext cx="101600" cy="0"/>
          </a:xfrm>
          <a:prstGeom prst="line">
            <a:avLst/>
          </a:prstGeom>
          <a:noFill/>
          <a:ln w="12700">
            <a:solidFill>
              <a:srgbClr val="000000"/>
            </a:solidFill>
            <a:round/>
            <a:headEnd type="none" w="sm" len="sm"/>
            <a:tailEnd type="none" w="sm" len="sm"/>
          </a:ln>
        </p:spPr>
        <p:txBody>
          <a:bodyPr wrap="none" anchor="ctr"/>
          <a:lstStyle/>
          <a:p>
            <a:endParaRPr lang="en-IN"/>
          </a:p>
        </p:txBody>
      </p:sp>
      <p:grpSp>
        <p:nvGrpSpPr>
          <p:cNvPr id="15" name="Group 91"/>
          <p:cNvGrpSpPr>
            <a:grpSpLocks/>
          </p:cNvGrpSpPr>
          <p:nvPr/>
        </p:nvGrpSpPr>
        <p:grpSpPr bwMode="auto">
          <a:xfrm>
            <a:off x="1235075" y="2860675"/>
            <a:ext cx="96838" cy="574675"/>
            <a:chOff x="1245" y="1549"/>
            <a:chExt cx="57" cy="380"/>
          </a:xfrm>
        </p:grpSpPr>
        <p:sp>
          <p:nvSpPr>
            <p:cNvPr id="97368" name="Line 92"/>
            <p:cNvSpPr>
              <a:spLocks noChangeShapeType="1"/>
            </p:cNvSpPr>
            <p:nvPr/>
          </p:nvSpPr>
          <p:spPr bwMode="auto">
            <a:xfrm>
              <a:off x="1245" y="1549"/>
              <a:ext cx="57" cy="0"/>
            </a:xfrm>
            <a:prstGeom prst="line">
              <a:avLst/>
            </a:prstGeom>
            <a:noFill/>
            <a:ln w="12700">
              <a:solidFill>
                <a:srgbClr val="000000"/>
              </a:solidFill>
              <a:round/>
              <a:headEnd type="none" w="sm" len="sm"/>
              <a:tailEnd type="none" w="sm" len="sm"/>
            </a:ln>
          </p:spPr>
          <p:txBody>
            <a:bodyPr wrap="none" anchor="ctr"/>
            <a:lstStyle/>
            <a:p>
              <a:endParaRPr lang="en-IN"/>
            </a:p>
          </p:txBody>
        </p:sp>
        <p:sp>
          <p:nvSpPr>
            <p:cNvPr id="97369" name="Line 93"/>
            <p:cNvSpPr>
              <a:spLocks noChangeShapeType="1"/>
            </p:cNvSpPr>
            <p:nvPr/>
          </p:nvSpPr>
          <p:spPr bwMode="auto">
            <a:xfrm>
              <a:off x="1245" y="1929"/>
              <a:ext cx="57" cy="0"/>
            </a:xfrm>
            <a:prstGeom prst="line">
              <a:avLst/>
            </a:prstGeom>
            <a:noFill/>
            <a:ln w="12700">
              <a:solidFill>
                <a:srgbClr val="000000"/>
              </a:solidFill>
              <a:round/>
              <a:headEnd type="none" w="sm" len="sm"/>
              <a:tailEnd type="none" w="sm" len="sm"/>
            </a:ln>
          </p:spPr>
          <p:txBody>
            <a:bodyPr wrap="none" anchor="ctr"/>
            <a:lstStyle/>
            <a:p>
              <a:endParaRPr lang="en-IN"/>
            </a:p>
          </p:txBody>
        </p:sp>
      </p:grpSp>
      <p:grpSp>
        <p:nvGrpSpPr>
          <p:cNvPr id="16" name="Group 94"/>
          <p:cNvGrpSpPr>
            <a:grpSpLocks/>
          </p:cNvGrpSpPr>
          <p:nvPr/>
        </p:nvGrpSpPr>
        <p:grpSpPr bwMode="auto">
          <a:xfrm>
            <a:off x="1243013" y="3997325"/>
            <a:ext cx="98425" cy="573088"/>
            <a:chOff x="1250" y="2302"/>
            <a:chExt cx="57" cy="381"/>
          </a:xfrm>
        </p:grpSpPr>
        <p:sp>
          <p:nvSpPr>
            <p:cNvPr id="97366" name="Line 95"/>
            <p:cNvSpPr>
              <a:spLocks noChangeShapeType="1"/>
            </p:cNvSpPr>
            <p:nvPr/>
          </p:nvSpPr>
          <p:spPr bwMode="auto">
            <a:xfrm>
              <a:off x="1250" y="2302"/>
              <a:ext cx="57" cy="0"/>
            </a:xfrm>
            <a:prstGeom prst="line">
              <a:avLst/>
            </a:prstGeom>
            <a:noFill/>
            <a:ln w="12700">
              <a:solidFill>
                <a:srgbClr val="000000"/>
              </a:solidFill>
              <a:round/>
              <a:headEnd type="none" w="sm" len="sm"/>
              <a:tailEnd type="none" w="sm" len="sm"/>
            </a:ln>
          </p:spPr>
          <p:txBody>
            <a:bodyPr wrap="none" anchor="ctr"/>
            <a:lstStyle/>
            <a:p>
              <a:endParaRPr lang="en-IN"/>
            </a:p>
          </p:txBody>
        </p:sp>
        <p:sp>
          <p:nvSpPr>
            <p:cNvPr id="97367" name="Line 96"/>
            <p:cNvSpPr>
              <a:spLocks noChangeShapeType="1"/>
            </p:cNvSpPr>
            <p:nvPr/>
          </p:nvSpPr>
          <p:spPr bwMode="auto">
            <a:xfrm>
              <a:off x="1250" y="2683"/>
              <a:ext cx="57" cy="0"/>
            </a:xfrm>
            <a:prstGeom prst="line">
              <a:avLst/>
            </a:prstGeom>
            <a:noFill/>
            <a:ln w="12700">
              <a:solidFill>
                <a:srgbClr val="000000"/>
              </a:solidFill>
              <a:round/>
              <a:headEnd type="none" w="sm" len="sm"/>
              <a:tailEnd type="none" w="sm" len="sm"/>
            </a:ln>
          </p:spPr>
          <p:txBody>
            <a:bodyPr wrap="none" anchor="ctr"/>
            <a:lstStyle/>
            <a:p>
              <a:endParaRPr lang="en-IN"/>
            </a:p>
          </p:txBody>
        </p:sp>
      </p:grpSp>
      <p:grpSp>
        <p:nvGrpSpPr>
          <p:cNvPr id="17" name="Group 97"/>
          <p:cNvGrpSpPr>
            <a:grpSpLocks/>
          </p:cNvGrpSpPr>
          <p:nvPr/>
        </p:nvGrpSpPr>
        <p:grpSpPr bwMode="auto">
          <a:xfrm>
            <a:off x="925513" y="2139950"/>
            <a:ext cx="290512" cy="3184525"/>
            <a:chOff x="1065" y="1070"/>
            <a:chExt cx="169" cy="2113"/>
          </a:xfrm>
        </p:grpSpPr>
        <p:sp>
          <p:nvSpPr>
            <p:cNvPr id="97360" name="Rectangle 98"/>
            <p:cNvSpPr>
              <a:spLocks noChangeArrowheads="1"/>
            </p:cNvSpPr>
            <p:nvPr/>
          </p:nvSpPr>
          <p:spPr bwMode="auto">
            <a:xfrm>
              <a:off x="1065" y="1070"/>
              <a:ext cx="169" cy="221"/>
            </a:xfrm>
            <a:prstGeom prst="rect">
              <a:avLst/>
            </a:prstGeom>
            <a:noFill/>
            <a:ln w="9525">
              <a:noFill/>
              <a:miter lim="800000"/>
              <a:headEnd/>
              <a:tailEnd/>
            </a:ln>
          </p:spPr>
          <p:txBody>
            <a:bodyPr wrap="none" lIns="87312" tIns="42862" rIns="87312" bIns="42862">
              <a:spAutoFit/>
            </a:bodyPr>
            <a:lstStyle/>
            <a:p>
              <a:pPr defTabSz="857250" eaLnBrk="1" hangingPunct="1"/>
              <a:r>
                <a:rPr lang="en-GB" altLang="en-US" sz="1600">
                  <a:solidFill>
                    <a:srgbClr val="333333"/>
                  </a:solidFill>
                  <a:latin typeface="75 Helvetica Bold"/>
                  <a:ea typeface="ヒラギノ角ゴ Pro W3" charset="-128"/>
                </a:rPr>
                <a:t>5</a:t>
              </a:r>
            </a:p>
          </p:txBody>
        </p:sp>
        <p:sp>
          <p:nvSpPr>
            <p:cNvPr id="97361" name="Rectangle 99"/>
            <p:cNvSpPr>
              <a:spLocks noChangeArrowheads="1"/>
            </p:cNvSpPr>
            <p:nvPr/>
          </p:nvSpPr>
          <p:spPr bwMode="auto">
            <a:xfrm>
              <a:off x="1065" y="1460"/>
              <a:ext cx="169" cy="221"/>
            </a:xfrm>
            <a:prstGeom prst="rect">
              <a:avLst/>
            </a:prstGeom>
            <a:noFill/>
            <a:ln w="9525">
              <a:noFill/>
              <a:miter lim="800000"/>
              <a:headEnd/>
              <a:tailEnd/>
            </a:ln>
          </p:spPr>
          <p:txBody>
            <a:bodyPr wrap="none" lIns="87312" tIns="42862" rIns="87312" bIns="42862">
              <a:spAutoFit/>
            </a:bodyPr>
            <a:lstStyle/>
            <a:p>
              <a:pPr defTabSz="857250" eaLnBrk="1" hangingPunct="1"/>
              <a:r>
                <a:rPr lang="en-GB" altLang="en-US" sz="1600">
                  <a:solidFill>
                    <a:srgbClr val="333333"/>
                  </a:solidFill>
                  <a:latin typeface="75 Helvetica Bold"/>
                  <a:ea typeface="ヒラギノ角ゴ Pro W3" charset="-128"/>
                </a:rPr>
                <a:t>4</a:t>
              </a:r>
            </a:p>
          </p:txBody>
        </p:sp>
        <p:sp>
          <p:nvSpPr>
            <p:cNvPr id="97362" name="Rectangle 100"/>
            <p:cNvSpPr>
              <a:spLocks noChangeArrowheads="1"/>
            </p:cNvSpPr>
            <p:nvPr/>
          </p:nvSpPr>
          <p:spPr bwMode="auto">
            <a:xfrm>
              <a:off x="1065" y="1834"/>
              <a:ext cx="169" cy="221"/>
            </a:xfrm>
            <a:prstGeom prst="rect">
              <a:avLst/>
            </a:prstGeom>
            <a:noFill/>
            <a:ln w="9525">
              <a:noFill/>
              <a:miter lim="800000"/>
              <a:headEnd/>
              <a:tailEnd/>
            </a:ln>
          </p:spPr>
          <p:txBody>
            <a:bodyPr wrap="none" lIns="87312" tIns="42862" rIns="87312" bIns="42862">
              <a:spAutoFit/>
            </a:bodyPr>
            <a:lstStyle/>
            <a:p>
              <a:pPr defTabSz="857250" eaLnBrk="1" hangingPunct="1"/>
              <a:r>
                <a:rPr lang="en-GB" altLang="en-US" sz="1600">
                  <a:solidFill>
                    <a:srgbClr val="333333"/>
                  </a:solidFill>
                  <a:latin typeface="75 Helvetica Bold"/>
                  <a:ea typeface="ヒラギノ角ゴ Pro W3" charset="-128"/>
                </a:rPr>
                <a:t>3</a:t>
              </a:r>
            </a:p>
          </p:txBody>
        </p:sp>
        <p:sp>
          <p:nvSpPr>
            <p:cNvPr id="97363" name="Rectangle 101"/>
            <p:cNvSpPr>
              <a:spLocks noChangeArrowheads="1"/>
            </p:cNvSpPr>
            <p:nvPr/>
          </p:nvSpPr>
          <p:spPr bwMode="auto">
            <a:xfrm>
              <a:off x="1065" y="2191"/>
              <a:ext cx="169" cy="221"/>
            </a:xfrm>
            <a:prstGeom prst="rect">
              <a:avLst/>
            </a:prstGeom>
            <a:noFill/>
            <a:ln w="9525">
              <a:noFill/>
              <a:miter lim="800000"/>
              <a:headEnd/>
              <a:tailEnd/>
            </a:ln>
          </p:spPr>
          <p:txBody>
            <a:bodyPr wrap="none" lIns="87312" tIns="42862" rIns="87312" bIns="42862">
              <a:spAutoFit/>
            </a:bodyPr>
            <a:lstStyle/>
            <a:p>
              <a:pPr defTabSz="857250" eaLnBrk="1" hangingPunct="1"/>
              <a:r>
                <a:rPr lang="en-GB" altLang="en-US" sz="1600">
                  <a:solidFill>
                    <a:srgbClr val="333333"/>
                  </a:solidFill>
                  <a:latin typeface="75 Helvetica Bold"/>
                  <a:ea typeface="ヒラギノ角ゴ Pro W3" charset="-128"/>
                </a:rPr>
                <a:t>2</a:t>
              </a:r>
            </a:p>
          </p:txBody>
        </p:sp>
        <p:sp>
          <p:nvSpPr>
            <p:cNvPr id="97364" name="Rectangle 102"/>
            <p:cNvSpPr>
              <a:spLocks noChangeArrowheads="1"/>
            </p:cNvSpPr>
            <p:nvPr/>
          </p:nvSpPr>
          <p:spPr bwMode="auto">
            <a:xfrm>
              <a:off x="1065" y="2588"/>
              <a:ext cx="161" cy="221"/>
            </a:xfrm>
            <a:prstGeom prst="rect">
              <a:avLst/>
            </a:prstGeom>
            <a:noFill/>
            <a:ln w="9525">
              <a:noFill/>
              <a:miter lim="800000"/>
              <a:headEnd/>
              <a:tailEnd/>
            </a:ln>
          </p:spPr>
          <p:txBody>
            <a:bodyPr lIns="87312" tIns="42862" rIns="87312" bIns="42862">
              <a:spAutoFit/>
            </a:bodyPr>
            <a:lstStyle/>
            <a:p>
              <a:pPr defTabSz="857250" eaLnBrk="1" hangingPunct="1"/>
              <a:r>
                <a:rPr lang="en-GB" altLang="en-US" sz="1600">
                  <a:solidFill>
                    <a:srgbClr val="333333"/>
                  </a:solidFill>
                  <a:latin typeface="75 Helvetica Bold"/>
                  <a:ea typeface="ヒラギノ角ゴ Pro W3" charset="-128"/>
                </a:rPr>
                <a:t>1</a:t>
              </a:r>
            </a:p>
          </p:txBody>
        </p:sp>
        <p:sp>
          <p:nvSpPr>
            <p:cNvPr id="97365" name="Rectangle 103"/>
            <p:cNvSpPr>
              <a:spLocks noChangeArrowheads="1"/>
            </p:cNvSpPr>
            <p:nvPr/>
          </p:nvSpPr>
          <p:spPr bwMode="auto">
            <a:xfrm>
              <a:off x="1065" y="2962"/>
              <a:ext cx="169" cy="221"/>
            </a:xfrm>
            <a:prstGeom prst="rect">
              <a:avLst/>
            </a:prstGeom>
            <a:noFill/>
            <a:ln w="9525">
              <a:noFill/>
              <a:miter lim="800000"/>
              <a:headEnd/>
              <a:tailEnd/>
            </a:ln>
          </p:spPr>
          <p:txBody>
            <a:bodyPr wrap="none" lIns="87312" tIns="42862" rIns="87312" bIns="42862">
              <a:spAutoFit/>
            </a:bodyPr>
            <a:lstStyle/>
            <a:p>
              <a:pPr defTabSz="857250" eaLnBrk="1" hangingPunct="1"/>
              <a:r>
                <a:rPr lang="en-GB" altLang="en-US" sz="1600">
                  <a:solidFill>
                    <a:srgbClr val="333333"/>
                  </a:solidFill>
                  <a:latin typeface="75 Helvetica Bold"/>
                  <a:ea typeface="ヒラギノ角ゴ Pro W3" charset="-128"/>
                </a:rPr>
                <a:t>0</a:t>
              </a:r>
            </a:p>
          </p:txBody>
        </p:sp>
      </p:grpSp>
      <p:sp>
        <p:nvSpPr>
          <p:cNvPr id="97326" name="Rectangle 104"/>
          <p:cNvSpPr>
            <a:spLocks noChangeArrowheads="1"/>
          </p:cNvSpPr>
          <p:nvPr/>
        </p:nvSpPr>
        <p:spPr bwMode="auto">
          <a:xfrm>
            <a:off x="5746750" y="2289175"/>
            <a:ext cx="3165475" cy="911225"/>
          </a:xfrm>
          <a:prstGeom prst="rect">
            <a:avLst/>
          </a:prstGeom>
          <a:noFill/>
          <a:ln w="9525">
            <a:noFill/>
            <a:miter lim="800000"/>
            <a:headEnd/>
            <a:tailEnd/>
          </a:ln>
        </p:spPr>
        <p:txBody>
          <a:bodyPr lIns="87312" tIns="42862" rIns="87312" bIns="42862">
            <a:spAutoFit/>
          </a:bodyPr>
          <a:lstStyle/>
          <a:p>
            <a:pPr defTabSz="857250" eaLnBrk="1" hangingPunct="1">
              <a:lnSpc>
                <a:spcPct val="90000"/>
              </a:lnSpc>
              <a:spcBef>
                <a:spcPts val="600"/>
              </a:spcBef>
            </a:pPr>
            <a:r>
              <a:rPr lang="en-GB" altLang="en-US" dirty="0">
                <a:solidFill>
                  <a:srgbClr val="333333"/>
                </a:solidFill>
                <a:ea typeface="ヒラギノ角ゴ Pro W3" charset="-128"/>
              </a:rPr>
              <a:t>Insulin </a:t>
            </a:r>
            <a:r>
              <a:rPr lang="en-GB" altLang="en-US" dirty="0" err="1">
                <a:solidFill>
                  <a:srgbClr val="333333"/>
                </a:solidFill>
                <a:ea typeface="ヒラギノ角ゴ Pro W3" charset="-128"/>
              </a:rPr>
              <a:t>lispro</a:t>
            </a:r>
            <a:r>
              <a:rPr lang="en-GB" altLang="en-US" dirty="0">
                <a:solidFill>
                  <a:srgbClr val="333333"/>
                </a:solidFill>
                <a:ea typeface="ヒラギノ角ゴ Pro W3" charset="-128"/>
              </a:rPr>
              <a:t> (</a:t>
            </a:r>
            <a:r>
              <a:rPr lang="en-GB" altLang="en-US" dirty="0" err="1">
                <a:solidFill>
                  <a:srgbClr val="333333"/>
                </a:solidFill>
                <a:ea typeface="ヒラギノ角ゴ Pro W3" charset="-128"/>
              </a:rPr>
              <a:t>ie</a:t>
            </a:r>
            <a:r>
              <a:rPr lang="en-GB" altLang="en-US" dirty="0">
                <a:solidFill>
                  <a:srgbClr val="333333"/>
                </a:solidFill>
                <a:ea typeface="ヒラギノ角ゴ Pro W3" charset="-128"/>
              </a:rPr>
              <a:t>, </a:t>
            </a:r>
            <a:r>
              <a:rPr lang="en-GB" altLang="en-US" dirty="0" err="1">
                <a:solidFill>
                  <a:srgbClr val="333333"/>
                </a:solidFill>
                <a:ea typeface="ヒラギノ角ゴ Pro W3" charset="-128"/>
              </a:rPr>
              <a:t>Humalog</a:t>
            </a:r>
            <a:r>
              <a:rPr lang="en-GB" altLang="en-US" baseline="30000" dirty="0">
                <a:solidFill>
                  <a:srgbClr val="333333"/>
                </a:solidFill>
                <a:ea typeface="ヒラギノ角ゴ Pro W3" charset="-128"/>
              </a:rPr>
              <a:t>®</a:t>
            </a:r>
            <a:r>
              <a:rPr lang="en-GB" altLang="en-US" dirty="0">
                <a:solidFill>
                  <a:srgbClr val="333333"/>
                </a:solidFill>
                <a:ea typeface="ヒラギノ角ゴ Pro W3" charset="-128"/>
              </a:rPr>
              <a:t>)</a:t>
            </a:r>
          </a:p>
          <a:p>
            <a:pPr defTabSz="857250" eaLnBrk="1" hangingPunct="1">
              <a:lnSpc>
                <a:spcPct val="90000"/>
              </a:lnSpc>
              <a:spcBef>
                <a:spcPts val="600"/>
              </a:spcBef>
            </a:pPr>
            <a:r>
              <a:rPr lang="en-GB" altLang="en-US" dirty="0">
                <a:solidFill>
                  <a:srgbClr val="333333"/>
                </a:solidFill>
                <a:ea typeface="ヒラギノ角ゴ Pro W3" charset="-128"/>
              </a:rPr>
              <a:t>Insulin human recombinant </a:t>
            </a:r>
            <a:br>
              <a:rPr lang="en-GB" altLang="en-US" dirty="0">
                <a:solidFill>
                  <a:srgbClr val="333333"/>
                </a:solidFill>
                <a:ea typeface="ヒラギノ角ゴ Pro W3" charset="-128"/>
              </a:rPr>
            </a:br>
            <a:r>
              <a:rPr lang="en-GB" altLang="en-US" dirty="0">
                <a:solidFill>
                  <a:srgbClr val="333333"/>
                </a:solidFill>
                <a:ea typeface="ヒラギノ角ゴ Pro W3" charset="-128"/>
              </a:rPr>
              <a:t>(</a:t>
            </a:r>
            <a:r>
              <a:rPr lang="en-GB" altLang="en-US" dirty="0" err="1">
                <a:solidFill>
                  <a:srgbClr val="333333"/>
                </a:solidFill>
                <a:ea typeface="ヒラギノ角ゴ Pro W3" charset="-128"/>
              </a:rPr>
              <a:t>eg</a:t>
            </a:r>
            <a:r>
              <a:rPr lang="en-GB" altLang="en-US" dirty="0">
                <a:solidFill>
                  <a:srgbClr val="333333"/>
                </a:solidFill>
                <a:ea typeface="ヒラギノ角ゴ Pro W3" charset="-128"/>
              </a:rPr>
              <a:t>, </a:t>
            </a:r>
            <a:r>
              <a:rPr lang="en-GB" altLang="en-US" dirty="0" err="1">
                <a:solidFill>
                  <a:srgbClr val="333333"/>
                </a:solidFill>
                <a:ea typeface="ヒラギノ角ゴ Pro W3" charset="-128"/>
              </a:rPr>
              <a:t>Humulin</a:t>
            </a:r>
            <a:r>
              <a:rPr lang="en-GB" altLang="en-US" baseline="30000" dirty="0">
                <a:solidFill>
                  <a:srgbClr val="333333"/>
                </a:solidFill>
                <a:ea typeface="ヒラギノ角ゴ Pro W3" charset="-128"/>
              </a:rPr>
              <a:t>®</a:t>
            </a:r>
            <a:r>
              <a:rPr lang="en-GB" altLang="en-US" dirty="0">
                <a:solidFill>
                  <a:srgbClr val="333333"/>
                </a:solidFill>
                <a:ea typeface="ヒラギノ角ゴ Pro W3" charset="-128"/>
              </a:rPr>
              <a:t> R)</a:t>
            </a:r>
          </a:p>
        </p:txBody>
      </p:sp>
      <p:sp>
        <p:nvSpPr>
          <p:cNvPr id="97327" name="Rectangle 106"/>
          <p:cNvSpPr>
            <a:spLocks noChangeArrowheads="1"/>
          </p:cNvSpPr>
          <p:nvPr/>
        </p:nvSpPr>
        <p:spPr bwMode="auto">
          <a:xfrm>
            <a:off x="3640138" y="5545138"/>
            <a:ext cx="1852612" cy="363537"/>
          </a:xfrm>
          <a:prstGeom prst="rect">
            <a:avLst/>
          </a:prstGeom>
          <a:noFill/>
          <a:ln w="9525">
            <a:noFill/>
            <a:miter lim="800000"/>
            <a:headEnd/>
            <a:tailEnd/>
          </a:ln>
        </p:spPr>
        <p:txBody>
          <a:bodyPr lIns="87312" tIns="42862" rIns="87312" bIns="42862">
            <a:spAutoFit/>
          </a:bodyPr>
          <a:lstStyle/>
          <a:p>
            <a:pPr algn="ctr" defTabSz="857250" eaLnBrk="1" hangingPunct="1"/>
            <a:r>
              <a:rPr lang="en-GB" altLang="en-US" b="1">
                <a:solidFill>
                  <a:srgbClr val="333333"/>
                </a:solidFill>
                <a:ea typeface="ヒラギノ角ゴ Pro W3" charset="-128"/>
              </a:rPr>
              <a:t>Time (Hours)</a:t>
            </a:r>
          </a:p>
        </p:txBody>
      </p:sp>
      <p:sp>
        <p:nvSpPr>
          <p:cNvPr id="97328" name="Rectangle 111"/>
          <p:cNvSpPr>
            <a:spLocks noChangeArrowheads="1"/>
          </p:cNvSpPr>
          <p:nvPr/>
        </p:nvSpPr>
        <p:spPr bwMode="auto">
          <a:xfrm>
            <a:off x="1384300" y="3035300"/>
            <a:ext cx="144463" cy="144463"/>
          </a:xfrm>
          <a:prstGeom prst="rect">
            <a:avLst/>
          </a:prstGeom>
          <a:solidFill>
            <a:srgbClr val="D2428A"/>
          </a:solidFill>
          <a:ln w="12700">
            <a:solidFill>
              <a:srgbClr val="D52B1E"/>
            </a:solidFill>
            <a:miter lim="800000"/>
            <a:headEnd/>
            <a:tailEnd/>
          </a:ln>
        </p:spPr>
        <p:txBody>
          <a:bodyPr wrap="none" anchor="ctr"/>
          <a:lstStyle/>
          <a:p>
            <a:pPr eaLnBrk="1" hangingPunct="1"/>
            <a:endParaRPr lang="en-GB" altLang="en-US" sz="2000">
              <a:solidFill>
                <a:srgbClr val="333333"/>
              </a:solidFill>
              <a:ea typeface="ヒラギノ角ゴ Pro W3" charset="-128"/>
            </a:endParaRPr>
          </a:p>
        </p:txBody>
      </p:sp>
      <p:sp>
        <p:nvSpPr>
          <p:cNvPr id="97329" name="Rectangle 112"/>
          <p:cNvSpPr>
            <a:spLocks noChangeArrowheads="1"/>
          </p:cNvSpPr>
          <p:nvPr/>
        </p:nvSpPr>
        <p:spPr bwMode="auto">
          <a:xfrm>
            <a:off x="1519238" y="2560638"/>
            <a:ext cx="144462" cy="144462"/>
          </a:xfrm>
          <a:prstGeom prst="rect">
            <a:avLst/>
          </a:prstGeom>
          <a:solidFill>
            <a:srgbClr val="D2428A"/>
          </a:solidFill>
          <a:ln w="12700">
            <a:solidFill>
              <a:srgbClr val="D52B1E"/>
            </a:solidFill>
            <a:miter lim="800000"/>
            <a:headEnd/>
            <a:tailEnd/>
          </a:ln>
        </p:spPr>
        <p:txBody>
          <a:bodyPr wrap="none" anchor="ctr"/>
          <a:lstStyle/>
          <a:p>
            <a:pPr eaLnBrk="1" hangingPunct="1"/>
            <a:endParaRPr lang="en-GB" altLang="en-US" sz="2000">
              <a:solidFill>
                <a:srgbClr val="333333"/>
              </a:solidFill>
              <a:ea typeface="ヒラギノ角ゴ Pro W3" charset="-128"/>
            </a:endParaRPr>
          </a:p>
        </p:txBody>
      </p:sp>
      <p:sp>
        <p:nvSpPr>
          <p:cNvPr id="97330" name="Rectangle 113"/>
          <p:cNvSpPr>
            <a:spLocks noChangeArrowheads="1"/>
          </p:cNvSpPr>
          <p:nvPr/>
        </p:nvSpPr>
        <p:spPr bwMode="auto">
          <a:xfrm>
            <a:off x="1692275" y="2778125"/>
            <a:ext cx="144463" cy="142875"/>
          </a:xfrm>
          <a:prstGeom prst="rect">
            <a:avLst/>
          </a:prstGeom>
          <a:solidFill>
            <a:srgbClr val="D2428A"/>
          </a:solidFill>
          <a:ln w="12700">
            <a:solidFill>
              <a:srgbClr val="D52B1E"/>
            </a:solidFill>
            <a:miter lim="800000"/>
            <a:headEnd/>
            <a:tailEnd/>
          </a:ln>
        </p:spPr>
        <p:txBody>
          <a:bodyPr wrap="none" anchor="ctr"/>
          <a:lstStyle/>
          <a:p>
            <a:pPr eaLnBrk="1" hangingPunct="1"/>
            <a:endParaRPr lang="en-GB" altLang="en-US" sz="2000">
              <a:solidFill>
                <a:srgbClr val="333333"/>
              </a:solidFill>
              <a:ea typeface="ヒラギノ角ゴ Pro W3" charset="-128"/>
            </a:endParaRPr>
          </a:p>
        </p:txBody>
      </p:sp>
      <p:sp>
        <p:nvSpPr>
          <p:cNvPr id="97331" name="Rectangle 114"/>
          <p:cNvSpPr>
            <a:spLocks noChangeArrowheads="1"/>
          </p:cNvSpPr>
          <p:nvPr/>
        </p:nvSpPr>
        <p:spPr bwMode="auto">
          <a:xfrm>
            <a:off x="1824038" y="3124200"/>
            <a:ext cx="144462" cy="144463"/>
          </a:xfrm>
          <a:prstGeom prst="rect">
            <a:avLst/>
          </a:prstGeom>
          <a:solidFill>
            <a:srgbClr val="D2428A"/>
          </a:solidFill>
          <a:ln w="12700">
            <a:solidFill>
              <a:srgbClr val="D52B1E"/>
            </a:solidFill>
            <a:miter lim="800000"/>
            <a:headEnd/>
            <a:tailEnd/>
          </a:ln>
        </p:spPr>
        <p:txBody>
          <a:bodyPr wrap="none" anchor="ctr"/>
          <a:lstStyle/>
          <a:p>
            <a:pPr eaLnBrk="1" hangingPunct="1"/>
            <a:endParaRPr lang="en-GB" altLang="en-US" sz="2000">
              <a:solidFill>
                <a:srgbClr val="333333"/>
              </a:solidFill>
              <a:ea typeface="ヒラギノ角ゴ Pro W3" charset="-128"/>
            </a:endParaRPr>
          </a:p>
        </p:txBody>
      </p:sp>
      <p:sp>
        <p:nvSpPr>
          <p:cNvPr id="97332" name="Rectangle 115"/>
          <p:cNvSpPr>
            <a:spLocks noChangeArrowheads="1"/>
          </p:cNvSpPr>
          <p:nvPr/>
        </p:nvSpPr>
        <p:spPr bwMode="auto">
          <a:xfrm>
            <a:off x="2060575" y="3781425"/>
            <a:ext cx="144463" cy="144463"/>
          </a:xfrm>
          <a:prstGeom prst="rect">
            <a:avLst/>
          </a:prstGeom>
          <a:solidFill>
            <a:srgbClr val="D2428A"/>
          </a:solidFill>
          <a:ln w="12700">
            <a:solidFill>
              <a:srgbClr val="D52B1E"/>
            </a:solidFill>
            <a:miter lim="800000"/>
            <a:headEnd/>
            <a:tailEnd/>
          </a:ln>
        </p:spPr>
        <p:txBody>
          <a:bodyPr wrap="none" anchor="ctr"/>
          <a:lstStyle/>
          <a:p>
            <a:pPr eaLnBrk="1" hangingPunct="1"/>
            <a:endParaRPr lang="en-GB" altLang="en-US" sz="2000">
              <a:solidFill>
                <a:srgbClr val="333333"/>
              </a:solidFill>
              <a:ea typeface="ヒラギノ角ゴ Pro W3" charset="-128"/>
            </a:endParaRPr>
          </a:p>
        </p:txBody>
      </p:sp>
      <p:sp>
        <p:nvSpPr>
          <p:cNvPr id="97333" name="Rectangle 116"/>
          <p:cNvSpPr>
            <a:spLocks noChangeArrowheads="1"/>
          </p:cNvSpPr>
          <p:nvPr/>
        </p:nvSpPr>
        <p:spPr bwMode="auto">
          <a:xfrm>
            <a:off x="2360613" y="4271963"/>
            <a:ext cx="144462" cy="144462"/>
          </a:xfrm>
          <a:prstGeom prst="rect">
            <a:avLst/>
          </a:prstGeom>
          <a:solidFill>
            <a:srgbClr val="D2428A"/>
          </a:solidFill>
          <a:ln w="12700">
            <a:solidFill>
              <a:srgbClr val="D52B1E"/>
            </a:solidFill>
            <a:miter lim="800000"/>
            <a:headEnd/>
            <a:tailEnd/>
          </a:ln>
        </p:spPr>
        <p:txBody>
          <a:bodyPr wrap="none" anchor="ctr"/>
          <a:lstStyle/>
          <a:p>
            <a:pPr eaLnBrk="1" hangingPunct="1"/>
            <a:endParaRPr lang="en-GB" altLang="en-US" sz="2000">
              <a:solidFill>
                <a:srgbClr val="333333"/>
              </a:solidFill>
              <a:ea typeface="ヒラギノ角ゴ Pro W3" charset="-128"/>
            </a:endParaRPr>
          </a:p>
        </p:txBody>
      </p:sp>
      <p:sp>
        <p:nvSpPr>
          <p:cNvPr id="97334" name="Rectangle 117"/>
          <p:cNvSpPr>
            <a:spLocks noChangeArrowheads="1"/>
          </p:cNvSpPr>
          <p:nvPr/>
        </p:nvSpPr>
        <p:spPr bwMode="auto">
          <a:xfrm>
            <a:off x="2897188" y="4651375"/>
            <a:ext cx="142875" cy="142875"/>
          </a:xfrm>
          <a:prstGeom prst="rect">
            <a:avLst/>
          </a:prstGeom>
          <a:solidFill>
            <a:srgbClr val="D2428A"/>
          </a:solidFill>
          <a:ln w="12700">
            <a:solidFill>
              <a:srgbClr val="D52B1E"/>
            </a:solidFill>
            <a:miter lim="800000"/>
            <a:headEnd/>
            <a:tailEnd/>
          </a:ln>
        </p:spPr>
        <p:txBody>
          <a:bodyPr wrap="none" anchor="ctr"/>
          <a:lstStyle/>
          <a:p>
            <a:pPr eaLnBrk="1" hangingPunct="1"/>
            <a:endParaRPr lang="en-GB" altLang="en-US" sz="2000">
              <a:solidFill>
                <a:srgbClr val="333333"/>
              </a:solidFill>
              <a:ea typeface="ヒラギノ角ゴ Pro W3" charset="-128"/>
            </a:endParaRPr>
          </a:p>
        </p:txBody>
      </p:sp>
      <p:sp>
        <p:nvSpPr>
          <p:cNvPr id="97335" name="Rectangle 118"/>
          <p:cNvSpPr>
            <a:spLocks noChangeArrowheads="1"/>
          </p:cNvSpPr>
          <p:nvPr/>
        </p:nvSpPr>
        <p:spPr bwMode="auto">
          <a:xfrm>
            <a:off x="3425825" y="4770438"/>
            <a:ext cx="144463" cy="144462"/>
          </a:xfrm>
          <a:prstGeom prst="rect">
            <a:avLst/>
          </a:prstGeom>
          <a:solidFill>
            <a:srgbClr val="D2428A"/>
          </a:solidFill>
          <a:ln w="12700">
            <a:solidFill>
              <a:srgbClr val="D52B1E"/>
            </a:solidFill>
            <a:miter lim="800000"/>
            <a:headEnd/>
            <a:tailEnd/>
          </a:ln>
        </p:spPr>
        <p:txBody>
          <a:bodyPr wrap="none" anchor="ctr"/>
          <a:lstStyle/>
          <a:p>
            <a:pPr eaLnBrk="1" hangingPunct="1"/>
            <a:endParaRPr lang="en-GB" altLang="en-US" sz="2000">
              <a:solidFill>
                <a:srgbClr val="333333"/>
              </a:solidFill>
              <a:ea typeface="ヒラギノ角ゴ Pro W3" charset="-128"/>
            </a:endParaRPr>
          </a:p>
        </p:txBody>
      </p:sp>
      <p:sp>
        <p:nvSpPr>
          <p:cNvPr id="97336" name="Rectangle 119"/>
          <p:cNvSpPr>
            <a:spLocks noChangeArrowheads="1"/>
          </p:cNvSpPr>
          <p:nvPr/>
        </p:nvSpPr>
        <p:spPr bwMode="auto">
          <a:xfrm>
            <a:off x="3975100" y="4827588"/>
            <a:ext cx="144463" cy="142875"/>
          </a:xfrm>
          <a:prstGeom prst="rect">
            <a:avLst/>
          </a:prstGeom>
          <a:solidFill>
            <a:srgbClr val="D2428A"/>
          </a:solidFill>
          <a:ln w="12700">
            <a:solidFill>
              <a:srgbClr val="D52B1E"/>
            </a:solidFill>
            <a:miter lim="800000"/>
            <a:headEnd/>
            <a:tailEnd/>
          </a:ln>
        </p:spPr>
        <p:txBody>
          <a:bodyPr wrap="none" anchor="ctr"/>
          <a:lstStyle/>
          <a:p>
            <a:pPr eaLnBrk="1" hangingPunct="1"/>
            <a:endParaRPr lang="en-GB" altLang="en-US" sz="2000">
              <a:solidFill>
                <a:srgbClr val="333333"/>
              </a:solidFill>
              <a:ea typeface="ヒラギノ角ゴ Pro W3" charset="-128"/>
            </a:endParaRPr>
          </a:p>
        </p:txBody>
      </p:sp>
      <p:sp>
        <p:nvSpPr>
          <p:cNvPr id="97337" name="Rectangle 120"/>
          <p:cNvSpPr>
            <a:spLocks noChangeArrowheads="1"/>
          </p:cNvSpPr>
          <p:nvPr/>
        </p:nvSpPr>
        <p:spPr bwMode="auto">
          <a:xfrm>
            <a:off x="4505325" y="4867275"/>
            <a:ext cx="142875" cy="144463"/>
          </a:xfrm>
          <a:prstGeom prst="rect">
            <a:avLst/>
          </a:prstGeom>
          <a:solidFill>
            <a:srgbClr val="D2428A"/>
          </a:solidFill>
          <a:ln w="12700">
            <a:solidFill>
              <a:srgbClr val="D52B1E"/>
            </a:solidFill>
            <a:miter lim="800000"/>
            <a:headEnd/>
            <a:tailEnd/>
          </a:ln>
        </p:spPr>
        <p:txBody>
          <a:bodyPr wrap="none" anchor="ctr"/>
          <a:lstStyle/>
          <a:p>
            <a:pPr eaLnBrk="1" hangingPunct="1"/>
            <a:endParaRPr lang="en-GB" altLang="en-US" sz="2000">
              <a:solidFill>
                <a:srgbClr val="333333"/>
              </a:solidFill>
              <a:ea typeface="ヒラギノ角ゴ Pro W3" charset="-128"/>
            </a:endParaRPr>
          </a:p>
        </p:txBody>
      </p:sp>
      <p:sp>
        <p:nvSpPr>
          <p:cNvPr id="97338" name="Rectangle 121"/>
          <p:cNvSpPr>
            <a:spLocks noChangeArrowheads="1"/>
          </p:cNvSpPr>
          <p:nvPr/>
        </p:nvSpPr>
        <p:spPr bwMode="auto">
          <a:xfrm>
            <a:off x="5575300" y="4875213"/>
            <a:ext cx="144463" cy="144462"/>
          </a:xfrm>
          <a:prstGeom prst="rect">
            <a:avLst/>
          </a:prstGeom>
          <a:solidFill>
            <a:srgbClr val="D2428A"/>
          </a:solidFill>
          <a:ln w="12700">
            <a:solidFill>
              <a:srgbClr val="D52B1E"/>
            </a:solidFill>
            <a:miter lim="800000"/>
            <a:headEnd/>
            <a:tailEnd/>
          </a:ln>
        </p:spPr>
        <p:txBody>
          <a:bodyPr wrap="none" anchor="ctr"/>
          <a:lstStyle/>
          <a:p>
            <a:pPr eaLnBrk="1" hangingPunct="1"/>
            <a:endParaRPr lang="en-GB" altLang="en-US" sz="2000">
              <a:solidFill>
                <a:srgbClr val="333333"/>
              </a:solidFill>
              <a:ea typeface="ヒラギノ角ゴ Pro W3" charset="-128"/>
            </a:endParaRPr>
          </a:p>
        </p:txBody>
      </p:sp>
      <p:sp>
        <p:nvSpPr>
          <p:cNvPr id="97339" name="Rectangle 122"/>
          <p:cNvSpPr>
            <a:spLocks noChangeArrowheads="1"/>
          </p:cNvSpPr>
          <p:nvPr/>
        </p:nvSpPr>
        <p:spPr bwMode="auto">
          <a:xfrm>
            <a:off x="7699375" y="4851400"/>
            <a:ext cx="142875" cy="144463"/>
          </a:xfrm>
          <a:prstGeom prst="rect">
            <a:avLst/>
          </a:prstGeom>
          <a:solidFill>
            <a:srgbClr val="D2428A"/>
          </a:solidFill>
          <a:ln w="12700">
            <a:solidFill>
              <a:srgbClr val="D52B1E"/>
            </a:solidFill>
            <a:miter lim="800000"/>
            <a:headEnd/>
            <a:tailEnd/>
          </a:ln>
        </p:spPr>
        <p:txBody>
          <a:bodyPr wrap="none" anchor="ctr"/>
          <a:lstStyle/>
          <a:p>
            <a:pPr eaLnBrk="1" hangingPunct="1"/>
            <a:endParaRPr lang="en-GB" altLang="en-US" sz="2000">
              <a:solidFill>
                <a:srgbClr val="333333"/>
              </a:solidFill>
              <a:ea typeface="ヒラギノ角ゴ Pro W3" charset="-128"/>
            </a:endParaRPr>
          </a:p>
        </p:txBody>
      </p:sp>
      <p:sp>
        <p:nvSpPr>
          <p:cNvPr id="97340" name="Rectangle 123"/>
          <p:cNvSpPr>
            <a:spLocks noChangeArrowheads="1"/>
          </p:cNvSpPr>
          <p:nvPr/>
        </p:nvSpPr>
        <p:spPr bwMode="auto">
          <a:xfrm>
            <a:off x="1274763" y="4746625"/>
            <a:ext cx="144462" cy="144463"/>
          </a:xfrm>
          <a:prstGeom prst="rect">
            <a:avLst/>
          </a:prstGeom>
          <a:solidFill>
            <a:srgbClr val="D2428A"/>
          </a:solidFill>
          <a:ln w="12700">
            <a:solidFill>
              <a:srgbClr val="D52B1E"/>
            </a:solidFill>
            <a:miter lim="800000"/>
            <a:headEnd/>
            <a:tailEnd/>
          </a:ln>
        </p:spPr>
        <p:txBody>
          <a:bodyPr wrap="none" anchor="ctr"/>
          <a:lstStyle/>
          <a:p>
            <a:pPr eaLnBrk="1" hangingPunct="1"/>
            <a:endParaRPr lang="en-GB" altLang="en-US" sz="2000">
              <a:solidFill>
                <a:srgbClr val="333333"/>
              </a:solidFill>
              <a:ea typeface="ヒラギノ角ゴ Pro W3" charset="-128"/>
            </a:endParaRPr>
          </a:p>
        </p:txBody>
      </p:sp>
      <p:sp>
        <p:nvSpPr>
          <p:cNvPr id="97341" name="Rectangle 2"/>
          <p:cNvSpPr>
            <a:spLocks noChangeArrowheads="1"/>
          </p:cNvSpPr>
          <p:nvPr/>
        </p:nvSpPr>
        <p:spPr bwMode="auto">
          <a:xfrm rot="-5400000">
            <a:off x="-1058863" y="3538538"/>
            <a:ext cx="3402013" cy="369888"/>
          </a:xfrm>
          <a:prstGeom prst="rect">
            <a:avLst/>
          </a:prstGeom>
          <a:noFill/>
          <a:ln w="9525">
            <a:noFill/>
            <a:miter lim="800000"/>
            <a:headEnd/>
            <a:tailEnd/>
          </a:ln>
        </p:spPr>
        <p:txBody>
          <a:bodyPr wrap="none">
            <a:spAutoFit/>
          </a:bodyPr>
          <a:lstStyle/>
          <a:p>
            <a:pPr algn="ctr" eaLnBrk="1" hangingPunct="1"/>
            <a:r>
              <a:rPr lang="en-GB" altLang="en-US" b="1">
                <a:solidFill>
                  <a:srgbClr val="333333"/>
                </a:solidFill>
                <a:ea typeface="ヒラギノ角ゴ Pro W3" charset="-128"/>
              </a:rPr>
              <a:t>Serum Insulin Levels (ng/mL)</a:t>
            </a:r>
          </a:p>
        </p:txBody>
      </p:sp>
      <p:sp>
        <p:nvSpPr>
          <p:cNvPr id="4" name="Rectangle 3"/>
          <p:cNvSpPr/>
          <p:nvPr/>
        </p:nvSpPr>
        <p:spPr>
          <a:xfrm>
            <a:off x="1336675" y="1473200"/>
            <a:ext cx="6478588" cy="646113"/>
          </a:xfrm>
          <a:prstGeom prst="rect">
            <a:avLst/>
          </a:prstGeom>
        </p:spPr>
        <p:txBody>
          <a:bodyPr>
            <a:spAutoFit/>
          </a:bodyPr>
          <a:lstStyle/>
          <a:p>
            <a:pPr algn="ctr" eaLnBrk="1" fontAlgn="auto" hangingPunct="1">
              <a:lnSpc>
                <a:spcPct val="90000"/>
              </a:lnSpc>
              <a:spcBef>
                <a:spcPts val="0"/>
              </a:spcBef>
              <a:spcAft>
                <a:spcPts val="0"/>
              </a:spcAft>
              <a:defRPr/>
            </a:pPr>
            <a:r>
              <a:rPr lang="en-GB" sz="2000" b="1" kern="0" dirty="0">
                <a:solidFill>
                  <a:srgbClr val="000000"/>
                </a:solidFill>
                <a:cs typeface="Arial" charset="0"/>
              </a:rPr>
              <a:t>Insulin lispro: serum insulin levels (ng/mL) after subcutaneous injection in healthy volunteers (n=10)</a:t>
            </a:r>
          </a:p>
        </p:txBody>
      </p:sp>
      <p:sp>
        <p:nvSpPr>
          <p:cNvPr id="97343" name="Rectangle 21"/>
          <p:cNvSpPr>
            <a:spLocks noChangeArrowheads="1"/>
          </p:cNvSpPr>
          <p:nvPr/>
        </p:nvSpPr>
        <p:spPr bwMode="auto">
          <a:xfrm>
            <a:off x="1273175" y="5238750"/>
            <a:ext cx="127000" cy="276225"/>
          </a:xfrm>
          <a:prstGeom prst="rect">
            <a:avLst/>
          </a:prstGeom>
          <a:noFill/>
          <a:ln w="9525">
            <a:noFill/>
            <a:miter lim="800000"/>
            <a:headEnd/>
            <a:tailEnd/>
          </a:ln>
        </p:spPr>
        <p:txBody>
          <a:bodyPr wrap="none" lIns="0" tIns="0" rIns="0" bIns="0">
            <a:spAutoFit/>
          </a:bodyPr>
          <a:lstStyle/>
          <a:p>
            <a:pPr algn="ctr" eaLnBrk="1" hangingPunct="1"/>
            <a:r>
              <a:rPr lang="en-GB" altLang="en-US">
                <a:solidFill>
                  <a:srgbClr val="333333"/>
                </a:solidFill>
                <a:ea typeface="ヒラギノ角ゴ Pro W3" charset="-128"/>
              </a:rPr>
              <a:t>0</a:t>
            </a:r>
          </a:p>
        </p:txBody>
      </p:sp>
      <p:sp>
        <p:nvSpPr>
          <p:cNvPr id="97344" name="Rectangle 21"/>
          <p:cNvSpPr>
            <a:spLocks noChangeArrowheads="1"/>
          </p:cNvSpPr>
          <p:nvPr/>
        </p:nvSpPr>
        <p:spPr bwMode="auto">
          <a:xfrm>
            <a:off x="1833563" y="5238750"/>
            <a:ext cx="128587" cy="276225"/>
          </a:xfrm>
          <a:prstGeom prst="rect">
            <a:avLst/>
          </a:prstGeom>
          <a:noFill/>
          <a:ln w="9525">
            <a:noFill/>
            <a:miter lim="800000"/>
            <a:headEnd/>
            <a:tailEnd/>
          </a:ln>
        </p:spPr>
        <p:txBody>
          <a:bodyPr wrap="none" lIns="0" tIns="0" rIns="0" bIns="0">
            <a:spAutoFit/>
          </a:bodyPr>
          <a:lstStyle/>
          <a:p>
            <a:pPr algn="ctr" eaLnBrk="1" hangingPunct="1"/>
            <a:r>
              <a:rPr lang="en-GB" altLang="en-US">
                <a:solidFill>
                  <a:srgbClr val="333333"/>
                </a:solidFill>
                <a:ea typeface="ヒラギノ角ゴ Pro W3" charset="-128"/>
              </a:rPr>
              <a:t>1</a:t>
            </a:r>
          </a:p>
        </p:txBody>
      </p:sp>
      <p:sp>
        <p:nvSpPr>
          <p:cNvPr id="97345" name="Rectangle 21"/>
          <p:cNvSpPr>
            <a:spLocks noChangeArrowheads="1"/>
          </p:cNvSpPr>
          <p:nvPr/>
        </p:nvSpPr>
        <p:spPr bwMode="auto">
          <a:xfrm>
            <a:off x="2378075" y="5238750"/>
            <a:ext cx="127000" cy="276225"/>
          </a:xfrm>
          <a:prstGeom prst="rect">
            <a:avLst/>
          </a:prstGeom>
          <a:noFill/>
          <a:ln w="9525">
            <a:noFill/>
            <a:miter lim="800000"/>
            <a:headEnd/>
            <a:tailEnd/>
          </a:ln>
        </p:spPr>
        <p:txBody>
          <a:bodyPr wrap="none" lIns="0" tIns="0" rIns="0" bIns="0">
            <a:spAutoFit/>
          </a:bodyPr>
          <a:lstStyle/>
          <a:p>
            <a:pPr algn="ctr" eaLnBrk="1" hangingPunct="1"/>
            <a:r>
              <a:rPr lang="en-GB" altLang="en-US">
                <a:solidFill>
                  <a:srgbClr val="333333"/>
                </a:solidFill>
                <a:ea typeface="ヒラギノ角ゴ Pro W3" charset="-128"/>
              </a:rPr>
              <a:t>2</a:t>
            </a:r>
          </a:p>
        </p:txBody>
      </p:sp>
      <p:sp>
        <p:nvSpPr>
          <p:cNvPr id="97346" name="Rectangle 21"/>
          <p:cNvSpPr>
            <a:spLocks noChangeArrowheads="1"/>
          </p:cNvSpPr>
          <p:nvPr/>
        </p:nvSpPr>
        <p:spPr bwMode="auto">
          <a:xfrm>
            <a:off x="2921000" y="5238750"/>
            <a:ext cx="127000" cy="276225"/>
          </a:xfrm>
          <a:prstGeom prst="rect">
            <a:avLst/>
          </a:prstGeom>
          <a:noFill/>
          <a:ln w="9525">
            <a:noFill/>
            <a:miter lim="800000"/>
            <a:headEnd/>
            <a:tailEnd/>
          </a:ln>
        </p:spPr>
        <p:txBody>
          <a:bodyPr wrap="none" lIns="0" tIns="0" rIns="0" bIns="0">
            <a:spAutoFit/>
          </a:bodyPr>
          <a:lstStyle/>
          <a:p>
            <a:pPr algn="ctr" eaLnBrk="1" hangingPunct="1"/>
            <a:r>
              <a:rPr lang="en-GB" altLang="en-US">
                <a:solidFill>
                  <a:srgbClr val="333333"/>
                </a:solidFill>
                <a:ea typeface="ヒラギノ角ゴ Pro W3" charset="-128"/>
              </a:rPr>
              <a:t>3</a:t>
            </a:r>
          </a:p>
        </p:txBody>
      </p:sp>
      <p:sp>
        <p:nvSpPr>
          <p:cNvPr id="97347" name="Rectangle 21"/>
          <p:cNvSpPr>
            <a:spLocks noChangeArrowheads="1"/>
          </p:cNvSpPr>
          <p:nvPr/>
        </p:nvSpPr>
        <p:spPr bwMode="auto">
          <a:xfrm>
            <a:off x="3446463" y="5238750"/>
            <a:ext cx="127000" cy="276225"/>
          </a:xfrm>
          <a:prstGeom prst="rect">
            <a:avLst/>
          </a:prstGeom>
          <a:noFill/>
          <a:ln w="9525">
            <a:noFill/>
            <a:miter lim="800000"/>
            <a:headEnd/>
            <a:tailEnd/>
          </a:ln>
        </p:spPr>
        <p:txBody>
          <a:bodyPr wrap="none" lIns="0" tIns="0" rIns="0" bIns="0">
            <a:spAutoFit/>
          </a:bodyPr>
          <a:lstStyle/>
          <a:p>
            <a:pPr algn="ctr" eaLnBrk="1" hangingPunct="1"/>
            <a:r>
              <a:rPr lang="en-GB" altLang="en-US">
                <a:solidFill>
                  <a:srgbClr val="333333"/>
                </a:solidFill>
                <a:ea typeface="ヒラギノ角ゴ Pro W3" charset="-128"/>
              </a:rPr>
              <a:t>4</a:t>
            </a:r>
          </a:p>
        </p:txBody>
      </p:sp>
      <p:sp>
        <p:nvSpPr>
          <p:cNvPr id="97348" name="Rectangle 21"/>
          <p:cNvSpPr>
            <a:spLocks noChangeArrowheads="1"/>
          </p:cNvSpPr>
          <p:nvPr/>
        </p:nvSpPr>
        <p:spPr bwMode="auto">
          <a:xfrm>
            <a:off x="3970338" y="5238750"/>
            <a:ext cx="128587" cy="276225"/>
          </a:xfrm>
          <a:prstGeom prst="rect">
            <a:avLst/>
          </a:prstGeom>
          <a:noFill/>
          <a:ln w="9525">
            <a:noFill/>
            <a:miter lim="800000"/>
            <a:headEnd/>
            <a:tailEnd/>
          </a:ln>
        </p:spPr>
        <p:txBody>
          <a:bodyPr wrap="none" lIns="0" tIns="0" rIns="0" bIns="0">
            <a:spAutoFit/>
          </a:bodyPr>
          <a:lstStyle/>
          <a:p>
            <a:pPr algn="ctr" eaLnBrk="1" hangingPunct="1"/>
            <a:r>
              <a:rPr lang="en-GB" altLang="en-US">
                <a:solidFill>
                  <a:srgbClr val="333333"/>
                </a:solidFill>
                <a:ea typeface="ヒラギノ角ゴ Pro W3" charset="-128"/>
              </a:rPr>
              <a:t>5</a:t>
            </a:r>
          </a:p>
        </p:txBody>
      </p:sp>
      <p:sp>
        <p:nvSpPr>
          <p:cNvPr id="97349" name="Rectangle 21"/>
          <p:cNvSpPr>
            <a:spLocks noChangeArrowheads="1"/>
          </p:cNvSpPr>
          <p:nvPr/>
        </p:nvSpPr>
        <p:spPr bwMode="auto">
          <a:xfrm>
            <a:off x="4508500" y="5238750"/>
            <a:ext cx="127000" cy="276225"/>
          </a:xfrm>
          <a:prstGeom prst="rect">
            <a:avLst/>
          </a:prstGeom>
          <a:noFill/>
          <a:ln w="9525">
            <a:noFill/>
            <a:miter lim="800000"/>
            <a:headEnd/>
            <a:tailEnd/>
          </a:ln>
        </p:spPr>
        <p:txBody>
          <a:bodyPr wrap="none" lIns="0" tIns="0" rIns="0" bIns="0">
            <a:spAutoFit/>
          </a:bodyPr>
          <a:lstStyle/>
          <a:p>
            <a:pPr algn="ctr" eaLnBrk="1" hangingPunct="1"/>
            <a:r>
              <a:rPr lang="en-GB" altLang="en-US">
                <a:solidFill>
                  <a:srgbClr val="333333"/>
                </a:solidFill>
                <a:ea typeface="ヒラギノ角ゴ Pro W3" charset="-128"/>
              </a:rPr>
              <a:t>6</a:t>
            </a:r>
          </a:p>
        </p:txBody>
      </p:sp>
      <p:sp>
        <p:nvSpPr>
          <p:cNvPr id="97350" name="Rectangle 21"/>
          <p:cNvSpPr>
            <a:spLocks noChangeArrowheads="1"/>
          </p:cNvSpPr>
          <p:nvPr/>
        </p:nvSpPr>
        <p:spPr bwMode="auto">
          <a:xfrm>
            <a:off x="5051425" y="5238750"/>
            <a:ext cx="127000" cy="276225"/>
          </a:xfrm>
          <a:prstGeom prst="rect">
            <a:avLst/>
          </a:prstGeom>
          <a:noFill/>
          <a:ln w="9525">
            <a:noFill/>
            <a:miter lim="800000"/>
            <a:headEnd/>
            <a:tailEnd/>
          </a:ln>
        </p:spPr>
        <p:txBody>
          <a:bodyPr wrap="none" lIns="0" tIns="0" rIns="0" bIns="0">
            <a:spAutoFit/>
          </a:bodyPr>
          <a:lstStyle/>
          <a:p>
            <a:pPr algn="ctr" eaLnBrk="1" hangingPunct="1"/>
            <a:r>
              <a:rPr lang="en-GB" altLang="en-US">
                <a:solidFill>
                  <a:srgbClr val="333333"/>
                </a:solidFill>
                <a:ea typeface="ヒラギノ角ゴ Pro W3" charset="-128"/>
              </a:rPr>
              <a:t>7</a:t>
            </a:r>
          </a:p>
        </p:txBody>
      </p:sp>
      <p:sp>
        <p:nvSpPr>
          <p:cNvPr id="97351" name="Rectangle 21"/>
          <p:cNvSpPr>
            <a:spLocks noChangeArrowheads="1"/>
          </p:cNvSpPr>
          <p:nvPr/>
        </p:nvSpPr>
        <p:spPr bwMode="auto">
          <a:xfrm>
            <a:off x="5584825" y="5238750"/>
            <a:ext cx="128588" cy="276225"/>
          </a:xfrm>
          <a:prstGeom prst="rect">
            <a:avLst/>
          </a:prstGeom>
          <a:noFill/>
          <a:ln w="9525">
            <a:noFill/>
            <a:miter lim="800000"/>
            <a:headEnd/>
            <a:tailEnd/>
          </a:ln>
        </p:spPr>
        <p:txBody>
          <a:bodyPr wrap="none" lIns="0" tIns="0" rIns="0" bIns="0">
            <a:spAutoFit/>
          </a:bodyPr>
          <a:lstStyle/>
          <a:p>
            <a:pPr algn="ctr" eaLnBrk="1" hangingPunct="1"/>
            <a:r>
              <a:rPr lang="en-GB" altLang="en-US">
                <a:solidFill>
                  <a:srgbClr val="333333"/>
                </a:solidFill>
                <a:ea typeface="ヒラギノ角ゴ Pro W3" charset="-128"/>
              </a:rPr>
              <a:t>8</a:t>
            </a:r>
          </a:p>
        </p:txBody>
      </p:sp>
      <p:sp>
        <p:nvSpPr>
          <p:cNvPr id="97352" name="Rectangle 21"/>
          <p:cNvSpPr>
            <a:spLocks noChangeArrowheads="1"/>
          </p:cNvSpPr>
          <p:nvPr/>
        </p:nvSpPr>
        <p:spPr bwMode="auto">
          <a:xfrm>
            <a:off x="6119813" y="5238750"/>
            <a:ext cx="127000" cy="276225"/>
          </a:xfrm>
          <a:prstGeom prst="rect">
            <a:avLst/>
          </a:prstGeom>
          <a:noFill/>
          <a:ln w="9525">
            <a:noFill/>
            <a:miter lim="800000"/>
            <a:headEnd/>
            <a:tailEnd/>
          </a:ln>
        </p:spPr>
        <p:txBody>
          <a:bodyPr wrap="none" lIns="0" tIns="0" rIns="0" bIns="0">
            <a:spAutoFit/>
          </a:bodyPr>
          <a:lstStyle/>
          <a:p>
            <a:pPr algn="ctr" eaLnBrk="1" hangingPunct="1"/>
            <a:r>
              <a:rPr lang="en-GB" altLang="en-US">
                <a:solidFill>
                  <a:srgbClr val="333333"/>
                </a:solidFill>
                <a:ea typeface="ヒラギノ角ゴ Pro W3" charset="-128"/>
              </a:rPr>
              <a:t>9</a:t>
            </a:r>
          </a:p>
        </p:txBody>
      </p:sp>
      <p:sp>
        <p:nvSpPr>
          <p:cNvPr id="97353" name="Rectangle 21"/>
          <p:cNvSpPr>
            <a:spLocks noChangeArrowheads="1"/>
          </p:cNvSpPr>
          <p:nvPr/>
        </p:nvSpPr>
        <p:spPr bwMode="auto">
          <a:xfrm>
            <a:off x="6605588" y="5238750"/>
            <a:ext cx="255587" cy="276225"/>
          </a:xfrm>
          <a:prstGeom prst="rect">
            <a:avLst/>
          </a:prstGeom>
          <a:noFill/>
          <a:ln w="9525">
            <a:noFill/>
            <a:miter lim="800000"/>
            <a:headEnd/>
            <a:tailEnd/>
          </a:ln>
        </p:spPr>
        <p:txBody>
          <a:bodyPr wrap="none" lIns="0" tIns="0" rIns="0" bIns="0">
            <a:spAutoFit/>
          </a:bodyPr>
          <a:lstStyle/>
          <a:p>
            <a:pPr algn="ctr" eaLnBrk="1" hangingPunct="1"/>
            <a:r>
              <a:rPr lang="en-GB" altLang="en-US">
                <a:solidFill>
                  <a:srgbClr val="333333"/>
                </a:solidFill>
                <a:ea typeface="ヒラギノ角ゴ Pro W3" charset="-128"/>
              </a:rPr>
              <a:t>10</a:t>
            </a:r>
          </a:p>
        </p:txBody>
      </p:sp>
      <p:sp>
        <p:nvSpPr>
          <p:cNvPr id="97354" name="Rectangle 21"/>
          <p:cNvSpPr>
            <a:spLocks noChangeArrowheads="1"/>
          </p:cNvSpPr>
          <p:nvPr/>
        </p:nvSpPr>
        <p:spPr bwMode="auto">
          <a:xfrm>
            <a:off x="7148513" y="5238750"/>
            <a:ext cx="238125" cy="276225"/>
          </a:xfrm>
          <a:prstGeom prst="rect">
            <a:avLst/>
          </a:prstGeom>
          <a:noFill/>
          <a:ln w="9525">
            <a:noFill/>
            <a:miter lim="800000"/>
            <a:headEnd/>
            <a:tailEnd/>
          </a:ln>
        </p:spPr>
        <p:txBody>
          <a:bodyPr wrap="none" lIns="0" tIns="0" rIns="0" bIns="0">
            <a:spAutoFit/>
          </a:bodyPr>
          <a:lstStyle/>
          <a:p>
            <a:pPr algn="ctr" eaLnBrk="1" hangingPunct="1"/>
            <a:r>
              <a:rPr lang="en-GB" altLang="en-US">
                <a:solidFill>
                  <a:srgbClr val="333333"/>
                </a:solidFill>
                <a:ea typeface="ヒラギノ角ゴ Pro W3" charset="-128"/>
              </a:rPr>
              <a:t>11</a:t>
            </a:r>
          </a:p>
        </p:txBody>
      </p:sp>
      <p:sp>
        <p:nvSpPr>
          <p:cNvPr id="97355" name="Rectangle 21"/>
          <p:cNvSpPr>
            <a:spLocks noChangeArrowheads="1"/>
          </p:cNvSpPr>
          <p:nvPr/>
        </p:nvSpPr>
        <p:spPr bwMode="auto">
          <a:xfrm>
            <a:off x="7686675" y="5238750"/>
            <a:ext cx="257175" cy="276225"/>
          </a:xfrm>
          <a:prstGeom prst="rect">
            <a:avLst/>
          </a:prstGeom>
          <a:noFill/>
          <a:ln w="9525">
            <a:noFill/>
            <a:miter lim="800000"/>
            <a:headEnd/>
            <a:tailEnd/>
          </a:ln>
        </p:spPr>
        <p:txBody>
          <a:bodyPr wrap="none" lIns="0" tIns="0" rIns="0" bIns="0">
            <a:spAutoFit/>
          </a:bodyPr>
          <a:lstStyle/>
          <a:p>
            <a:pPr algn="ctr" eaLnBrk="1" hangingPunct="1"/>
            <a:r>
              <a:rPr lang="en-GB" altLang="en-US">
                <a:solidFill>
                  <a:srgbClr val="333333"/>
                </a:solidFill>
                <a:ea typeface="ヒラギノ角ゴ Pro W3" charset="-128"/>
              </a:rPr>
              <a:t>12</a:t>
            </a:r>
          </a:p>
        </p:txBody>
      </p:sp>
      <p:cxnSp>
        <p:nvCxnSpPr>
          <p:cNvPr id="136" name="Straight Connector 135"/>
          <p:cNvCxnSpPr/>
          <p:nvPr/>
        </p:nvCxnSpPr>
        <p:spPr>
          <a:xfrm>
            <a:off x="5408613" y="2439988"/>
            <a:ext cx="322262" cy="0"/>
          </a:xfrm>
          <a:prstGeom prst="line">
            <a:avLst/>
          </a:prstGeom>
          <a:ln w="28575">
            <a:solidFill>
              <a:srgbClr val="D2428A"/>
            </a:solidFill>
          </a:ln>
        </p:spPr>
        <p:style>
          <a:lnRef idx="1">
            <a:schemeClr val="accent1"/>
          </a:lnRef>
          <a:fillRef idx="0">
            <a:schemeClr val="accent1"/>
          </a:fillRef>
          <a:effectRef idx="0">
            <a:schemeClr val="accent1"/>
          </a:effectRef>
          <a:fontRef idx="minor">
            <a:schemeClr val="tx1"/>
          </a:fontRef>
        </p:style>
      </p:cxnSp>
      <p:sp>
        <p:nvSpPr>
          <p:cNvPr id="97357" name="Rectangle 42"/>
          <p:cNvSpPr>
            <a:spLocks noChangeArrowheads="1"/>
          </p:cNvSpPr>
          <p:nvPr/>
        </p:nvSpPr>
        <p:spPr bwMode="auto">
          <a:xfrm>
            <a:off x="5497513" y="2368550"/>
            <a:ext cx="144462" cy="142875"/>
          </a:xfrm>
          <a:prstGeom prst="rect">
            <a:avLst/>
          </a:prstGeom>
          <a:solidFill>
            <a:srgbClr val="D2428A"/>
          </a:solidFill>
          <a:ln w="12700">
            <a:solidFill>
              <a:srgbClr val="D52B1E"/>
            </a:solidFill>
            <a:miter lim="800000"/>
            <a:headEnd/>
            <a:tailEnd/>
          </a:ln>
        </p:spPr>
        <p:txBody>
          <a:bodyPr wrap="none" anchor="ctr"/>
          <a:lstStyle/>
          <a:p>
            <a:pPr eaLnBrk="1" hangingPunct="1"/>
            <a:endParaRPr lang="de-DE" altLang="en-US" sz="2000" dirty="0">
              <a:solidFill>
                <a:srgbClr val="D2428A"/>
              </a:solidFill>
              <a:ea typeface="ヒラギノ角ゴ Pro W3" charset="-128"/>
            </a:endParaRPr>
          </a:p>
        </p:txBody>
      </p:sp>
      <p:cxnSp>
        <p:nvCxnSpPr>
          <p:cNvPr id="138" name="Straight Connector 137"/>
          <p:cNvCxnSpPr/>
          <p:nvPr/>
        </p:nvCxnSpPr>
        <p:spPr>
          <a:xfrm>
            <a:off x="5408613" y="2773363"/>
            <a:ext cx="322262"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97359" name="Rectangle 42"/>
          <p:cNvSpPr>
            <a:spLocks noChangeArrowheads="1"/>
          </p:cNvSpPr>
          <p:nvPr/>
        </p:nvSpPr>
        <p:spPr bwMode="auto">
          <a:xfrm>
            <a:off x="5497513" y="2701925"/>
            <a:ext cx="144462" cy="144463"/>
          </a:xfrm>
          <a:prstGeom prst="rect">
            <a:avLst/>
          </a:prstGeom>
          <a:solidFill>
            <a:srgbClr val="FFC000"/>
          </a:solidFill>
          <a:ln w="12700">
            <a:noFill/>
            <a:miter lim="800000"/>
            <a:headEnd/>
            <a:tailEnd/>
          </a:ln>
        </p:spPr>
        <p:txBody>
          <a:bodyPr wrap="none" anchor="ctr"/>
          <a:lstStyle/>
          <a:p>
            <a:pPr eaLnBrk="1" hangingPunct="1"/>
            <a:endParaRPr lang="de-DE" altLang="en-US" sz="2000">
              <a:solidFill>
                <a:srgbClr val="333333"/>
              </a:solidFill>
              <a:ea typeface="ヒラギノ角ゴ Pro W3" charset="-128"/>
            </a:endParaRPr>
          </a:p>
        </p:txBody>
      </p:sp>
      <p:sp>
        <p:nvSpPr>
          <p:cNvPr id="126" name="Rectangle 1"/>
          <p:cNvSpPr>
            <a:spLocks noChangeArrowheads="1"/>
          </p:cNvSpPr>
          <p:nvPr/>
        </p:nvSpPr>
        <p:spPr bwMode="auto">
          <a:xfrm>
            <a:off x="7391400" y="6629400"/>
            <a:ext cx="1752600" cy="276999"/>
          </a:xfrm>
          <a:prstGeom prst="rect">
            <a:avLst/>
          </a:prstGeom>
          <a:noFill/>
          <a:ln w="9525">
            <a:noFill/>
            <a:miter lim="800000"/>
            <a:headEnd/>
            <a:tailEnd/>
          </a:ln>
        </p:spPr>
        <p:txBody>
          <a:bodyPr wrap="square">
            <a:spAutoFit/>
          </a:bodyPr>
          <a:lstStyle/>
          <a:p>
            <a:r>
              <a:rPr lang="en-US" altLang="en-US" sz="1200" dirty="0">
                <a:solidFill>
                  <a:srgbClr val="000000"/>
                </a:solidFill>
                <a:latin typeface="Calibri" pitchFamily="34" charset="0"/>
                <a:ea typeface="ヒラギノ角ゴ Pro W3" charset="-128"/>
              </a:rPr>
              <a:t>EGL/CYCLE/Jun/2017/24</a:t>
            </a:r>
            <a:r>
              <a:rPr lang="en-US" altLang="en-US" sz="1200" dirty="0">
                <a:ea typeface="ヒラギノ角ゴ Pro W3" charset="-128"/>
              </a:rPr>
              <a:t> </a:t>
            </a:r>
          </a:p>
        </p:txBody>
      </p:sp>
      <p:sp>
        <p:nvSpPr>
          <p:cNvPr id="18" name="TextBox 17"/>
          <p:cNvSpPr txBox="1"/>
          <p:nvPr/>
        </p:nvSpPr>
        <p:spPr>
          <a:xfrm>
            <a:off x="990600" y="5981815"/>
            <a:ext cx="6696075" cy="461665"/>
          </a:xfrm>
          <a:prstGeom prst="rect">
            <a:avLst/>
          </a:prstGeom>
          <a:noFill/>
        </p:spPr>
        <p:txBody>
          <a:bodyPr wrap="square" rtlCol="0">
            <a:spAutoFit/>
          </a:bodyPr>
          <a:lstStyle/>
          <a:p>
            <a:pPr algn="ctr"/>
            <a:r>
              <a:rPr lang="en-US" sz="2400" b="1" dirty="0" smtClean="0"/>
              <a:t>Superior PPG control, Less Hypoglycemia </a:t>
            </a:r>
            <a:endParaRPr lang="en-US" sz="2400" b="1" dirty="0"/>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Placeholder 2"/>
          <p:cNvSpPr>
            <a:spLocks noGrp="1"/>
          </p:cNvSpPr>
          <p:nvPr>
            <p:ph type="body"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2"/>
          <a:lstStyle/>
          <a:p>
            <a:pPr>
              <a:defRPr/>
            </a:pPr>
            <a:r>
              <a:rPr lang="en-US" baseline="30000" dirty="0"/>
              <a:t>a</a:t>
            </a:r>
            <a:r>
              <a:rPr lang="en-US" dirty="0"/>
              <a:t>Needs to be mixed before </a:t>
            </a:r>
            <a:r>
              <a:rPr lang="en-US" dirty="0" smtClean="0"/>
              <a:t>injection</a:t>
            </a:r>
            <a:endParaRPr lang="en-US" dirty="0"/>
          </a:p>
        </p:txBody>
      </p:sp>
      <p:sp>
        <p:nvSpPr>
          <p:cNvPr id="99331" name="Text Placeholder 9"/>
          <p:cNvSpPr>
            <a:spLocks noGrp="1"/>
          </p:cNvSpPr>
          <p:nvPr>
            <p:ph type="body" sz="quarter" idx="12"/>
          </p:nvPr>
        </p:nvSpPr>
        <p:spPr>
          <a:xfrm>
            <a:off x="0" y="6530975"/>
            <a:ext cx="8210550" cy="333375"/>
          </a:xfrm>
        </p:spPr>
        <p:txBody>
          <a:bodyPr>
            <a:normAutofit fontScale="92500" lnSpcReduction="10000"/>
          </a:bodyPr>
          <a:lstStyle/>
          <a:p>
            <a:pPr>
              <a:spcBef>
                <a:spcPct val="0"/>
              </a:spcBef>
              <a:spcAft>
                <a:spcPct val="0"/>
              </a:spcAft>
              <a:buFont typeface="Arial" pitchFamily="34" charset="0"/>
              <a:buAutoNum type="arabicPeriod"/>
            </a:pPr>
            <a:r>
              <a:rPr lang="en-US" altLang="en-US" sz="1000" smtClean="0">
                <a:ea typeface="ヒラギノ角ゴ Pro W3" charset="-128"/>
                <a:cs typeface="DIN-Regular" pitchFamily="34" charset="0"/>
              </a:rPr>
              <a:t>Data from McMahon GT et al. N Engl J Med 2007;357: 1759-1761</a:t>
            </a:r>
          </a:p>
          <a:p>
            <a:pPr>
              <a:spcBef>
                <a:spcPct val="0"/>
              </a:spcBef>
              <a:spcAft>
                <a:spcPct val="0"/>
              </a:spcAft>
              <a:buFont typeface="Arial" pitchFamily="34" charset="0"/>
              <a:buAutoNum type="arabicPeriod"/>
            </a:pPr>
            <a:r>
              <a:rPr lang="en-GB" altLang="en-US" sz="1000" smtClean="0">
                <a:ea typeface="ヒラギノ角ゴ Pro W3" charset="-128"/>
                <a:cs typeface="DIN-Regular" pitchFamily="34" charset="0"/>
              </a:rPr>
              <a:t>Toujeo</a:t>
            </a:r>
            <a:r>
              <a:rPr lang="en-GB" altLang="en-US" sz="1000" baseline="30000" smtClean="0">
                <a:ea typeface="ヒラギノ角ゴ Pro W3" charset="-128"/>
                <a:cs typeface="DIN-Regular" pitchFamily="34" charset="0"/>
              </a:rPr>
              <a:t>® </a:t>
            </a:r>
            <a:r>
              <a:rPr lang="en-GB" altLang="en-US" sz="1000" smtClean="0">
                <a:ea typeface="ヒラギノ角ゴ Pro W3" charset="-128"/>
                <a:cs typeface="DIN-Regular" pitchFamily="34" charset="0"/>
              </a:rPr>
              <a:t>[Package Insert], Sanofi; 2015</a:t>
            </a:r>
          </a:p>
          <a:p>
            <a:pPr>
              <a:spcBef>
                <a:spcPct val="0"/>
              </a:spcBef>
              <a:spcAft>
                <a:spcPct val="0"/>
              </a:spcAft>
              <a:buFont typeface="Arial" pitchFamily="34" charset="0"/>
              <a:buAutoNum type="arabicPeriod"/>
            </a:pPr>
            <a:endParaRPr lang="en-US" altLang="en-US" sz="1000" smtClean="0">
              <a:ea typeface="ヒラギノ角ゴ Pro W3" charset="-128"/>
              <a:cs typeface="DIN-Regular" pitchFamily="34" charset="0"/>
            </a:endParaRPr>
          </a:p>
          <a:p>
            <a:pPr>
              <a:spcBef>
                <a:spcPct val="0"/>
              </a:spcBef>
              <a:spcAft>
                <a:spcPct val="0"/>
              </a:spcAft>
              <a:buFont typeface="Arial" pitchFamily="34" charset="0"/>
              <a:buAutoNum type="arabicPeriod"/>
            </a:pPr>
            <a:endParaRPr lang="en-US" altLang="en-US" sz="1000" smtClean="0">
              <a:ea typeface="ヒラギノ角ゴ Pro W3" charset="-128"/>
              <a:cs typeface="DIN-Regular" pitchFamily="34" charset="0"/>
            </a:endParaRPr>
          </a:p>
        </p:txBody>
      </p:sp>
      <p:sp>
        <p:nvSpPr>
          <p:cNvPr id="99332" name="Title 1"/>
          <p:cNvSpPr>
            <a:spLocks noGrp="1"/>
          </p:cNvSpPr>
          <p:nvPr>
            <p:ph type="title"/>
          </p:nvPr>
        </p:nvSpPr>
        <p:spPr/>
        <p:txBody>
          <a:bodyPr>
            <a:normAutofit/>
          </a:bodyPr>
          <a:lstStyle/>
          <a:p>
            <a:r>
              <a:rPr lang="en-GB" altLang="en-US" sz="3600" dirty="0" smtClean="0">
                <a:ea typeface="ヒラギノ角ゴ Pro W3" charset="-128"/>
                <a:cs typeface="DIN-Bold" pitchFamily="34" charset="0"/>
              </a:rPr>
              <a:t>Time-action Profiles of Exogenously Administered Insulin</a:t>
            </a:r>
            <a:r>
              <a:rPr lang="en-GB" altLang="en-US" sz="3600" baseline="30000" dirty="0" smtClean="0">
                <a:ea typeface="ヒラギノ角ゴ Pro W3" charset="-128"/>
                <a:cs typeface="DIN-Bold" pitchFamily="34" charset="0"/>
              </a:rPr>
              <a:t>1</a:t>
            </a:r>
            <a:endParaRPr lang="en-US" altLang="en-US" sz="3600" baseline="30000" dirty="0" smtClean="0">
              <a:ea typeface="ヒラギノ角ゴ Pro W3" charset="-128"/>
              <a:cs typeface="DIN-Bold" pitchFamily="34" charset="0"/>
            </a:endParaRPr>
          </a:p>
        </p:txBody>
      </p:sp>
      <p:grpSp>
        <p:nvGrpSpPr>
          <p:cNvPr id="2" name="Gruppieren 19"/>
          <p:cNvGrpSpPr>
            <a:grpSpLocks/>
          </p:cNvGrpSpPr>
          <p:nvPr/>
        </p:nvGrpSpPr>
        <p:grpSpPr bwMode="auto">
          <a:xfrm>
            <a:off x="1660457" y="1439165"/>
            <a:ext cx="4400550" cy="427037"/>
            <a:chOff x="2066823" y="2127829"/>
            <a:chExt cx="3533877" cy="427684"/>
          </a:xfrm>
          <a:solidFill>
            <a:srgbClr val="DEA3A2"/>
          </a:solidFill>
        </p:grpSpPr>
        <p:sp>
          <p:nvSpPr>
            <p:cNvPr id="16" name="Abgerundete rechteckige Legende 15"/>
            <p:cNvSpPr/>
            <p:nvPr/>
          </p:nvSpPr>
          <p:spPr>
            <a:xfrm>
              <a:off x="2066823" y="2127829"/>
              <a:ext cx="3533877" cy="427684"/>
            </a:xfrm>
            <a:prstGeom prst="wedgeRoundRectCallout">
              <a:avLst>
                <a:gd name="adj1" fmla="val -52790"/>
                <a:gd name="adj2" fmla="val 116964"/>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de-DE" sz="1200" b="1" dirty="0">
                  <a:solidFill>
                    <a:schemeClr val="tx1"/>
                  </a:solidFill>
                </a:rPr>
                <a:t>Insulin lispro, aspart, </a:t>
              </a:r>
            </a:p>
            <a:p>
              <a:pPr eaLnBrk="1" hangingPunct="1">
                <a:defRPr/>
              </a:pPr>
              <a:r>
                <a:rPr lang="de-DE" sz="1200" b="1" dirty="0">
                  <a:solidFill>
                    <a:schemeClr val="tx1"/>
                  </a:solidFill>
                </a:rPr>
                <a:t>glulisine</a:t>
              </a:r>
            </a:p>
          </p:txBody>
        </p:sp>
        <p:sp>
          <p:nvSpPr>
            <p:cNvPr id="74792" name="Textfeld 11"/>
            <p:cNvSpPr txBox="1">
              <a:spLocks noChangeArrowheads="1"/>
            </p:cNvSpPr>
            <p:nvPr/>
          </p:nvSpPr>
          <p:spPr bwMode="auto">
            <a:xfrm>
              <a:off x="3498884" y="2136475"/>
              <a:ext cx="2007532" cy="406519"/>
            </a:xfrm>
            <a:prstGeom prst="rect">
              <a:avLst/>
            </a:prstGeom>
            <a:grpFill/>
            <a:ln w="9525">
              <a:noFill/>
              <a:miter lim="800000"/>
              <a:headEnd/>
              <a:tailEnd/>
            </a:ln>
            <a:extLst/>
          </p:spPr>
          <p:txBody>
            <a:bodyPr anchor="ctr"/>
            <a:lstStyle>
              <a:lvl1pPr eaLnBrk="0" hangingPunct="0">
                <a:lnSpc>
                  <a:spcPct val="90000"/>
                </a:lnSpc>
                <a:spcBef>
                  <a:spcPts val="1200"/>
                </a:spcBef>
                <a:buClr>
                  <a:schemeClr val="accent1"/>
                </a:buClr>
                <a:buFont typeface="Arial" pitchFamily="34" charset="0"/>
                <a:buChar char="•"/>
                <a:defRPr sz="2200">
                  <a:solidFill>
                    <a:schemeClr val="tx1"/>
                  </a:solidFill>
                  <a:latin typeface="Arial" pitchFamily="34" charset="0"/>
                </a:defRPr>
              </a:lvl1pPr>
              <a:lvl2pPr marL="742950" indent="-285750" eaLnBrk="0" hangingPunct="0">
                <a:lnSpc>
                  <a:spcPct val="90000"/>
                </a:lnSpc>
                <a:spcBef>
                  <a:spcPts val="600"/>
                </a:spcBef>
                <a:buFont typeface="Arial" pitchFamily="34" charset="0"/>
                <a:buChar char="–"/>
                <a:defRPr sz="2000">
                  <a:solidFill>
                    <a:schemeClr val="tx1"/>
                  </a:solidFill>
                  <a:latin typeface="Arial" pitchFamily="34" charset="0"/>
                </a:defRPr>
              </a:lvl2pPr>
              <a:lvl3pPr marL="1143000" indent="-228600" eaLnBrk="0" hangingPunct="0">
                <a:lnSpc>
                  <a:spcPct val="90000"/>
                </a:lnSpc>
                <a:spcBef>
                  <a:spcPts val="600"/>
                </a:spcBef>
                <a:buClr>
                  <a:schemeClr val="accent1"/>
                </a:buClr>
                <a:buFont typeface="Arial" pitchFamily="34" charset="0"/>
                <a:buChar char="•"/>
                <a:defRPr>
                  <a:solidFill>
                    <a:schemeClr val="tx1"/>
                  </a:solidFill>
                  <a:latin typeface="Arial" pitchFamily="34" charset="0"/>
                </a:defRPr>
              </a:lvl3pPr>
              <a:lvl4pPr marL="1600200" indent="-228600" eaLnBrk="0" hangingPunct="0">
                <a:lnSpc>
                  <a:spcPct val="90000"/>
                </a:lnSpc>
                <a:spcBef>
                  <a:spcPts val="600"/>
                </a:spcBef>
                <a:buFont typeface="Arial" pitchFamily="34" charset="0"/>
                <a:buChar char="–"/>
                <a:defRPr sz="1600">
                  <a:solidFill>
                    <a:schemeClr val="tx1"/>
                  </a:solidFill>
                  <a:latin typeface="Arial" pitchFamily="34" charset="0"/>
                </a:defRPr>
              </a:lvl4pPr>
              <a:lvl5pPr marL="2057400" indent="-228600" eaLnBrk="0" hangingPunct="0">
                <a:lnSpc>
                  <a:spcPct val="90000"/>
                </a:lnSpc>
                <a:spcBef>
                  <a:spcPts val="1200"/>
                </a:spcBef>
                <a:buFont typeface="Arial" pitchFamily="34" charset="0"/>
                <a:buChar char="»"/>
                <a:defRPr sz="1200">
                  <a:solidFill>
                    <a:schemeClr val="tx1"/>
                  </a:solidFill>
                  <a:latin typeface="Arial" pitchFamily="34" charset="0"/>
                </a:defRPr>
              </a:lvl5pPr>
              <a:lvl6pPr marL="25146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6pPr>
              <a:lvl7pPr marL="29718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7pPr>
              <a:lvl8pPr marL="34290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8pPr>
              <a:lvl9pPr marL="38862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9pPr>
            </a:lstStyle>
            <a:p>
              <a:pPr eaLnBrk="1" hangingPunct="1">
                <a:lnSpc>
                  <a:spcPct val="100000"/>
                </a:lnSpc>
                <a:spcBef>
                  <a:spcPct val="0"/>
                </a:spcBef>
                <a:buClrTx/>
                <a:buFontTx/>
                <a:buNone/>
                <a:defRPr/>
              </a:pPr>
              <a:r>
                <a:rPr lang="de-DE" altLang="en-US" sz="1200" b="1" dirty="0"/>
                <a:t>Rapid Acting Analog insulins: </a:t>
              </a:r>
              <a:r>
                <a:rPr lang="de-DE" altLang="en-US" sz="1200" b="1" dirty="0" smtClean="0"/>
                <a:t>Eglucent</a:t>
              </a:r>
              <a:r>
                <a:rPr lang="de-DE" altLang="en-US" sz="1200" b="1" baseline="20000" dirty="0" smtClean="0"/>
                <a:t>®</a:t>
              </a:r>
              <a:r>
                <a:rPr lang="de-DE" altLang="en-US" sz="1200" b="1" dirty="0" smtClean="0"/>
                <a:t>, NovoLog</a:t>
              </a:r>
              <a:r>
                <a:rPr lang="de-DE" altLang="en-US" sz="1200" b="1" baseline="20000" dirty="0" smtClean="0"/>
                <a:t>®</a:t>
              </a:r>
              <a:r>
                <a:rPr lang="de-DE" altLang="en-US" sz="1200" b="1" dirty="0" smtClean="0"/>
                <a:t>, Apidra</a:t>
              </a:r>
              <a:r>
                <a:rPr lang="de-DE" altLang="en-US" sz="1200" b="1" baseline="20000" dirty="0" smtClean="0"/>
                <a:t>®</a:t>
              </a:r>
              <a:endParaRPr lang="de-DE" altLang="en-US" sz="1200" b="1" dirty="0"/>
            </a:p>
          </p:txBody>
        </p:sp>
      </p:grpSp>
      <p:grpSp>
        <p:nvGrpSpPr>
          <p:cNvPr id="3" name="Gruppieren 20"/>
          <p:cNvGrpSpPr>
            <a:grpSpLocks/>
          </p:cNvGrpSpPr>
          <p:nvPr/>
        </p:nvGrpSpPr>
        <p:grpSpPr bwMode="auto">
          <a:xfrm>
            <a:off x="2395332" y="2045176"/>
            <a:ext cx="3770186" cy="291585"/>
            <a:chOff x="3866212" y="3040988"/>
            <a:chExt cx="3600462" cy="291108"/>
          </a:xfrm>
          <a:solidFill>
            <a:srgbClr val="DEA3A2"/>
          </a:solidFill>
        </p:grpSpPr>
        <p:sp>
          <p:nvSpPr>
            <p:cNvPr id="17" name="Abgerundete rechteckige Legende 16"/>
            <p:cNvSpPr/>
            <p:nvPr/>
          </p:nvSpPr>
          <p:spPr>
            <a:xfrm>
              <a:off x="3866212" y="3040988"/>
              <a:ext cx="3533877" cy="252000"/>
            </a:xfrm>
            <a:prstGeom prst="wedgeRoundRectCallout">
              <a:avLst>
                <a:gd name="adj1" fmla="val -56183"/>
                <a:gd name="adj2" fmla="val 239452"/>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solidFill>
                  <a:schemeClr val="tx1"/>
                </a:solidFill>
              </a:endParaRPr>
            </a:p>
          </p:txBody>
        </p:sp>
        <p:sp>
          <p:nvSpPr>
            <p:cNvPr id="74789" name="Textfeld 17"/>
            <p:cNvSpPr txBox="1">
              <a:spLocks noChangeArrowheads="1"/>
            </p:cNvSpPr>
            <p:nvPr/>
          </p:nvSpPr>
          <p:spPr bwMode="auto">
            <a:xfrm>
              <a:off x="3951824" y="3067447"/>
              <a:ext cx="1379069" cy="213973"/>
            </a:xfrm>
            <a:prstGeom prst="rect">
              <a:avLst/>
            </a:prstGeom>
            <a:grpFill/>
            <a:ln w="9525">
              <a:noFill/>
              <a:miter lim="800000"/>
              <a:headEnd/>
              <a:tailEnd/>
            </a:ln>
            <a:extLst/>
          </p:spPr>
          <p:txBody>
            <a:bodyPr anchor="ctr"/>
            <a:lstStyle>
              <a:lvl1pPr eaLnBrk="0" hangingPunct="0">
                <a:lnSpc>
                  <a:spcPct val="90000"/>
                </a:lnSpc>
                <a:spcBef>
                  <a:spcPts val="1200"/>
                </a:spcBef>
                <a:buClr>
                  <a:schemeClr val="accent1"/>
                </a:buClr>
                <a:buFont typeface="Arial" pitchFamily="34" charset="0"/>
                <a:buChar char="•"/>
                <a:defRPr sz="2200">
                  <a:solidFill>
                    <a:schemeClr val="tx1"/>
                  </a:solidFill>
                  <a:latin typeface="Arial" pitchFamily="34" charset="0"/>
                </a:defRPr>
              </a:lvl1pPr>
              <a:lvl2pPr marL="742950" indent="-285750" eaLnBrk="0" hangingPunct="0">
                <a:lnSpc>
                  <a:spcPct val="90000"/>
                </a:lnSpc>
                <a:spcBef>
                  <a:spcPts val="600"/>
                </a:spcBef>
                <a:buFont typeface="Arial" pitchFamily="34" charset="0"/>
                <a:buChar char="–"/>
                <a:defRPr sz="2000">
                  <a:solidFill>
                    <a:schemeClr val="tx1"/>
                  </a:solidFill>
                  <a:latin typeface="Arial" pitchFamily="34" charset="0"/>
                </a:defRPr>
              </a:lvl2pPr>
              <a:lvl3pPr marL="1143000" indent="-228600" eaLnBrk="0" hangingPunct="0">
                <a:lnSpc>
                  <a:spcPct val="90000"/>
                </a:lnSpc>
                <a:spcBef>
                  <a:spcPts val="600"/>
                </a:spcBef>
                <a:buClr>
                  <a:schemeClr val="accent1"/>
                </a:buClr>
                <a:buFont typeface="Arial" pitchFamily="34" charset="0"/>
                <a:buChar char="•"/>
                <a:defRPr>
                  <a:solidFill>
                    <a:schemeClr val="tx1"/>
                  </a:solidFill>
                  <a:latin typeface="Arial" pitchFamily="34" charset="0"/>
                </a:defRPr>
              </a:lvl3pPr>
              <a:lvl4pPr marL="1600200" indent="-228600" eaLnBrk="0" hangingPunct="0">
                <a:lnSpc>
                  <a:spcPct val="90000"/>
                </a:lnSpc>
                <a:spcBef>
                  <a:spcPts val="600"/>
                </a:spcBef>
                <a:buFont typeface="Arial" pitchFamily="34" charset="0"/>
                <a:buChar char="–"/>
                <a:defRPr sz="1600">
                  <a:solidFill>
                    <a:schemeClr val="tx1"/>
                  </a:solidFill>
                  <a:latin typeface="Arial" pitchFamily="34" charset="0"/>
                </a:defRPr>
              </a:lvl4pPr>
              <a:lvl5pPr marL="2057400" indent="-228600" eaLnBrk="0" hangingPunct="0">
                <a:lnSpc>
                  <a:spcPct val="90000"/>
                </a:lnSpc>
                <a:spcBef>
                  <a:spcPts val="1200"/>
                </a:spcBef>
                <a:buFont typeface="Arial" pitchFamily="34" charset="0"/>
                <a:buChar char="»"/>
                <a:defRPr sz="1200">
                  <a:solidFill>
                    <a:schemeClr val="tx1"/>
                  </a:solidFill>
                  <a:latin typeface="Arial" pitchFamily="34" charset="0"/>
                </a:defRPr>
              </a:lvl5pPr>
              <a:lvl6pPr marL="25146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6pPr>
              <a:lvl7pPr marL="29718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7pPr>
              <a:lvl8pPr marL="34290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8pPr>
              <a:lvl9pPr marL="38862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9pPr>
            </a:lstStyle>
            <a:p>
              <a:pPr eaLnBrk="1" hangingPunct="1">
                <a:lnSpc>
                  <a:spcPct val="100000"/>
                </a:lnSpc>
                <a:spcBef>
                  <a:spcPct val="0"/>
                </a:spcBef>
                <a:buClrTx/>
                <a:buFontTx/>
                <a:buNone/>
                <a:defRPr/>
              </a:pPr>
              <a:r>
                <a:rPr lang="de-DE" altLang="en-US" sz="1200" b="1" dirty="0"/>
                <a:t>Regular insulin</a:t>
              </a:r>
            </a:p>
          </p:txBody>
        </p:sp>
        <p:sp>
          <p:nvSpPr>
            <p:cNvPr id="74790" name="Textfeld 18"/>
            <p:cNvSpPr txBox="1">
              <a:spLocks noChangeArrowheads="1"/>
            </p:cNvSpPr>
            <p:nvPr/>
          </p:nvSpPr>
          <p:spPr bwMode="auto">
            <a:xfrm>
              <a:off x="5330894" y="3067442"/>
              <a:ext cx="2135780" cy="264654"/>
            </a:xfrm>
            <a:prstGeom prst="rect">
              <a:avLst/>
            </a:prstGeom>
            <a:grpFill/>
            <a:ln w="9525">
              <a:noFill/>
              <a:miter lim="800000"/>
              <a:headEnd/>
              <a:tailEnd/>
            </a:ln>
            <a:extLst/>
          </p:spPr>
          <p:txBody>
            <a:bodyPr anchor="ctr"/>
            <a:lstStyle>
              <a:lvl1pPr eaLnBrk="0" hangingPunct="0">
                <a:lnSpc>
                  <a:spcPct val="90000"/>
                </a:lnSpc>
                <a:spcBef>
                  <a:spcPts val="1200"/>
                </a:spcBef>
                <a:buClr>
                  <a:schemeClr val="accent1"/>
                </a:buClr>
                <a:buFont typeface="Arial" pitchFamily="34" charset="0"/>
                <a:buChar char="•"/>
                <a:defRPr sz="2200">
                  <a:solidFill>
                    <a:schemeClr val="tx1"/>
                  </a:solidFill>
                  <a:latin typeface="Arial" pitchFamily="34" charset="0"/>
                </a:defRPr>
              </a:lvl1pPr>
              <a:lvl2pPr marL="742950" indent="-285750" eaLnBrk="0" hangingPunct="0">
                <a:lnSpc>
                  <a:spcPct val="90000"/>
                </a:lnSpc>
                <a:spcBef>
                  <a:spcPts val="600"/>
                </a:spcBef>
                <a:buFont typeface="Arial" pitchFamily="34" charset="0"/>
                <a:buChar char="–"/>
                <a:defRPr sz="2000">
                  <a:solidFill>
                    <a:schemeClr val="tx1"/>
                  </a:solidFill>
                  <a:latin typeface="Arial" pitchFamily="34" charset="0"/>
                </a:defRPr>
              </a:lvl2pPr>
              <a:lvl3pPr marL="1143000" indent="-228600" eaLnBrk="0" hangingPunct="0">
                <a:lnSpc>
                  <a:spcPct val="90000"/>
                </a:lnSpc>
                <a:spcBef>
                  <a:spcPts val="600"/>
                </a:spcBef>
                <a:buClr>
                  <a:schemeClr val="accent1"/>
                </a:buClr>
                <a:buFont typeface="Arial" pitchFamily="34" charset="0"/>
                <a:buChar char="•"/>
                <a:defRPr>
                  <a:solidFill>
                    <a:schemeClr val="tx1"/>
                  </a:solidFill>
                  <a:latin typeface="Arial" pitchFamily="34" charset="0"/>
                </a:defRPr>
              </a:lvl3pPr>
              <a:lvl4pPr marL="1600200" indent="-228600" eaLnBrk="0" hangingPunct="0">
                <a:lnSpc>
                  <a:spcPct val="90000"/>
                </a:lnSpc>
                <a:spcBef>
                  <a:spcPts val="600"/>
                </a:spcBef>
                <a:buFont typeface="Arial" pitchFamily="34" charset="0"/>
                <a:buChar char="–"/>
                <a:defRPr sz="1600">
                  <a:solidFill>
                    <a:schemeClr val="tx1"/>
                  </a:solidFill>
                  <a:latin typeface="Arial" pitchFamily="34" charset="0"/>
                </a:defRPr>
              </a:lvl4pPr>
              <a:lvl5pPr marL="2057400" indent="-228600" eaLnBrk="0" hangingPunct="0">
                <a:lnSpc>
                  <a:spcPct val="90000"/>
                </a:lnSpc>
                <a:spcBef>
                  <a:spcPts val="1200"/>
                </a:spcBef>
                <a:buFont typeface="Arial" pitchFamily="34" charset="0"/>
                <a:buChar char="»"/>
                <a:defRPr sz="1200">
                  <a:solidFill>
                    <a:schemeClr val="tx1"/>
                  </a:solidFill>
                  <a:latin typeface="Arial" pitchFamily="34" charset="0"/>
                </a:defRPr>
              </a:lvl5pPr>
              <a:lvl6pPr marL="25146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6pPr>
              <a:lvl7pPr marL="29718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7pPr>
              <a:lvl8pPr marL="34290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8pPr>
              <a:lvl9pPr marL="38862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9pPr>
            </a:lstStyle>
            <a:p>
              <a:pPr eaLnBrk="1" hangingPunct="1">
                <a:lnSpc>
                  <a:spcPct val="100000"/>
                </a:lnSpc>
                <a:spcBef>
                  <a:spcPct val="0"/>
                </a:spcBef>
                <a:buClrTx/>
                <a:buFontTx/>
                <a:buNone/>
                <a:defRPr/>
              </a:pPr>
              <a:r>
                <a:rPr lang="de-DE" altLang="en-US" sz="1200" b="1" dirty="0" smtClean="0"/>
                <a:t>Humulin</a:t>
              </a:r>
              <a:r>
                <a:rPr lang="de-DE" altLang="en-US" sz="1200" b="1" baseline="20000" dirty="0" smtClean="0"/>
                <a:t>® </a:t>
              </a:r>
              <a:r>
                <a:rPr lang="de-DE" altLang="en-US" sz="1200" b="1" dirty="0" smtClean="0"/>
                <a:t>R, Novolin</a:t>
              </a:r>
              <a:r>
                <a:rPr lang="de-DE" altLang="en-US" sz="1200" b="1" baseline="20000" dirty="0" smtClean="0"/>
                <a:t>®</a:t>
              </a:r>
              <a:r>
                <a:rPr lang="de-DE" altLang="en-US" sz="1200" b="1" dirty="0"/>
                <a:t> R</a:t>
              </a:r>
            </a:p>
          </p:txBody>
        </p:sp>
      </p:grpSp>
      <p:grpSp>
        <p:nvGrpSpPr>
          <p:cNvPr id="4" name="Gruppieren 25"/>
          <p:cNvGrpSpPr>
            <a:grpSpLocks/>
          </p:cNvGrpSpPr>
          <p:nvPr/>
        </p:nvGrpSpPr>
        <p:grpSpPr bwMode="auto">
          <a:xfrm>
            <a:off x="5154520" y="2769776"/>
            <a:ext cx="2470310" cy="393771"/>
            <a:chOff x="3986162" y="2788198"/>
            <a:chExt cx="2829403" cy="504000"/>
          </a:xfrm>
          <a:solidFill>
            <a:srgbClr val="DEA3A2"/>
          </a:solidFill>
        </p:grpSpPr>
        <p:sp>
          <p:nvSpPr>
            <p:cNvPr id="27" name="Abgerundete rechteckige Legende 26"/>
            <p:cNvSpPr/>
            <p:nvPr/>
          </p:nvSpPr>
          <p:spPr>
            <a:xfrm>
              <a:off x="3986162" y="2788198"/>
              <a:ext cx="2829403" cy="504000"/>
            </a:xfrm>
            <a:prstGeom prst="wedgeRoundRectCallout">
              <a:avLst>
                <a:gd name="adj1" fmla="val -87334"/>
                <a:gd name="adj2" fmla="val 272005"/>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solidFill>
                  <a:schemeClr val="tx1"/>
                </a:solidFill>
              </a:endParaRPr>
            </a:p>
          </p:txBody>
        </p:sp>
        <p:sp>
          <p:nvSpPr>
            <p:cNvPr id="74786" name="Textfeld 27"/>
            <p:cNvSpPr txBox="1">
              <a:spLocks noChangeArrowheads="1"/>
            </p:cNvSpPr>
            <p:nvPr/>
          </p:nvSpPr>
          <p:spPr bwMode="auto">
            <a:xfrm>
              <a:off x="3995571" y="2815805"/>
              <a:ext cx="1409898" cy="461665"/>
            </a:xfrm>
            <a:prstGeom prst="rect">
              <a:avLst/>
            </a:prstGeom>
            <a:grpFill/>
            <a:ln w="9525">
              <a:noFill/>
              <a:miter lim="800000"/>
              <a:headEnd/>
              <a:tailEnd/>
            </a:ln>
            <a:extLst/>
          </p:spPr>
          <p:txBody>
            <a:bodyPr anchor="ctr"/>
            <a:lstStyle>
              <a:lvl1pPr eaLnBrk="0" hangingPunct="0">
                <a:lnSpc>
                  <a:spcPct val="90000"/>
                </a:lnSpc>
                <a:spcBef>
                  <a:spcPts val="1200"/>
                </a:spcBef>
                <a:buClr>
                  <a:schemeClr val="accent1"/>
                </a:buClr>
                <a:buFont typeface="Arial" pitchFamily="34" charset="0"/>
                <a:buChar char="•"/>
                <a:defRPr sz="2200">
                  <a:solidFill>
                    <a:schemeClr val="tx1"/>
                  </a:solidFill>
                  <a:latin typeface="Arial" pitchFamily="34" charset="0"/>
                </a:defRPr>
              </a:lvl1pPr>
              <a:lvl2pPr marL="742950" indent="-285750" eaLnBrk="0" hangingPunct="0">
                <a:lnSpc>
                  <a:spcPct val="90000"/>
                </a:lnSpc>
                <a:spcBef>
                  <a:spcPts val="600"/>
                </a:spcBef>
                <a:buFont typeface="Arial" pitchFamily="34" charset="0"/>
                <a:buChar char="–"/>
                <a:defRPr sz="2000">
                  <a:solidFill>
                    <a:schemeClr val="tx1"/>
                  </a:solidFill>
                  <a:latin typeface="Arial" pitchFamily="34" charset="0"/>
                </a:defRPr>
              </a:lvl2pPr>
              <a:lvl3pPr marL="1143000" indent="-228600" eaLnBrk="0" hangingPunct="0">
                <a:lnSpc>
                  <a:spcPct val="90000"/>
                </a:lnSpc>
                <a:spcBef>
                  <a:spcPts val="600"/>
                </a:spcBef>
                <a:buClr>
                  <a:schemeClr val="accent1"/>
                </a:buClr>
                <a:buFont typeface="Arial" pitchFamily="34" charset="0"/>
                <a:buChar char="•"/>
                <a:defRPr>
                  <a:solidFill>
                    <a:schemeClr val="tx1"/>
                  </a:solidFill>
                  <a:latin typeface="Arial" pitchFamily="34" charset="0"/>
                </a:defRPr>
              </a:lvl3pPr>
              <a:lvl4pPr marL="1600200" indent="-228600" eaLnBrk="0" hangingPunct="0">
                <a:lnSpc>
                  <a:spcPct val="90000"/>
                </a:lnSpc>
                <a:spcBef>
                  <a:spcPts val="600"/>
                </a:spcBef>
                <a:buFont typeface="Arial" pitchFamily="34" charset="0"/>
                <a:buChar char="–"/>
                <a:defRPr sz="1600">
                  <a:solidFill>
                    <a:schemeClr val="tx1"/>
                  </a:solidFill>
                  <a:latin typeface="Arial" pitchFamily="34" charset="0"/>
                </a:defRPr>
              </a:lvl4pPr>
              <a:lvl5pPr marL="2057400" indent="-228600" eaLnBrk="0" hangingPunct="0">
                <a:lnSpc>
                  <a:spcPct val="90000"/>
                </a:lnSpc>
                <a:spcBef>
                  <a:spcPts val="1200"/>
                </a:spcBef>
                <a:buFont typeface="Arial" pitchFamily="34" charset="0"/>
                <a:buChar char="»"/>
                <a:defRPr sz="1200">
                  <a:solidFill>
                    <a:schemeClr val="tx1"/>
                  </a:solidFill>
                  <a:latin typeface="Arial" pitchFamily="34" charset="0"/>
                </a:defRPr>
              </a:lvl5pPr>
              <a:lvl6pPr marL="25146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6pPr>
              <a:lvl7pPr marL="29718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7pPr>
              <a:lvl8pPr marL="34290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8pPr>
              <a:lvl9pPr marL="38862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9pPr>
            </a:lstStyle>
            <a:p>
              <a:pPr eaLnBrk="1" hangingPunct="1">
                <a:lnSpc>
                  <a:spcPct val="100000"/>
                </a:lnSpc>
                <a:spcBef>
                  <a:spcPct val="0"/>
                </a:spcBef>
                <a:buClrTx/>
                <a:buFontTx/>
                <a:buNone/>
                <a:defRPr/>
              </a:pPr>
              <a:r>
                <a:rPr lang="de-DE" altLang="en-US" sz="1200" b="1" dirty="0"/>
                <a:t>Insulin </a:t>
              </a:r>
              <a:br>
                <a:rPr lang="de-DE" altLang="en-US" sz="1200" b="1" dirty="0"/>
              </a:br>
              <a:r>
                <a:rPr lang="de-DE" altLang="en-US" sz="1200" b="1" dirty="0"/>
                <a:t>detemir</a:t>
              </a:r>
            </a:p>
          </p:txBody>
        </p:sp>
        <p:sp>
          <p:nvSpPr>
            <p:cNvPr id="74787" name="Textfeld 28"/>
            <p:cNvSpPr txBox="1">
              <a:spLocks noChangeArrowheads="1"/>
            </p:cNvSpPr>
            <p:nvPr/>
          </p:nvSpPr>
          <p:spPr bwMode="auto">
            <a:xfrm>
              <a:off x="4883949" y="2824198"/>
              <a:ext cx="1858576" cy="432000"/>
            </a:xfrm>
            <a:prstGeom prst="rect">
              <a:avLst/>
            </a:prstGeom>
            <a:grpFill/>
            <a:ln w="9525">
              <a:noFill/>
              <a:miter lim="800000"/>
              <a:headEnd/>
              <a:tailEnd/>
            </a:ln>
            <a:extLst/>
          </p:spPr>
          <p:txBody>
            <a:bodyPr anchor="ctr"/>
            <a:lstStyle>
              <a:lvl1pPr eaLnBrk="0" hangingPunct="0">
                <a:lnSpc>
                  <a:spcPct val="90000"/>
                </a:lnSpc>
                <a:spcBef>
                  <a:spcPts val="1200"/>
                </a:spcBef>
                <a:buClr>
                  <a:schemeClr val="accent1"/>
                </a:buClr>
                <a:buFont typeface="Arial" pitchFamily="34" charset="0"/>
                <a:buChar char="•"/>
                <a:defRPr sz="2200">
                  <a:solidFill>
                    <a:schemeClr val="tx1"/>
                  </a:solidFill>
                  <a:latin typeface="Arial" pitchFamily="34" charset="0"/>
                </a:defRPr>
              </a:lvl1pPr>
              <a:lvl2pPr marL="742950" indent="-285750" eaLnBrk="0" hangingPunct="0">
                <a:lnSpc>
                  <a:spcPct val="90000"/>
                </a:lnSpc>
                <a:spcBef>
                  <a:spcPts val="600"/>
                </a:spcBef>
                <a:buFont typeface="Arial" pitchFamily="34" charset="0"/>
                <a:buChar char="–"/>
                <a:defRPr sz="2000">
                  <a:solidFill>
                    <a:schemeClr val="tx1"/>
                  </a:solidFill>
                  <a:latin typeface="Arial" pitchFamily="34" charset="0"/>
                </a:defRPr>
              </a:lvl2pPr>
              <a:lvl3pPr marL="1143000" indent="-228600" eaLnBrk="0" hangingPunct="0">
                <a:lnSpc>
                  <a:spcPct val="90000"/>
                </a:lnSpc>
                <a:spcBef>
                  <a:spcPts val="600"/>
                </a:spcBef>
                <a:buClr>
                  <a:schemeClr val="accent1"/>
                </a:buClr>
                <a:buFont typeface="Arial" pitchFamily="34" charset="0"/>
                <a:buChar char="•"/>
                <a:defRPr>
                  <a:solidFill>
                    <a:schemeClr val="tx1"/>
                  </a:solidFill>
                  <a:latin typeface="Arial" pitchFamily="34" charset="0"/>
                </a:defRPr>
              </a:lvl3pPr>
              <a:lvl4pPr marL="1600200" indent="-228600" eaLnBrk="0" hangingPunct="0">
                <a:lnSpc>
                  <a:spcPct val="90000"/>
                </a:lnSpc>
                <a:spcBef>
                  <a:spcPts val="600"/>
                </a:spcBef>
                <a:buFont typeface="Arial" pitchFamily="34" charset="0"/>
                <a:buChar char="–"/>
                <a:defRPr sz="1600">
                  <a:solidFill>
                    <a:schemeClr val="tx1"/>
                  </a:solidFill>
                  <a:latin typeface="Arial" pitchFamily="34" charset="0"/>
                </a:defRPr>
              </a:lvl4pPr>
              <a:lvl5pPr marL="2057400" indent="-228600" eaLnBrk="0" hangingPunct="0">
                <a:lnSpc>
                  <a:spcPct val="90000"/>
                </a:lnSpc>
                <a:spcBef>
                  <a:spcPts val="1200"/>
                </a:spcBef>
                <a:buFont typeface="Arial" pitchFamily="34" charset="0"/>
                <a:buChar char="»"/>
                <a:defRPr sz="1200">
                  <a:solidFill>
                    <a:schemeClr val="tx1"/>
                  </a:solidFill>
                  <a:latin typeface="Arial" pitchFamily="34" charset="0"/>
                </a:defRPr>
              </a:lvl5pPr>
              <a:lvl6pPr marL="25146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6pPr>
              <a:lvl7pPr marL="29718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7pPr>
              <a:lvl8pPr marL="34290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8pPr>
              <a:lvl9pPr marL="38862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9pPr>
            </a:lstStyle>
            <a:p>
              <a:pPr eaLnBrk="1" hangingPunct="1">
                <a:lnSpc>
                  <a:spcPct val="100000"/>
                </a:lnSpc>
                <a:spcBef>
                  <a:spcPct val="0"/>
                </a:spcBef>
                <a:buClrTx/>
                <a:buFontTx/>
                <a:buNone/>
                <a:defRPr/>
              </a:pPr>
              <a:r>
                <a:rPr lang="de-DE" altLang="en-US" sz="1200" b="1" dirty="0"/>
                <a:t>Long acting analog insulin: </a:t>
              </a:r>
              <a:r>
                <a:rPr lang="de-DE" altLang="en-US" sz="1200" b="1" dirty="0" smtClean="0"/>
                <a:t>Levemir</a:t>
              </a:r>
              <a:r>
                <a:rPr lang="de-DE" altLang="en-US" sz="1200" b="1" baseline="20000" dirty="0" smtClean="0"/>
                <a:t>®</a:t>
              </a:r>
              <a:endParaRPr lang="de-DE" altLang="en-US" sz="1200" b="1" dirty="0"/>
            </a:p>
          </p:txBody>
        </p:sp>
      </p:grpSp>
      <p:grpSp>
        <p:nvGrpSpPr>
          <p:cNvPr id="5" name="Gruppieren 21"/>
          <p:cNvGrpSpPr>
            <a:grpSpLocks/>
          </p:cNvGrpSpPr>
          <p:nvPr/>
        </p:nvGrpSpPr>
        <p:grpSpPr bwMode="auto">
          <a:xfrm>
            <a:off x="3860732" y="2311949"/>
            <a:ext cx="2616955" cy="460967"/>
            <a:chOff x="3986162" y="2939089"/>
            <a:chExt cx="2201749" cy="461665"/>
          </a:xfrm>
          <a:solidFill>
            <a:srgbClr val="DEA3A2"/>
          </a:solidFill>
        </p:grpSpPr>
        <p:sp>
          <p:nvSpPr>
            <p:cNvPr id="23" name="Abgerundete rechteckige Legende 22"/>
            <p:cNvSpPr/>
            <p:nvPr/>
          </p:nvSpPr>
          <p:spPr>
            <a:xfrm>
              <a:off x="3986162" y="2982698"/>
              <a:ext cx="2201749" cy="344723"/>
            </a:xfrm>
            <a:prstGeom prst="wedgeRoundRectCallout">
              <a:avLst>
                <a:gd name="adj1" fmla="val -59965"/>
                <a:gd name="adj2" fmla="val 319876"/>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solidFill>
                  <a:schemeClr val="tx1"/>
                </a:solidFill>
              </a:endParaRPr>
            </a:p>
          </p:txBody>
        </p:sp>
        <p:sp>
          <p:nvSpPr>
            <p:cNvPr id="21523" name="Textfeld 23"/>
            <p:cNvSpPr txBox="1">
              <a:spLocks noChangeArrowheads="1"/>
            </p:cNvSpPr>
            <p:nvPr/>
          </p:nvSpPr>
          <p:spPr bwMode="auto">
            <a:xfrm>
              <a:off x="3995571" y="2939089"/>
              <a:ext cx="1409898" cy="461665"/>
            </a:xfrm>
            <a:prstGeom prst="rect">
              <a:avLst/>
            </a:prstGeom>
            <a:grpFill/>
            <a:ln w="9525">
              <a:noFill/>
              <a:miter lim="800000"/>
              <a:headEnd/>
              <a:tailEnd/>
            </a:ln>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de-DE" sz="1200" b="1" dirty="0" smtClean="0"/>
                <a:t>NPH</a:t>
              </a:r>
              <a:r>
                <a:rPr lang="de-DE" sz="1200" b="1" baseline="30000" dirty="0" smtClean="0"/>
                <a:t>a</a:t>
              </a:r>
            </a:p>
          </p:txBody>
        </p:sp>
        <p:sp>
          <p:nvSpPr>
            <p:cNvPr id="21524" name="Textfeld 24"/>
            <p:cNvSpPr txBox="1">
              <a:spLocks noChangeArrowheads="1"/>
            </p:cNvSpPr>
            <p:nvPr/>
          </p:nvSpPr>
          <p:spPr bwMode="auto">
            <a:xfrm>
              <a:off x="4474902" y="2947474"/>
              <a:ext cx="1712806" cy="432000"/>
            </a:xfrm>
            <a:prstGeom prst="rect">
              <a:avLst/>
            </a:prstGeom>
            <a:grpFill/>
            <a:ln w="9525">
              <a:noFill/>
              <a:miter lim="800000"/>
              <a:headEnd/>
              <a:tailEnd/>
            </a:ln>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de-DE" sz="1200" b="1" dirty="0" smtClean="0"/>
                <a:t>Humulin</a:t>
              </a:r>
              <a:r>
                <a:rPr lang="de-DE" sz="1200" b="1" baseline="20000" dirty="0" smtClean="0"/>
                <a:t>® </a:t>
              </a:r>
              <a:r>
                <a:rPr lang="de-DE" sz="1200" b="1" dirty="0" smtClean="0"/>
                <a:t>N, Novolin</a:t>
              </a:r>
              <a:r>
                <a:rPr lang="de-DE" sz="1200" b="1" baseline="20000" dirty="0" smtClean="0"/>
                <a:t>® </a:t>
              </a:r>
              <a:r>
                <a:rPr lang="de-DE" sz="1200" b="1" dirty="0" smtClean="0"/>
                <a:t>N</a:t>
              </a:r>
            </a:p>
          </p:txBody>
        </p:sp>
      </p:grpSp>
      <p:cxnSp>
        <p:nvCxnSpPr>
          <p:cNvPr id="29" name="Straight Connector 28"/>
          <p:cNvCxnSpPr/>
          <p:nvPr/>
        </p:nvCxnSpPr>
        <p:spPr>
          <a:xfrm>
            <a:off x="1181100" y="1905000"/>
            <a:ext cx="0" cy="35433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181100" y="5448300"/>
            <a:ext cx="719772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99339" name="TextBox 6"/>
          <p:cNvSpPr txBox="1">
            <a:spLocks noChangeArrowheads="1"/>
          </p:cNvSpPr>
          <p:nvPr/>
        </p:nvSpPr>
        <p:spPr bwMode="auto">
          <a:xfrm rot="-5400000">
            <a:off x="-720725" y="3363913"/>
            <a:ext cx="2505075" cy="368300"/>
          </a:xfrm>
          <a:prstGeom prst="rect">
            <a:avLst/>
          </a:prstGeom>
          <a:noFill/>
          <a:ln w="9525">
            <a:noFill/>
            <a:miter lim="800000"/>
            <a:headEnd/>
            <a:tailEnd/>
          </a:ln>
        </p:spPr>
        <p:txBody>
          <a:bodyPr wrap="none">
            <a:spAutoFit/>
          </a:bodyPr>
          <a:lstStyle/>
          <a:p>
            <a:pPr algn="ctr" eaLnBrk="1" hangingPunct="1"/>
            <a:r>
              <a:rPr lang="en-GB" altLang="en-US" b="1">
                <a:ea typeface="ヒラギノ角ゴ Pro W3" charset="-128"/>
              </a:rPr>
              <a:t>Plasma insulin levels</a:t>
            </a:r>
          </a:p>
        </p:txBody>
      </p:sp>
      <p:cxnSp>
        <p:nvCxnSpPr>
          <p:cNvPr id="36" name="Straight Connector 35"/>
          <p:cNvCxnSpPr/>
          <p:nvPr/>
        </p:nvCxnSpPr>
        <p:spPr>
          <a:xfrm>
            <a:off x="1177925" y="5441950"/>
            <a:ext cx="0" cy="9842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776788" y="5441950"/>
            <a:ext cx="0" cy="9842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99342" name="TextBox 26"/>
          <p:cNvSpPr txBox="1">
            <a:spLocks noChangeArrowheads="1"/>
          </p:cNvSpPr>
          <p:nvPr/>
        </p:nvSpPr>
        <p:spPr bwMode="auto">
          <a:xfrm>
            <a:off x="4659313" y="5605463"/>
            <a:ext cx="227012" cy="246062"/>
          </a:xfrm>
          <a:prstGeom prst="rect">
            <a:avLst/>
          </a:prstGeom>
          <a:noFill/>
          <a:ln w="9525">
            <a:noFill/>
            <a:miter lim="800000"/>
            <a:headEnd/>
            <a:tailEnd/>
          </a:ln>
        </p:spPr>
        <p:txBody>
          <a:bodyPr wrap="none" lIns="0" tIns="0" rIns="0" bIns="0">
            <a:spAutoFit/>
          </a:bodyPr>
          <a:lstStyle/>
          <a:p>
            <a:pPr algn="ctr" eaLnBrk="1" hangingPunct="1"/>
            <a:r>
              <a:rPr lang="en-GB" altLang="en-US" sz="1600">
                <a:ea typeface="ヒラギノ角ゴ Pro W3" charset="-128"/>
              </a:rPr>
              <a:t>12</a:t>
            </a:r>
          </a:p>
        </p:txBody>
      </p:sp>
      <p:cxnSp>
        <p:nvCxnSpPr>
          <p:cNvPr id="57" name="Straight Connector 56"/>
          <p:cNvCxnSpPr/>
          <p:nvPr/>
        </p:nvCxnSpPr>
        <p:spPr>
          <a:xfrm>
            <a:off x="8370888" y="5441950"/>
            <a:ext cx="0" cy="9842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99344" name="TextBox 38"/>
          <p:cNvSpPr txBox="1">
            <a:spLocks noChangeArrowheads="1"/>
          </p:cNvSpPr>
          <p:nvPr/>
        </p:nvSpPr>
        <p:spPr bwMode="auto">
          <a:xfrm>
            <a:off x="8253413" y="5605463"/>
            <a:ext cx="228600" cy="246062"/>
          </a:xfrm>
          <a:prstGeom prst="rect">
            <a:avLst/>
          </a:prstGeom>
          <a:noFill/>
          <a:ln w="9525">
            <a:noFill/>
            <a:miter lim="800000"/>
            <a:headEnd/>
            <a:tailEnd/>
          </a:ln>
        </p:spPr>
        <p:txBody>
          <a:bodyPr wrap="none" lIns="0" tIns="0" rIns="0" bIns="0">
            <a:spAutoFit/>
          </a:bodyPr>
          <a:lstStyle/>
          <a:p>
            <a:pPr algn="ctr" eaLnBrk="1" hangingPunct="1"/>
            <a:r>
              <a:rPr lang="en-GB" altLang="en-US" sz="1600">
                <a:ea typeface="ヒラギノ角ゴ Pro W3" charset="-128"/>
              </a:rPr>
              <a:t>24</a:t>
            </a:r>
          </a:p>
        </p:txBody>
      </p:sp>
      <p:sp>
        <p:nvSpPr>
          <p:cNvPr id="64" name="Freeform 63"/>
          <p:cNvSpPr/>
          <p:nvPr/>
        </p:nvSpPr>
        <p:spPr>
          <a:xfrm>
            <a:off x="1176338" y="2773363"/>
            <a:ext cx="2436812" cy="2670175"/>
          </a:xfrm>
          <a:custGeom>
            <a:avLst/>
            <a:gdLst>
              <a:gd name="connsiteX0" fmla="*/ 0 w 2363638"/>
              <a:gd name="connsiteY0" fmla="*/ 2071329 h 2079955"/>
              <a:gd name="connsiteX1" fmla="*/ 77638 w 2363638"/>
              <a:gd name="connsiteY1" fmla="*/ 1622755 h 2079955"/>
              <a:gd name="connsiteX2" fmla="*/ 163902 w 2363638"/>
              <a:gd name="connsiteY2" fmla="*/ 1225940 h 2079955"/>
              <a:gd name="connsiteX3" fmla="*/ 276046 w 2363638"/>
              <a:gd name="connsiteY3" fmla="*/ 665223 h 2079955"/>
              <a:gd name="connsiteX4" fmla="*/ 388189 w 2363638"/>
              <a:gd name="connsiteY4" fmla="*/ 294287 h 2079955"/>
              <a:gd name="connsiteX5" fmla="*/ 517585 w 2363638"/>
              <a:gd name="connsiteY5" fmla="*/ 26868 h 2079955"/>
              <a:gd name="connsiteX6" fmla="*/ 569344 w 2363638"/>
              <a:gd name="connsiteY6" fmla="*/ 26868 h 2079955"/>
              <a:gd name="connsiteX7" fmla="*/ 707366 w 2363638"/>
              <a:gd name="connsiteY7" fmla="*/ 182144 h 2079955"/>
              <a:gd name="connsiteX8" fmla="*/ 888521 w 2363638"/>
              <a:gd name="connsiteY8" fmla="*/ 501321 h 2079955"/>
              <a:gd name="connsiteX9" fmla="*/ 1035170 w 2363638"/>
              <a:gd name="connsiteY9" fmla="*/ 855004 h 2079955"/>
              <a:gd name="connsiteX10" fmla="*/ 1224951 w 2363638"/>
              <a:gd name="connsiteY10" fmla="*/ 1243193 h 2079955"/>
              <a:gd name="connsiteX11" fmla="*/ 1431985 w 2363638"/>
              <a:gd name="connsiteY11" fmla="*/ 1501985 h 2079955"/>
              <a:gd name="connsiteX12" fmla="*/ 1759789 w 2363638"/>
              <a:gd name="connsiteY12" fmla="*/ 1760778 h 2079955"/>
              <a:gd name="connsiteX13" fmla="*/ 2363638 w 2363638"/>
              <a:gd name="connsiteY13" fmla="*/ 2079955 h 2079955"/>
              <a:gd name="connsiteX0" fmla="*/ 0 w 2363638"/>
              <a:gd name="connsiteY0" fmla="*/ 2052761 h 2061387"/>
              <a:gd name="connsiteX1" fmla="*/ 77638 w 2363638"/>
              <a:gd name="connsiteY1" fmla="*/ 1604187 h 2061387"/>
              <a:gd name="connsiteX2" fmla="*/ 163902 w 2363638"/>
              <a:gd name="connsiteY2" fmla="*/ 1207372 h 2061387"/>
              <a:gd name="connsiteX3" fmla="*/ 276046 w 2363638"/>
              <a:gd name="connsiteY3" fmla="*/ 646655 h 2061387"/>
              <a:gd name="connsiteX4" fmla="*/ 388189 w 2363638"/>
              <a:gd name="connsiteY4" fmla="*/ 275719 h 2061387"/>
              <a:gd name="connsiteX5" fmla="*/ 483832 w 2363638"/>
              <a:gd name="connsiteY5" fmla="*/ 48190 h 2061387"/>
              <a:gd name="connsiteX6" fmla="*/ 569344 w 2363638"/>
              <a:gd name="connsiteY6" fmla="*/ 8300 h 2061387"/>
              <a:gd name="connsiteX7" fmla="*/ 707366 w 2363638"/>
              <a:gd name="connsiteY7" fmla="*/ 163576 h 2061387"/>
              <a:gd name="connsiteX8" fmla="*/ 888521 w 2363638"/>
              <a:gd name="connsiteY8" fmla="*/ 482753 h 2061387"/>
              <a:gd name="connsiteX9" fmla="*/ 1035170 w 2363638"/>
              <a:gd name="connsiteY9" fmla="*/ 836436 h 2061387"/>
              <a:gd name="connsiteX10" fmla="*/ 1224951 w 2363638"/>
              <a:gd name="connsiteY10" fmla="*/ 1224625 h 2061387"/>
              <a:gd name="connsiteX11" fmla="*/ 1431985 w 2363638"/>
              <a:gd name="connsiteY11" fmla="*/ 1483417 h 2061387"/>
              <a:gd name="connsiteX12" fmla="*/ 1759789 w 2363638"/>
              <a:gd name="connsiteY12" fmla="*/ 1742210 h 2061387"/>
              <a:gd name="connsiteX13" fmla="*/ 2363638 w 2363638"/>
              <a:gd name="connsiteY13" fmla="*/ 2061387 h 2061387"/>
              <a:gd name="connsiteX0" fmla="*/ 0 w 2363638"/>
              <a:gd name="connsiteY0" fmla="*/ 2043119 h 2051745"/>
              <a:gd name="connsiteX1" fmla="*/ 77638 w 2363638"/>
              <a:gd name="connsiteY1" fmla="*/ 1594545 h 2051745"/>
              <a:gd name="connsiteX2" fmla="*/ 163902 w 2363638"/>
              <a:gd name="connsiteY2" fmla="*/ 1197730 h 2051745"/>
              <a:gd name="connsiteX3" fmla="*/ 276046 w 2363638"/>
              <a:gd name="connsiteY3" fmla="*/ 637013 h 2051745"/>
              <a:gd name="connsiteX4" fmla="*/ 388189 w 2363638"/>
              <a:gd name="connsiteY4" fmla="*/ 266077 h 2051745"/>
              <a:gd name="connsiteX5" fmla="*/ 483832 w 2363638"/>
              <a:gd name="connsiteY5" fmla="*/ 38548 h 2051745"/>
              <a:gd name="connsiteX6" fmla="*/ 584686 w 2363638"/>
              <a:gd name="connsiteY6" fmla="*/ 10932 h 2051745"/>
              <a:gd name="connsiteX7" fmla="*/ 707366 w 2363638"/>
              <a:gd name="connsiteY7" fmla="*/ 153934 h 2051745"/>
              <a:gd name="connsiteX8" fmla="*/ 888521 w 2363638"/>
              <a:gd name="connsiteY8" fmla="*/ 473111 h 2051745"/>
              <a:gd name="connsiteX9" fmla="*/ 1035170 w 2363638"/>
              <a:gd name="connsiteY9" fmla="*/ 826794 h 2051745"/>
              <a:gd name="connsiteX10" fmla="*/ 1224951 w 2363638"/>
              <a:gd name="connsiteY10" fmla="*/ 1214983 h 2051745"/>
              <a:gd name="connsiteX11" fmla="*/ 1431985 w 2363638"/>
              <a:gd name="connsiteY11" fmla="*/ 1473775 h 2051745"/>
              <a:gd name="connsiteX12" fmla="*/ 1759789 w 2363638"/>
              <a:gd name="connsiteY12" fmla="*/ 1732568 h 2051745"/>
              <a:gd name="connsiteX13" fmla="*/ 2363638 w 2363638"/>
              <a:gd name="connsiteY13" fmla="*/ 2051745 h 2051745"/>
              <a:gd name="connsiteX0" fmla="*/ 0 w 2363638"/>
              <a:gd name="connsiteY0" fmla="*/ 2661536 h 2670162"/>
              <a:gd name="connsiteX1" fmla="*/ 77638 w 2363638"/>
              <a:gd name="connsiteY1" fmla="*/ 2212962 h 2670162"/>
              <a:gd name="connsiteX2" fmla="*/ 163902 w 2363638"/>
              <a:gd name="connsiteY2" fmla="*/ 1816147 h 2670162"/>
              <a:gd name="connsiteX3" fmla="*/ 276046 w 2363638"/>
              <a:gd name="connsiteY3" fmla="*/ 1255430 h 2670162"/>
              <a:gd name="connsiteX4" fmla="*/ 388189 w 2363638"/>
              <a:gd name="connsiteY4" fmla="*/ 884494 h 2670162"/>
              <a:gd name="connsiteX5" fmla="*/ 483832 w 2363638"/>
              <a:gd name="connsiteY5" fmla="*/ 656965 h 2670162"/>
              <a:gd name="connsiteX6" fmla="*/ 826036 w 2363638"/>
              <a:gd name="connsiteY6" fmla="*/ 511 h 2670162"/>
              <a:gd name="connsiteX7" fmla="*/ 707366 w 2363638"/>
              <a:gd name="connsiteY7" fmla="*/ 772351 h 2670162"/>
              <a:gd name="connsiteX8" fmla="*/ 888521 w 2363638"/>
              <a:gd name="connsiteY8" fmla="*/ 1091528 h 2670162"/>
              <a:gd name="connsiteX9" fmla="*/ 1035170 w 2363638"/>
              <a:gd name="connsiteY9" fmla="*/ 1445211 h 2670162"/>
              <a:gd name="connsiteX10" fmla="*/ 1224951 w 2363638"/>
              <a:gd name="connsiteY10" fmla="*/ 1833400 h 2670162"/>
              <a:gd name="connsiteX11" fmla="*/ 1431985 w 2363638"/>
              <a:gd name="connsiteY11" fmla="*/ 2092192 h 2670162"/>
              <a:gd name="connsiteX12" fmla="*/ 1759789 w 2363638"/>
              <a:gd name="connsiteY12" fmla="*/ 2350985 h 2670162"/>
              <a:gd name="connsiteX13" fmla="*/ 2363638 w 2363638"/>
              <a:gd name="connsiteY13" fmla="*/ 2670162 h 2670162"/>
              <a:gd name="connsiteX0" fmla="*/ 0 w 2363638"/>
              <a:gd name="connsiteY0" fmla="*/ 2667239 h 2675865"/>
              <a:gd name="connsiteX1" fmla="*/ 77638 w 2363638"/>
              <a:gd name="connsiteY1" fmla="*/ 2218665 h 2675865"/>
              <a:gd name="connsiteX2" fmla="*/ 163902 w 2363638"/>
              <a:gd name="connsiteY2" fmla="*/ 1821850 h 2675865"/>
              <a:gd name="connsiteX3" fmla="*/ 276046 w 2363638"/>
              <a:gd name="connsiteY3" fmla="*/ 1261133 h 2675865"/>
              <a:gd name="connsiteX4" fmla="*/ 388189 w 2363638"/>
              <a:gd name="connsiteY4" fmla="*/ 890197 h 2675865"/>
              <a:gd name="connsiteX5" fmla="*/ 483832 w 2363638"/>
              <a:gd name="connsiteY5" fmla="*/ 662668 h 2675865"/>
              <a:gd name="connsiteX6" fmla="*/ 826036 w 2363638"/>
              <a:gd name="connsiteY6" fmla="*/ 6214 h 2675865"/>
              <a:gd name="connsiteX7" fmla="*/ 888521 w 2363638"/>
              <a:gd name="connsiteY7" fmla="*/ 1097231 h 2675865"/>
              <a:gd name="connsiteX8" fmla="*/ 1035170 w 2363638"/>
              <a:gd name="connsiteY8" fmla="*/ 1450914 h 2675865"/>
              <a:gd name="connsiteX9" fmla="*/ 1224951 w 2363638"/>
              <a:gd name="connsiteY9" fmla="*/ 1839103 h 2675865"/>
              <a:gd name="connsiteX10" fmla="*/ 1431985 w 2363638"/>
              <a:gd name="connsiteY10" fmla="*/ 2097895 h 2675865"/>
              <a:gd name="connsiteX11" fmla="*/ 1759789 w 2363638"/>
              <a:gd name="connsiteY11" fmla="*/ 2356688 h 2675865"/>
              <a:gd name="connsiteX12" fmla="*/ 2363638 w 2363638"/>
              <a:gd name="connsiteY12" fmla="*/ 2675865 h 2675865"/>
              <a:gd name="connsiteX0" fmla="*/ 0 w 2363638"/>
              <a:gd name="connsiteY0" fmla="*/ 2678669 h 2687295"/>
              <a:gd name="connsiteX1" fmla="*/ 77638 w 2363638"/>
              <a:gd name="connsiteY1" fmla="*/ 2230095 h 2687295"/>
              <a:gd name="connsiteX2" fmla="*/ 163902 w 2363638"/>
              <a:gd name="connsiteY2" fmla="*/ 1833280 h 2687295"/>
              <a:gd name="connsiteX3" fmla="*/ 276046 w 2363638"/>
              <a:gd name="connsiteY3" fmla="*/ 1272563 h 2687295"/>
              <a:gd name="connsiteX4" fmla="*/ 388189 w 2363638"/>
              <a:gd name="connsiteY4" fmla="*/ 901627 h 2687295"/>
              <a:gd name="connsiteX5" fmla="*/ 483832 w 2363638"/>
              <a:gd name="connsiteY5" fmla="*/ 674098 h 2687295"/>
              <a:gd name="connsiteX6" fmla="*/ 826036 w 2363638"/>
              <a:gd name="connsiteY6" fmla="*/ 17644 h 2687295"/>
              <a:gd name="connsiteX7" fmla="*/ 1035170 w 2363638"/>
              <a:gd name="connsiteY7" fmla="*/ 1462344 h 2687295"/>
              <a:gd name="connsiteX8" fmla="*/ 1224951 w 2363638"/>
              <a:gd name="connsiteY8" fmla="*/ 1850533 h 2687295"/>
              <a:gd name="connsiteX9" fmla="*/ 1431985 w 2363638"/>
              <a:gd name="connsiteY9" fmla="*/ 2109325 h 2687295"/>
              <a:gd name="connsiteX10" fmla="*/ 1759789 w 2363638"/>
              <a:gd name="connsiteY10" fmla="*/ 2368118 h 2687295"/>
              <a:gd name="connsiteX11" fmla="*/ 2363638 w 2363638"/>
              <a:gd name="connsiteY11" fmla="*/ 2687295 h 2687295"/>
              <a:gd name="connsiteX0" fmla="*/ 0 w 2363638"/>
              <a:gd name="connsiteY0" fmla="*/ 2695198 h 2703824"/>
              <a:gd name="connsiteX1" fmla="*/ 77638 w 2363638"/>
              <a:gd name="connsiteY1" fmla="*/ 2246624 h 2703824"/>
              <a:gd name="connsiteX2" fmla="*/ 163902 w 2363638"/>
              <a:gd name="connsiteY2" fmla="*/ 1849809 h 2703824"/>
              <a:gd name="connsiteX3" fmla="*/ 276046 w 2363638"/>
              <a:gd name="connsiteY3" fmla="*/ 1289092 h 2703824"/>
              <a:gd name="connsiteX4" fmla="*/ 388189 w 2363638"/>
              <a:gd name="connsiteY4" fmla="*/ 918156 h 2703824"/>
              <a:gd name="connsiteX5" fmla="*/ 483832 w 2363638"/>
              <a:gd name="connsiteY5" fmla="*/ 690627 h 2703824"/>
              <a:gd name="connsiteX6" fmla="*/ 826036 w 2363638"/>
              <a:gd name="connsiteY6" fmla="*/ 34173 h 2703824"/>
              <a:gd name="connsiteX7" fmla="*/ 1224951 w 2363638"/>
              <a:gd name="connsiteY7" fmla="*/ 1867062 h 2703824"/>
              <a:gd name="connsiteX8" fmla="*/ 1431985 w 2363638"/>
              <a:gd name="connsiteY8" fmla="*/ 2125854 h 2703824"/>
              <a:gd name="connsiteX9" fmla="*/ 1759789 w 2363638"/>
              <a:gd name="connsiteY9" fmla="*/ 2384647 h 2703824"/>
              <a:gd name="connsiteX10" fmla="*/ 2363638 w 2363638"/>
              <a:gd name="connsiteY10" fmla="*/ 2703824 h 2703824"/>
              <a:gd name="connsiteX0" fmla="*/ 0 w 2363638"/>
              <a:gd name="connsiteY0" fmla="*/ 2707819 h 2716445"/>
              <a:gd name="connsiteX1" fmla="*/ 77638 w 2363638"/>
              <a:gd name="connsiteY1" fmla="*/ 2259245 h 2716445"/>
              <a:gd name="connsiteX2" fmla="*/ 163902 w 2363638"/>
              <a:gd name="connsiteY2" fmla="*/ 1862430 h 2716445"/>
              <a:gd name="connsiteX3" fmla="*/ 276046 w 2363638"/>
              <a:gd name="connsiteY3" fmla="*/ 1301713 h 2716445"/>
              <a:gd name="connsiteX4" fmla="*/ 388189 w 2363638"/>
              <a:gd name="connsiteY4" fmla="*/ 930777 h 2716445"/>
              <a:gd name="connsiteX5" fmla="*/ 483832 w 2363638"/>
              <a:gd name="connsiteY5" fmla="*/ 703248 h 2716445"/>
              <a:gd name="connsiteX6" fmla="*/ 826036 w 2363638"/>
              <a:gd name="connsiteY6" fmla="*/ 46794 h 2716445"/>
              <a:gd name="connsiteX7" fmla="*/ 1431985 w 2363638"/>
              <a:gd name="connsiteY7" fmla="*/ 2138475 h 2716445"/>
              <a:gd name="connsiteX8" fmla="*/ 1759789 w 2363638"/>
              <a:gd name="connsiteY8" fmla="*/ 2397268 h 2716445"/>
              <a:gd name="connsiteX9" fmla="*/ 2363638 w 2363638"/>
              <a:gd name="connsiteY9" fmla="*/ 2716445 h 2716445"/>
              <a:gd name="connsiteX0" fmla="*/ 0 w 2363638"/>
              <a:gd name="connsiteY0" fmla="*/ 2721394 h 2730020"/>
              <a:gd name="connsiteX1" fmla="*/ 77638 w 2363638"/>
              <a:gd name="connsiteY1" fmla="*/ 2272820 h 2730020"/>
              <a:gd name="connsiteX2" fmla="*/ 163902 w 2363638"/>
              <a:gd name="connsiteY2" fmla="*/ 1876005 h 2730020"/>
              <a:gd name="connsiteX3" fmla="*/ 276046 w 2363638"/>
              <a:gd name="connsiteY3" fmla="*/ 1315288 h 2730020"/>
              <a:gd name="connsiteX4" fmla="*/ 388189 w 2363638"/>
              <a:gd name="connsiteY4" fmla="*/ 944352 h 2730020"/>
              <a:gd name="connsiteX5" fmla="*/ 483832 w 2363638"/>
              <a:gd name="connsiteY5" fmla="*/ 716823 h 2730020"/>
              <a:gd name="connsiteX6" fmla="*/ 826036 w 2363638"/>
              <a:gd name="connsiteY6" fmla="*/ 60369 h 2730020"/>
              <a:gd name="connsiteX7" fmla="*/ 1759789 w 2363638"/>
              <a:gd name="connsiteY7" fmla="*/ 2410843 h 2730020"/>
              <a:gd name="connsiteX8" fmla="*/ 2363638 w 2363638"/>
              <a:gd name="connsiteY8" fmla="*/ 2730020 h 2730020"/>
              <a:gd name="connsiteX0" fmla="*/ 0 w 2363638"/>
              <a:gd name="connsiteY0" fmla="*/ 2739162 h 2747788"/>
              <a:gd name="connsiteX1" fmla="*/ 77638 w 2363638"/>
              <a:gd name="connsiteY1" fmla="*/ 2290588 h 2747788"/>
              <a:gd name="connsiteX2" fmla="*/ 163902 w 2363638"/>
              <a:gd name="connsiteY2" fmla="*/ 1893773 h 2747788"/>
              <a:gd name="connsiteX3" fmla="*/ 276046 w 2363638"/>
              <a:gd name="connsiteY3" fmla="*/ 1333056 h 2747788"/>
              <a:gd name="connsiteX4" fmla="*/ 388189 w 2363638"/>
              <a:gd name="connsiteY4" fmla="*/ 962120 h 2747788"/>
              <a:gd name="connsiteX5" fmla="*/ 483832 w 2363638"/>
              <a:gd name="connsiteY5" fmla="*/ 734591 h 2747788"/>
              <a:gd name="connsiteX6" fmla="*/ 826036 w 2363638"/>
              <a:gd name="connsiteY6" fmla="*/ 78137 h 2747788"/>
              <a:gd name="connsiteX7" fmla="*/ 2363638 w 2363638"/>
              <a:gd name="connsiteY7" fmla="*/ 2747788 h 2747788"/>
              <a:gd name="connsiteX0" fmla="*/ 0 w 2363638"/>
              <a:gd name="connsiteY0" fmla="*/ 2717172 h 2725798"/>
              <a:gd name="connsiteX1" fmla="*/ 77638 w 2363638"/>
              <a:gd name="connsiteY1" fmla="*/ 2268598 h 2725798"/>
              <a:gd name="connsiteX2" fmla="*/ 163902 w 2363638"/>
              <a:gd name="connsiteY2" fmla="*/ 1871783 h 2725798"/>
              <a:gd name="connsiteX3" fmla="*/ 276046 w 2363638"/>
              <a:gd name="connsiteY3" fmla="*/ 1311066 h 2725798"/>
              <a:gd name="connsiteX4" fmla="*/ 388189 w 2363638"/>
              <a:gd name="connsiteY4" fmla="*/ 940130 h 2725798"/>
              <a:gd name="connsiteX5" fmla="*/ 826036 w 2363638"/>
              <a:gd name="connsiteY5" fmla="*/ 56147 h 2725798"/>
              <a:gd name="connsiteX6" fmla="*/ 2363638 w 2363638"/>
              <a:gd name="connsiteY6" fmla="*/ 2725798 h 2725798"/>
              <a:gd name="connsiteX0" fmla="*/ 0 w 2363638"/>
              <a:gd name="connsiteY0" fmla="*/ 2691774 h 2700400"/>
              <a:gd name="connsiteX1" fmla="*/ 77638 w 2363638"/>
              <a:gd name="connsiteY1" fmla="*/ 2243200 h 2700400"/>
              <a:gd name="connsiteX2" fmla="*/ 163902 w 2363638"/>
              <a:gd name="connsiteY2" fmla="*/ 1846385 h 2700400"/>
              <a:gd name="connsiteX3" fmla="*/ 276046 w 2363638"/>
              <a:gd name="connsiteY3" fmla="*/ 1285668 h 2700400"/>
              <a:gd name="connsiteX4" fmla="*/ 826036 w 2363638"/>
              <a:gd name="connsiteY4" fmla="*/ 30749 h 2700400"/>
              <a:gd name="connsiteX5" fmla="*/ 2363638 w 2363638"/>
              <a:gd name="connsiteY5" fmla="*/ 2700400 h 2700400"/>
              <a:gd name="connsiteX0" fmla="*/ 0 w 2363638"/>
              <a:gd name="connsiteY0" fmla="*/ 2670017 h 2678643"/>
              <a:gd name="connsiteX1" fmla="*/ 77638 w 2363638"/>
              <a:gd name="connsiteY1" fmla="*/ 2221443 h 2678643"/>
              <a:gd name="connsiteX2" fmla="*/ 163902 w 2363638"/>
              <a:gd name="connsiteY2" fmla="*/ 1824628 h 2678643"/>
              <a:gd name="connsiteX3" fmla="*/ 826036 w 2363638"/>
              <a:gd name="connsiteY3" fmla="*/ 8992 h 2678643"/>
              <a:gd name="connsiteX4" fmla="*/ 2363638 w 2363638"/>
              <a:gd name="connsiteY4" fmla="*/ 2678643 h 2678643"/>
              <a:gd name="connsiteX0" fmla="*/ 3419 w 2367057"/>
              <a:gd name="connsiteY0" fmla="*/ 2663319 h 2671945"/>
              <a:gd name="connsiteX1" fmla="*/ 81057 w 2367057"/>
              <a:gd name="connsiteY1" fmla="*/ 2214745 h 2671945"/>
              <a:gd name="connsiteX2" fmla="*/ 829455 w 2367057"/>
              <a:gd name="connsiteY2" fmla="*/ 2294 h 2671945"/>
              <a:gd name="connsiteX3" fmla="*/ 2367057 w 2367057"/>
              <a:gd name="connsiteY3" fmla="*/ 2671945 h 2671945"/>
              <a:gd name="connsiteX0" fmla="*/ 0 w 2363638"/>
              <a:gd name="connsiteY0" fmla="*/ 2661026 h 2669652"/>
              <a:gd name="connsiteX1" fmla="*/ 826036 w 2363638"/>
              <a:gd name="connsiteY1" fmla="*/ 1 h 2669652"/>
              <a:gd name="connsiteX2" fmla="*/ 2363638 w 2363638"/>
              <a:gd name="connsiteY2" fmla="*/ 2669652 h 2669652"/>
              <a:gd name="connsiteX0" fmla="*/ 0 w 1954013"/>
              <a:gd name="connsiteY0" fmla="*/ 2806290 h 2806290"/>
              <a:gd name="connsiteX1" fmla="*/ 416411 w 1954013"/>
              <a:gd name="connsiteY1" fmla="*/ 180 h 2806290"/>
              <a:gd name="connsiteX2" fmla="*/ 1954013 w 1954013"/>
              <a:gd name="connsiteY2" fmla="*/ 2669831 h 2806290"/>
              <a:gd name="connsiteX0" fmla="*/ 0 w 2436785"/>
              <a:gd name="connsiteY0" fmla="*/ 2651343 h 2669655"/>
              <a:gd name="connsiteX1" fmla="*/ 899183 w 2436785"/>
              <a:gd name="connsiteY1" fmla="*/ 4 h 2669655"/>
              <a:gd name="connsiteX2" fmla="*/ 2436785 w 2436785"/>
              <a:gd name="connsiteY2" fmla="*/ 2669655 h 2669655"/>
            </a:gdLst>
            <a:ahLst/>
            <a:cxnLst>
              <a:cxn ang="0">
                <a:pos x="connsiteX0" y="connsiteY0"/>
              </a:cxn>
              <a:cxn ang="0">
                <a:pos x="connsiteX1" y="connsiteY1"/>
              </a:cxn>
              <a:cxn ang="0">
                <a:pos x="connsiteX2" y="connsiteY2"/>
              </a:cxn>
            </a:cxnLst>
            <a:rect l="l" t="t" r="r" b="b"/>
            <a:pathLst>
              <a:path w="2436785" h="2669655">
                <a:moveTo>
                  <a:pt x="0" y="2651343"/>
                </a:moveTo>
                <a:cubicBezTo>
                  <a:pt x="172091" y="2096963"/>
                  <a:pt x="493052" y="-3048"/>
                  <a:pt x="899183" y="4"/>
                </a:cubicBezTo>
                <a:cubicBezTo>
                  <a:pt x="1305314" y="3056"/>
                  <a:pt x="2116451" y="2113478"/>
                  <a:pt x="2436785" y="2669655"/>
                </a:cubicBezTo>
              </a:path>
            </a:pathLst>
          </a:custGeom>
          <a:ln w="28575">
            <a:solidFill>
              <a:srgbClr val="82786F"/>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GB" dirty="0"/>
          </a:p>
        </p:txBody>
      </p:sp>
      <p:sp>
        <p:nvSpPr>
          <p:cNvPr id="65" name="Freeform 64"/>
          <p:cNvSpPr/>
          <p:nvPr/>
        </p:nvSpPr>
        <p:spPr>
          <a:xfrm>
            <a:off x="1249363" y="3497263"/>
            <a:ext cx="5540375" cy="1949450"/>
          </a:xfrm>
          <a:custGeom>
            <a:avLst/>
            <a:gdLst>
              <a:gd name="connsiteX0" fmla="*/ 0 w 4787661"/>
              <a:gd name="connsiteY0" fmla="*/ 1477679 h 1477679"/>
              <a:gd name="connsiteX1" fmla="*/ 138023 w 4787661"/>
              <a:gd name="connsiteY1" fmla="*/ 1115369 h 1477679"/>
              <a:gd name="connsiteX2" fmla="*/ 388189 w 4787661"/>
              <a:gd name="connsiteY2" fmla="*/ 692675 h 1477679"/>
              <a:gd name="connsiteX3" fmla="*/ 733246 w 4787661"/>
              <a:gd name="connsiteY3" fmla="*/ 261354 h 1477679"/>
              <a:gd name="connsiteX4" fmla="*/ 1147313 w 4787661"/>
              <a:gd name="connsiteY4" fmla="*/ 37067 h 1477679"/>
              <a:gd name="connsiteX5" fmla="*/ 1613140 w 4787661"/>
              <a:gd name="connsiteY5" fmla="*/ 19814 h 1477679"/>
              <a:gd name="connsiteX6" fmla="*/ 2078966 w 4787661"/>
              <a:gd name="connsiteY6" fmla="*/ 235475 h 1477679"/>
              <a:gd name="connsiteX7" fmla="*/ 2424023 w 4787661"/>
              <a:gd name="connsiteY7" fmla="*/ 580531 h 1477679"/>
              <a:gd name="connsiteX8" fmla="*/ 2846717 w 4787661"/>
              <a:gd name="connsiteY8" fmla="*/ 908335 h 1477679"/>
              <a:gd name="connsiteX9" fmla="*/ 3502325 w 4787661"/>
              <a:gd name="connsiteY9" fmla="*/ 1175754 h 1477679"/>
              <a:gd name="connsiteX10" fmla="*/ 4166559 w 4787661"/>
              <a:gd name="connsiteY10" fmla="*/ 1356909 h 1477679"/>
              <a:gd name="connsiteX11" fmla="*/ 4787661 w 4787661"/>
              <a:gd name="connsiteY11" fmla="*/ 1469052 h 1477679"/>
              <a:gd name="connsiteX0" fmla="*/ 0 w 5540850"/>
              <a:gd name="connsiteY0" fmla="*/ 1477679 h 1490713"/>
              <a:gd name="connsiteX1" fmla="*/ 138023 w 5540850"/>
              <a:gd name="connsiteY1" fmla="*/ 1115369 h 1490713"/>
              <a:gd name="connsiteX2" fmla="*/ 388189 w 5540850"/>
              <a:gd name="connsiteY2" fmla="*/ 692675 h 1490713"/>
              <a:gd name="connsiteX3" fmla="*/ 733246 w 5540850"/>
              <a:gd name="connsiteY3" fmla="*/ 261354 h 1490713"/>
              <a:gd name="connsiteX4" fmla="*/ 1147313 w 5540850"/>
              <a:gd name="connsiteY4" fmla="*/ 37067 h 1490713"/>
              <a:gd name="connsiteX5" fmla="*/ 1613140 w 5540850"/>
              <a:gd name="connsiteY5" fmla="*/ 19814 h 1490713"/>
              <a:gd name="connsiteX6" fmla="*/ 2078966 w 5540850"/>
              <a:gd name="connsiteY6" fmla="*/ 235475 h 1490713"/>
              <a:gd name="connsiteX7" fmla="*/ 2424023 w 5540850"/>
              <a:gd name="connsiteY7" fmla="*/ 580531 h 1490713"/>
              <a:gd name="connsiteX8" fmla="*/ 2846717 w 5540850"/>
              <a:gd name="connsiteY8" fmla="*/ 908335 h 1490713"/>
              <a:gd name="connsiteX9" fmla="*/ 3502325 w 5540850"/>
              <a:gd name="connsiteY9" fmla="*/ 1175754 h 1490713"/>
              <a:gd name="connsiteX10" fmla="*/ 4166559 w 5540850"/>
              <a:gd name="connsiteY10" fmla="*/ 1356909 h 1490713"/>
              <a:gd name="connsiteX11" fmla="*/ 5540850 w 5540850"/>
              <a:gd name="connsiteY11" fmla="*/ 1490713 h 1490713"/>
              <a:gd name="connsiteX0" fmla="*/ 0 w 5540850"/>
              <a:gd name="connsiteY0" fmla="*/ 1477679 h 1490713"/>
              <a:gd name="connsiteX1" fmla="*/ 138023 w 5540850"/>
              <a:gd name="connsiteY1" fmla="*/ 1115369 h 1490713"/>
              <a:gd name="connsiteX2" fmla="*/ 388189 w 5540850"/>
              <a:gd name="connsiteY2" fmla="*/ 692675 h 1490713"/>
              <a:gd name="connsiteX3" fmla="*/ 733246 w 5540850"/>
              <a:gd name="connsiteY3" fmla="*/ 261354 h 1490713"/>
              <a:gd name="connsiteX4" fmla="*/ 1147313 w 5540850"/>
              <a:gd name="connsiteY4" fmla="*/ 37067 h 1490713"/>
              <a:gd name="connsiteX5" fmla="*/ 1613140 w 5540850"/>
              <a:gd name="connsiteY5" fmla="*/ 19814 h 1490713"/>
              <a:gd name="connsiteX6" fmla="*/ 2078966 w 5540850"/>
              <a:gd name="connsiteY6" fmla="*/ 235475 h 1490713"/>
              <a:gd name="connsiteX7" fmla="*/ 2424023 w 5540850"/>
              <a:gd name="connsiteY7" fmla="*/ 580531 h 1490713"/>
              <a:gd name="connsiteX8" fmla="*/ 2846717 w 5540850"/>
              <a:gd name="connsiteY8" fmla="*/ 908335 h 1490713"/>
              <a:gd name="connsiteX9" fmla="*/ 3502325 w 5540850"/>
              <a:gd name="connsiteY9" fmla="*/ 1175754 h 1490713"/>
              <a:gd name="connsiteX10" fmla="*/ 5540850 w 5540850"/>
              <a:gd name="connsiteY10" fmla="*/ 1490713 h 1490713"/>
              <a:gd name="connsiteX0" fmla="*/ 0 w 5540850"/>
              <a:gd name="connsiteY0" fmla="*/ 1477679 h 1490713"/>
              <a:gd name="connsiteX1" fmla="*/ 138023 w 5540850"/>
              <a:gd name="connsiteY1" fmla="*/ 1115369 h 1490713"/>
              <a:gd name="connsiteX2" fmla="*/ 388189 w 5540850"/>
              <a:gd name="connsiteY2" fmla="*/ 692675 h 1490713"/>
              <a:gd name="connsiteX3" fmla="*/ 733246 w 5540850"/>
              <a:gd name="connsiteY3" fmla="*/ 261354 h 1490713"/>
              <a:gd name="connsiteX4" fmla="*/ 1147313 w 5540850"/>
              <a:gd name="connsiteY4" fmla="*/ 37067 h 1490713"/>
              <a:gd name="connsiteX5" fmla="*/ 1613140 w 5540850"/>
              <a:gd name="connsiteY5" fmla="*/ 19814 h 1490713"/>
              <a:gd name="connsiteX6" fmla="*/ 2078966 w 5540850"/>
              <a:gd name="connsiteY6" fmla="*/ 235475 h 1490713"/>
              <a:gd name="connsiteX7" fmla="*/ 2424023 w 5540850"/>
              <a:gd name="connsiteY7" fmla="*/ 580531 h 1490713"/>
              <a:gd name="connsiteX8" fmla="*/ 2846717 w 5540850"/>
              <a:gd name="connsiteY8" fmla="*/ 908335 h 1490713"/>
              <a:gd name="connsiteX9" fmla="*/ 5540850 w 5540850"/>
              <a:gd name="connsiteY9" fmla="*/ 1490713 h 1490713"/>
              <a:gd name="connsiteX0" fmla="*/ 0 w 5540850"/>
              <a:gd name="connsiteY0" fmla="*/ 1477679 h 1490713"/>
              <a:gd name="connsiteX1" fmla="*/ 138023 w 5540850"/>
              <a:gd name="connsiteY1" fmla="*/ 1115369 h 1490713"/>
              <a:gd name="connsiteX2" fmla="*/ 388189 w 5540850"/>
              <a:gd name="connsiteY2" fmla="*/ 692675 h 1490713"/>
              <a:gd name="connsiteX3" fmla="*/ 733246 w 5540850"/>
              <a:gd name="connsiteY3" fmla="*/ 261354 h 1490713"/>
              <a:gd name="connsiteX4" fmla="*/ 1147313 w 5540850"/>
              <a:gd name="connsiteY4" fmla="*/ 37067 h 1490713"/>
              <a:gd name="connsiteX5" fmla="*/ 1613140 w 5540850"/>
              <a:gd name="connsiteY5" fmla="*/ 19814 h 1490713"/>
              <a:gd name="connsiteX6" fmla="*/ 2078966 w 5540850"/>
              <a:gd name="connsiteY6" fmla="*/ 235475 h 1490713"/>
              <a:gd name="connsiteX7" fmla="*/ 2424023 w 5540850"/>
              <a:gd name="connsiteY7" fmla="*/ 580531 h 1490713"/>
              <a:gd name="connsiteX8" fmla="*/ 5540850 w 5540850"/>
              <a:gd name="connsiteY8" fmla="*/ 1490713 h 1490713"/>
              <a:gd name="connsiteX0" fmla="*/ 0 w 5540850"/>
              <a:gd name="connsiteY0" fmla="*/ 1976858 h 1989892"/>
              <a:gd name="connsiteX1" fmla="*/ 138023 w 5540850"/>
              <a:gd name="connsiteY1" fmla="*/ 1614548 h 1989892"/>
              <a:gd name="connsiteX2" fmla="*/ 388189 w 5540850"/>
              <a:gd name="connsiteY2" fmla="*/ 1191854 h 1989892"/>
              <a:gd name="connsiteX3" fmla="*/ 733246 w 5540850"/>
              <a:gd name="connsiteY3" fmla="*/ 760533 h 1989892"/>
              <a:gd name="connsiteX4" fmla="*/ 1147313 w 5540850"/>
              <a:gd name="connsiteY4" fmla="*/ 536246 h 1989892"/>
              <a:gd name="connsiteX5" fmla="*/ 1613140 w 5540850"/>
              <a:gd name="connsiteY5" fmla="*/ 518993 h 1989892"/>
              <a:gd name="connsiteX6" fmla="*/ 2078966 w 5540850"/>
              <a:gd name="connsiteY6" fmla="*/ 734654 h 1989892"/>
              <a:gd name="connsiteX7" fmla="*/ 3126126 w 5540850"/>
              <a:gd name="connsiteY7" fmla="*/ 33725 h 1989892"/>
              <a:gd name="connsiteX8" fmla="*/ 5540850 w 5540850"/>
              <a:gd name="connsiteY8" fmla="*/ 1989892 h 1989892"/>
              <a:gd name="connsiteX0" fmla="*/ 0 w 5540850"/>
              <a:gd name="connsiteY0" fmla="*/ 1998282 h 2011316"/>
              <a:gd name="connsiteX1" fmla="*/ 138023 w 5540850"/>
              <a:gd name="connsiteY1" fmla="*/ 1635972 h 2011316"/>
              <a:gd name="connsiteX2" fmla="*/ 388189 w 5540850"/>
              <a:gd name="connsiteY2" fmla="*/ 1213278 h 2011316"/>
              <a:gd name="connsiteX3" fmla="*/ 733246 w 5540850"/>
              <a:gd name="connsiteY3" fmla="*/ 781957 h 2011316"/>
              <a:gd name="connsiteX4" fmla="*/ 1147313 w 5540850"/>
              <a:gd name="connsiteY4" fmla="*/ 557670 h 2011316"/>
              <a:gd name="connsiteX5" fmla="*/ 1613140 w 5540850"/>
              <a:gd name="connsiteY5" fmla="*/ 540417 h 2011316"/>
              <a:gd name="connsiteX6" fmla="*/ 3126126 w 5540850"/>
              <a:gd name="connsiteY6" fmla="*/ 55149 h 2011316"/>
              <a:gd name="connsiteX7" fmla="*/ 5540850 w 5540850"/>
              <a:gd name="connsiteY7" fmla="*/ 2011316 h 2011316"/>
              <a:gd name="connsiteX0" fmla="*/ 0 w 5540850"/>
              <a:gd name="connsiteY0" fmla="*/ 1998526 h 2011560"/>
              <a:gd name="connsiteX1" fmla="*/ 138023 w 5540850"/>
              <a:gd name="connsiteY1" fmla="*/ 1636216 h 2011560"/>
              <a:gd name="connsiteX2" fmla="*/ 388189 w 5540850"/>
              <a:gd name="connsiteY2" fmla="*/ 1213522 h 2011560"/>
              <a:gd name="connsiteX3" fmla="*/ 733246 w 5540850"/>
              <a:gd name="connsiteY3" fmla="*/ 782201 h 2011560"/>
              <a:gd name="connsiteX4" fmla="*/ 1147313 w 5540850"/>
              <a:gd name="connsiteY4" fmla="*/ 557914 h 2011560"/>
              <a:gd name="connsiteX5" fmla="*/ 3126126 w 5540850"/>
              <a:gd name="connsiteY5" fmla="*/ 55393 h 2011560"/>
              <a:gd name="connsiteX6" fmla="*/ 5540850 w 5540850"/>
              <a:gd name="connsiteY6" fmla="*/ 2011560 h 2011560"/>
              <a:gd name="connsiteX0" fmla="*/ 0 w 5540850"/>
              <a:gd name="connsiteY0" fmla="*/ 1978706 h 1991740"/>
              <a:gd name="connsiteX1" fmla="*/ 138023 w 5540850"/>
              <a:gd name="connsiteY1" fmla="*/ 1616396 h 1991740"/>
              <a:gd name="connsiteX2" fmla="*/ 388189 w 5540850"/>
              <a:gd name="connsiteY2" fmla="*/ 1193702 h 1991740"/>
              <a:gd name="connsiteX3" fmla="*/ 733246 w 5540850"/>
              <a:gd name="connsiteY3" fmla="*/ 762381 h 1991740"/>
              <a:gd name="connsiteX4" fmla="*/ 3126126 w 5540850"/>
              <a:gd name="connsiteY4" fmla="*/ 35573 h 1991740"/>
              <a:gd name="connsiteX5" fmla="*/ 5540850 w 5540850"/>
              <a:gd name="connsiteY5" fmla="*/ 1991740 h 1991740"/>
              <a:gd name="connsiteX0" fmla="*/ 0 w 5540850"/>
              <a:gd name="connsiteY0" fmla="*/ 1954955 h 1967989"/>
              <a:gd name="connsiteX1" fmla="*/ 138023 w 5540850"/>
              <a:gd name="connsiteY1" fmla="*/ 1592645 h 1967989"/>
              <a:gd name="connsiteX2" fmla="*/ 388189 w 5540850"/>
              <a:gd name="connsiteY2" fmla="*/ 1169951 h 1967989"/>
              <a:gd name="connsiteX3" fmla="*/ 3126126 w 5540850"/>
              <a:gd name="connsiteY3" fmla="*/ 11822 h 1967989"/>
              <a:gd name="connsiteX4" fmla="*/ 5540850 w 5540850"/>
              <a:gd name="connsiteY4" fmla="*/ 1967989 h 1967989"/>
              <a:gd name="connsiteX0" fmla="*/ 125207 w 5666057"/>
              <a:gd name="connsiteY0" fmla="*/ 1945286 h 1958320"/>
              <a:gd name="connsiteX1" fmla="*/ 263230 w 5666057"/>
              <a:gd name="connsiteY1" fmla="*/ 1582976 h 1958320"/>
              <a:gd name="connsiteX2" fmla="*/ 3251333 w 5666057"/>
              <a:gd name="connsiteY2" fmla="*/ 2153 h 1958320"/>
              <a:gd name="connsiteX3" fmla="*/ 5666057 w 5666057"/>
              <a:gd name="connsiteY3" fmla="*/ 1958320 h 1958320"/>
              <a:gd name="connsiteX0" fmla="*/ 0 w 5540850"/>
              <a:gd name="connsiteY0" fmla="*/ 1943136 h 1956170"/>
              <a:gd name="connsiteX1" fmla="*/ 3126126 w 5540850"/>
              <a:gd name="connsiteY1" fmla="*/ 3 h 1956170"/>
              <a:gd name="connsiteX2" fmla="*/ 5540850 w 5540850"/>
              <a:gd name="connsiteY2" fmla="*/ 1956170 h 1956170"/>
              <a:gd name="connsiteX0" fmla="*/ 0 w 5540850"/>
              <a:gd name="connsiteY0" fmla="*/ 1943136 h 1956170"/>
              <a:gd name="connsiteX1" fmla="*/ 3126126 w 5540850"/>
              <a:gd name="connsiteY1" fmla="*/ 3 h 1956170"/>
              <a:gd name="connsiteX2" fmla="*/ 5540850 w 5540850"/>
              <a:gd name="connsiteY2" fmla="*/ 1956170 h 1956170"/>
              <a:gd name="connsiteX0" fmla="*/ 0 w 5540850"/>
              <a:gd name="connsiteY0" fmla="*/ 1944187 h 1957221"/>
              <a:gd name="connsiteX1" fmla="*/ 3126126 w 5540850"/>
              <a:gd name="connsiteY1" fmla="*/ 1054 h 1957221"/>
              <a:gd name="connsiteX2" fmla="*/ 5540850 w 5540850"/>
              <a:gd name="connsiteY2" fmla="*/ 1957221 h 1957221"/>
              <a:gd name="connsiteX0" fmla="*/ 0 w 5540850"/>
              <a:gd name="connsiteY0" fmla="*/ 1943200 h 1956234"/>
              <a:gd name="connsiteX1" fmla="*/ 3126126 w 5540850"/>
              <a:gd name="connsiteY1" fmla="*/ 67 h 1956234"/>
              <a:gd name="connsiteX2" fmla="*/ 5540850 w 5540850"/>
              <a:gd name="connsiteY2" fmla="*/ 1956234 h 1956234"/>
              <a:gd name="connsiteX0" fmla="*/ 0 w 5540850"/>
              <a:gd name="connsiteY0" fmla="*/ 1943200 h 1956234"/>
              <a:gd name="connsiteX1" fmla="*/ 3126126 w 5540850"/>
              <a:gd name="connsiteY1" fmla="*/ 67 h 1956234"/>
              <a:gd name="connsiteX2" fmla="*/ 5540850 w 5540850"/>
              <a:gd name="connsiteY2" fmla="*/ 1956234 h 1956234"/>
              <a:gd name="connsiteX0" fmla="*/ 0 w 5540850"/>
              <a:gd name="connsiteY0" fmla="*/ 1935886 h 1948920"/>
              <a:gd name="connsiteX1" fmla="*/ 3023562 w 5540850"/>
              <a:gd name="connsiteY1" fmla="*/ 67 h 1948920"/>
              <a:gd name="connsiteX2" fmla="*/ 5540850 w 5540850"/>
              <a:gd name="connsiteY2" fmla="*/ 1948920 h 1948920"/>
              <a:gd name="connsiteX0" fmla="*/ 0 w 5540850"/>
              <a:gd name="connsiteY0" fmla="*/ 1935886 h 1948920"/>
              <a:gd name="connsiteX1" fmla="*/ 3023562 w 5540850"/>
              <a:gd name="connsiteY1" fmla="*/ 67 h 1948920"/>
              <a:gd name="connsiteX2" fmla="*/ 5540850 w 5540850"/>
              <a:gd name="connsiteY2" fmla="*/ 1948920 h 1948920"/>
            </a:gdLst>
            <a:ahLst/>
            <a:cxnLst>
              <a:cxn ang="0">
                <a:pos x="connsiteX0" y="connsiteY0"/>
              </a:cxn>
              <a:cxn ang="0">
                <a:pos x="connsiteX1" y="connsiteY1"/>
              </a:cxn>
              <a:cxn ang="0">
                <a:pos x="connsiteX2" y="connsiteY2"/>
              </a:cxn>
            </a:cxnLst>
            <a:rect l="l" t="t" r="r" b="b"/>
            <a:pathLst>
              <a:path w="5540850" h="1948920">
                <a:moveTo>
                  <a:pt x="0" y="1935886"/>
                </a:moveTo>
                <a:cubicBezTo>
                  <a:pt x="914577" y="989552"/>
                  <a:pt x="1961207" y="-9411"/>
                  <a:pt x="3023562" y="67"/>
                </a:cubicBezTo>
                <a:cubicBezTo>
                  <a:pt x="4085917" y="9545"/>
                  <a:pt x="5293317" y="1480729"/>
                  <a:pt x="5540850" y="1948920"/>
                </a:cubicBezTo>
              </a:path>
            </a:pathLst>
          </a:custGeom>
          <a:ln w="28575">
            <a:solidFill>
              <a:srgbClr val="00A1DE"/>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GB" dirty="0"/>
          </a:p>
        </p:txBody>
      </p:sp>
      <p:sp>
        <p:nvSpPr>
          <p:cNvPr id="66" name="Freeform 65"/>
          <p:cNvSpPr/>
          <p:nvPr/>
        </p:nvSpPr>
        <p:spPr>
          <a:xfrm>
            <a:off x="1249363" y="4391025"/>
            <a:ext cx="7129462" cy="1042988"/>
          </a:xfrm>
          <a:custGeom>
            <a:avLst/>
            <a:gdLst>
              <a:gd name="connsiteX0" fmla="*/ 0 w 6383547"/>
              <a:gd name="connsiteY0" fmla="*/ 577970 h 577970"/>
              <a:gd name="connsiteX1" fmla="*/ 163902 w 6383547"/>
              <a:gd name="connsiteY1" fmla="*/ 327803 h 577970"/>
              <a:gd name="connsiteX2" fmla="*/ 448574 w 6383547"/>
              <a:gd name="connsiteY2" fmla="*/ 51758 h 577970"/>
              <a:gd name="connsiteX3" fmla="*/ 707366 w 6383547"/>
              <a:gd name="connsiteY3" fmla="*/ 8626 h 577970"/>
              <a:gd name="connsiteX4" fmla="*/ 1000664 w 6383547"/>
              <a:gd name="connsiteY4" fmla="*/ 0 h 577970"/>
              <a:gd name="connsiteX5" fmla="*/ 6383547 w 6383547"/>
              <a:gd name="connsiteY5" fmla="*/ 8626 h 577970"/>
              <a:gd name="connsiteX0" fmla="*/ 0 w 6383547"/>
              <a:gd name="connsiteY0" fmla="*/ 1038923 h 1038923"/>
              <a:gd name="connsiteX1" fmla="*/ 163902 w 6383547"/>
              <a:gd name="connsiteY1" fmla="*/ 788756 h 1038923"/>
              <a:gd name="connsiteX2" fmla="*/ 448574 w 6383547"/>
              <a:gd name="connsiteY2" fmla="*/ 512711 h 1038923"/>
              <a:gd name="connsiteX3" fmla="*/ 707366 w 6383547"/>
              <a:gd name="connsiteY3" fmla="*/ 469579 h 1038923"/>
              <a:gd name="connsiteX4" fmla="*/ 2895396 w 6383547"/>
              <a:gd name="connsiteY4" fmla="*/ 0 h 1038923"/>
              <a:gd name="connsiteX5" fmla="*/ 6383547 w 6383547"/>
              <a:gd name="connsiteY5" fmla="*/ 469579 h 1038923"/>
              <a:gd name="connsiteX0" fmla="*/ 0 w 7129930"/>
              <a:gd name="connsiteY0" fmla="*/ 1038923 h 1038923"/>
              <a:gd name="connsiteX1" fmla="*/ 163902 w 7129930"/>
              <a:gd name="connsiteY1" fmla="*/ 788756 h 1038923"/>
              <a:gd name="connsiteX2" fmla="*/ 448574 w 7129930"/>
              <a:gd name="connsiteY2" fmla="*/ 512711 h 1038923"/>
              <a:gd name="connsiteX3" fmla="*/ 707366 w 7129930"/>
              <a:gd name="connsiteY3" fmla="*/ 469579 h 1038923"/>
              <a:gd name="connsiteX4" fmla="*/ 2895396 w 7129930"/>
              <a:gd name="connsiteY4" fmla="*/ 0 h 1038923"/>
              <a:gd name="connsiteX5" fmla="*/ 7129930 w 7129930"/>
              <a:gd name="connsiteY5" fmla="*/ 937947 h 1038923"/>
              <a:gd name="connsiteX0" fmla="*/ 0 w 7129930"/>
              <a:gd name="connsiteY0" fmla="*/ 1039099 h 1039099"/>
              <a:gd name="connsiteX1" fmla="*/ 163902 w 7129930"/>
              <a:gd name="connsiteY1" fmla="*/ 788932 h 1039099"/>
              <a:gd name="connsiteX2" fmla="*/ 448574 w 7129930"/>
              <a:gd name="connsiteY2" fmla="*/ 512887 h 1039099"/>
              <a:gd name="connsiteX3" fmla="*/ 707366 w 7129930"/>
              <a:gd name="connsiteY3" fmla="*/ 469755 h 1039099"/>
              <a:gd name="connsiteX4" fmla="*/ 2895396 w 7129930"/>
              <a:gd name="connsiteY4" fmla="*/ 176 h 1039099"/>
              <a:gd name="connsiteX5" fmla="*/ 7129930 w 7129930"/>
              <a:gd name="connsiteY5" fmla="*/ 938123 h 1039099"/>
              <a:gd name="connsiteX0" fmla="*/ 0 w 7129930"/>
              <a:gd name="connsiteY0" fmla="*/ 1046412 h 1046412"/>
              <a:gd name="connsiteX1" fmla="*/ 163902 w 7129930"/>
              <a:gd name="connsiteY1" fmla="*/ 796245 h 1046412"/>
              <a:gd name="connsiteX2" fmla="*/ 448574 w 7129930"/>
              <a:gd name="connsiteY2" fmla="*/ 520200 h 1046412"/>
              <a:gd name="connsiteX3" fmla="*/ 2895396 w 7129930"/>
              <a:gd name="connsiteY3" fmla="*/ 7489 h 1046412"/>
              <a:gd name="connsiteX4" fmla="*/ 7129930 w 7129930"/>
              <a:gd name="connsiteY4" fmla="*/ 945436 h 1046412"/>
              <a:gd name="connsiteX0" fmla="*/ 89517 w 7219447"/>
              <a:gd name="connsiteY0" fmla="*/ 1039628 h 1039628"/>
              <a:gd name="connsiteX1" fmla="*/ 253419 w 7219447"/>
              <a:gd name="connsiteY1" fmla="*/ 789461 h 1039628"/>
              <a:gd name="connsiteX2" fmla="*/ 2984913 w 7219447"/>
              <a:gd name="connsiteY2" fmla="*/ 705 h 1039628"/>
              <a:gd name="connsiteX3" fmla="*/ 7219447 w 7219447"/>
              <a:gd name="connsiteY3" fmla="*/ 938652 h 1039628"/>
              <a:gd name="connsiteX0" fmla="*/ 0 w 7129930"/>
              <a:gd name="connsiteY0" fmla="*/ 1039100 h 1039100"/>
              <a:gd name="connsiteX1" fmla="*/ 2895396 w 7129930"/>
              <a:gd name="connsiteY1" fmla="*/ 177 h 1039100"/>
              <a:gd name="connsiteX2" fmla="*/ 7129930 w 7129930"/>
              <a:gd name="connsiteY2" fmla="*/ 938124 h 1039100"/>
              <a:gd name="connsiteX0" fmla="*/ 0 w 7129930"/>
              <a:gd name="connsiteY0" fmla="*/ 1039100 h 1039100"/>
              <a:gd name="connsiteX1" fmla="*/ 2895396 w 7129930"/>
              <a:gd name="connsiteY1" fmla="*/ 177 h 1039100"/>
              <a:gd name="connsiteX2" fmla="*/ 7129930 w 7129930"/>
              <a:gd name="connsiteY2" fmla="*/ 938124 h 1039100"/>
              <a:gd name="connsiteX0" fmla="*/ 0 w 7129930"/>
              <a:gd name="connsiteY0" fmla="*/ 1039100 h 1039100"/>
              <a:gd name="connsiteX1" fmla="*/ 2895396 w 7129930"/>
              <a:gd name="connsiteY1" fmla="*/ 177 h 1039100"/>
              <a:gd name="connsiteX2" fmla="*/ 7129930 w 7129930"/>
              <a:gd name="connsiteY2" fmla="*/ 938124 h 1039100"/>
              <a:gd name="connsiteX0" fmla="*/ 0 w 7129930"/>
              <a:gd name="connsiteY0" fmla="*/ 1039100 h 1039100"/>
              <a:gd name="connsiteX1" fmla="*/ 2895396 w 7129930"/>
              <a:gd name="connsiteY1" fmla="*/ 177 h 1039100"/>
              <a:gd name="connsiteX2" fmla="*/ 7129930 w 7129930"/>
              <a:gd name="connsiteY2" fmla="*/ 938124 h 1039100"/>
              <a:gd name="connsiteX0" fmla="*/ 0 w 7129930"/>
              <a:gd name="connsiteY0" fmla="*/ 1038923 h 1038923"/>
              <a:gd name="connsiteX1" fmla="*/ 2895396 w 7129930"/>
              <a:gd name="connsiteY1" fmla="*/ 0 h 1038923"/>
              <a:gd name="connsiteX2" fmla="*/ 7129930 w 7129930"/>
              <a:gd name="connsiteY2" fmla="*/ 937947 h 1038923"/>
              <a:gd name="connsiteX0" fmla="*/ 0 w 7129930"/>
              <a:gd name="connsiteY0" fmla="*/ 1043091 h 1043091"/>
              <a:gd name="connsiteX1" fmla="*/ 2895396 w 7129930"/>
              <a:gd name="connsiteY1" fmla="*/ 4168 h 1043091"/>
              <a:gd name="connsiteX2" fmla="*/ 7129930 w 7129930"/>
              <a:gd name="connsiteY2" fmla="*/ 942115 h 1043091"/>
              <a:gd name="connsiteX0" fmla="*/ 0 w 7129930"/>
              <a:gd name="connsiteY0" fmla="*/ 1042445 h 1042445"/>
              <a:gd name="connsiteX1" fmla="*/ 2895396 w 7129930"/>
              <a:gd name="connsiteY1" fmla="*/ 3522 h 1042445"/>
              <a:gd name="connsiteX2" fmla="*/ 7129930 w 7129930"/>
              <a:gd name="connsiteY2" fmla="*/ 941469 h 1042445"/>
            </a:gdLst>
            <a:ahLst/>
            <a:cxnLst>
              <a:cxn ang="0">
                <a:pos x="connsiteX0" y="connsiteY0"/>
              </a:cxn>
              <a:cxn ang="0">
                <a:pos x="connsiteX1" y="connsiteY1"/>
              </a:cxn>
              <a:cxn ang="0">
                <a:pos x="connsiteX2" y="connsiteY2"/>
              </a:cxn>
            </a:cxnLst>
            <a:rect l="l" t="t" r="r" b="b"/>
            <a:pathLst>
              <a:path w="7129930" h="1042445">
                <a:moveTo>
                  <a:pt x="0" y="1042445"/>
                </a:moveTo>
                <a:cubicBezTo>
                  <a:pt x="200879" y="906659"/>
                  <a:pt x="287933" y="27684"/>
                  <a:pt x="2895396" y="3522"/>
                </a:cubicBezTo>
                <a:cubicBezTo>
                  <a:pt x="4689690" y="6397"/>
                  <a:pt x="4970542" y="-122181"/>
                  <a:pt x="7129930" y="941469"/>
                </a:cubicBezTo>
              </a:path>
            </a:pathLst>
          </a:custGeom>
          <a:ln w="28575">
            <a:solidFill>
              <a:srgbClr val="D52B1E"/>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GB" dirty="0"/>
          </a:p>
        </p:txBody>
      </p:sp>
      <p:sp>
        <p:nvSpPr>
          <p:cNvPr id="67" name="Freeform 66"/>
          <p:cNvSpPr/>
          <p:nvPr/>
        </p:nvSpPr>
        <p:spPr>
          <a:xfrm>
            <a:off x="1258888" y="4024313"/>
            <a:ext cx="6486525" cy="1411287"/>
          </a:xfrm>
          <a:custGeom>
            <a:avLst/>
            <a:gdLst>
              <a:gd name="connsiteX0" fmla="*/ 0 w 5374256"/>
              <a:gd name="connsiteY0" fmla="*/ 1385121 h 1385121"/>
              <a:gd name="connsiteX1" fmla="*/ 345056 w 5374256"/>
              <a:gd name="connsiteY1" fmla="*/ 1160834 h 1385121"/>
              <a:gd name="connsiteX2" fmla="*/ 1078302 w 5374256"/>
              <a:gd name="connsiteY2" fmla="*/ 712260 h 1385121"/>
              <a:gd name="connsiteX3" fmla="*/ 1897811 w 5374256"/>
              <a:gd name="connsiteY3" fmla="*/ 306819 h 1385121"/>
              <a:gd name="connsiteX4" fmla="*/ 2682815 w 5374256"/>
              <a:gd name="connsiteY4" fmla="*/ 73905 h 1385121"/>
              <a:gd name="connsiteX5" fmla="*/ 3243532 w 5374256"/>
              <a:gd name="connsiteY5" fmla="*/ 4894 h 1385121"/>
              <a:gd name="connsiteX6" fmla="*/ 3856007 w 5374256"/>
              <a:gd name="connsiteY6" fmla="*/ 186049 h 1385121"/>
              <a:gd name="connsiteX7" fmla="*/ 4675517 w 5374256"/>
              <a:gd name="connsiteY7" fmla="*/ 841656 h 1385121"/>
              <a:gd name="connsiteX8" fmla="*/ 5020573 w 5374256"/>
              <a:gd name="connsiteY8" fmla="*/ 1117702 h 1385121"/>
              <a:gd name="connsiteX9" fmla="*/ 5374256 w 5374256"/>
              <a:gd name="connsiteY9" fmla="*/ 1385121 h 1385121"/>
              <a:gd name="connsiteX0" fmla="*/ 0 w 5374256"/>
              <a:gd name="connsiteY0" fmla="*/ 1385121 h 1385121"/>
              <a:gd name="connsiteX1" fmla="*/ 1078302 w 5374256"/>
              <a:gd name="connsiteY1" fmla="*/ 712260 h 1385121"/>
              <a:gd name="connsiteX2" fmla="*/ 1897811 w 5374256"/>
              <a:gd name="connsiteY2" fmla="*/ 306819 h 1385121"/>
              <a:gd name="connsiteX3" fmla="*/ 2682815 w 5374256"/>
              <a:gd name="connsiteY3" fmla="*/ 73905 h 1385121"/>
              <a:gd name="connsiteX4" fmla="*/ 3243532 w 5374256"/>
              <a:gd name="connsiteY4" fmla="*/ 4894 h 1385121"/>
              <a:gd name="connsiteX5" fmla="*/ 3856007 w 5374256"/>
              <a:gd name="connsiteY5" fmla="*/ 186049 h 1385121"/>
              <a:gd name="connsiteX6" fmla="*/ 4675517 w 5374256"/>
              <a:gd name="connsiteY6" fmla="*/ 841656 h 1385121"/>
              <a:gd name="connsiteX7" fmla="*/ 5020573 w 5374256"/>
              <a:gd name="connsiteY7" fmla="*/ 1117702 h 1385121"/>
              <a:gd name="connsiteX8" fmla="*/ 5374256 w 5374256"/>
              <a:gd name="connsiteY8" fmla="*/ 1385121 h 1385121"/>
              <a:gd name="connsiteX0" fmla="*/ 0 w 5374256"/>
              <a:gd name="connsiteY0" fmla="*/ 1385121 h 1385121"/>
              <a:gd name="connsiteX1" fmla="*/ 1897811 w 5374256"/>
              <a:gd name="connsiteY1" fmla="*/ 306819 h 1385121"/>
              <a:gd name="connsiteX2" fmla="*/ 2682815 w 5374256"/>
              <a:gd name="connsiteY2" fmla="*/ 73905 h 1385121"/>
              <a:gd name="connsiteX3" fmla="*/ 3243532 w 5374256"/>
              <a:gd name="connsiteY3" fmla="*/ 4894 h 1385121"/>
              <a:gd name="connsiteX4" fmla="*/ 3856007 w 5374256"/>
              <a:gd name="connsiteY4" fmla="*/ 186049 h 1385121"/>
              <a:gd name="connsiteX5" fmla="*/ 4675517 w 5374256"/>
              <a:gd name="connsiteY5" fmla="*/ 841656 h 1385121"/>
              <a:gd name="connsiteX6" fmla="*/ 5020573 w 5374256"/>
              <a:gd name="connsiteY6" fmla="*/ 1117702 h 1385121"/>
              <a:gd name="connsiteX7" fmla="*/ 5374256 w 5374256"/>
              <a:gd name="connsiteY7" fmla="*/ 1385121 h 1385121"/>
              <a:gd name="connsiteX0" fmla="*/ 0 w 5374256"/>
              <a:gd name="connsiteY0" fmla="*/ 1385427 h 1385427"/>
              <a:gd name="connsiteX1" fmla="*/ 1393209 w 5374256"/>
              <a:gd name="connsiteY1" fmla="*/ 329266 h 1385427"/>
              <a:gd name="connsiteX2" fmla="*/ 2682815 w 5374256"/>
              <a:gd name="connsiteY2" fmla="*/ 74211 h 1385427"/>
              <a:gd name="connsiteX3" fmla="*/ 3243532 w 5374256"/>
              <a:gd name="connsiteY3" fmla="*/ 5200 h 1385427"/>
              <a:gd name="connsiteX4" fmla="*/ 3856007 w 5374256"/>
              <a:gd name="connsiteY4" fmla="*/ 186355 h 1385427"/>
              <a:gd name="connsiteX5" fmla="*/ 4675517 w 5374256"/>
              <a:gd name="connsiteY5" fmla="*/ 841962 h 1385427"/>
              <a:gd name="connsiteX6" fmla="*/ 5020573 w 5374256"/>
              <a:gd name="connsiteY6" fmla="*/ 1118008 h 1385427"/>
              <a:gd name="connsiteX7" fmla="*/ 5374256 w 5374256"/>
              <a:gd name="connsiteY7" fmla="*/ 1385427 h 1385427"/>
              <a:gd name="connsiteX0" fmla="*/ 0 w 5374256"/>
              <a:gd name="connsiteY0" fmla="*/ 1385027 h 1385027"/>
              <a:gd name="connsiteX1" fmla="*/ 1393209 w 5374256"/>
              <a:gd name="connsiteY1" fmla="*/ 328866 h 1385027"/>
              <a:gd name="connsiteX2" fmla="*/ 3243532 w 5374256"/>
              <a:gd name="connsiteY2" fmla="*/ 4800 h 1385027"/>
              <a:gd name="connsiteX3" fmla="*/ 3856007 w 5374256"/>
              <a:gd name="connsiteY3" fmla="*/ 185955 h 1385027"/>
              <a:gd name="connsiteX4" fmla="*/ 4675517 w 5374256"/>
              <a:gd name="connsiteY4" fmla="*/ 841562 h 1385027"/>
              <a:gd name="connsiteX5" fmla="*/ 5020573 w 5374256"/>
              <a:gd name="connsiteY5" fmla="*/ 1117608 h 1385027"/>
              <a:gd name="connsiteX6" fmla="*/ 5374256 w 5374256"/>
              <a:gd name="connsiteY6" fmla="*/ 1385027 h 1385027"/>
              <a:gd name="connsiteX0" fmla="*/ 0 w 5374256"/>
              <a:gd name="connsiteY0" fmla="*/ 1401898 h 1401898"/>
              <a:gd name="connsiteX1" fmla="*/ 1393209 w 5374256"/>
              <a:gd name="connsiteY1" fmla="*/ 345737 h 1401898"/>
              <a:gd name="connsiteX2" fmla="*/ 3243532 w 5374256"/>
              <a:gd name="connsiteY2" fmla="*/ 21671 h 1401898"/>
              <a:gd name="connsiteX3" fmla="*/ 4675517 w 5374256"/>
              <a:gd name="connsiteY3" fmla="*/ 858433 h 1401898"/>
              <a:gd name="connsiteX4" fmla="*/ 5020573 w 5374256"/>
              <a:gd name="connsiteY4" fmla="*/ 1134479 h 1401898"/>
              <a:gd name="connsiteX5" fmla="*/ 5374256 w 5374256"/>
              <a:gd name="connsiteY5" fmla="*/ 1401898 h 1401898"/>
              <a:gd name="connsiteX0" fmla="*/ 0 w 5374256"/>
              <a:gd name="connsiteY0" fmla="*/ 1419107 h 1419107"/>
              <a:gd name="connsiteX1" fmla="*/ 1393209 w 5374256"/>
              <a:gd name="connsiteY1" fmla="*/ 362946 h 1419107"/>
              <a:gd name="connsiteX2" fmla="*/ 3243532 w 5374256"/>
              <a:gd name="connsiteY2" fmla="*/ 38880 h 1419107"/>
              <a:gd name="connsiteX3" fmla="*/ 5020573 w 5374256"/>
              <a:gd name="connsiteY3" fmla="*/ 1151688 h 1419107"/>
              <a:gd name="connsiteX4" fmla="*/ 5374256 w 5374256"/>
              <a:gd name="connsiteY4" fmla="*/ 1419107 h 1419107"/>
              <a:gd name="connsiteX0" fmla="*/ 0 w 5374256"/>
              <a:gd name="connsiteY0" fmla="*/ 1436833 h 1436833"/>
              <a:gd name="connsiteX1" fmla="*/ 1393209 w 5374256"/>
              <a:gd name="connsiteY1" fmla="*/ 380672 h 1436833"/>
              <a:gd name="connsiteX2" fmla="*/ 3243532 w 5374256"/>
              <a:gd name="connsiteY2" fmla="*/ 56606 h 1436833"/>
              <a:gd name="connsiteX3" fmla="*/ 5374256 w 5374256"/>
              <a:gd name="connsiteY3" fmla="*/ 1436833 h 1436833"/>
              <a:gd name="connsiteX0" fmla="*/ 0 w 6486852"/>
              <a:gd name="connsiteY0" fmla="*/ 1436891 h 1437744"/>
              <a:gd name="connsiteX1" fmla="*/ 1393209 w 6486852"/>
              <a:gd name="connsiteY1" fmla="*/ 380730 h 1437744"/>
              <a:gd name="connsiteX2" fmla="*/ 3243532 w 6486852"/>
              <a:gd name="connsiteY2" fmla="*/ 56664 h 1437744"/>
              <a:gd name="connsiteX3" fmla="*/ 6486852 w 6486852"/>
              <a:gd name="connsiteY3" fmla="*/ 1437744 h 1437744"/>
              <a:gd name="connsiteX0" fmla="*/ 0 w 6486852"/>
              <a:gd name="connsiteY0" fmla="*/ 1396730 h 1397583"/>
              <a:gd name="connsiteX1" fmla="*/ 1393209 w 6486852"/>
              <a:gd name="connsiteY1" fmla="*/ 340569 h 1397583"/>
              <a:gd name="connsiteX2" fmla="*/ 3243532 w 6486852"/>
              <a:gd name="connsiteY2" fmla="*/ 16503 h 1397583"/>
              <a:gd name="connsiteX3" fmla="*/ 6486852 w 6486852"/>
              <a:gd name="connsiteY3" fmla="*/ 1397583 h 1397583"/>
              <a:gd name="connsiteX0" fmla="*/ 0 w 6486852"/>
              <a:gd name="connsiteY0" fmla="*/ 1380259 h 1381112"/>
              <a:gd name="connsiteX1" fmla="*/ 1393209 w 6486852"/>
              <a:gd name="connsiteY1" fmla="*/ 324098 h 1381112"/>
              <a:gd name="connsiteX2" fmla="*/ 3243532 w 6486852"/>
              <a:gd name="connsiteY2" fmla="*/ 32 h 1381112"/>
              <a:gd name="connsiteX3" fmla="*/ 6486852 w 6486852"/>
              <a:gd name="connsiteY3" fmla="*/ 1381112 h 1381112"/>
              <a:gd name="connsiteX0" fmla="*/ 0 w 6486852"/>
              <a:gd name="connsiteY0" fmla="*/ 1380564 h 1381417"/>
              <a:gd name="connsiteX1" fmla="*/ 1393209 w 6486852"/>
              <a:gd name="connsiteY1" fmla="*/ 324403 h 1381417"/>
              <a:gd name="connsiteX2" fmla="*/ 3243532 w 6486852"/>
              <a:gd name="connsiteY2" fmla="*/ 337 h 1381417"/>
              <a:gd name="connsiteX3" fmla="*/ 6486852 w 6486852"/>
              <a:gd name="connsiteY3" fmla="*/ 1381417 h 1381417"/>
              <a:gd name="connsiteX0" fmla="*/ 0 w 6486852"/>
              <a:gd name="connsiteY0" fmla="*/ 1380564 h 1381417"/>
              <a:gd name="connsiteX1" fmla="*/ 1393209 w 6486852"/>
              <a:gd name="connsiteY1" fmla="*/ 324403 h 1381417"/>
              <a:gd name="connsiteX2" fmla="*/ 3243532 w 6486852"/>
              <a:gd name="connsiteY2" fmla="*/ 337 h 1381417"/>
              <a:gd name="connsiteX3" fmla="*/ 6486852 w 6486852"/>
              <a:gd name="connsiteY3" fmla="*/ 1381417 h 1381417"/>
              <a:gd name="connsiteX0" fmla="*/ 0 w 6486852"/>
              <a:gd name="connsiteY0" fmla="*/ 1490188 h 1491041"/>
              <a:gd name="connsiteX1" fmla="*/ 1393209 w 6486852"/>
              <a:gd name="connsiteY1" fmla="*/ 434027 h 1491041"/>
              <a:gd name="connsiteX2" fmla="*/ 3251191 w 6486852"/>
              <a:gd name="connsiteY2" fmla="*/ 168 h 1491041"/>
              <a:gd name="connsiteX3" fmla="*/ 6486852 w 6486852"/>
              <a:gd name="connsiteY3" fmla="*/ 1491041 h 1491041"/>
              <a:gd name="connsiteX0" fmla="*/ 0 w 6486852"/>
              <a:gd name="connsiteY0" fmla="*/ 1409774 h 1410627"/>
              <a:gd name="connsiteX1" fmla="*/ 1393209 w 6486852"/>
              <a:gd name="connsiteY1" fmla="*/ 353613 h 1410627"/>
              <a:gd name="connsiteX2" fmla="*/ 3214955 w 6486852"/>
              <a:gd name="connsiteY2" fmla="*/ 269 h 1410627"/>
              <a:gd name="connsiteX3" fmla="*/ 6486852 w 6486852"/>
              <a:gd name="connsiteY3" fmla="*/ 1410627 h 1410627"/>
            </a:gdLst>
            <a:ahLst/>
            <a:cxnLst>
              <a:cxn ang="0">
                <a:pos x="connsiteX0" y="connsiteY0"/>
              </a:cxn>
              <a:cxn ang="0">
                <a:pos x="connsiteX1" y="connsiteY1"/>
              </a:cxn>
              <a:cxn ang="0">
                <a:pos x="connsiteX2" y="connsiteY2"/>
              </a:cxn>
              <a:cxn ang="0">
                <a:pos x="connsiteX3" y="connsiteY3"/>
              </a:cxn>
            </a:cxnLst>
            <a:rect l="l" t="t" r="r" b="b"/>
            <a:pathLst>
              <a:path w="6486852" h="1410627">
                <a:moveTo>
                  <a:pt x="0" y="1409774"/>
                </a:moveTo>
                <a:cubicBezTo>
                  <a:pt x="139360" y="1273649"/>
                  <a:pt x="857383" y="588531"/>
                  <a:pt x="1393209" y="353613"/>
                </a:cubicBezTo>
                <a:cubicBezTo>
                  <a:pt x="1929035" y="118696"/>
                  <a:pt x="2643824" y="7064"/>
                  <a:pt x="3214955" y="269"/>
                </a:cubicBezTo>
                <a:cubicBezTo>
                  <a:pt x="3786086" y="-6526"/>
                  <a:pt x="4726715" y="106313"/>
                  <a:pt x="6486852" y="1410627"/>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GB" dirty="0">
              <a:ln>
                <a:solidFill>
                  <a:schemeClr val="tx2">
                    <a:lumMod val="50000"/>
                  </a:schemeClr>
                </a:solidFill>
              </a:ln>
            </a:endParaRPr>
          </a:p>
        </p:txBody>
      </p:sp>
      <p:sp>
        <p:nvSpPr>
          <p:cNvPr id="68" name="Freeform 67"/>
          <p:cNvSpPr/>
          <p:nvPr/>
        </p:nvSpPr>
        <p:spPr>
          <a:xfrm>
            <a:off x="1176338" y="2095500"/>
            <a:ext cx="908050" cy="3362325"/>
          </a:xfrm>
          <a:custGeom>
            <a:avLst/>
            <a:gdLst>
              <a:gd name="connsiteX0" fmla="*/ 0 w 1104181"/>
              <a:gd name="connsiteY0" fmla="*/ 2142889 h 2142889"/>
              <a:gd name="connsiteX1" fmla="*/ 43132 w 1104181"/>
              <a:gd name="connsiteY1" fmla="*/ 1452776 h 2142889"/>
              <a:gd name="connsiteX2" fmla="*/ 129396 w 1104181"/>
              <a:gd name="connsiteY2" fmla="*/ 322715 h 2142889"/>
              <a:gd name="connsiteX3" fmla="*/ 163902 w 1104181"/>
              <a:gd name="connsiteY3" fmla="*/ 38044 h 2142889"/>
              <a:gd name="connsiteX4" fmla="*/ 207034 w 1104181"/>
              <a:gd name="connsiteY4" fmla="*/ 12164 h 2142889"/>
              <a:gd name="connsiteX5" fmla="*/ 284672 w 1104181"/>
              <a:gd name="connsiteY5" fmla="*/ 124308 h 2142889"/>
              <a:gd name="connsiteX6" fmla="*/ 327804 w 1104181"/>
              <a:gd name="connsiteY6" fmla="*/ 331342 h 2142889"/>
              <a:gd name="connsiteX7" fmla="*/ 474453 w 1104181"/>
              <a:gd name="connsiteY7" fmla="*/ 1004202 h 2142889"/>
              <a:gd name="connsiteX8" fmla="*/ 586596 w 1104181"/>
              <a:gd name="connsiteY8" fmla="*/ 1599425 h 2142889"/>
              <a:gd name="connsiteX9" fmla="*/ 767751 w 1104181"/>
              <a:gd name="connsiteY9" fmla="*/ 1892723 h 2142889"/>
              <a:gd name="connsiteX10" fmla="*/ 1104181 w 1104181"/>
              <a:gd name="connsiteY10" fmla="*/ 2142889 h 2142889"/>
              <a:gd name="connsiteX0" fmla="*/ 0 w 1104181"/>
              <a:gd name="connsiteY0" fmla="*/ 2132245 h 2132245"/>
              <a:gd name="connsiteX1" fmla="*/ 43132 w 1104181"/>
              <a:gd name="connsiteY1" fmla="*/ 1442132 h 2132245"/>
              <a:gd name="connsiteX2" fmla="*/ 129396 w 1104181"/>
              <a:gd name="connsiteY2" fmla="*/ 312071 h 2132245"/>
              <a:gd name="connsiteX3" fmla="*/ 151628 w 1104181"/>
              <a:gd name="connsiteY3" fmla="*/ 67289 h 2132245"/>
              <a:gd name="connsiteX4" fmla="*/ 207034 w 1104181"/>
              <a:gd name="connsiteY4" fmla="*/ 1520 h 2132245"/>
              <a:gd name="connsiteX5" fmla="*/ 284672 w 1104181"/>
              <a:gd name="connsiteY5" fmla="*/ 113664 h 2132245"/>
              <a:gd name="connsiteX6" fmla="*/ 327804 w 1104181"/>
              <a:gd name="connsiteY6" fmla="*/ 320698 h 2132245"/>
              <a:gd name="connsiteX7" fmla="*/ 474453 w 1104181"/>
              <a:gd name="connsiteY7" fmla="*/ 993558 h 2132245"/>
              <a:gd name="connsiteX8" fmla="*/ 586596 w 1104181"/>
              <a:gd name="connsiteY8" fmla="*/ 1588781 h 2132245"/>
              <a:gd name="connsiteX9" fmla="*/ 767751 w 1104181"/>
              <a:gd name="connsiteY9" fmla="*/ 1882079 h 2132245"/>
              <a:gd name="connsiteX10" fmla="*/ 1104181 w 1104181"/>
              <a:gd name="connsiteY10" fmla="*/ 2132245 h 2132245"/>
              <a:gd name="connsiteX0" fmla="*/ 0 w 1104181"/>
              <a:gd name="connsiteY0" fmla="*/ 2092544 h 2092544"/>
              <a:gd name="connsiteX1" fmla="*/ 43132 w 1104181"/>
              <a:gd name="connsiteY1" fmla="*/ 1402431 h 2092544"/>
              <a:gd name="connsiteX2" fmla="*/ 129396 w 1104181"/>
              <a:gd name="connsiteY2" fmla="*/ 272370 h 2092544"/>
              <a:gd name="connsiteX3" fmla="*/ 151628 w 1104181"/>
              <a:gd name="connsiteY3" fmla="*/ 27588 h 2092544"/>
              <a:gd name="connsiteX4" fmla="*/ 219308 w 1104181"/>
              <a:gd name="connsiteY4" fmla="*/ 10915 h 2092544"/>
              <a:gd name="connsiteX5" fmla="*/ 284672 w 1104181"/>
              <a:gd name="connsiteY5" fmla="*/ 73963 h 2092544"/>
              <a:gd name="connsiteX6" fmla="*/ 327804 w 1104181"/>
              <a:gd name="connsiteY6" fmla="*/ 280997 h 2092544"/>
              <a:gd name="connsiteX7" fmla="*/ 474453 w 1104181"/>
              <a:gd name="connsiteY7" fmla="*/ 953857 h 2092544"/>
              <a:gd name="connsiteX8" fmla="*/ 586596 w 1104181"/>
              <a:gd name="connsiteY8" fmla="*/ 1549080 h 2092544"/>
              <a:gd name="connsiteX9" fmla="*/ 767751 w 1104181"/>
              <a:gd name="connsiteY9" fmla="*/ 1842378 h 2092544"/>
              <a:gd name="connsiteX10" fmla="*/ 1104181 w 1104181"/>
              <a:gd name="connsiteY10" fmla="*/ 2092544 h 2092544"/>
              <a:gd name="connsiteX0" fmla="*/ 0 w 1104181"/>
              <a:gd name="connsiteY0" fmla="*/ 3346374 h 3346374"/>
              <a:gd name="connsiteX1" fmla="*/ 43132 w 1104181"/>
              <a:gd name="connsiteY1" fmla="*/ 2656261 h 3346374"/>
              <a:gd name="connsiteX2" fmla="*/ 129396 w 1104181"/>
              <a:gd name="connsiteY2" fmla="*/ 1526200 h 3346374"/>
              <a:gd name="connsiteX3" fmla="*/ 151628 w 1104181"/>
              <a:gd name="connsiteY3" fmla="*/ 1281418 h 3346374"/>
              <a:gd name="connsiteX4" fmla="*/ 292413 w 1104181"/>
              <a:gd name="connsiteY4" fmla="*/ 43 h 3346374"/>
              <a:gd name="connsiteX5" fmla="*/ 284672 w 1104181"/>
              <a:gd name="connsiteY5" fmla="*/ 1327793 h 3346374"/>
              <a:gd name="connsiteX6" fmla="*/ 327804 w 1104181"/>
              <a:gd name="connsiteY6" fmla="*/ 1534827 h 3346374"/>
              <a:gd name="connsiteX7" fmla="*/ 474453 w 1104181"/>
              <a:gd name="connsiteY7" fmla="*/ 2207687 h 3346374"/>
              <a:gd name="connsiteX8" fmla="*/ 586596 w 1104181"/>
              <a:gd name="connsiteY8" fmla="*/ 2802910 h 3346374"/>
              <a:gd name="connsiteX9" fmla="*/ 767751 w 1104181"/>
              <a:gd name="connsiteY9" fmla="*/ 3096208 h 3346374"/>
              <a:gd name="connsiteX10" fmla="*/ 1104181 w 1104181"/>
              <a:gd name="connsiteY10" fmla="*/ 3346374 h 3346374"/>
              <a:gd name="connsiteX0" fmla="*/ 0 w 1104181"/>
              <a:gd name="connsiteY0" fmla="*/ 3347548 h 3347548"/>
              <a:gd name="connsiteX1" fmla="*/ 43132 w 1104181"/>
              <a:gd name="connsiteY1" fmla="*/ 2657435 h 3347548"/>
              <a:gd name="connsiteX2" fmla="*/ 129396 w 1104181"/>
              <a:gd name="connsiteY2" fmla="*/ 1527374 h 3347548"/>
              <a:gd name="connsiteX3" fmla="*/ 151628 w 1104181"/>
              <a:gd name="connsiteY3" fmla="*/ 1282592 h 3347548"/>
              <a:gd name="connsiteX4" fmla="*/ 292413 w 1104181"/>
              <a:gd name="connsiteY4" fmla="*/ 1217 h 3347548"/>
              <a:gd name="connsiteX5" fmla="*/ 327804 w 1104181"/>
              <a:gd name="connsiteY5" fmla="*/ 1536001 h 3347548"/>
              <a:gd name="connsiteX6" fmla="*/ 474453 w 1104181"/>
              <a:gd name="connsiteY6" fmla="*/ 2208861 h 3347548"/>
              <a:gd name="connsiteX7" fmla="*/ 586596 w 1104181"/>
              <a:gd name="connsiteY7" fmla="*/ 2804084 h 3347548"/>
              <a:gd name="connsiteX8" fmla="*/ 767751 w 1104181"/>
              <a:gd name="connsiteY8" fmla="*/ 3097382 h 3347548"/>
              <a:gd name="connsiteX9" fmla="*/ 1104181 w 1104181"/>
              <a:gd name="connsiteY9" fmla="*/ 3347548 h 3347548"/>
              <a:gd name="connsiteX0" fmla="*/ 0 w 1104181"/>
              <a:gd name="connsiteY0" fmla="*/ 3360184 h 3360184"/>
              <a:gd name="connsiteX1" fmla="*/ 43132 w 1104181"/>
              <a:gd name="connsiteY1" fmla="*/ 2670071 h 3360184"/>
              <a:gd name="connsiteX2" fmla="*/ 129396 w 1104181"/>
              <a:gd name="connsiteY2" fmla="*/ 1540010 h 3360184"/>
              <a:gd name="connsiteX3" fmla="*/ 151628 w 1104181"/>
              <a:gd name="connsiteY3" fmla="*/ 1295228 h 3360184"/>
              <a:gd name="connsiteX4" fmla="*/ 292413 w 1104181"/>
              <a:gd name="connsiteY4" fmla="*/ 13853 h 3360184"/>
              <a:gd name="connsiteX5" fmla="*/ 474453 w 1104181"/>
              <a:gd name="connsiteY5" fmla="*/ 2221497 h 3360184"/>
              <a:gd name="connsiteX6" fmla="*/ 586596 w 1104181"/>
              <a:gd name="connsiteY6" fmla="*/ 2816720 h 3360184"/>
              <a:gd name="connsiteX7" fmla="*/ 767751 w 1104181"/>
              <a:gd name="connsiteY7" fmla="*/ 3110018 h 3360184"/>
              <a:gd name="connsiteX8" fmla="*/ 1104181 w 1104181"/>
              <a:gd name="connsiteY8" fmla="*/ 3360184 h 3360184"/>
              <a:gd name="connsiteX0" fmla="*/ 0 w 1104181"/>
              <a:gd name="connsiteY0" fmla="*/ 3379386 h 3379386"/>
              <a:gd name="connsiteX1" fmla="*/ 43132 w 1104181"/>
              <a:gd name="connsiteY1" fmla="*/ 2689273 h 3379386"/>
              <a:gd name="connsiteX2" fmla="*/ 129396 w 1104181"/>
              <a:gd name="connsiteY2" fmla="*/ 1559212 h 3379386"/>
              <a:gd name="connsiteX3" fmla="*/ 151628 w 1104181"/>
              <a:gd name="connsiteY3" fmla="*/ 1314430 h 3379386"/>
              <a:gd name="connsiteX4" fmla="*/ 292413 w 1104181"/>
              <a:gd name="connsiteY4" fmla="*/ 33055 h 3379386"/>
              <a:gd name="connsiteX5" fmla="*/ 586596 w 1104181"/>
              <a:gd name="connsiteY5" fmla="*/ 2835922 h 3379386"/>
              <a:gd name="connsiteX6" fmla="*/ 767751 w 1104181"/>
              <a:gd name="connsiteY6" fmla="*/ 3129220 h 3379386"/>
              <a:gd name="connsiteX7" fmla="*/ 1104181 w 1104181"/>
              <a:gd name="connsiteY7" fmla="*/ 3379386 h 3379386"/>
              <a:gd name="connsiteX0" fmla="*/ 0 w 1104181"/>
              <a:gd name="connsiteY0" fmla="*/ 3390824 h 3390824"/>
              <a:gd name="connsiteX1" fmla="*/ 43132 w 1104181"/>
              <a:gd name="connsiteY1" fmla="*/ 2700711 h 3390824"/>
              <a:gd name="connsiteX2" fmla="*/ 129396 w 1104181"/>
              <a:gd name="connsiteY2" fmla="*/ 1570650 h 3390824"/>
              <a:gd name="connsiteX3" fmla="*/ 151628 w 1104181"/>
              <a:gd name="connsiteY3" fmla="*/ 1325868 h 3390824"/>
              <a:gd name="connsiteX4" fmla="*/ 292413 w 1104181"/>
              <a:gd name="connsiteY4" fmla="*/ 44493 h 3390824"/>
              <a:gd name="connsiteX5" fmla="*/ 767751 w 1104181"/>
              <a:gd name="connsiteY5" fmla="*/ 3140658 h 3390824"/>
              <a:gd name="connsiteX6" fmla="*/ 1104181 w 1104181"/>
              <a:gd name="connsiteY6" fmla="*/ 3390824 h 3390824"/>
              <a:gd name="connsiteX0" fmla="*/ 0 w 1104181"/>
              <a:gd name="connsiteY0" fmla="*/ 3401407 h 3401407"/>
              <a:gd name="connsiteX1" fmla="*/ 43132 w 1104181"/>
              <a:gd name="connsiteY1" fmla="*/ 2711294 h 3401407"/>
              <a:gd name="connsiteX2" fmla="*/ 129396 w 1104181"/>
              <a:gd name="connsiteY2" fmla="*/ 1581233 h 3401407"/>
              <a:gd name="connsiteX3" fmla="*/ 151628 w 1104181"/>
              <a:gd name="connsiteY3" fmla="*/ 1336451 h 3401407"/>
              <a:gd name="connsiteX4" fmla="*/ 292413 w 1104181"/>
              <a:gd name="connsiteY4" fmla="*/ 55076 h 3401407"/>
              <a:gd name="connsiteX5" fmla="*/ 1104181 w 1104181"/>
              <a:gd name="connsiteY5" fmla="*/ 3401407 h 3401407"/>
              <a:gd name="connsiteX0" fmla="*/ 0 w 833695"/>
              <a:gd name="connsiteY0" fmla="*/ 3402046 h 3416667"/>
              <a:gd name="connsiteX1" fmla="*/ 43132 w 833695"/>
              <a:gd name="connsiteY1" fmla="*/ 2711933 h 3416667"/>
              <a:gd name="connsiteX2" fmla="*/ 129396 w 833695"/>
              <a:gd name="connsiteY2" fmla="*/ 1581872 h 3416667"/>
              <a:gd name="connsiteX3" fmla="*/ 151628 w 833695"/>
              <a:gd name="connsiteY3" fmla="*/ 1337090 h 3416667"/>
              <a:gd name="connsiteX4" fmla="*/ 292413 w 833695"/>
              <a:gd name="connsiteY4" fmla="*/ 55715 h 3416667"/>
              <a:gd name="connsiteX5" fmla="*/ 833695 w 833695"/>
              <a:gd name="connsiteY5" fmla="*/ 3416667 h 3416667"/>
              <a:gd name="connsiteX0" fmla="*/ 0 w 833695"/>
              <a:gd name="connsiteY0" fmla="*/ 3402046 h 3416667"/>
              <a:gd name="connsiteX1" fmla="*/ 43132 w 833695"/>
              <a:gd name="connsiteY1" fmla="*/ 2711933 h 3416667"/>
              <a:gd name="connsiteX2" fmla="*/ 129396 w 833695"/>
              <a:gd name="connsiteY2" fmla="*/ 1581872 h 3416667"/>
              <a:gd name="connsiteX3" fmla="*/ 151628 w 833695"/>
              <a:gd name="connsiteY3" fmla="*/ 1337090 h 3416667"/>
              <a:gd name="connsiteX4" fmla="*/ 292413 w 833695"/>
              <a:gd name="connsiteY4" fmla="*/ 55715 h 3416667"/>
              <a:gd name="connsiteX5" fmla="*/ 833695 w 833695"/>
              <a:gd name="connsiteY5" fmla="*/ 3416667 h 3416667"/>
              <a:gd name="connsiteX0" fmla="*/ 0 w 833695"/>
              <a:gd name="connsiteY0" fmla="*/ 3389885 h 3404506"/>
              <a:gd name="connsiteX1" fmla="*/ 43132 w 833695"/>
              <a:gd name="connsiteY1" fmla="*/ 2699772 h 3404506"/>
              <a:gd name="connsiteX2" fmla="*/ 129396 w 833695"/>
              <a:gd name="connsiteY2" fmla="*/ 1569711 h 3404506"/>
              <a:gd name="connsiteX3" fmla="*/ 292413 w 833695"/>
              <a:gd name="connsiteY3" fmla="*/ 43554 h 3404506"/>
              <a:gd name="connsiteX4" fmla="*/ 833695 w 833695"/>
              <a:gd name="connsiteY4" fmla="*/ 3404506 h 3404506"/>
              <a:gd name="connsiteX0" fmla="*/ 0 w 833695"/>
              <a:gd name="connsiteY0" fmla="*/ 3350832 h 3365453"/>
              <a:gd name="connsiteX1" fmla="*/ 43132 w 833695"/>
              <a:gd name="connsiteY1" fmla="*/ 2660719 h 3365453"/>
              <a:gd name="connsiteX2" fmla="*/ 292413 w 833695"/>
              <a:gd name="connsiteY2" fmla="*/ 4501 h 3365453"/>
              <a:gd name="connsiteX3" fmla="*/ 833695 w 833695"/>
              <a:gd name="connsiteY3" fmla="*/ 3365453 h 3365453"/>
              <a:gd name="connsiteX0" fmla="*/ 0 w 833695"/>
              <a:gd name="connsiteY0" fmla="*/ 3346333 h 3360954"/>
              <a:gd name="connsiteX1" fmla="*/ 292413 w 833695"/>
              <a:gd name="connsiteY1" fmla="*/ 2 h 3360954"/>
              <a:gd name="connsiteX2" fmla="*/ 833695 w 833695"/>
              <a:gd name="connsiteY2" fmla="*/ 3360954 h 3360954"/>
              <a:gd name="connsiteX0" fmla="*/ 6 w 833701"/>
              <a:gd name="connsiteY0" fmla="*/ 3346337 h 3582136"/>
              <a:gd name="connsiteX1" fmla="*/ 204902 w 833701"/>
              <a:gd name="connsiteY1" fmla="*/ 3331463 h 3582136"/>
              <a:gd name="connsiteX2" fmla="*/ 292419 w 833701"/>
              <a:gd name="connsiteY2" fmla="*/ 6 h 3582136"/>
              <a:gd name="connsiteX3" fmla="*/ 833701 w 833701"/>
              <a:gd name="connsiteY3" fmla="*/ 3360958 h 3582136"/>
              <a:gd name="connsiteX0" fmla="*/ 0 w 833695"/>
              <a:gd name="connsiteY0" fmla="*/ 3346333 h 3360954"/>
              <a:gd name="connsiteX1" fmla="*/ 292413 w 833695"/>
              <a:gd name="connsiteY1" fmla="*/ 2 h 3360954"/>
              <a:gd name="connsiteX2" fmla="*/ 833695 w 833695"/>
              <a:gd name="connsiteY2" fmla="*/ 3360954 h 3360954"/>
              <a:gd name="connsiteX0" fmla="*/ 0 w 906799"/>
              <a:gd name="connsiteY0" fmla="*/ 3346333 h 3360954"/>
              <a:gd name="connsiteX1" fmla="*/ 365517 w 906799"/>
              <a:gd name="connsiteY1" fmla="*/ 2 h 3360954"/>
              <a:gd name="connsiteX2" fmla="*/ 906799 w 906799"/>
              <a:gd name="connsiteY2" fmla="*/ 3360954 h 3360954"/>
            </a:gdLst>
            <a:ahLst/>
            <a:cxnLst>
              <a:cxn ang="0">
                <a:pos x="connsiteX0" y="connsiteY0"/>
              </a:cxn>
              <a:cxn ang="0">
                <a:pos x="connsiteX1" y="connsiteY1"/>
              </a:cxn>
              <a:cxn ang="0">
                <a:pos x="connsiteX2" y="connsiteY2"/>
              </a:cxn>
            </a:cxnLst>
            <a:rect l="l" t="t" r="r" b="b"/>
            <a:pathLst>
              <a:path w="906799" h="3360954">
                <a:moveTo>
                  <a:pt x="0" y="3346333"/>
                </a:moveTo>
                <a:cubicBezTo>
                  <a:pt x="60920" y="2649181"/>
                  <a:pt x="214384" y="-2435"/>
                  <a:pt x="365517" y="2"/>
                </a:cubicBezTo>
                <a:cubicBezTo>
                  <a:pt x="516650" y="2439"/>
                  <a:pt x="810786" y="2532215"/>
                  <a:pt x="906799" y="3360954"/>
                </a:cubicBezTo>
              </a:path>
            </a:pathLst>
          </a:custGeom>
          <a:ln w="28575">
            <a:solidFill>
              <a:srgbClr val="CC0066"/>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GB" dirty="0"/>
          </a:p>
        </p:txBody>
      </p:sp>
      <p:sp>
        <p:nvSpPr>
          <p:cNvPr id="99350" name="TextBox 14"/>
          <p:cNvSpPr txBox="1">
            <a:spLocks noChangeArrowheads="1"/>
          </p:cNvSpPr>
          <p:nvPr/>
        </p:nvSpPr>
        <p:spPr bwMode="auto">
          <a:xfrm>
            <a:off x="1109663" y="5592763"/>
            <a:ext cx="112712" cy="246062"/>
          </a:xfrm>
          <a:prstGeom prst="rect">
            <a:avLst/>
          </a:prstGeom>
          <a:noFill/>
          <a:ln w="9525">
            <a:noFill/>
            <a:miter lim="800000"/>
            <a:headEnd/>
            <a:tailEnd/>
          </a:ln>
        </p:spPr>
        <p:txBody>
          <a:bodyPr wrap="none" lIns="0" tIns="0" rIns="0" bIns="0">
            <a:spAutoFit/>
          </a:bodyPr>
          <a:lstStyle/>
          <a:p>
            <a:pPr algn="ctr" eaLnBrk="1" hangingPunct="1"/>
            <a:r>
              <a:rPr lang="en-GB" altLang="en-US" sz="1600">
                <a:ea typeface="ヒラギノ角ゴ Pro W3" charset="-128"/>
              </a:rPr>
              <a:t>0</a:t>
            </a:r>
          </a:p>
        </p:txBody>
      </p:sp>
      <p:sp>
        <p:nvSpPr>
          <p:cNvPr id="99351" name="TextBox 14"/>
          <p:cNvSpPr txBox="1">
            <a:spLocks noChangeArrowheads="1"/>
          </p:cNvSpPr>
          <p:nvPr/>
        </p:nvSpPr>
        <p:spPr bwMode="auto">
          <a:xfrm>
            <a:off x="763588" y="5289550"/>
            <a:ext cx="284162" cy="246063"/>
          </a:xfrm>
          <a:prstGeom prst="rect">
            <a:avLst/>
          </a:prstGeom>
          <a:noFill/>
          <a:ln w="9525">
            <a:noFill/>
            <a:miter lim="800000"/>
            <a:headEnd/>
            <a:tailEnd/>
          </a:ln>
        </p:spPr>
        <p:txBody>
          <a:bodyPr wrap="none" lIns="0" tIns="0" rIns="0" bIns="0">
            <a:spAutoFit/>
          </a:bodyPr>
          <a:lstStyle/>
          <a:p>
            <a:pPr algn="ctr" eaLnBrk="1" hangingPunct="1"/>
            <a:r>
              <a:rPr lang="en-GB" altLang="en-US" sz="1600">
                <a:ea typeface="ヒラギノ角ゴ Pro W3" charset="-128"/>
              </a:rPr>
              <a:t>0.0</a:t>
            </a:r>
          </a:p>
        </p:txBody>
      </p:sp>
      <p:sp>
        <p:nvSpPr>
          <p:cNvPr id="99352" name="TextBox 14"/>
          <p:cNvSpPr txBox="1">
            <a:spLocks noChangeArrowheads="1"/>
          </p:cNvSpPr>
          <p:nvPr/>
        </p:nvSpPr>
        <p:spPr bwMode="auto">
          <a:xfrm>
            <a:off x="763588" y="3548063"/>
            <a:ext cx="284162" cy="246062"/>
          </a:xfrm>
          <a:prstGeom prst="rect">
            <a:avLst/>
          </a:prstGeom>
          <a:noFill/>
          <a:ln w="9525">
            <a:noFill/>
            <a:miter lim="800000"/>
            <a:headEnd/>
            <a:tailEnd/>
          </a:ln>
        </p:spPr>
        <p:txBody>
          <a:bodyPr wrap="none" lIns="0" tIns="0" rIns="0" bIns="0">
            <a:spAutoFit/>
          </a:bodyPr>
          <a:lstStyle/>
          <a:p>
            <a:pPr algn="ctr" eaLnBrk="1" hangingPunct="1"/>
            <a:r>
              <a:rPr lang="en-GB" altLang="en-US" sz="1600">
                <a:ea typeface="ヒラギノ角ゴ Pro W3" charset="-128"/>
              </a:rPr>
              <a:t>0.5</a:t>
            </a:r>
          </a:p>
        </p:txBody>
      </p:sp>
      <p:sp>
        <p:nvSpPr>
          <p:cNvPr id="99353" name="TextBox 14"/>
          <p:cNvSpPr txBox="1">
            <a:spLocks noChangeArrowheads="1"/>
          </p:cNvSpPr>
          <p:nvPr/>
        </p:nvSpPr>
        <p:spPr bwMode="auto">
          <a:xfrm>
            <a:off x="763588" y="1781175"/>
            <a:ext cx="284162" cy="246063"/>
          </a:xfrm>
          <a:prstGeom prst="rect">
            <a:avLst/>
          </a:prstGeom>
          <a:noFill/>
          <a:ln w="9525">
            <a:noFill/>
            <a:miter lim="800000"/>
            <a:headEnd/>
            <a:tailEnd/>
          </a:ln>
        </p:spPr>
        <p:txBody>
          <a:bodyPr wrap="none" lIns="0" tIns="0" rIns="0" bIns="0">
            <a:spAutoFit/>
          </a:bodyPr>
          <a:lstStyle/>
          <a:p>
            <a:pPr algn="ctr" eaLnBrk="1" hangingPunct="1"/>
            <a:r>
              <a:rPr lang="en-GB" altLang="en-US" sz="1600">
                <a:ea typeface="ヒラギノ角ゴ Pro W3" charset="-128"/>
              </a:rPr>
              <a:t>1.0</a:t>
            </a:r>
          </a:p>
        </p:txBody>
      </p:sp>
      <p:cxnSp>
        <p:nvCxnSpPr>
          <p:cNvPr id="73" name="Straight Connector 72"/>
          <p:cNvCxnSpPr/>
          <p:nvPr/>
        </p:nvCxnSpPr>
        <p:spPr>
          <a:xfrm rot="5400000">
            <a:off x="1128713" y="5392737"/>
            <a:ext cx="0" cy="9842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1128713" y="3633787"/>
            <a:ext cx="0" cy="9842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1128713" y="1862137"/>
            <a:ext cx="0" cy="9842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6" name="Gruppieren 29"/>
          <p:cNvGrpSpPr>
            <a:grpSpLocks/>
          </p:cNvGrpSpPr>
          <p:nvPr/>
        </p:nvGrpSpPr>
        <p:grpSpPr bwMode="auto">
          <a:xfrm>
            <a:off x="5642277" y="3441415"/>
            <a:ext cx="2737047" cy="458203"/>
            <a:chOff x="3986164" y="2681825"/>
            <a:chExt cx="2736602" cy="704360"/>
          </a:xfrm>
          <a:solidFill>
            <a:srgbClr val="DEA3A2"/>
          </a:solidFill>
        </p:grpSpPr>
        <p:sp>
          <p:nvSpPr>
            <p:cNvPr id="31" name="Abgerundete rechteckige Legende 30"/>
            <p:cNvSpPr/>
            <p:nvPr/>
          </p:nvSpPr>
          <p:spPr>
            <a:xfrm>
              <a:off x="3986164" y="2681825"/>
              <a:ext cx="2710055" cy="704360"/>
            </a:xfrm>
            <a:prstGeom prst="wedgeRoundRectCallout">
              <a:avLst>
                <a:gd name="adj1" fmla="val -77224"/>
                <a:gd name="adj2" fmla="val 158275"/>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solidFill>
                  <a:schemeClr val="tx1"/>
                </a:solidFill>
              </a:endParaRPr>
            </a:p>
          </p:txBody>
        </p:sp>
        <p:sp>
          <p:nvSpPr>
            <p:cNvPr id="74783" name="Textfeld 31"/>
            <p:cNvSpPr txBox="1">
              <a:spLocks noChangeArrowheads="1"/>
            </p:cNvSpPr>
            <p:nvPr/>
          </p:nvSpPr>
          <p:spPr bwMode="auto">
            <a:xfrm>
              <a:off x="3995571" y="2775528"/>
              <a:ext cx="802835" cy="461665"/>
            </a:xfrm>
            <a:prstGeom prst="rect">
              <a:avLst/>
            </a:prstGeom>
            <a:grpFill/>
            <a:ln w="9525">
              <a:noFill/>
              <a:miter lim="800000"/>
              <a:headEnd/>
              <a:tailEnd/>
            </a:ln>
            <a:extLst/>
          </p:spPr>
          <p:txBody>
            <a:bodyPr anchor="ctr"/>
            <a:lstStyle>
              <a:lvl1pPr eaLnBrk="0" hangingPunct="0">
                <a:lnSpc>
                  <a:spcPct val="90000"/>
                </a:lnSpc>
                <a:spcBef>
                  <a:spcPts val="1200"/>
                </a:spcBef>
                <a:buClr>
                  <a:schemeClr val="accent1"/>
                </a:buClr>
                <a:buFont typeface="Arial" pitchFamily="34" charset="0"/>
                <a:buChar char="•"/>
                <a:defRPr sz="2200">
                  <a:solidFill>
                    <a:schemeClr val="tx1"/>
                  </a:solidFill>
                  <a:latin typeface="Arial" pitchFamily="34" charset="0"/>
                </a:defRPr>
              </a:lvl1pPr>
              <a:lvl2pPr marL="742950" indent="-285750" eaLnBrk="0" hangingPunct="0">
                <a:lnSpc>
                  <a:spcPct val="90000"/>
                </a:lnSpc>
                <a:spcBef>
                  <a:spcPts val="600"/>
                </a:spcBef>
                <a:buFont typeface="Arial" pitchFamily="34" charset="0"/>
                <a:buChar char="–"/>
                <a:defRPr sz="2000">
                  <a:solidFill>
                    <a:schemeClr val="tx1"/>
                  </a:solidFill>
                  <a:latin typeface="Arial" pitchFamily="34" charset="0"/>
                </a:defRPr>
              </a:lvl2pPr>
              <a:lvl3pPr marL="1143000" indent="-228600" eaLnBrk="0" hangingPunct="0">
                <a:lnSpc>
                  <a:spcPct val="90000"/>
                </a:lnSpc>
                <a:spcBef>
                  <a:spcPts val="600"/>
                </a:spcBef>
                <a:buClr>
                  <a:schemeClr val="accent1"/>
                </a:buClr>
                <a:buFont typeface="Arial" pitchFamily="34" charset="0"/>
                <a:buChar char="•"/>
                <a:defRPr>
                  <a:solidFill>
                    <a:schemeClr val="tx1"/>
                  </a:solidFill>
                  <a:latin typeface="Arial" pitchFamily="34" charset="0"/>
                </a:defRPr>
              </a:lvl3pPr>
              <a:lvl4pPr marL="1600200" indent="-228600" eaLnBrk="0" hangingPunct="0">
                <a:lnSpc>
                  <a:spcPct val="90000"/>
                </a:lnSpc>
                <a:spcBef>
                  <a:spcPts val="600"/>
                </a:spcBef>
                <a:buFont typeface="Arial" pitchFamily="34" charset="0"/>
                <a:buChar char="–"/>
                <a:defRPr sz="1600">
                  <a:solidFill>
                    <a:schemeClr val="tx1"/>
                  </a:solidFill>
                  <a:latin typeface="Arial" pitchFamily="34" charset="0"/>
                </a:defRPr>
              </a:lvl4pPr>
              <a:lvl5pPr marL="2057400" indent="-228600" eaLnBrk="0" hangingPunct="0">
                <a:lnSpc>
                  <a:spcPct val="90000"/>
                </a:lnSpc>
                <a:spcBef>
                  <a:spcPts val="1200"/>
                </a:spcBef>
                <a:buFont typeface="Arial" pitchFamily="34" charset="0"/>
                <a:buChar char="»"/>
                <a:defRPr sz="1200">
                  <a:solidFill>
                    <a:schemeClr val="tx1"/>
                  </a:solidFill>
                  <a:latin typeface="Arial" pitchFamily="34" charset="0"/>
                </a:defRPr>
              </a:lvl5pPr>
              <a:lvl6pPr marL="25146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6pPr>
              <a:lvl7pPr marL="29718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7pPr>
              <a:lvl8pPr marL="34290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8pPr>
              <a:lvl9pPr marL="38862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9pPr>
            </a:lstStyle>
            <a:p>
              <a:pPr eaLnBrk="1" hangingPunct="1">
                <a:lnSpc>
                  <a:spcPct val="100000"/>
                </a:lnSpc>
                <a:spcBef>
                  <a:spcPct val="0"/>
                </a:spcBef>
                <a:buClrTx/>
                <a:buFontTx/>
                <a:buNone/>
                <a:defRPr/>
              </a:pPr>
              <a:r>
                <a:rPr lang="de-DE" altLang="en-US" sz="1200" b="1" dirty="0"/>
                <a:t>Insulin </a:t>
              </a:r>
              <a:br>
                <a:rPr lang="de-DE" altLang="en-US" sz="1200" b="1" dirty="0"/>
              </a:br>
              <a:r>
                <a:rPr lang="de-DE" altLang="en-US" sz="1200" b="1" dirty="0" smtClean="0"/>
                <a:t>glargine</a:t>
              </a:r>
              <a:endParaRPr lang="de-DE" altLang="en-US" sz="1200" b="1" dirty="0"/>
            </a:p>
          </p:txBody>
        </p:sp>
        <p:sp>
          <p:nvSpPr>
            <p:cNvPr id="74784" name="Textfeld 32"/>
            <p:cNvSpPr txBox="1">
              <a:spLocks noChangeArrowheads="1"/>
            </p:cNvSpPr>
            <p:nvPr/>
          </p:nvSpPr>
          <p:spPr bwMode="auto">
            <a:xfrm>
              <a:off x="4843311" y="2812183"/>
              <a:ext cx="1879455" cy="432000"/>
            </a:xfrm>
            <a:prstGeom prst="rect">
              <a:avLst/>
            </a:prstGeom>
            <a:grpFill/>
            <a:ln w="9525">
              <a:noFill/>
              <a:miter lim="800000"/>
              <a:headEnd/>
              <a:tailEnd/>
            </a:ln>
            <a:extLst/>
          </p:spPr>
          <p:txBody>
            <a:bodyPr lIns="0" rIns="0" anchor="ctr"/>
            <a:lstStyle>
              <a:lvl1pPr eaLnBrk="0" hangingPunct="0">
                <a:lnSpc>
                  <a:spcPct val="90000"/>
                </a:lnSpc>
                <a:spcBef>
                  <a:spcPts val="1200"/>
                </a:spcBef>
                <a:buClr>
                  <a:schemeClr val="accent1"/>
                </a:buClr>
                <a:buFont typeface="Arial" pitchFamily="34" charset="0"/>
                <a:buChar char="•"/>
                <a:defRPr sz="2200">
                  <a:solidFill>
                    <a:schemeClr val="tx1"/>
                  </a:solidFill>
                  <a:latin typeface="Arial" pitchFamily="34" charset="0"/>
                </a:defRPr>
              </a:lvl1pPr>
              <a:lvl2pPr marL="742950" indent="-285750" eaLnBrk="0" hangingPunct="0">
                <a:lnSpc>
                  <a:spcPct val="90000"/>
                </a:lnSpc>
                <a:spcBef>
                  <a:spcPts val="600"/>
                </a:spcBef>
                <a:buFont typeface="Arial" pitchFamily="34" charset="0"/>
                <a:buChar char="–"/>
                <a:defRPr sz="2000">
                  <a:solidFill>
                    <a:schemeClr val="tx1"/>
                  </a:solidFill>
                  <a:latin typeface="Arial" pitchFamily="34" charset="0"/>
                </a:defRPr>
              </a:lvl2pPr>
              <a:lvl3pPr marL="1143000" indent="-228600" eaLnBrk="0" hangingPunct="0">
                <a:lnSpc>
                  <a:spcPct val="90000"/>
                </a:lnSpc>
                <a:spcBef>
                  <a:spcPts val="600"/>
                </a:spcBef>
                <a:buClr>
                  <a:schemeClr val="accent1"/>
                </a:buClr>
                <a:buFont typeface="Arial" pitchFamily="34" charset="0"/>
                <a:buChar char="•"/>
                <a:defRPr>
                  <a:solidFill>
                    <a:schemeClr val="tx1"/>
                  </a:solidFill>
                  <a:latin typeface="Arial" pitchFamily="34" charset="0"/>
                </a:defRPr>
              </a:lvl3pPr>
              <a:lvl4pPr marL="1600200" indent="-228600" eaLnBrk="0" hangingPunct="0">
                <a:lnSpc>
                  <a:spcPct val="90000"/>
                </a:lnSpc>
                <a:spcBef>
                  <a:spcPts val="600"/>
                </a:spcBef>
                <a:buFont typeface="Arial" pitchFamily="34" charset="0"/>
                <a:buChar char="–"/>
                <a:defRPr sz="1600">
                  <a:solidFill>
                    <a:schemeClr val="tx1"/>
                  </a:solidFill>
                  <a:latin typeface="Arial" pitchFamily="34" charset="0"/>
                </a:defRPr>
              </a:lvl4pPr>
              <a:lvl5pPr marL="2057400" indent="-228600" eaLnBrk="0" hangingPunct="0">
                <a:lnSpc>
                  <a:spcPct val="90000"/>
                </a:lnSpc>
                <a:spcBef>
                  <a:spcPts val="1200"/>
                </a:spcBef>
                <a:buFont typeface="Arial" pitchFamily="34" charset="0"/>
                <a:buChar char="»"/>
                <a:defRPr sz="1200">
                  <a:solidFill>
                    <a:schemeClr val="tx1"/>
                  </a:solidFill>
                  <a:latin typeface="Arial" pitchFamily="34" charset="0"/>
                </a:defRPr>
              </a:lvl5pPr>
              <a:lvl6pPr marL="25146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6pPr>
              <a:lvl7pPr marL="29718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7pPr>
              <a:lvl8pPr marL="34290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8pPr>
              <a:lvl9pPr marL="38862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9pPr>
            </a:lstStyle>
            <a:p>
              <a:pPr eaLnBrk="1" hangingPunct="1">
                <a:lnSpc>
                  <a:spcPct val="100000"/>
                </a:lnSpc>
                <a:spcBef>
                  <a:spcPct val="0"/>
                </a:spcBef>
                <a:buClrTx/>
                <a:buFontTx/>
                <a:buNone/>
                <a:defRPr/>
              </a:pPr>
              <a:r>
                <a:rPr lang="de-DE" altLang="en-US" sz="1100" b="1" dirty="0"/>
                <a:t>Long acting analog insulin: </a:t>
              </a:r>
              <a:r>
                <a:rPr lang="de-DE" altLang="en-US" sz="1100" b="1" dirty="0" smtClean="0"/>
                <a:t>Lantus</a:t>
              </a:r>
              <a:r>
                <a:rPr lang="de-DE" altLang="en-US" sz="1100" b="1" baseline="20000" dirty="0" smtClean="0"/>
                <a:t>®</a:t>
              </a:r>
              <a:r>
                <a:rPr lang="de-DE" altLang="en-US" sz="1100" b="1" dirty="0" smtClean="0"/>
                <a:t>, Basaglar</a:t>
              </a:r>
              <a:r>
                <a:rPr lang="de-DE" altLang="en-US" sz="1100" b="1" baseline="20000" dirty="0"/>
                <a:t>®</a:t>
              </a:r>
              <a:endParaRPr lang="de-DE" altLang="en-US" sz="1100" b="1" dirty="0"/>
            </a:p>
          </p:txBody>
        </p:sp>
      </p:grpSp>
      <p:sp>
        <p:nvSpPr>
          <p:cNvPr id="99358" name="TextBox 6"/>
          <p:cNvSpPr txBox="1">
            <a:spLocks noChangeArrowheads="1"/>
          </p:cNvSpPr>
          <p:nvPr/>
        </p:nvSpPr>
        <p:spPr bwMode="auto">
          <a:xfrm>
            <a:off x="3760788" y="5776913"/>
            <a:ext cx="1682750" cy="369887"/>
          </a:xfrm>
          <a:prstGeom prst="rect">
            <a:avLst/>
          </a:prstGeom>
          <a:noFill/>
          <a:ln w="9525">
            <a:noFill/>
            <a:miter lim="800000"/>
            <a:headEnd/>
            <a:tailEnd/>
          </a:ln>
        </p:spPr>
        <p:txBody>
          <a:bodyPr>
            <a:spAutoFit/>
          </a:bodyPr>
          <a:lstStyle/>
          <a:p>
            <a:pPr algn="ctr" eaLnBrk="1" hangingPunct="1"/>
            <a:r>
              <a:rPr lang="en-US" altLang="en-US" b="1">
                <a:ea typeface="ヒラギノ角ゴ Pro W3" charset="-128"/>
              </a:rPr>
              <a:t>Time (Hours)</a:t>
            </a:r>
          </a:p>
        </p:txBody>
      </p:sp>
      <p:grpSp>
        <p:nvGrpSpPr>
          <p:cNvPr id="7" name="Gruppieren 29"/>
          <p:cNvGrpSpPr>
            <a:grpSpLocks/>
          </p:cNvGrpSpPr>
          <p:nvPr/>
        </p:nvGrpSpPr>
        <p:grpSpPr bwMode="auto">
          <a:xfrm>
            <a:off x="5589744" y="4058596"/>
            <a:ext cx="3440134" cy="489190"/>
            <a:chOff x="3986164" y="2681825"/>
            <a:chExt cx="2687879" cy="704360"/>
          </a:xfrm>
          <a:solidFill>
            <a:srgbClr val="D5D2CA"/>
          </a:solidFill>
        </p:grpSpPr>
        <p:sp>
          <p:nvSpPr>
            <p:cNvPr id="52" name="Abgerundete rechteckige Legende 30"/>
            <p:cNvSpPr/>
            <p:nvPr/>
          </p:nvSpPr>
          <p:spPr>
            <a:xfrm>
              <a:off x="3986164" y="2681825"/>
              <a:ext cx="2687878" cy="704360"/>
            </a:xfrm>
            <a:prstGeom prst="wedgeRoundRectCallout">
              <a:avLst>
                <a:gd name="adj1" fmla="val -57005"/>
                <a:gd name="adj2" fmla="val 93883"/>
                <a:gd name="adj3" fmla="val 16667"/>
              </a:avLst>
            </a:prstGeom>
            <a:solidFill>
              <a:srgbClr val="DEA3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solidFill>
                  <a:schemeClr val="tx1"/>
                </a:solidFill>
              </a:endParaRPr>
            </a:p>
          </p:txBody>
        </p:sp>
        <p:sp>
          <p:nvSpPr>
            <p:cNvPr id="53" name="Textfeld 31"/>
            <p:cNvSpPr txBox="1">
              <a:spLocks noChangeArrowheads="1"/>
            </p:cNvSpPr>
            <p:nvPr/>
          </p:nvSpPr>
          <p:spPr bwMode="auto">
            <a:xfrm>
              <a:off x="3995570" y="2682849"/>
              <a:ext cx="1091977" cy="703335"/>
            </a:xfrm>
            <a:prstGeom prst="rect">
              <a:avLst/>
            </a:prstGeom>
            <a:solidFill>
              <a:srgbClr val="DEA3A2"/>
            </a:solidFill>
            <a:ln w="9525">
              <a:noFill/>
              <a:miter lim="800000"/>
              <a:headEnd/>
              <a:tailEnd/>
            </a:ln>
            <a:extLst/>
          </p:spPr>
          <p:txBody>
            <a:bodyPr anchor="ctr"/>
            <a:lstStyle>
              <a:lvl1pPr eaLnBrk="0" hangingPunct="0">
                <a:lnSpc>
                  <a:spcPct val="90000"/>
                </a:lnSpc>
                <a:spcBef>
                  <a:spcPts val="1200"/>
                </a:spcBef>
                <a:buClr>
                  <a:schemeClr val="accent1"/>
                </a:buClr>
                <a:buFont typeface="Arial" pitchFamily="34" charset="0"/>
                <a:buChar char="•"/>
                <a:defRPr sz="2200">
                  <a:solidFill>
                    <a:schemeClr val="tx1"/>
                  </a:solidFill>
                  <a:latin typeface="Arial" pitchFamily="34" charset="0"/>
                </a:defRPr>
              </a:lvl1pPr>
              <a:lvl2pPr marL="742950" indent="-285750" eaLnBrk="0" hangingPunct="0">
                <a:lnSpc>
                  <a:spcPct val="90000"/>
                </a:lnSpc>
                <a:spcBef>
                  <a:spcPts val="600"/>
                </a:spcBef>
                <a:buFont typeface="Arial" pitchFamily="34" charset="0"/>
                <a:buChar char="–"/>
                <a:defRPr sz="2000">
                  <a:solidFill>
                    <a:schemeClr val="tx1"/>
                  </a:solidFill>
                  <a:latin typeface="Arial" pitchFamily="34" charset="0"/>
                </a:defRPr>
              </a:lvl2pPr>
              <a:lvl3pPr marL="1143000" indent="-228600" eaLnBrk="0" hangingPunct="0">
                <a:lnSpc>
                  <a:spcPct val="90000"/>
                </a:lnSpc>
                <a:spcBef>
                  <a:spcPts val="600"/>
                </a:spcBef>
                <a:buClr>
                  <a:schemeClr val="accent1"/>
                </a:buClr>
                <a:buFont typeface="Arial" pitchFamily="34" charset="0"/>
                <a:buChar char="•"/>
                <a:defRPr>
                  <a:solidFill>
                    <a:schemeClr val="tx1"/>
                  </a:solidFill>
                  <a:latin typeface="Arial" pitchFamily="34" charset="0"/>
                </a:defRPr>
              </a:lvl3pPr>
              <a:lvl4pPr marL="1600200" indent="-228600" eaLnBrk="0" hangingPunct="0">
                <a:lnSpc>
                  <a:spcPct val="90000"/>
                </a:lnSpc>
                <a:spcBef>
                  <a:spcPts val="600"/>
                </a:spcBef>
                <a:buFont typeface="Arial" pitchFamily="34" charset="0"/>
                <a:buChar char="–"/>
                <a:defRPr sz="1600">
                  <a:solidFill>
                    <a:schemeClr val="tx1"/>
                  </a:solidFill>
                  <a:latin typeface="Arial" pitchFamily="34" charset="0"/>
                </a:defRPr>
              </a:lvl4pPr>
              <a:lvl5pPr marL="2057400" indent="-228600" eaLnBrk="0" hangingPunct="0">
                <a:lnSpc>
                  <a:spcPct val="90000"/>
                </a:lnSpc>
                <a:spcBef>
                  <a:spcPts val="1200"/>
                </a:spcBef>
                <a:buFont typeface="Arial" pitchFamily="34" charset="0"/>
                <a:buChar char="»"/>
                <a:defRPr sz="1200">
                  <a:solidFill>
                    <a:schemeClr val="tx1"/>
                  </a:solidFill>
                  <a:latin typeface="Arial" pitchFamily="34" charset="0"/>
                </a:defRPr>
              </a:lvl5pPr>
              <a:lvl6pPr marL="25146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6pPr>
              <a:lvl7pPr marL="29718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7pPr>
              <a:lvl8pPr marL="34290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8pPr>
              <a:lvl9pPr marL="38862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9pPr>
            </a:lstStyle>
            <a:p>
              <a:pPr eaLnBrk="1" hangingPunct="1">
                <a:lnSpc>
                  <a:spcPct val="100000"/>
                </a:lnSpc>
                <a:spcBef>
                  <a:spcPct val="0"/>
                </a:spcBef>
                <a:buClrTx/>
                <a:buFontTx/>
                <a:buNone/>
                <a:defRPr/>
              </a:pPr>
              <a:r>
                <a:rPr lang="de-DE" altLang="en-US" sz="1100" b="1" dirty="0"/>
                <a:t>Insulin </a:t>
              </a:r>
              <a:br>
                <a:rPr lang="de-DE" altLang="en-US" sz="1100" b="1" dirty="0"/>
              </a:br>
              <a:r>
                <a:rPr lang="de-DE" altLang="en-US" sz="1100" b="1" dirty="0" smtClean="0"/>
                <a:t>glargine U-300</a:t>
              </a:r>
              <a:r>
                <a:rPr lang="de-DE" altLang="en-US" sz="1100" b="1" baseline="30000" dirty="0" smtClean="0"/>
                <a:t>2</a:t>
              </a:r>
              <a:r>
                <a:rPr lang="de-DE" altLang="en-US" sz="1100" b="1" dirty="0" smtClean="0"/>
                <a:t>,</a:t>
              </a:r>
              <a:r>
                <a:rPr lang="de-DE" altLang="en-US" sz="1100" b="1" baseline="30000" dirty="0" smtClean="0"/>
                <a:t> </a:t>
              </a:r>
              <a:r>
                <a:rPr lang="de-DE" altLang="en-US" sz="1100" b="1" dirty="0" smtClean="0"/>
                <a:t>degludec</a:t>
              </a:r>
              <a:endParaRPr lang="de-DE" altLang="en-US" sz="1100" b="1" baseline="30000" dirty="0"/>
            </a:p>
          </p:txBody>
        </p:sp>
        <p:sp>
          <p:nvSpPr>
            <p:cNvPr id="54" name="Textfeld 32"/>
            <p:cNvSpPr txBox="1">
              <a:spLocks noChangeArrowheads="1"/>
            </p:cNvSpPr>
            <p:nvPr/>
          </p:nvSpPr>
          <p:spPr bwMode="auto">
            <a:xfrm>
              <a:off x="5067259" y="2805193"/>
              <a:ext cx="1606784" cy="431999"/>
            </a:xfrm>
            <a:prstGeom prst="rect">
              <a:avLst/>
            </a:prstGeom>
            <a:noFill/>
            <a:ln w="9525">
              <a:noFill/>
              <a:miter lim="800000"/>
              <a:headEnd/>
              <a:tailEnd/>
            </a:ln>
            <a:extLst/>
          </p:spPr>
          <p:txBody>
            <a:bodyPr anchor="ctr"/>
            <a:lstStyle>
              <a:lvl1pPr eaLnBrk="0" hangingPunct="0">
                <a:lnSpc>
                  <a:spcPct val="90000"/>
                </a:lnSpc>
                <a:spcBef>
                  <a:spcPts val="1200"/>
                </a:spcBef>
                <a:buClr>
                  <a:schemeClr val="accent1"/>
                </a:buClr>
                <a:buFont typeface="Arial" pitchFamily="34" charset="0"/>
                <a:buChar char="•"/>
                <a:defRPr sz="2200">
                  <a:solidFill>
                    <a:schemeClr val="tx1"/>
                  </a:solidFill>
                  <a:latin typeface="Arial" pitchFamily="34" charset="0"/>
                </a:defRPr>
              </a:lvl1pPr>
              <a:lvl2pPr marL="742950" indent="-285750" eaLnBrk="0" hangingPunct="0">
                <a:lnSpc>
                  <a:spcPct val="90000"/>
                </a:lnSpc>
                <a:spcBef>
                  <a:spcPts val="600"/>
                </a:spcBef>
                <a:buFont typeface="Arial" pitchFamily="34" charset="0"/>
                <a:buChar char="–"/>
                <a:defRPr sz="2000">
                  <a:solidFill>
                    <a:schemeClr val="tx1"/>
                  </a:solidFill>
                  <a:latin typeface="Arial" pitchFamily="34" charset="0"/>
                </a:defRPr>
              </a:lvl2pPr>
              <a:lvl3pPr marL="1143000" indent="-228600" eaLnBrk="0" hangingPunct="0">
                <a:lnSpc>
                  <a:spcPct val="90000"/>
                </a:lnSpc>
                <a:spcBef>
                  <a:spcPts val="600"/>
                </a:spcBef>
                <a:buClr>
                  <a:schemeClr val="accent1"/>
                </a:buClr>
                <a:buFont typeface="Arial" pitchFamily="34" charset="0"/>
                <a:buChar char="•"/>
                <a:defRPr>
                  <a:solidFill>
                    <a:schemeClr val="tx1"/>
                  </a:solidFill>
                  <a:latin typeface="Arial" pitchFamily="34" charset="0"/>
                </a:defRPr>
              </a:lvl3pPr>
              <a:lvl4pPr marL="1600200" indent="-228600" eaLnBrk="0" hangingPunct="0">
                <a:lnSpc>
                  <a:spcPct val="90000"/>
                </a:lnSpc>
                <a:spcBef>
                  <a:spcPts val="600"/>
                </a:spcBef>
                <a:buFont typeface="Arial" pitchFamily="34" charset="0"/>
                <a:buChar char="–"/>
                <a:defRPr sz="1600">
                  <a:solidFill>
                    <a:schemeClr val="tx1"/>
                  </a:solidFill>
                  <a:latin typeface="Arial" pitchFamily="34" charset="0"/>
                </a:defRPr>
              </a:lvl4pPr>
              <a:lvl5pPr marL="2057400" indent="-228600" eaLnBrk="0" hangingPunct="0">
                <a:lnSpc>
                  <a:spcPct val="90000"/>
                </a:lnSpc>
                <a:spcBef>
                  <a:spcPts val="1200"/>
                </a:spcBef>
                <a:buFont typeface="Arial" pitchFamily="34" charset="0"/>
                <a:buChar char="»"/>
                <a:defRPr sz="1200">
                  <a:solidFill>
                    <a:schemeClr val="tx1"/>
                  </a:solidFill>
                  <a:latin typeface="Arial" pitchFamily="34" charset="0"/>
                </a:defRPr>
              </a:lvl5pPr>
              <a:lvl6pPr marL="25146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6pPr>
              <a:lvl7pPr marL="29718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7pPr>
              <a:lvl8pPr marL="34290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8pPr>
              <a:lvl9pPr marL="3886200" indent="-228600" eaLnBrk="0" fontAlgn="base" hangingPunct="0">
                <a:lnSpc>
                  <a:spcPct val="90000"/>
                </a:lnSpc>
                <a:spcBef>
                  <a:spcPts val="1200"/>
                </a:spcBef>
                <a:spcAft>
                  <a:spcPct val="0"/>
                </a:spcAft>
                <a:buFont typeface="Arial" pitchFamily="34" charset="0"/>
                <a:buChar char="»"/>
                <a:defRPr sz="1200">
                  <a:solidFill>
                    <a:schemeClr val="tx1"/>
                  </a:solidFill>
                  <a:latin typeface="Arial" pitchFamily="34" charset="0"/>
                </a:defRPr>
              </a:lvl9pPr>
            </a:lstStyle>
            <a:p>
              <a:pPr eaLnBrk="1" hangingPunct="1">
                <a:lnSpc>
                  <a:spcPct val="100000"/>
                </a:lnSpc>
                <a:spcBef>
                  <a:spcPct val="0"/>
                </a:spcBef>
                <a:buClrTx/>
                <a:buFontTx/>
                <a:buNone/>
                <a:defRPr/>
              </a:pPr>
              <a:r>
                <a:rPr lang="de-DE" altLang="en-US" sz="1100" b="1" dirty="0"/>
                <a:t>Long acting analog insulin: </a:t>
              </a:r>
              <a:r>
                <a:rPr lang="de-DE" altLang="en-US" sz="1100" b="1" dirty="0" smtClean="0"/>
                <a:t>Toujeo</a:t>
              </a:r>
              <a:r>
                <a:rPr lang="de-DE" altLang="en-US" sz="1100" b="1" baseline="20000" dirty="0" smtClean="0"/>
                <a:t>®</a:t>
              </a:r>
              <a:r>
                <a:rPr lang="de-DE" altLang="en-US" sz="1100" b="1" dirty="0" smtClean="0"/>
                <a:t>, Tresiba</a:t>
              </a:r>
              <a:r>
                <a:rPr lang="de-DE" altLang="en-US" sz="1100" b="1" baseline="20000" dirty="0" smtClean="0"/>
                <a:t>®</a:t>
              </a:r>
              <a:endParaRPr lang="de-DE" altLang="en-US" sz="1100" b="1" dirty="0"/>
            </a:p>
          </p:txBody>
        </p:sp>
      </p:grpSp>
      <p:sp>
        <p:nvSpPr>
          <p:cNvPr id="49" name="Freeform 48"/>
          <p:cNvSpPr/>
          <p:nvPr/>
        </p:nvSpPr>
        <p:spPr>
          <a:xfrm>
            <a:off x="1181100" y="4729163"/>
            <a:ext cx="7189788" cy="717550"/>
          </a:xfrm>
          <a:custGeom>
            <a:avLst/>
            <a:gdLst>
              <a:gd name="connsiteX0" fmla="*/ 0 w 1255059"/>
              <a:gd name="connsiteY0" fmla="*/ 295835 h 295835"/>
              <a:gd name="connsiteX1" fmla="*/ 62753 w 1255059"/>
              <a:gd name="connsiteY1" fmla="*/ 143435 h 295835"/>
              <a:gd name="connsiteX2" fmla="*/ 277906 w 1255059"/>
              <a:gd name="connsiteY2" fmla="*/ 44823 h 295835"/>
              <a:gd name="connsiteX3" fmla="*/ 1255059 w 1255059"/>
              <a:gd name="connsiteY3" fmla="*/ 0 h 295835"/>
            </a:gdLst>
            <a:ahLst/>
            <a:cxnLst>
              <a:cxn ang="0">
                <a:pos x="connsiteX0" y="connsiteY0"/>
              </a:cxn>
              <a:cxn ang="0">
                <a:pos x="connsiteX1" y="connsiteY1"/>
              </a:cxn>
              <a:cxn ang="0">
                <a:pos x="connsiteX2" y="connsiteY2"/>
              </a:cxn>
              <a:cxn ang="0">
                <a:pos x="connsiteX3" y="connsiteY3"/>
              </a:cxn>
            </a:cxnLst>
            <a:rect l="l" t="t" r="r" b="b"/>
            <a:pathLst>
              <a:path w="1255059" h="295835">
                <a:moveTo>
                  <a:pt x="0" y="295835"/>
                </a:moveTo>
                <a:cubicBezTo>
                  <a:pt x="8217" y="240552"/>
                  <a:pt x="16435" y="185270"/>
                  <a:pt x="62753" y="143435"/>
                </a:cubicBezTo>
                <a:cubicBezTo>
                  <a:pt x="109071" y="101600"/>
                  <a:pt x="79188" y="68729"/>
                  <a:pt x="277906" y="44823"/>
                </a:cubicBezTo>
                <a:cubicBezTo>
                  <a:pt x="476624" y="20917"/>
                  <a:pt x="865841" y="10458"/>
                  <a:pt x="1255059" y="0"/>
                </a:cubicBezTo>
              </a:path>
            </a:pathLst>
          </a:custGeom>
          <a:ln w="28575">
            <a:solidFill>
              <a:srgbClr val="263F6A"/>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GB" dirty="0">
              <a:solidFill>
                <a:srgbClr val="333333"/>
              </a:solidFill>
            </a:endParaRPr>
          </a:p>
        </p:txBody>
      </p:sp>
      <p:sp>
        <p:nvSpPr>
          <p:cNvPr id="50" name="Rectangle 1"/>
          <p:cNvSpPr>
            <a:spLocks noChangeArrowheads="1"/>
          </p:cNvSpPr>
          <p:nvPr/>
        </p:nvSpPr>
        <p:spPr bwMode="auto">
          <a:xfrm>
            <a:off x="7391400" y="6629400"/>
            <a:ext cx="1752600" cy="276999"/>
          </a:xfrm>
          <a:prstGeom prst="rect">
            <a:avLst/>
          </a:prstGeom>
          <a:noFill/>
          <a:ln w="9525">
            <a:noFill/>
            <a:miter lim="800000"/>
            <a:headEnd/>
            <a:tailEnd/>
          </a:ln>
        </p:spPr>
        <p:txBody>
          <a:bodyPr wrap="square">
            <a:spAutoFit/>
          </a:bodyPr>
          <a:lstStyle/>
          <a:p>
            <a:r>
              <a:rPr lang="en-US" altLang="en-US" sz="1200" dirty="0">
                <a:solidFill>
                  <a:srgbClr val="000000"/>
                </a:solidFill>
                <a:latin typeface="Calibri" pitchFamily="34" charset="0"/>
                <a:ea typeface="ヒラギノ角ゴ Pro W3" charset="-128"/>
              </a:rPr>
              <a:t>EGL/CYCLE/Jun/2017/24</a:t>
            </a:r>
            <a:r>
              <a:rPr lang="en-US" altLang="en-US" sz="1200" dirty="0">
                <a:ea typeface="ヒラギノ角ゴ Pro W3" charset="-128"/>
              </a:rPr>
              <a: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lide(fromBottom)">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lide(fromBottom)">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lide(fromBottom)">
                                      <p:cBhvr>
                                        <p:cTn id="27" dur="1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lide(fromBottom)">
                                      <p:cBhvr>
                                        <p:cTn id="3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1"/>
          <p:cNvSpPr>
            <a:spLocks noChangeArrowheads="1"/>
          </p:cNvSpPr>
          <p:nvPr/>
        </p:nvSpPr>
        <p:spPr bwMode="auto">
          <a:xfrm>
            <a:off x="7391400" y="6629400"/>
            <a:ext cx="1752600" cy="276999"/>
          </a:xfrm>
          <a:prstGeom prst="rect">
            <a:avLst/>
          </a:prstGeom>
          <a:noFill/>
          <a:ln w="9525">
            <a:noFill/>
            <a:miter lim="800000"/>
            <a:headEnd/>
            <a:tailEnd/>
          </a:ln>
        </p:spPr>
        <p:txBody>
          <a:bodyPr wrap="square">
            <a:spAutoFit/>
          </a:bodyPr>
          <a:lstStyle/>
          <a:p>
            <a:r>
              <a:rPr lang="en-US" altLang="en-US" sz="1200" dirty="0">
                <a:solidFill>
                  <a:srgbClr val="000000"/>
                </a:solidFill>
                <a:latin typeface="Calibri" pitchFamily="34" charset="0"/>
                <a:ea typeface="ヒラギノ角ゴ Pro W3" charset="-128"/>
              </a:rPr>
              <a:t>EGL/CYCLE/Jun/2017/24</a:t>
            </a:r>
            <a:r>
              <a:rPr lang="en-US" altLang="en-US" sz="1200" dirty="0">
                <a:ea typeface="ヒラギノ角ゴ Pro W3" charset="-128"/>
              </a:rPr>
              <a:t> </a:t>
            </a:r>
          </a:p>
        </p:txBody>
      </p:sp>
      <p:sp>
        <p:nvSpPr>
          <p:cNvPr id="6" name="Title 3"/>
          <p:cNvSpPr txBox="1">
            <a:spLocks/>
          </p:cNvSpPr>
          <p:nvPr/>
        </p:nvSpPr>
        <p:spPr>
          <a:xfrm>
            <a:off x="990600" y="1676400"/>
            <a:ext cx="7467600" cy="75247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mj-lt"/>
                <a:ea typeface="+mj-ea"/>
                <a:cs typeface="+mj-cs"/>
              </a:rPr>
              <a:t>Special Situations	</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7" name="Subtitle 4"/>
          <p:cNvSpPr txBox="1">
            <a:spLocks/>
          </p:cNvSpPr>
          <p:nvPr/>
        </p:nvSpPr>
        <p:spPr>
          <a:xfrm>
            <a:off x="1031081" y="4267200"/>
            <a:ext cx="7081838" cy="455613"/>
          </a:xfrm>
          <a:prstGeom prst="rect">
            <a:avLst/>
          </a:prstGeom>
        </p:spPr>
        <p:txBody>
          <a:bodyPr>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altLang="en-US" sz="3200" b="0" i="0" u="none" strike="noStrike" kern="1200" cap="none" spc="0" normalizeH="0" baseline="0" noProof="0" smtClean="0">
                <a:ln>
                  <a:noFill/>
                </a:ln>
                <a:solidFill>
                  <a:srgbClr val="C00000"/>
                </a:solidFill>
                <a:effectLst/>
                <a:uLnTx/>
                <a:uFillTx/>
                <a:latin typeface="+mn-lt"/>
                <a:ea typeface="ヒラギノ角ゴ Pro W3" charset="-128"/>
                <a:cs typeface="DIN-Regular" pitchFamily="34" charset="0"/>
              </a:rPr>
              <a:t>Nil Per Os (NPO)</a:t>
            </a:r>
            <a:endParaRPr kumimoji="0" lang="en-US" altLang="en-US" sz="3200" b="0" i="0" u="none" strike="noStrike" kern="1200" cap="none" spc="0" normalizeH="0" baseline="0" noProof="0" dirty="0" smtClean="0">
              <a:ln>
                <a:noFill/>
              </a:ln>
              <a:solidFill>
                <a:srgbClr val="C00000"/>
              </a:solidFill>
              <a:effectLst/>
              <a:uLnTx/>
              <a:uFillTx/>
              <a:latin typeface="+mn-lt"/>
              <a:ea typeface="ヒラギノ角ゴ Pro W3" charset="-128"/>
              <a:cs typeface="DIN-Regular"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57363"/>
            <a:ext cx="8229600" cy="2223317"/>
          </a:xfrm>
        </p:spPr>
        <p:txBody>
          <a:bodyPr>
            <a:normAutofit/>
          </a:bodyPr>
          <a:lstStyle/>
          <a:p>
            <a:pPr>
              <a:spcBef>
                <a:spcPts val="1500"/>
              </a:spcBef>
              <a:buFont typeface="Wingdings" panose="05000000000000000000" pitchFamily="2" charset="2"/>
              <a:buChar char="§"/>
            </a:pPr>
            <a:r>
              <a:rPr lang="en-US" altLang="en-US" sz="2400" dirty="0">
                <a:latin typeface="Calibri" panose="020F0502020204030204" pitchFamily="34" charset="0"/>
                <a:cs typeface="Calibri" panose="020F0502020204030204" pitchFamily="34" charset="0"/>
              </a:rPr>
              <a:t>70 year old with CVA. ↓ GCS</a:t>
            </a:r>
          </a:p>
          <a:p>
            <a:pPr>
              <a:spcBef>
                <a:spcPts val="1500"/>
              </a:spcBef>
              <a:buFont typeface="Wingdings" panose="05000000000000000000" pitchFamily="2" charset="2"/>
              <a:buChar char="§"/>
            </a:pPr>
            <a:r>
              <a:rPr lang="en-US" altLang="en-US" sz="2400" dirty="0" err="1">
                <a:latin typeface="Calibri" panose="020F0502020204030204" pitchFamily="34" charset="0"/>
                <a:cs typeface="Calibri" panose="020F0502020204030204" pitchFamily="34" charset="0"/>
              </a:rPr>
              <a:t>Glimipiride</a:t>
            </a:r>
            <a:r>
              <a:rPr lang="en-US" altLang="en-US" sz="2400" dirty="0">
                <a:latin typeface="Calibri" panose="020F0502020204030204" pitchFamily="34" charset="0"/>
                <a:cs typeface="Calibri" panose="020F0502020204030204" pitchFamily="34" charset="0"/>
              </a:rPr>
              <a:t> 3 mg and Metformin 1000 mg</a:t>
            </a:r>
          </a:p>
          <a:p>
            <a:pPr>
              <a:spcBef>
                <a:spcPts val="1500"/>
              </a:spcBef>
              <a:buFont typeface="Wingdings" panose="05000000000000000000" pitchFamily="2" charset="2"/>
              <a:buChar char="§"/>
            </a:pPr>
            <a:r>
              <a:rPr lang="en-US" altLang="en-US" sz="2400" dirty="0">
                <a:latin typeface="Calibri" panose="020F0502020204030204" pitchFamily="34" charset="0"/>
                <a:cs typeface="Calibri" panose="020F0502020204030204" pitchFamily="34" charset="0"/>
              </a:rPr>
              <a:t>CBG = 280</a:t>
            </a:r>
          </a:p>
          <a:p>
            <a:pPr>
              <a:spcBef>
                <a:spcPts val="1500"/>
              </a:spcBef>
              <a:buFont typeface="Wingdings" panose="05000000000000000000" pitchFamily="2" charset="2"/>
              <a:buChar char="§"/>
            </a:pPr>
            <a:r>
              <a:rPr lang="en-US" altLang="en-US" sz="2400" dirty="0">
                <a:latin typeface="Calibri" panose="020F0502020204030204" pitchFamily="34" charset="0"/>
                <a:cs typeface="Calibri" panose="020F0502020204030204" pitchFamily="34" charset="0"/>
              </a:rPr>
              <a:t>Rapid insulin 12/10/10</a:t>
            </a:r>
          </a:p>
          <a:p>
            <a:pPr>
              <a:buFont typeface="Wingdings" panose="05000000000000000000" pitchFamily="2" charset="2"/>
              <a:buChar char="§"/>
            </a:pPr>
            <a:endParaRPr lang="en-US" sz="2400" dirty="0"/>
          </a:p>
        </p:txBody>
      </p:sp>
      <p:sp>
        <p:nvSpPr>
          <p:cNvPr id="3" name="Text Placeholder 2"/>
          <p:cNvSpPr>
            <a:spLocks noGrp="1"/>
          </p:cNvSpPr>
          <p:nvPr>
            <p:ph type="body" sz="quarter" idx="11"/>
          </p:nvPr>
        </p:nvSpPr>
        <p:spPr/>
        <p:txBody>
          <a:bodyPr/>
          <a:lstStyle/>
          <a:p>
            <a:r>
              <a:rPr lang="en-US" dirty="0" smtClean="0"/>
              <a:t>GCS= </a:t>
            </a:r>
            <a:r>
              <a:rPr lang="en-US" dirty="0" err="1" smtClean="0"/>
              <a:t>Glassgow</a:t>
            </a:r>
            <a:r>
              <a:rPr lang="en-US" dirty="0" smtClean="0"/>
              <a:t> Coma Scale</a:t>
            </a:r>
            <a:endParaRPr lang="en-US" dirty="0"/>
          </a:p>
        </p:txBody>
      </p:sp>
      <p:sp>
        <p:nvSpPr>
          <p:cNvPr id="4" name="Text Placeholder 3"/>
          <p:cNvSpPr>
            <a:spLocks noGrp="1"/>
          </p:cNvSpPr>
          <p:nvPr>
            <p:ph type="body" sz="quarter" idx="12"/>
          </p:nvPr>
        </p:nvSpPr>
        <p:spPr/>
        <p:txBody>
          <a:bodyPr/>
          <a:lstStyle/>
          <a:p>
            <a:endParaRPr lang="en-US"/>
          </a:p>
        </p:txBody>
      </p:sp>
      <p:sp>
        <p:nvSpPr>
          <p:cNvPr id="5" name="Title 4"/>
          <p:cNvSpPr>
            <a:spLocks noGrp="1"/>
          </p:cNvSpPr>
          <p:nvPr>
            <p:ph type="title"/>
          </p:nvPr>
        </p:nvSpPr>
        <p:spPr/>
        <p:txBody>
          <a:bodyPr>
            <a:normAutofit fontScale="90000"/>
          </a:bodyPr>
          <a:lstStyle/>
          <a:p>
            <a:r>
              <a:rPr lang="en-US" dirty="0" smtClean="0">
                <a:solidFill>
                  <a:schemeClr val="bg1"/>
                </a:solidFill>
                <a:cs typeface="Calibri" pitchFamily="34" charset="0"/>
              </a:rPr>
              <a:t/>
            </a:r>
            <a:br>
              <a:rPr lang="en-US" dirty="0" smtClean="0">
                <a:solidFill>
                  <a:schemeClr val="bg1"/>
                </a:solidFill>
                <a:cs typeface="Calibri" pitchFamily="34" charset="0"/>
              </a:rPr>
            </a:br>
            <a:r>
              <a:rPr lang="en-US" dirty="0" smtClean="0">
                <a:solidFill>
                  <a:schemeClr val="bg1"/>
                </a:solidFill>
                <a:cs typeface="Calibri" pitchFamily="34" charset="0"/>
              </a:rPr>
              <a:t>CASE </a:t>
            </a:r>
            <a:r>
              <a:rPr lang="en-US" dirty="0">
                <a:solidFill>
                  <a:schemeClr val="bg1"/>
                </a:solidFill>
                <a:cs typeface="Calibri" pitchFamily="34" charset="0"/>
              </a:rPr>
              <a:t>SCENARIO 2</a:t>
            </a:r>
            <a:r>
              <a:rPr lang="en-US" dirty="0" smtClean="0">
                <a:solidFill>
                  <a:schemeClr val="bg1"/>
                </a:solidFill>
                <a:cs typeface="Calibri" pitchFamily="34" charset="0"/>
              </a:rPr>
              <a:t/>
            </a:r>
            <a:br>
              <a:rPr lang="en-US" dirty="0" smtClean="0">
                <a:solidFill>
                  <a:schemeClr val="bg1"/>
                </a:solidFill>
                <a:cs typeface="Calibri" pitchFamily="34" charset="0"/>
              </a:rPr>
            </a:b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777608995"/>
              </p:ext>
            </p:extLst>
          </p:nvPr>
        </p:nvGraphicFramePr>
        <p:xfrm>
          <a:off x="515955" y="4357694"/>
          <a:ext cx="8112090" cy="1112520"/>
        </p:xfrm>
        <a:graphic>
          <a:graphicData uri="http://schemas.openxmlformats.org/drawingml/2006/table">
            <a:tbl>
              <a:tblPr firstRow="1" bandRow="1">
                <a:tableStyleId>{00A15C55-8517-42AA-B614-E9B94910E393}</a:tableStyleId>
              </a:tblPr>
              <a:tblGrid>
                <a:gridCol w="1622418">
                  <a:extLst>
                    <a:ext uri="{9D8B030D-6E8A-4147-A177-3AD203B41FA5}">
                      <a16:colId xmlns:a16="http://schemas.microsoft.com/office/drawing/2014/main" val="20000"/>
                    </a:ext>
                  </a:extLst>
                </a:gridCol>
                <a:gridCol w="1622418">
                  <a:extLst>
                    <a:ext uri="{9D8B030D-6E8A-4147-A177-3AD203B41FA5}">
                      <a16:colId xmlns:a16="http://schemas.microsoft.com/office/drawing/2014/main" val="20001"/>
                    </a:ext>
                  </a:extLst>
                </a:gridCol>
                <a:gridCol w="1622418">
                  <a:extLst>
                    <a:ext uri="{9D8B030D-6E8A-4147-A177-3AD203B41FA5}">
                      <a16:colId xmlns:a16="http://schemas.microsoft.com/office/drawing/2014/main" val="20002"/>
                    </a:ext>
                  </a:extLst>
                </a:gridCol>
                <a:gridCol w="1622418">
                  <a:extLst>
                    <a:ext uri="{9D8B030D-6E8A-4147-A177-3AD203B41FA5}">
                      <a16:colId xmlns:a16="http://schemas.microsoft.com/office/drawing/2014/main" val="20003"/>
                    </a:ext>
                  </a:extLst>
                </a:gridCol>
                <a:gridCol w="1622418">
                  <a:extLst>
                    <a:ext uri="{9D8B030D-6E8A-4147-A177-3AD203B41FA5}">
                      <a16:colId xmlns:a16="http://schemas.microsoft.com/office/drawing/2014/main" val="20004"/>
                    </a:ext>
                  </a:extLst>
                </a:gridCol>
              </a:tblGrid>
              <a:tr h="370840">
                <a:tc>
                  <a:txBody>
                    <a:bodyPr/>
                    <a:lstStyle/>
                    <a:p>
                      <a:pPr algn="ctr"/>
                      <a:r>
                        <a:rPr lang="en-US" dirty="0" smtClean="0"/>
                        <a:t>Day</a:t>
                      </a:r>
                      <a:endParaRPr lang="en-US" dirty="0"/>
                    </a:p>
                  </a:txBody>
                  <a:tcPr marL="68580" marR="68580"/>
                </a:tc>
                <a:tc>
                  <a:txBody>
                    <a:bodyPr/>
                    <a:lstStyle/>
                    <a:p>
                      <a:pPr algn="ctr"/>
                      <a:r>
                        <a:rPr lang="en-US" dirty="0" smtClean="0"/>
                        <a:t>6 am</a:t>
                      </a:r>
                      <a:endParaRPr lang="en-US" dirty="0"/>
                    </a:p>
                  </a:txBody>
                  <a:tcPr marL="68580" marR="68580"/>
                </a:tc>
                <a:tc>
                  <a:txBody>
                    <a:bodyPr/>
                    <a:lstStyle/>
                    <a:p>
                      <a:pPr algn="ctr"/>
                      <a:r>
                        <a:rPr lang="en-US" dirty="0" smtClean="0"/>
                        <a:t>12 noon</a:t>
                      </a:r>
                      <a:endParaRPr lang="en-US" dirty="0"/>
                    </a:p>
                  </a:txBody>
                  <a:tcPr marL="68580" marR="68580"/>
                </a:tc>
                <a:tc>
                  <a:txBody>
                    <a:bodyPr/>
                    <a:lstStyle/>
                    <a:p>
                      <a:pPr algn="ctr"/>
                      <a:r>
                        <a:rPr lang="en-US" dirty="0" smtClean="0"/>
                        <a:t>6 pm</a:t>
                      </a:r>
                      <a:endParaRPr lang="en-US" dirty="0"/>
                    </a:p>
                  </a:txBody>
                  <a:tcPr marL="68580" marR="68580"/>
                </a:tc>
                <a:tc>
                  <a:txBody>
                    <a:bodyPr/>
                    <a:lstStyle/>
                    <a:p>
                      <a:pPr algn="ctr"/>
                      <a:r>
                        <a:rPr lang="en-US" dirty="0" smtClean="0"/>
                        <a:t>12 </a:t>
                      </a:r>
                      <a:r>
                        <a:rPr lang="en-US" dirty="0" err="1" smtClean="0"/>
                        <a:t>mn</a:t>
                      </a:r>
                      <a:endParaRPr lang="en-US" dirty="0"/>
                    </a:p>
                  </a:txBody>
                  <a:tcPr marL="68580" marR="68580"/>
                </a:tc>
                <a:extLst>
                  <a:ext uri="{0D108BD9-81ED-4DB2-BD59-A6C34878D82A}">
                    <a16:rowId xmlns:a16="http://schemas.microsoft.com/office/drawing/2014/main" val="10000"/>
                  </a:ext>
                </a:extLst>
              </a:tr>
              <a:tr h="370840">
                <a:tc>
                  <a:txBody>
                    <a:bodyPr/>
                    <a:lstStyle/>
                    <a:p>
                      <a:pPr algn="ctr"/>
                      <a:r>
                        <a:rPr lang="en-US" dirty="0" smtClean="0"/>
                        <a:t>1</a:t>
                      </a:r>
                      <a:endParaRPr lang="en-US" dirty="0"/>
                    </a:p>
                  </a:txBody>
                  <a:tcPr marL="68580" marR="68580"/>
                </a:tc>
                <a:tc>
                  <a:txBody>
                    <a:bodyPr/>
                    <a:lstStyle/>
                    <a:p>
                      <a:pPr algn="ctr"/>
                      <a:r>
                        <a:rPr lang="en-US" dirty="0" smtClean="0"/>
                        <a:t>60</a:t>
                      </a:r>
                      <a:endParaRPr lang="en-US" dirty="0"/>
                    </a:p>
                  </a:txBody>
                  <a:tcPr marL="68580" marR="68580"/>
                </a:tc>
                <a:tc>
                  <a:txBody>
                    <a:bodyPr/>
                    <a:lstStyle/>
                    <a:p>
                      <a:pPr algn="ctr"/>
                      <a:r>
                        <a:rPr lang="en-US" dirty="0" smtClean="0"/>
                        <a:t>320</a:t>
                      </a:r>
                      <a:endParaRPr lang="en-US" dirty="0"/>
                    </a:p>
                  </a:txBody>
                  <a:tcPr marL="68580" marR="68580"/>
                </a:tc>
                <a:tc>
                  <a:txBody>
                    <a:bodyPr/>
                    <a:lstStyle/>
                    <a:p>
                      <a:pPr algn="ctr"/>
                      <a:r>
                        <a:rPr lang="en-US" dirty="0" smtClean="0"/>
                        <a:t>119</a:t>
                      </a:r>
                      <a:endParaRPr lang="en-US" dirty="0"/>
                    </a:p>
                  </a:txBody>
                  <a:tcPr marL="68580" marR="68580"/>
                </a:tc>
                <a:tc>
                  <a:txBody>
                    <a:bodyPr/>
                    <a:lstStyle/>
                    <a:p>
                      <a:pPr algn="ctr"/>
                      <a:r>
                        <a:rPr lang="en-US" dirty="0" smtClean="0"/>
                        <a:t>180</a:t>
                      </a:r>
                      <a:endParaRPr lang="en-US" dirty="0"/>
                    </a:p>
                  </a:txBody>
                  <a:tcPr marL="68580" marR="68580"/>
                </a:tc>
                <a:extLst>
                  <a:ext uri="{0D108BD9-81ED-4DB2-BD59-A6C34878D82A}">
                    <a16:rowId xmlns:a16="http://schemas.microsoft.com/office/drawing/2014/main" val="10001"/>
                  </a:ext>
                </a:extLst>
              </a:tr>
              <a:tr h="370840">
                <a:tc>
                  <a:txBody>
                    <a:bodyPr/>
                    <a:lstStyle/>
                    <a:p>
                      <a:pPr algn="ctr"/>
                      <a:r>
                        <a:rPr lang="en-US" dirty="0" smtClean="0"/>
                        <a:t>2</a:t>
                      </a:r>
                      <a:endParaRPr lang="en-US" dirty="0"/>
                    </a:p>
                  </a:txBody>
                  <a:tcPr marL="68580" marR="68580"/>
                </a:tc>
                <a:tc>
                  <a:txBody>
                    <a:bodyPr/>
                    <a:lstStyle/>
                    <a:p>
                      <a:pPr algn="ctr"/>
                      <a:r>
                        <a:rPr lang="en-US" dirty="0" smtClean="0"/>
                        <a:t>56</a:t>
                      </a:r>
                      <a:endParaRPr lang="en-US" dirty="0"/>
                    </a:p>
                  </a:txBody>
                  <a:tcPr marL="68580" marR="68580"/>
                </a:tc>
                <a:tc>
                  <a:txBody>
                    <a:bodyPr/>
                    <a:lstStyle/>
                    <a:p>
                      <a:pPr algn="ctr"/>
                      <a:r>
                        <a:rPr lang="en-US" dirty="0" smtClean="0"/>
                        <a:t>280</a:t>
                      </a:r>
                      <a:endParaRPr lang="en-US" dirty="0"/>
                    </a:p>
                  </a:txBody>
                  <a:tcPr marL="68580" marR="68580"/>
                </a:tc>
                <a:tc>
                  <a:txBody>
                    <a:bodyPr/>
                    <a:lstStyle/>
                    <a:p>
                      <a:pPr algn="ctr"/>
                      <a:r>
                        <a:rPr lang="en-US" dirty="0" smtClean="0"/>
                        <a:t>230</a:t>
                      </a:r>
                      <a:endParaRPr lang="en-US" dirty="0"/>
                    </a:p>
                  </a:txBody>
                  <a:tcPr marL="68580" marR="68580"/>
                </a:tc>
                <a:tc>
                  <a:txBody>
                    <a:bodyPr/>
                    <a:lstStyle/>
                    <a:p>
                      <a:pPr algn="ctr"/>
                      <a:endParaRPr lang="en-US" dirty="0"/>
                    </a:p>
                  </a:txBody>
                  <a:tcPr marL="68580" marR="6858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401972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71677"/>
            <a:ext cx="8229600" cy="3871923"/>
          </a:xfrm>
        </p:spPr>
        <p:txBody>
          <a:bodyPr>
            <a:normAutofit/>
          </a:bodyPr>
          <a:lstStyle/>
          <a:p>
            <a:r>
              <a:rPr lang="en-US" sz="2400" dirty="0" smtClean="0"/>
              <a:t>Approach to patient’s insulin therapy who is nil per mouth</a:t>
            </a:r>
          </a:p>
          <a:p>
            <a:r>
              <a:rPr lang="en-US" sz="2400" dirty="0" smtClean="0"/>
              <a:t>Approach to patient’s insulin therapy who is on enteral/parenteral feeds</a:t>
            </a:r>
            <a:endParaRPr lang="en-US" sz="2400"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
        <p:nvSpPr>
          <p:cNvPr id="5" name="Title 4"/>
          <p:cNvSpPr>
            <a:spLocks noGrp="1"/>
          </p:cNvSpPr>
          <p:nvPr>
            <p:ph type="title"/>
          </p:nvPr>
        </p:nvSpPr>
        <p:spPr/>
        <p:txBody>
          <a:bodyPr/>
          <a:lstStyle/>
          <a:p>
            <a:r>
              <a:rPr lang="en-US" dirty="0" smtClean="0"/>
              <a:t>Discussion Points</a:t>
            </a:r>
            <a:endParaRPr lang="en-US" dirty="0"/>
          </a:p>
        </p:txBody>
      </p:sp>
    </p:spTree>
    <p:extLst>
      <p:ext uri="{BB962C8B-B14F-4D97-AF65-F5344CB8AC3E}">
        <p14:creationId xmlns:p14="http://schemas.microsoft.com/office/powerpoint/2010/main" val="33196433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6"/>
          <p:cNvSpPr txBox="1">
            <a:spLocks noChangeArrowheads="1"/>
          </p:cNvSpPr>
          <p:nvPr/>
        </p:nvSpPr>
        <p:spPr bwMode="auto">
          <a:xfrm>
            <a:off x="628650" y="1004888"/>
            <a:ext cx="184150" cy="641350"/>
          </a:xfrm>
          <a:prstGeom prst="rect">
            <a:avLst/>
          </a:prstGeom>
          <a:noFill/>
          <a:ln w="50800">
            <a:noFill/>
            <a:miter lim="800000"/>
            <a:headEnd/>
            <a:tailEnd type="none" w="lg" len="lg"/>
          </a:ln>
        </p:spPr>
        <p:txBody>
          <a:bodyPr wrap="none">
            <a:spAutoFit/>
          </a:bodyPr>
          <a:lstStyle/>
          <a:p>
            <a:endParaRPr lang="en-US" altLang="en-US" sz="3600" b="1">
              <a:solidFill>
                <a:srgbClr val="000000"/>
              </a:solidFill>
              <a:ea typeface="MS PGothic" pitchFamily="34" charset="-128"/>
            </a:endParaRPr>
          </a:p>
        </p:txBody>
      </p:sp>
      <p:grpSp>
        <p:nvGrpSpPr>
          <p:cNvPr id="2" name="Group 2"/>
          <p:cNvGrpSpPr>
            <a:grpSpLocks/>
          </p:cNvGrpSpPr>
          <p:nvPr/>
        </p:nvGrpSpPr>
        <p:grpSpPr bwMode="auto">
          <a:xfrm>
            <a:off x="1027113" y="2273300"/>
            <a:ext cx="3165475" cy="2097088"/>
            <a:chOff x="5265738" y="1444481"/>
            <a:chExt cx="3165475" cy="2097232"/>
          </a:xfrm>
        </p:grpSpPr>
        <p:sp>
          <p:nvSpPr>
            <p:cNvPr id="103473" name="Freeform 151"/>
            <p:cNvSpPr>
              <a:spLocks/>
            </p:cNvSpPr>
            <p:nvPr/>
          </p:nvSpPr>
          <p:spPr bwMode="auto">
            <a:xfrm>
              <a:off x="6364288" y="3421063"/>
              <a:ext cx="79375" cy="120650"/>
            </a:xfrm>
            <a:custGeom>
              <a:avLst/>
              <a:gdLst>
                <a:gd name="T0" fmla="*/ 2147483646 w 50"/>
                <a:gd name="T1" fmla="*/ 2147483646 h 76"/>
                <a:gd name="T2" fmla="*/ 2147483646 w 50"/>
                <a:gd name="T3" fmla="*/ 2147483646 h 76"/>
                <a:gd name="T4" fmla="*/ 2147483646 w 50"/>
                <a:gd name="T5" fmla="*/ 2147483646 h 76"/>
                <a:gd name="T6" fmla="*/ 2147483646 w 50"/>
                <a:gd name="T7" fmla="*/ 2147483646 h 76"/>
                <a:gd name="T8" fmla="*/ 2147483646 w 50"/>
                <a:gd name="T9" fmla="*/ 2147483646 h 76"/>
                <a:gd name="T10" fmla="*/ 2147483646 w 50"/>
                <a:gd name="T11" fmla="*/ 2147483646 h 76"/>
                <a:gd name="T12" fmla="*/ 2147483646 w 50"/>
                <a:gd name="T13" fmla="*/ 2147483646 h 76"/>
                <a:gd name="T14" fmla="*/ 2147483646 w 50"/>
                <a:gd name="T15" fmla="*/ 2147483646 h 76"/>
                <a:gd name="T16" fmla="*/ 2147483646 w 50"/>
                <a:gd name="T17" fmla="*/ 2147483646 h 76"/>
                <a:gd name="T18" fmla="*/ 2147483646 w 50"/>
                <a:gd name="T19" fmla="*/ 2147483646 h 76"/>
                <a:gd name="T20" fmla="*/ 2147483646 w 50"/>
                <a:gd name="T21" fmla="*/ 2147483646 h 76"/>
                <a:gd name="T22" fmla="*/ 2147483646 w 50"/>
                <a:gd name="T23" fmla="*/ 2147483646 h 76"/>
                <a:gd name="T24" fmla="*/ 2147483646 w 50"/>
                <a:gd name="T25" fmla="*/ 2147483646 h 76"/>
                <a:gd name="T26" fmla="*/ 2147483646 w 50"/>
                <a:gd name="T27" fmla="*/ 2147483646 h 76"/>
                <a:gd name="T28" fmla="*/ 2147483646 w 50"/>
                <a:gd name="T29" fmla="*/ 2147483646 h 76"/>
                <a:gd name="T30" fmla="*/ 2147483646 w 50"/>
                <a:gd name="T31" fmla="*/ 2147483646 h 76"/>
                <a:gd name="T32" fmla="*/ 2147483646 w 50"/>
                <a:gd name="T33" fmla="*/ 0 h 76"/>
                <a:gd name="T34" fmla="*/ 2147483646 w 50"/>
                <a:gd name="T35" fmla="*/ 0 h 76"/>
                <a:gd name="T36" fmla="*/ 2147483646 w 50"/>
                <a:gd name="T37" fmla="*/ 2147483646 h 76"/>
                <a:gd name="T38" fmla="*/ 2147483646 w 50"/>
                <a:gd name="T39" fmla="*/ 2147483646 h 76"/>
                <a:gd name="T40" fmla="*/ 2147483646 w 50"/>
                <a:gd name="T41" fmla="*/ 2147483646 h 76"/>
                <a:gd name="T42" fmla="*/ 2147483646 w 50"/>
                <a:gd name="T43" fmla="*/ 2147483646 h 76"/>
                <a:gd name="T44" fmla="*/ 2147483646 w 50"/>
                <a:gd name="T45" fmla="*/ 2147483646 h 76"/>
                <a:gd name="T46" fmla="*/ 2147483646 w 50"/>
                <a:gd name="T47" fmla="*/ 2147483646 h 76"/>
                <a:gd name="T48" fmla="*/ 2147483646 w 50"/>
                <a:gd name="T49" fmla="*/ 2147483646 h 76"/>
                <a:gd name="T50" fmla="*/ 2147483646 w 50"/>
                <a:gd name="T51" fmla="*/ 2147483646 h 76"/>
                <a:gd name="T52" fmla="*/ 2147483646 w 50"/>
                <a:gd name="T53" fmla="*/ 2147483646 h 76"/>
                <a:gd name="T54" fmla="*/ 2147483646 w 50"/>
                <a:gd name="T55" fmla="*/ 2147483646 h 76"/>
                <a:gd name="T56" fmla="*/ 2147483646 w 50"/>
                <a:gd name="T57" fmla="*/ 2147483646 h 76"/>
                <a:gd name="T58" fmla="*/ 2147483646 w 50"/>
                <a:gd name="T59" fmla="*/ 2147483646 h 76"/>
                <a:gd name="T60" fmla="*/ 2147483646 w 50"/>
                <a:gd name="T61" fmla="*/ 2147483646 h 76"/>
                <a:gd name="T62" fmla="*/ 2147483646 w 50"/>
                <a:gd name="T63" fmla="*/ 2147483646 h 76"/>
                <a:gd name="T64" fmla="*/ 2147483646 w 50"/>
                <a:gd name="T65" fmla="*/ 2147483646 h 76"/>
                <a:gd name="T66" fmla="*/ 2147483646 w 50"/>
                <a:gd name="T67" fmla="*/ 2147483646 h 76"/>
                <a:gd name="T68" fmla="*/ 2147483646 w 50"/>
                <a:gd name="T69" fmla="*/ 2147483646 h 76"/>
                <a:gd name="T70" fmla="*/ 2147483646 w 50"/>
                <a:gd name="T71" fmla="*/ 2147483646 h 76"/>
                <a:gd name="T72" fmla="*/ 2147483646 w 50"/>
                <a:gd name="T73" fmla="*/ 2147483646 h 76"/>
                <a:gd name="T74" fmla="*/ 2147483646 w 50"/>
                <a:gd name="T75" fmla="*/ 2147483646 h 76"/>
                <a:gd name="T76" fmla="*/ 2147483646 w 50"/>
                <a:gd name="T77" fmla="*/ 2147483646 h 76"/>
                <a:gd name="T78" fmla="*/ 2147483646 w 50"/>
                <a:gd name="T79" fmla="*/ 2147483646 h 76"/>
                <a:gd name="T80" fmla="*/ 2147483646 w 50"/>
                <a:gd name="T81" fmla="*/ 2147483646 h 76"/>
                <a:gd name="T82" fmla="*/ 2147483646 w 50"/>
                <a:gd name="T83" fmla="*/ 2147483646 h 76"/>
                <a:gd name="T84" fmla="*/ 2147483646 w 50"/>
                <a:gd name="T85" fmla="*/ 2147483646 h 76"/>
                <a:gd name="T86" fmla="*/ 2147483646 w 50"/>
                <a:gd name="T87" fmla="*/ 2147483646 h 76"/>
                <a:gd name="T88" fmla="*/ 2147483646 w 50"/>
                <a:gd name="T89" fmla="*/ 2147483646 h 76"/>
                <a:gd name="T90" fmla="*/ 0 w 50"/>
                <a:gd name="T91" fmla="*/ 2147483646 h 76"/>
                <a:gd name="T92" fmla="*/ 0 w 50"/>
                <a:gd name="T93" fmla="*/ 2147483646 h 76"/>
                <a:gd name="T94" fmla="*/ 2147483646 w 50"/>
                <a:gd name="T95" fmla="*/ 2147483646 h 76"/>
                <a:gd name="T96" fmla="*/ 2147483646 w 50"/>
                <a:gd name="T97" fmla="*/ 2147483646 h 76"/>
                <a:gd name="T98" fmla="*/ 2147483646 w 50"/>
                <a:gd name="T99" fmla="*/ 2147483646 h 76"/>
                <a:gd name="T100" fmla="*/ 2147483646 w 50"/>
                <a:gd name="T101" fmla="*/ 2147483646 h 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 h="76">
                  <a:moveTo>
                    <a:pt x="22" y="62"/>
                  </a:moveTo>
                  <a:lnTo>
                    <a:pt x="22" y="62"/>
                  </a:lnTo>
                  <a:lnTo>
                    <a:pt x="24" y="58"/>
                  </a:lnTo>
                  <a:lnTo>
                    <a:pt x="32" y="50"/>
                  </a:lnTo>
                  <a:lnTo>
                    <a:pt x="42" y="40"/>
                  </a:lnTo>
                  <a:lnTo>
                    <a:pt x="48" y="32"/>
                  </a:lnTo>
                  <a:lnTo>
                    <a:pt x="50" y="22"/>
                  </a:lnTo>
                  <a:lnTo>
                    <a:pt x="48" y="14"/>
                  </a:lnTo>
                  <a:lnTo>
                    <a:pt x="44" y="6"/>
                  </a:lnTo>
                  <a:lnTo>
                    <a:pt x="36" y="2"/>
                  </a:lnTo>
                  <a:lnTo>
                    <a:pt x="26" y="0"/>
                  </a:lnTo>
                  <a:lnTo>
                    <a:pt x="16" y="2"/>
                  </a:lnTo>
                  <a:lnTo>
                    <a:pt x="10" y="6"/>
                  </a:lnTo>
                  <a:lnTo>
                    <a:pt x="4" y="12"/>
                  </a:lnTo>
                  <a:lnTo>
                    <a:pt x="2" y="22"/>
                  </a:lnTo>
                  <a:lnTo>
                    <a:pt x="16" y="24"/>
                  </a:lnTo>
                  <a:lnTo>
                    <a:pt x="16" y="18"/>
                  </a:lnTo>
                  <a:lnTo>
                    <a:pt x="18" y="16"/>
                  </a:lnTo>
                  <a:lnTo>
                    <a:pt x="22" y="14"/>
                  </a:lnTo>
                  <a:lnTo>
                    <a:pt x="26" y="12"/>
                  </a:lnTo>
                  <a:lnTo>
                    <a:pt x="30" y="14"/>
                  </a:lnTo>
                  <a:lnTo>
                    <a:pt x="32" y="16"/>
                  </a:lnTo>
                  <a:lnTo>
                    <a:pt x="34" y="18"/>
                  </a:lnTo>
                  <a:lnTo>
                    <a:pt x="36" y="22"/>
                  </a:lnTo>
                  <a:lnTo>
                    <a:pt x="34" y="26"/>
                  </a:lnTo>
                  <a:lnTo>
                    <a:pt x="32" y="32"/>
                  </a:lnTo>
                  <a:lnTo>
                    <a:pt x="20" y="44"/>
                  </a:lnTo>
                  <a:lnTo>
                    <a:pt x="10" y="54"/>
                  </a:lnTo>
                  <a:lnTo>
                    <a:pt x="4" y="62"/>
                  </a:lnTo>
                  <a:lnTo>
                    <a:pt x="0" y="68"/>
                  </a:lnTo>
                  <a:lnTo>
                    <a:pt x="0" y="76"/>
                  </a:lnTo>
                  <a:lnTo>
                    <a:pt x="50" y="76"/>
                  </a:lnTo>
                  <a:lnTo>
                    <a:pt x="50" y="62"/>
                  </a:lnTo>
                  <a:lnTo>
                    <a:pt x="22" y="62"/>
                  </a:lnTo>
                  <a:close/>
                </a:path>
              </a:pathLst>
            </a:custGeom>
            <a:solidFill>
              <a:srgbClr val="000000"/>
            </a:solidFill>
            <a:ln w="9525">
              <a:noFill/>
              <a:round/>
              <a:headEnd/>
              <a:tailEnd/>
            </a:ln>
          </p:spPr>
          <p:txBody>
            <a:bodyPr/>
            <a:lstStyle/>
            <a:p>
              <a:endParaRPr lang="en-IN"/>
            </a:p>
          </p:txBody>
        </p:sp>
        <p:sp>
          <p:nvSpPr>
            <p:cNvPr id="103474" name="Freeform 154"/>
            <p:cNvSpPr>
              <a:spLocks/>
            </p:cNvSpPr>
            <p:nvPr/>
          </p:nvSpPr>
          <p:spPr bwMode="auto">
            <a:xfrm>
              <a:off x="7974013" y="3421063"/>
              <a:ext cx="79375" cy="120650"/>
            </a:xfrm>
            <a:custGeom>
              <a:avLst/>
              <a:gdLst>
                <a:gd name="T0" fmla="*/ 2147483646 w 50"/>
                <a:gd name="T1" fmla="*/ 2147483646 h 76"/>
                <a:gd name="T2" fmla="*/ 2147483646 w 50"/>
                <a:gd name="T3" fmla="*/ 2147483646 h 76"/>
                <a:gd name="T4" fmla="*/ 2147483646 w 50"/>
                <a:gd name="T5" fmla="*/ 2147483646 h 76"/>
                <a:gd name="T6" fmla="*/ 2147483646 w 50"/>
                <a:gd name="T7" fmla="*/ 2147483646 h 76"/>
                <a:gd name="T8" fmla="*/ 2147483646 w 50"/>
                <a:gd name="T9" fmla="*/ 2147483646 h 76"/>
                <a:gd name="T10" fmla="*/ 2147483646 w 50"/>
                <a:gd name="T11" fmla="*/ 2147483646 h 76"/>
                <a:gd name="T12" fmla="*/ 2147483646 w 50"/>
                <a:gd name="T13" fmla="*/ 2147483646 h 76"/>
                <a:gd name="T14" fmla="*/ 2147483646 w 50"/>
                <a:gd name="T15" fmla="*/ 2147483646 h 76"/>
                <a:gd name="T16" fmla="*/ 2147483646 w 50"/>
                <a:gd name="T17" fmla="*/ 2147483646 h 76"/>
                <a:gd name="T18" fmla="*/ 2147483646 w 50"/>
                <a:gd name="T19" fmla="*/ 2147483646 h 76"/>
                <a:gd name="T20" fmla="*/ 2147483646 w 50"/>
                <a:gd name="T21" fmla="*/ 2147483646 h 76"/>
                <a:gd name="T22" fmla="*/ 2147483646 w 50"/>
                <a:gd name="T23" fmla="*/ 2147483646 h 76"/>
                <a:gd name="T24" fmla="*/ 2147483646 w 50"/>
                <a:gd name="T25" fmla="*/ 2147483646 h 76"/>
                <a:gd name="T26" fmla="*/ 2147483646 w 50"/>
                <a:gd name="T27" fmla="*/ 2147483646 h 76"/>
                <a:gd name="T28" fmla="*/ 2147483646 w 50"/>
                <a:gd name="T29" fmla="*/ 2147483646 h 76"/>
                <a:gd name="T30" fmla="*/ 2147483646 w 50"/>
                <a:gd name="T31" fmla="*/ 2147483646 h 76"/>
                <a:gd name="T32" fmla="*/ 2147483646 w 50"/>
                <a:gd name="T33" fmla="*/ 0 h 76"/>
                <a:gd name="T34" fmla="*/ 2147483646 w 50"/>
                <a:gd name="T35" fmla="*/ 0 h 76"/>
                <a:gd name="T36" fmla="*/ 2147483646 w 50"/>
                <a:gd name="T37" fmla="*/ 2147483646 h 76"/>
                <a:gd name="T38" fmla="*/ 2147483646 w 50"/>
                <a:gd name="T39" fmla="*/ 2147483646 h 76"/>
                <a:gd name="T40" fmla="*/ 2147483646 w 50"/>
                <a:gd name="T41" fmla="*/ 2147483646 h 76"/>
                <a:gd name="T42" fmla="*/ 2147483646 w 50"/>
                <a:gd name="T43" fmla="*/ 2147483646 h 76"/>
                <a:gd name="T44" fmla="*/ 2147483646 w 50"/>
                <a:gd name="T45" fmla="*/ 2147483646 h 76"/>
                <a:gd name="T46" fmla="*/ 2147483646 w 50"/>
                <a:gd name="T47" fmla="*/ 2147483646 h 76"/>
                <a:gd name="T48" fmla="*/ 2147483646 w 50"/>
                <a:gd name="T49" fmla="*/ 2147483646 h 76"/>
                <a:gd name="T50" fmla="*/ 2147483646 w 50"/>
                <a:gd name="T51" fmla="*/ 2147483646 h 76"/>
                <a:gd name="T52" fmla="*/ 2147483646 w 50"/>
                <a:gd name="T53" fmla="*/ 2147483646 h 76"/>
                <a:gd name="T54" fmla="*/ 2147483646 w 50"/>
                <a:gd name="T55" fmla="*/ 2147483646 h 76"/>
                <a:gd name="T56" fmla="*/ 2147483646 w 50"/>
                <a:gd name="T57" fmla="*/ 2147483646 h 76"/>
                <a:gd name="T58" fmla="*/ 2147483646 w 50"/>
                <a:gd name="T59" fmla="*/ 2147483646 h 76"/>
                <a:gd name="T60" fmla="*/ 2147483646 w 50"/>
                <a:gd name="T61" fmla="*/ 2147483646 h 76"/>
                <a:gd name="T62" fmla="*/ 2147483646 w 50"/>
                <a:gd name="T63" fmla="*/ 2147483646 h 76"/>
                <a:gd name="T64" fmla="*/ 2147483646 w 50"/>
                <a:gd name="T65" fmla="*/ 2147483646 h 76"/>
                <a:gd name="T66" fmla="*/ 2147483646 w 50"/>
                <a:gd name="T67" fmla="*/ 2147483646 h 76"/>
                <a:gd name="T68" fmla="*/ 2147483646 w 50"/>
                <a:gd name="T69" fmla="*/ 2147483646 h 76"/>
                <a:gd name="T70" fmla="*/ 2147483646 w 50"/>
                <a:gd name="T71" fmla="*/ 2147483646 h 76"/>
                <a:gd name="T72" fmla="*/ 2147483646 w 50"/>
                <a:gd name="T73" fmla="*/ 2147483646 h 76"/>
                <a:gd name="T74" fmla="*/ 2147483646 w 50"/>
                <a:gd name="T75" fmla="*/ 2147483646 h 76"/>
                <a:gd name="T76" fmla="*/ 2147483646 w 50"/>
                <a:gd name="T77" fmla="*/ 2147483646 h 76"/>
                <a:gd name="T78" fmla="*/ 2147483646 w 50"/>
                <a:gd name="T79" fmla="*/ 2147483646 h 76"/>
                <a:gd name="T80" fmla="*/ 2147483646 w 50"/>
                <a:gd name="T81" fmla="*/ 2147483646 h 76"/>
                <a:gd name="T82" fmla="*/ 2147483646 w 50"/>
                <a:gd name="T83" fmla="*/ 2147483646 h 76"/>
                <a:gd name="T84" fmla="*/ 2147483646 w 50"/>
                <a:gd name="T85" fmla="*/ 2147483646 h 76"/>
                <a:gd name="T86" fmla="*/ 2147483646 w 50"/>
                <a:gd name="T87" fmla="*/ 2147483646 h 76"/>
                <a:gd name="T88" fmla="*/ 2147483646 w 50"/>
                <a:gd name="T89" fmla="*/ 2147483646 h 76"/>
                <a:gd name="T90" fmla="*/ 2147483646 w 50"/>
                <a:gd name="T91" fmla="*/ 2147483646 h 76"/>
                <a:gd name="T92" fmla="*/ 0 w 50"/>
                <a:gd name="T93" fmla="*/ 2147483646 h 76"/>
                <a:gd name="T94" fmla="*/ 2147483646 w 50"/>
                <a:gd name="T95" fmla="*/ 2147483646 h 76"/>
                <a:gd name="T96" fmla="*/ 2147483646 w 50"/>
                <a:gd name="T97" fmla="*/ 2147483646 h 76"/>
                <a:gd name="T98" fmla="*/ 2147483646 w 50"/>
                <a:gd name="T99" fmla="*/ 2147483646 h 76"/>
                <a:gd name="T100" fmla="*/ 2147483646 w 50"/>
                <a:gd name="T101" fmla="*/ 2147483646 h 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 h="76">
                  <a:moveTo>
                    <a:pt x="22" y="62"/>
                  </a:moveTo>
                  <a:lnTo>
                    <a:pt x="22" y="62"/>
                  </a:lnTo>
                  <a:lnTo>
                    <a:pt x="24" y="58"/>
                  </a:lnTo>
                  <a:lnTo>
                    <a:pt x="32" y="50"/>
                  </a:lnTo>
                  <a:lnTo>
                    <a:pt x="42" y="40"/>
                  </a:lnTo>
                  <a:lnTo>
                    <a:pt x="48" y="32"/>
                  </a:lnTo>
                  <a:lnTo>
                    <a:pt x="50" y="22"/>
                  </a:lnTo>
                  <a:lnTo>
                    <a:pt x="48" y="14"/>
                  </a:lnTo>
                  <a:lnTo>
                    <a:pt x="44" y="6"/>
                  </a:lnTo>
                  <a:lnTo>
                    <a:pt x="36" y="2"/>
                  </a:lnTo>
                  <a:lnTo>
                    <a:pt x="26" y="0"/>
                  </a:lnTo>
                  <a:lnTo>
                    <a:pt x="16" y="2"/>
                  </a:lnTo>
                  <a:lnTo>
                    <a:pt x="10" y="6"/>
                  </a:lnTo>
                  <a:lnTo>
                    <a:pt x="4" y="12"/>
                  </a:lnTo>
                  <a:lnTo>
                    <a:pt x="2" y="22"/>
                  </a:lnTo>
                  <a:lnTo>
                    <a:pt x="16" y="24"/>
                  </a:lnTo>
                  <a:lnTo>
                    <a:pt x="16" y="18"/>
                  </a:lnTo>
                  <a:lnTo>
                    <a:pt x="18" y="16"/>
                  </a:lnTo>
                  <a:lnTo>
                    <a:pt x="22" y="14"/>
                  </a:lnTo>
                  <a:lnTo>
                    <a:pt x="26" y="12"/>
                  </a:lnTo>
                  <a:lnTo>
                    <a:pt x="30" y="14"/>
                  </a:lnTo>
                  <a:lnTo>
                    <a:pt x="32" y="16"/>
                  </a:lnTo>
                  <a:lnTo>
                    <a:pt x="34" y="18"/>
                  </a:lnTo>
                  <a:lnTo>
                    <a:pt x="36" y="22"/>
                  </a:lnTo>
                  <a:lnTo>
                    <a:pt x="34" y="26"/>
                  </a:lnTo>
                  <a:lnTo>
                    <a:pt x="32" y="32"/>
                  </a:lnTo>
                  <a:lnTo>
                    <a:pt x="20" y="44"/>
                  </a:lnTo>
                  <a:lnTo>
                    <a:pt x="10" y="54"/>
                  </a:lnTo>
                  <a:lnTo>
                    <a:pt x="4" y="62"/>
                  </a:lnTo>
                  <a:lnTo>
                    <a:pt x="2" y="68"/>
                  </a:lnTo>
                  <a:lnTo>
                    <a:pt x="0" y="76"/>
                  </a:lnTo>
                  <a:lnTo>
                    <a:pt x="50" y="76"/>
                  </a:lnTo>
                  <a:lnTo>
                    <a:pt x="50" y="62"/>
                  </a:lnTo>
                  <a:lnTo>
                    <a:pt x="22" y="62"/>
                  </a:lnTo>
                  <a:close/>
                </a:path>
              </a:pathLst>
            </a:custGeom>
            <a:solidFill>
              <a:srgbClr val="000000"/>
            </a:solidFill>
            <a:ln w="9525">
              <a:noFill/>
              <a:round/>
              <a:headEnd/>
              <a:tailEnd/>
            </a:ln>
          </p:spPr>
          <p:txBody>
            <a:bodyPr/>
            <a:lstStyle/>
            <a:p>
              <a:endParaRPr lang="en-IN"/>
            </a:p>
          </p:txBody>
        </p:sp>
        <p:grpSp>
          <p:nvGrpSpPr>
            <p:cNvPr id="3" name="Group 1"/>
            <p:cNvGrpSpPr>
              <a:grpSpLocks/>
            </p:cNvGrpSpPr>
            <p:nvPr/>
          </p:nvGrpSpPr>
          <p:grpSpPr bwMode="auto">
            <a:xfrm>
              <a:off x="5265738" y="1444481"/>
              <a:ext cx="3165475" cy="2097232"/>
              <a:chOff x="5265738" y="1444481"/>
              <a:chExt cx="3165475" cy="2097232"/>
            </a:xfrm>
          </p:grpSpPr>
          <p:sp>
            <p:nvSpPr>
              <p:cNvPr id="103476" name="Freeform 148"/>
              <p:cNvSpPr>
                <a:spLocks/>
              </p:cNvSpPr>
              <p:nvPr/>
            </p:nvSpPr>
            <p:spPr bwMode="auto">
              <a:xfrm>
                <a:off x="5265738" y="1665288"/>
                <a:ext cx="3165475" cy="1530350"/>
              </a:xfrm>
              <a:custGeom>
                <a:avLst/>
                <a:gdLst>
                  <a:gd name="T0" fmla="*/ 0 w 1994"/>
                  <a:gd name="T1" fmla="*/ 0 h 964"/>
                  <a:gd name="T2" fmla="*/ 0 w 1994"/>
                  <a:gd name="T3" fmla="*/ 2147483646 h 964"/>
                  <a:gd name="T4" fmla="*/ 2147483646 w 1994"/>
                  <a:gd name="T5" fmla="*/ 2147483646 h 964"/>
                  <a:gd name="T6" fmla="*/ 0 60000 65536"/>
                  <a:gd name="T7" fmla="*/ 0 60000 65536"/>
                  <a:gd name="T8" fmla="*/ 0 60000 65536"/>
                </a:gdLst>
                <a:ahLst/>
                <a:cxnLst>
                  <a:cxn ang="T6">
                    <a:pos x="T0" y="T1"/>
                  </a:cxn>
                  <a:cxn ang="T7">
                    <a:pos x="T2" y="T3"/>
                  </a:cxn>
                  <a:cxn ang="T8">
                    <a:pos x="T4" y="T5"/>
                  </a:cxn>
                </a:cxnLst>
                <a:rect l="0" t="0" r="r" b="b"/>
                <a:pathLst>
                  <a:path w="1994" h="964">
                    <a:moveTo>
                      <a:pt x="0" y="0"/>
                    </a:moveTo>
                    <a:lnTo>
                      <a:pt x="0" y="964"/>
                    </a:lnTo>
                    <a:lnTo>
                      <a:pt x="1994" y="964"/>
                    </a:lnTo>
                  </a:path>
                </a:pathLst>
              </a:custGeom>
              <a:noFill/>
              <a:ln w="22225">
                <a:solidFill>
                  <a:srgbClr val="000000"/>
                </a:solidFill>
                <a:prstDash val="solid"/>
                <a:round/>
                <a:headEnd/>
                <a:tailEnd/>
              </a:ln>
            </p:spPr>
            <p:txBody>
              <a:bodyPr/>
              <a:lstStyle/>
              <a:p>
                <a:endParaRPr lang="en-IN"/>
              </a:p>
            </p:txBody>
          </p:sp>
          <p:sp>
            <p:nvSpPr>
              <p:cNvPr id="103477" name="Freeform 149"/>
              <p:cNvSpPr>
                <a:spLocks noEditPoints="1"/>
              </p:cNvSpPr>
              <p:nvPr/>
            </p:nvSpPr>
            <p:spPr bwMode="auto">
              <a:xfrm>
                <a:off x="5538788" y="3421063"/>
                <a:ext cx="79375" cy="120650"/>
              </a:xfrm>
              <a:custGeom>
                <a:avLst/>
                <a:gdLst>
                  <a:gd name="T0" fmla="*/ 2147483646 w 50"/>
                  <a:gd name="T1" fmla="*/ 2147483646 h 76"/>
                  <a:gd name="T2" fmla="*/ 2147483646 w 50"/>
                  <a:gd name="T3" fmla="*/ 0 h 76"/>
                  <a:gd name="T4" fmla="*/ 2147483646 w 50"/>
                  <a:gd name="T5" fmla="*/ 2147483646 h 76"/>
                  <a:gd name="T6" fmla="*/ 2147483646 w 50"/>
                  <a:gd name="T7" fmla="*/ 2147483646 h 76"/>
                  <a:gd name="T8" fmla="*/ 2147483646 w 50"/>
                  <a:gd name="T9" fmla="*/ 2147483646 h 76"/>
                  <a:gd name="T10" fmla="*/ 2147483646 w 50"/>
                  <a:gd name="T11" fmla="*/ 2147483646 h 76"/>
                  <a:gd name="T12" fmla="*/ 0 w 50"/>
                  <a:gd name="T13" fmla="*/ 2147483646 h 76"/>
                  <a:gd name="T14" fmla="*/ 2147483646 w 50"/>
                  <a:gd name="T15" fmla="*/ 2147483646 h 76"/>
                  <a:gd name="T16" fmla="*/ 2147483646 w 50"/>
                  <a:gd name="T17" fmla="*/ 2147483646 h 76"/>
                  <a:gd name="T18" fmla="*/ 2147483646 w 50"/>
                  <a:gd name="T19" fmla="*/ 2147483646 h 76"/>
                  <a:gd name="T20" fmla="*/ 2147483646 w 50"/>
                  <a:gd name="T21" fmla="*/ 2147483646 h 76"/>
                  <a:gd name="T22" fmla="*/ 2147483646 w 50"/>
                  <a:gd name="T23" fmla="*/ 2147483646 h 76"/>
                  <a:gd name="T24" fmla="*/ 2147483646 w 50"/>
                  <a:gd name="T25" fmla="*/ 2147483646 h 76"/>
                  <a:gd name="T26" fmla="*/ 2147483646 w 50"/>
                  <a:gd name="T27" fmla="*/ 2147483646 h 76"/>
                  <a:gd name="T28" fmla="*/ 2147483646 w 50"/>
                  <a:gd name="T29" fmla="*/ 2147483646 h 76"/>
                  <a:gd name="T30" fmla="*/ 2147483646 w 50"/>
                  <a:gd name="T31" fmla="*/ 2147483646 h 76"/>
                  <a:gd name="T32" fmla="*/ 2147483646 w 50"/>
                  <a:gd name="T33" fmla="*/ 2147483646 h 76"/>
                  <a:gd name="T34" fmla="*/ 2147483646 w 50"/>
                  <a:gd name="T35" fmla="*/ 2147483646 h 76"/>
                  <a:gd name="T36" fmla="*/ 2147483646 w 50"/>
                  <a:gd name="T37" fmla="*/ 2147483646 h 76"/>
                  <a:gd name="T38" fmla="*/ 2147483646 w 50"/>
                  <a:gd name="T39" fmla="*/ 2147483646 h 76"/>
                  <a:gd name="T40" fmla="*/ 2147483646 w 50"/>
                  <a:gd name="T41" fmla="*/ 2147483646 h 76"/>
                  <a:gd name="T42" fmla="*/ 2147483646 w 50"/>
                  <a:gd name="T43" fmla="*/ 2147483646 h 76"/>
                  <a:gd name="T44" fmla="*/ 2147483646 w 50"/>
                  <a:gd name="T45" fmla="*/ 2147483646 h 76"/>
                  <a:gd name="T46" fmla="*/ 2147483646 w 50"/>
                  <a:gd name="T47" fmla="*/ 2147483646 h 76"/>
                  <a:gd name="T48" fmla="*/ 2147483646 w 50"/>
                  <a:gd name="T49" fmla="*/ 2147483646 h 76"/>
                  <a:gd name="T50" fmla="*/ 2147483646 w 50"/>
                  <a:gd name="T51" fmla="*/ 2147483646 h 76"/>
                  <a:gd name="T52" fmla="*/ 2147483646 w 50"/>
                  <a:gd name="T53" fmla="*/ 2147483646 h 76"/>
                  <a:gd name="T54" fmla="*/ 2147483646 w 50"/>
                  <a:gd name="T55" fmla="*/ 2147483646 h 76"/>
                  <a:gd name="T56" fmla="*/ 2147483646 w 50"/>
                  <a:gd name="T57" fmla="*/ 2147483646 h 76"/>
                  <a:gd name="T58" fmla="*/ 2147483646 w 50"/>
                  <a:gd name="T59" fmla="*/ 2147483646 h 76"/>
                  <a:gd name="T60" fmla="*/ 2147483646 w 50"/>
                  <a:gd name="T61" fmla="*/ 2147483646 h 76"/>
                  <a:gd name="T62" fmla="*/ 2147483646 w 50"/>
                  <a:gd name="T63" fmla="*/ 2147483646 h 76"/>
                  <a:gd name="T64" fmla="*/ 2147483646 w 50"/>
                  <a:gd name="T65" fmla="*/ 2147483646 h 76"/>
                  <a:gd name="T66" fmla="*/ 2147483646 w 50"/>
                  <a:gd name="T67" fmla="*/ 2147483646 h 76"/>
                  <a:gd name="T68" fmla="*/ 2147483646 w 50"/>
                  <a:gd name="T69" fmla="*/ 2147483646 h 76"/>
                  <a:gd name="T70" fmla="*/ 2147483646 w 50"/>
                  <a:gd name="T71" fmla="*/ 2147483646 h 76"/>
                  <a:gd name="T72" fmla="*/ 2147483646 w 50"/>
                  <a:gd name="T73" fmla="*/ 2147483646 h 76"/>
                  <a:gd name="T74" fmla="*/ 2147483646 w 50"/>
                  <a:gd name="T75" fmla="*/ 2147483646 h 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0" h="76">
                    <a:moveTo>
                      <a:pt x="42" y="6"/>
                    </a:moveTo>
                    <a:lnTo>
                      <a:pt x="42" y="6"/>
                    </a:lnTo>
                    <a:lnTo>
                      <a:pt x="36" y="2"/>
                    </a:lnTo>
                    <a:lnTo>
                      <a:pt x="28" y="0"/>
                    </a:lnTo>
                    <a:lnTo>
                      <a:pt x="22" y="2"/>
                    </a:lnTo>
                    <a:lnTo>
                      <a:pt x="16" y="2"/>
                    </a:lnTo>
                    <a:lnTo>
                      <a:pt x="12" y="6"/>
                    </a:lnTo>
                    <a:lnTo>
                      <a:pt x="8" y="10"/>
                    </a:lnTo>
                    <a:lnTo>
                      <a:pt x="4" y="16"/>
                    </a:lnTo>
                    <a:lnTo>
                      <a:pt x="2" y="22"/>
                    </a:lnTo>
                    <a:lnTo>
                      <a:pt x="0" y="40"/>
                    </a:lnTo>
                    <a:lnTo>
                      <a:pt x="2" y="56"/>
                    </a:lnTo>
                    <a:lnTo>
                      <a:pt x="4" y="62"/>
                    </a:lnTo>
                    <a:lnTo>
                      <a:pt x="8" y="68"/>
                    </a:lnTo>
                    <a:lnTo>
                      <a:pt x="16" y="74"/>
                    </a:lnTo>
                    <a:lnTo>
                      <a:pt x="26" y="76"/>
                    </a:lnTo>
                    <a:lnTo>
                      <a:pt x="36" y="76"/>
                    </a:lnTo>
                    <a:lnTo>
                      <a:pt x="44" y="70"/>
                    </a:lnTo>
                    <a:lnTo>
                      <a:pt x="48" y="62"/>
                    </a:lnTo>
                    <a:lnTo>
                      <a:pt x="50" y="52"/>
                    </a:lnTo>
                    <a:lnTo>
                      <a:pt x="48" y="42"/>
                    </a:lnTo>
                    <a:lnTo>
                      <a:pt x="44" y="34"/>
                    </a:lnTo>
                    <a:lnTo>
                      <a:pt x="36" y="28"/>
                    </a:lnTo>
                    <a:lnTo>
                      <a:pt x="28" y="28"/>
                    </a:lnTo>
                    <a:lnTo>
                      <a:pt x="22" y="28"/>
                    </a:lnTo>
                    <a:lnTo>
                      <a:pt x="16" y="34"/>
                    </a:lnTo>
                    <a:lnTo>
                      <a:pt x="16" y="22"/>
                    </a:lnTo>
                    <a:lnTo>
                      <a:pt x="18" y="16"/>
                    </a:lnTo>
                    <a:lnTo>
                      <a:pt x="22" y="14"/>
                    </a:lnTo>
                    <a:lnTo>
                      <a:pt x="26" y="12"/>
                    </a:lnTo>
                    <a:lnTo>
                      <a:pt x="32" y="14"/>
                    </a:lnTo>
                    <a:lnTo>
                      <a:pt x="34" y="20"/>
                    </a:lnTo>
                    <a:lnTo>
                      <a:pt x="48" y="20"/>
                    </a:lnTo>
                    <a:lnTo>
                      <a:pt x="46" y="12"/>
                    </a:lnTo>
                    <a:lnTo>
                      <a:pt x="42" y="6"/>
                    </a:lnTo>
                    <a:close/>
                    <a:moveTo>
                      <a:pt x="20" y="40"/>
                    </a:moveTo>
                    <a:lnTo>
                      <a:pt x="20" y="40"/>
                    </a:lnTo>
                    <a:lnTo>
                      <a:pt x="22" y="38"/>
                    </a:lnTo>
                    <a:lnTo>
                      <a:pt x="26" y="38"/>
                    </a:lnTo>
                    <a:lnTo>
                      <a:pt x="30" y="38"/>
                    </a:lnTo>
                    <a:lnTo>
                      <a:pt x="34" y="42"/>
                    </a:lnTo>
                    <a:lnTo>
                      <a:pt x="36" y="46"/>
                    </a:lnTo>
                    <a:lnTo>
                      <a:pt x="36" y="52"/>
                    </a:lnTo>
                    <a:lnTo>
                      <a:pt x="36" y="58"/>
                    </a:lnTo>
                    <a:lnTo>
                      <a:pt x="34" y="62"/>
                    </a:lnTo>
                    <a:lnTo>
                      <a:pt x="30" y="64"/>
                    </a:lnTo>
                    <a:lnTo>
                      <a:pt x="26" y="64"/>
                    </a:lnTo>
                    <a:lnTo>
                      <a:pt x="22" y="64"/>
                    </a:lnTo>
                    <a:lnTo>
                      <a:pt x="20" y="62"/>
                    </a:lnTo>
                    <a:lnTo>
                      <a:pt x="18" y="56"/>
                    </a:lnTo>
                    <a:lnTo>
                      <a:pt x="16" y="50"/>
                    </a:lnTo>
                    <a:lnTo>
                      <a:pt x="16" y="44"/>
                    </a:lnTo>
                    <a:lnTo>
                      <a:pt x="20" y="40"/>
                    </a:lnTo>
                    <a:close/>
                  </a:path>
                </a:pathLst>
              </a:custGeom>
              <a:solidFill>
                <a:srgbClr val="000000"/>
              </a:solidFill>
              <a:ln w="9525">
                <a:noFill/>
                <a:round/>
                <a:headEnd/>
                <a:tailEnd/>
              </a:ln>
            </p:spPr>
            <p:txBody>
              <a:bodyPr/>
              <a:lstStyle/>
              <a:p>
                <a:endParaRPr lang="en-IN"/>
              </a:p>
            </p:txBody>
          </p:sp>
          <p:sp>
            <p:nvSpPr>
              <p:cNvPr id="103478" name="Freeform 150"/>
              <p:cNvSpPr>
                <a:spLocks/>
              </p:cNvSpPr>
              <p:nvPr/>
            </p:nvSpPr>
            <p:spPr bwMode="auto">
              <a:xfrm>
                <a:off x="6281738" y="3421063"/>
                <a:ext cx="50800" cy="120650"/>
              </a:xfrm>
              <a:custGeom>
                <a:avLst/>
                <a:gdLst>
                  <a:gd name="T0" fmla="*/ 2147483646 w 32"/>
                  <a:gd name="T1" fmla="*/ 0 h 76"/>
                  <a:gd name="T2" fmla="*/ 2147483646 w 32"/>
                  <a:gd name="T3" fmla="*/ 0 h 76"/>
                  <a:gd name="T4" fmla="*/ 2147483646 w 32"/>
                  <a:gd name="T5" fmla="*/ 0 h 76"/>
                  <a:gd name="T6" fmla="*/ 2147483646 w 32"/>
                  <a:gd name="T7" fmla="*/ 2147483646 h 76"/>
                  <a:gd name="T8" fmla="*/ 2147483646 w 32"/>
                  <a:gd name="T9" fmla="*/ 2147483646 h 76"/>
                  <a:gd name="T10" fmla="*/ 2147483646 w 32"/>
                  <a:gd name="T11" fmla="*/ 2147483646 h 76"/>
                  <a:gd name="T12" fmla="*/ 0 w 32"/>
                  <a:gd name="T13" fmla="*/ 2147483646 h 76"/>
                  <a:gd name="T14" fmla="*/ 0 w 32"/>
                  <a:gd name="T15" fmla="*/ 2147483646 h 76"/>
                  <a:gd name="T16" fmla="*/ 0 w 32"/>
                  <a:gd name="T17" fmla="*/ 2147483646 h 76"/>
                  <a:gd name="T18" fmla="*/ 2147483646 w 32"/>
                  <a:gd name="T19" fmla="*/ 2147483646 h 76"/>
                  <a:gd name="T20" fmla="*/ 2147483646 w 32"/>
                  <a:gd name="T21" fmla="*/ 2147483646 h 76"/>
                  <a:gd name="T22" fmla="*/ 2147483646 w 32"/>
                  <a:gd name="T23" fmla="*/ 2147483646 h 76"/>
                  <a:gd name="T24" fmla="*/ 2147483646 w 32"/>
                  <a:gd name="T25" fmla="*/ 2147483646 h 76"/>
                  <a:gd name="T26" fmla="*/ 2147483646 w 32"/>
                  <a:gd name="T27" fmla="*/ 0 h 76"/>
                  <a:gd name="T28" fmla="*/ 2147483646 w 32"/>
                  <a:gd name="T29" fmla="*/ 0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 h="76">
                    <a:moveTo>
                      <a:pt x="32" y="0"/>
                    </a:moveTo>
                    <a:lnTo>
                      <a:pt x="20" y="0"/>
                    </a:lnTo>
                    <a:lnTo>
                      <a:pt x="16" y="8"/>
                    </a:lnTo>
                    <a:lnTo>
                      <a:pt x="12" y="12"/>
                    </a:lnTo>
                    <a:lnTo>
                      <a:pt x="0" y="20"/>
                    </a:lnTo>
                    <a:lnTo>
                      <a:pt x="0" y="32"/>
                    </a:lnTo>
                    <a:lnTo>
                      <a:pt x="10" y="28"/>
                    </a:lnTo>
                    <a:lnTo>
                      <a:pt x="18" y="22"/>
                    </a:lnTo>
                    <a:lnTo>
                      <a:pt x="18" y="76"/>
                    </a:lnTo>
                    <a:lnTo>
                      <a:pt x="32" y="76"/>
                    </a:lnTo>
                    <a:lnTo>
                      <a:pt x="32" y="0"/>
                    </a:lnTo>
                    <a:close/>
                  </a:path>
                </a:pathLst>
              </a:custGeom>
              <a:solidFill>
                <a:srgbClr val="000000"/>
              </a:solidFill>
              <a:ln w="9525">
                <a:noFill/>
                <a:round/>
                <a:headEnd/>
                <a:tailEnd/>
              </a:ln>
            </p:spPr>
            <p:txBody>
              <a:bodyPr/>
              <a:lstStyle/>
              <a:p>
                <a:endParaRPr lang="en-IN"/>
              </a:p>
            </p:txBody>
          </p:sp>
          <p:sp>
            <p:nvSpPr>
              <p:cNvPr id="103479" name="Freeform 152"/>
              <p:cNvSpPr>
                <a:spLocks noEditPoints="1"/>
              </p:cNvSpPr>
              <p:nvPr/>
            </p:nvSpPr>
            <p:spPr bwMode="auto">
              <a:xfrm>
                <a:off x="7148513" y="3421063"/>
                <a:ext cx="79375" cy="120650"/>
              </a:xfrm>
              <a:custGeom>
                <a:avLst/>
                <a:gdLst>
                  <a:gd name="T0" fmla="*/ 2147483646 w 50"/>
                  <a:gd name="T1" fmla="*/ 2147483646 h 76"/>
                  <a:gd name="T2" fmla="*/ 2147483646 w 50"/>
                  <a:gd name="T3" fmla="*/ 0 h 76"/>
                  <a:gd name="T4" fmla="*/ 2147483646 w 50"/>
                  <a:gd name="T5" fmla="*/ 2147483646 h 76"/>
                  <a:gd name="T6" fmla="*/ 2147483646 w 50"/>
                  <a:gd name="T7" fmla="*/ 2147483646 h 76"/>
                  <a:gd name="T8" fmla="*/ 2147483646 w 50"/>
                  <a:gd name="T9" fmla="*/ 2147483646 h 76"/>
                  <a:gd name="T10" fmla="*/ 2147483646 w 50"/>
                  <a:gd name="T11" fmla="*/ 2147483646 h 76"/>
                  <a:gd name="T12" fmla="*/ 0 w 50"/>
                  <a:gd name="T13" fmla="*/ 2147483646 h 76"/>
                  <a:gd name="T14" fmla="*/ 2147483646 w 50"/>
                  <a:gd name="T15" fmla="*/ 2147483646 h 76"/>
                  <a:gd name="T16" fmla="*/ 2147483646 w 50"/>
                  <a:gd name="T17" fmla="*/ 2147483646 h 76"/>
                  <a:gd name="T18" fmla="*/ 2147483646 w 50"/>
                  <a:gd name="T19" fmla="*/ 2147483646 h 76"/>
                  <a:gd name="T20" fmla="*/ 2147483646 w 50"/>
                  <a:gd name="T21" fmla="*/ 2147483646 h 76"/>
                  <a:gd name="T22" fmla="*/ 2147483646 w 50"/>
                  <a:gd name="T23" fmla="*/ 2147483646 h 76"/>
                  <a:gd name="T24" fmla="*/ 2147483646 w 50"/>
                  <a:gd name="T25" fmla="*/ 2147483646 h 76"/>
                  <a:gd name="T26" fmla="*/ 2147483646 w 50"/>
                  <a:gd name="T27" fmla="*/ 2147483646 h 76"/>
                  <a:gd name="T28" fmla="*/ 2147483646 w 50"/>
                  <a:gd name="T29" fmla="*/ 2147483646 h 76"/>
                  <a:gd name="T30" fmla="*/ 2147483646 w 50"/>
                  <a:gd name="T31" fmla="*/ 2147483646 h 76"/>
                  <a:gd name="T32" fmla="*/ 2147483646 w 50"/>
                  <a:gd name="T33" fmla="*/ 2147483646 h 76"/>
                  <a:gd name="T34" fmla="*/ 2147483646 w 50"/>
                  <a:gd name="T35" fmla="*/ 2147483646 h 76"/>
                  <a:gd name="T36" fmla="*/ 2147483646 w 50"/>
                  <a:gd name="T37" fmla="*/ 2147483646 h 76"/>
                  <a:gd name="T38" fmla="*/ 2147483646 w 50"/>
                  <a:gd name="T39" fmla="*/ 2147483646 h 76"/>
                  <a:gd name="T40" fmla="*/ 2147483646 w 50"/>
                  <a:gd name="T41" fmla="*/ 2147483646 h 76"/>
                  <a:gd name="T42" fmla="*/ 2147483646 w 50"/>
                  <a:gd name="T43" fmla="*/ 2147483646 h 76"/>
                  <a:gd name="T44" fmla="*/ 2147483646 w 50"/>
                  <a:gd name="T45" fmla="*/ 2147483646 h 76"/>
                  <a:gd name="T46" fmla="*/ 2147483646 w 50"/>
                  <a:gd name="T47" fmla="*/ 2147483646 h 76"/>
                  <a:gd name="T48" fmla="*/ 2147483646 w 50"/>
                  <a:gd name="T49" fmla="*/ 2147483646 h 76"/>
                  <a:gd name="T50" fmla="*/ 2147483646 w 50"/>
                  <a:gd name="T51" fmla="*/ 2147483646 h 76"/>
                  <a:gd name="T52" fmla="*/ 2147483646 w 50"/>
                  <a:gd name="T53" fmla="*/ 2147483646 h 76"/>
                  <a:gd name="T54" fmla="*/ 2147483646 w 50"/>
                  <a:gd name="T55" fmla="*/ 2147483646 h 76"/>
                  <a:gd name="T56" fmla="*/ 2147483646 w 50"/>
                  <a:gd name="T57" fmla="*/ 2147483646 h 76"/>
                  <a:gd name="T58" fmla="*/ 2147483646 w 50"/>
                  <a:gd name="T59" fmla="*/ 2147483646 h 76"/>
                  <a:gd name="T60" fmla="*/ 2147483646 w 50"/>
                  <a:gd name="T61" fmla="*/ 2147483646 h 76"/>
                  <a:gd name="T62" fmla="*/ 2147483646 w 50"/>
                  <a:gd name="T63" fmla="*/ 2147483646 h 76"/>
                  <a:gd name="T64" fmla="*/ 2147483646 w 50"/>
                  <a:gd name="T65" fmla="*/ 2147483646 h 76"/>
                  <a:gd name="T66" fmla="*/ 2147483646 w 50"/>
                  <a:gd name="T67" fmla="*/ 2147483646 h 76"/>
                  <a:gd name="T68" fmla="*/ 2147483646 w 50"/>
                  <a:gd name="T69" fmla="*/ 2147483646 h 76"/>
                  <a:gd name="T70" fmla="*/ 2147483646 w 50"/>
                  <a:gd name="T71" fmla="*/ 2147483646 h 76"/>
                  <a:gd name="T72" fmla="*/ 2147483646 w 50"/>
                  <a:gd name="T73" fmla="*/ 2147483646 h 76"/>
                  <a:gd name="T74" fmla="*/ 2147483646 w 50"/>
                  <a:gd name="T75" fmla="*/ 2147483646 h 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0" h="76">
                    <a:moveTo>
                      <a:pt x="40" y="6"/>
                    </a:moveTo>
                    <a:lnTo>
                      <a:pt x="40" y="6"/>
                    </a:lnTo>
                    <a:lnTo>
                      <a:pt x="34" y="2"/>
                    </a:lnTo>
                    <a:lnTo>
                      <a:pt x="26" y="0"/>
                    </a:lnTo>
                    <a:lnTo>
                      <a:pt x="22" y="2"/>
                    </a:lnTo>
                    <a:lnTo>
                      <a:pt x="16" y="2"/>
                    </a:lnTo>
                    <a:lnTo>
                      <a:pt x="12" y="6"/>
                    </a:lnTo>
                    <a:lnTo>
                      <a:pt x="8" y="10"/>
                    </a:lnTo>
                    <a:lnTo>
                      <a:pt x="4" y="16"/>
                    </a:lnTo>
                    <a:lnTo>
                      <a:pt x="2" y="22"/>
                    </a:lnTo>
                    <a:lnTo>
                      <a:pt x="0" y="40"/>
                    </a:lnTo>
                    <a:lnTo>
                      <a:pt x="2" y="56"/>
                    </a:lnTo>
                    <a:lnTo>
                      <a:pt x="4" y="62"/>
                    </a:lnTo>
                    <a:lnTo>
                      <a:pt x="6" y="68"/>
                    </a:lnTo>
                    <a:lnTo>
                      <a:pt x="16" y="74"/>
                    </a:lnTo>
                    <a:lnTo>
                      <a:pt x="26" y="76"/>
                    </a:lnTo>
                    <a:lnTo>
                      <a:pt x="34" y="76"/>
                    </a:lnTo>
                    <a:lnTo>
                      <a:pt x="42" y="70"/>
                    </a:lnTo>
                    <a:lnTo>
                      <a:pt x="48" y="62"/>
                    </a:lnTo>
                    <a:lnTo>
                      <a:pt x="50" y="52"/>
                    </a:lnTo>
                    <a:lnTo>
                      <a:pt x="48" y="42"/>
                    </a:lnTo>
                    <a:lnTo>
                      <a:pt x="42" y="34"/>
                    </a:lnTo>
                    <a:lnTo>
                      <a:pt x="36" y="28"/>
                    </a:lnTo>
                    <a:lnTo>
                      <a:pt x="28" y="28"/>
                    </a:lnTo>
                    <a:lnTo>
                      <a:pt x="20" y="28"/>
                    </a:lnTo>
                    <a:lnTo>
                      <a:pt x="14" y="34"/>
                    </a:lnTo>
                    <a:lnTo>
                      <a:pt x="16" y="22"/>
                    </a:lnTo>
                    <a:lnTo>
                      <a:pt x="18" y="16"/>
                    </a:lnTo>
                    <a:lnTo>
                      <a:pt x="22" y="14"/>
                    </a:lnTo>
                    <a:lnTo>
                      <a:pt x="26" y="12"/>
                    </a:lnTo>
                    <a:lnTo>
                      <a:pt x="32" y="14"/>
                    </a:lnTo>
                    <a:lnTo>
                      <a:pt x="34" y="20"/>
                    </a:lnTo>
                    <a:lnTo>
                      <a:pt x="48" y="20"/>
                    </a:lnTo>
                    <a:lnTo>
                      <a:pt x="46" y="12"/>
                    </a:lnTo>
                    <a:lnTo>
                      <a:pt x="40" y="6"/>
                    </a:lnTo>
                    <a:close/>
                    <a:moveTo>
                      <a:pt x="18" y="40"/>
                    </a:moveTo>
                    <a:lnTo>
                      <a:pt x="18" y="40"/>
                    </a:lnTo>
                    <a:lnTo>
                      <a:pt x="22" y="38"/>
                    </a:lnTo>
                    <a:lnTo>
                      <a:pt x="26" y="38"/>
                    </a:lnTo>
                    <a:lnTo>
                      <a:pt x="30" y="38"/>
                    </a:lnTo>
                    <a:lnTo>
                      <a:pt x="32" y="42"/>
                    </a:lnTo>
                    <a:lnTo>
                      <a:pt x="34" y="46"/>
                    </a:lnTo>
                    <a:lnTo>
                      <a:pt x="36" y="52"/>
                    </a:lnTo>
                    <a:lnTo>
                      <a:pt x="34" y="58"/>
                    </a:lnTo>
                    <a:lnTo>
                      <a:pt x="32" y="62"/>
                    </a:lnTo>
                    <a:lnTo>
                      <a:pt x="30" y="64"/>
                    </a:lnTo>
                    <a:lnTo>
                      <a:pt x="26" y="64"/>
                    </a:lnTo>
                    <a:lnTo>
                      <a:pt x="22" y="64"/>
                    </a:lnTo>
                    <a:lnTo>
                      <a:pt x="18" y="62"/>
                    </a:lnTo>
                    <a:lnTo>
                      <a:pt x="16" y="56"/>
                    </a:lnTo>
                    <a:lnTo>
                      <a:pt x="16" y="50"/>
                    </a:lnTo>
                    <a:lnTo>
                      <a:pt x="16" y="44"/>
                    </a:lnTo>
                    <a:lnTo>
                      <a:pt x="18" y="40"/>
                    </a:lnTo>
                    <a:close/>
                  </a:path>
                </a:pathLst>
              </a:custGeom>
              <a:solidFill>
                <a:srgbClr val="000000"/>
              </a:solidFill>
              <a:ln w="9525">
                <a:noFill/>
                <a:round/>
                <a:headEnd/>
                <a:tailEnd/>
              </a:ln>
            </p:spPr>
            <p:txBody>
              <a:bodyPr/>
              <a:lstStyle/>
              <a:p>
                <a:endParaRPr lang="en-IN"/>
              </a:p>
            </p:txBody>
          </p:sp>
          <p:sp>
            <p:nvSpPr>
              <p:cNvPr id="103480" name="Freeform 153"/>
              <p:cNvSpPr>
                <a:spLocks/>
              </p:cNvSpPr>
              <p:nvPr/>
            </p:nvSpPr>
            <p:spPr bwMode="auto">
              <a:xfrm>
                <a:off x="7891463" y="3421063"/>
                <a:ext cx="50800" cy="120650"/>
              </a:xfrm>
              <a:custGeom>
                <a:avLst/>
                <a:gdLst>
                  <a:gd name="T0" fmla="*/ 2147483646 w 32"/>
                  <a:gd name="T1" fmla="*/ 0 h 76"/>
                  <a:gd name="T2" fmla="*/ 2147483646 w 32"/>
                  <a:gd name="T3" fmla="*/ 0 h 76"/>
                  <a:gd name="T4" fmla="*/ 2147483646 w 32"/>
                  <a:gd name="T5" fmla="*/ 0 h 76"/>
                  <a:gd name="T6" fmla="*/ 2147483646 w 32"/>
                  <a:gd name="T7" fmla="*/ 2147483646 h 76"/>
                  <a:gd name="T8" fmla="*/ 2147483646 w 32"/>
                  <a:gd name="T9" fmla="*/ 2147483646 h 76"/>
                  <a:gd name="T10" fmla="*/ 2147483646 w 32"/>
                  <a:gd name="T11" fmla="*/ 2147483646 h 76"/>
                  <a:gd name="T12" fmla="*/ 0 w 32"/>
                  <a:gd name="T13" fmla="*/ 2147483646 h 76"/>
                  <a:gd name="T14" fmla="*/ 0 w 32"/>
                  <a:gd name="T15" fmla="*/ 2147483646 h 76"/>
                  <a:gd name="T16" fmla="*/ 0 w 32"/>
                  <a:gd name="T17" fmla="*/ 2147483646 h 76"/>
                  <a:gd name="T18" fmla="*/ 2147483646 w 32"/>
                  <a:gd name="T19" fmla="*/ 2147483646 h 76"/>
                  <a:gd name="T20" fmla="*/ 2147483646 w 32"/>
                  <a:gd name="T21" fmla="*/ 2147483646 h 76"/>
                  <a:gd name="T22" fmla="*/ 2147483646 w 32"/>
                  <a:gd name="T23" fmla="*/ 2147483646 h 76"/>
                  <a:gd name="T24" fmla="*/ 2147483646 w 32"/>
                  <a:gd name="T25" fmla="*/ 2147483646 h 76"/>
                  <a:gd name="T26" fmla="*/ 2147483646 w 32"/>
                  <a:gd name="T27" fmla="*/ 0 h 76"/>
                  <a:gd name="T28" fmla="*/ 2147483646 w 32"/>
                  <a:gd name="T29" fmla="*/ 0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 h="76">
                    <a:moveTo>
                      <a:pt x="32" y="0"/>
                    </a:moveTo>
                    <a:lnTo>
                      <a:pt x="20" y="0"/>
                    </a:lnTo>
                    <a:lnTo>
                      <a:pt x="18" y="8"/>
                    </a:lnTo>
                    <a:lnTo>
                      <a:pt x="12" y="12"/>
                    </a:lnTo>
                    <a:lnTo>
                      <a:pt x="0" y="20"/>
                    </a:lnTo>
                    <a:lnTo>
                      <a:pt x="0" y="32"/>
                    </a:lnTo>
                    <a:lnTo>
                      <a:pt x="10" y="28"/>
                    </a:lnTo>
                    <a:lnTo>
                      <a:pt x="18" y="22"/>
                    </a:lnTo>
                    <a:lnTo>
                      <a:pt x="18" y="76"/>
                    </a:lnTo>
                    <a:lnTo>
                      <a:pt x="32" y="76"/>
                    </a:lnTo>
                    <a:lnTo>
                      <a:pt x="32" y="0"/>
                    </a:lnTo>
                    <a:close/>
                  </a:path>
                </a:pathLst>
              </a:custGeom>
              <a:solidFill>
                <a:srgbClr val="000000"/>
              </a:solidFill>
              <a:ln w="9525">
                <a:noFill/>
                <a:round/>
                <a:headEnd/>
                <a:tailEnd/>
              </a:ln>
            </p:spPr>
            <p:txBody>
              <a:bodyPr/>
              <a:lstStyle/>
              <a:p>
                <a:endParaRPr lang="en-IN"/>
              </a:p>
            </p:txBody>
          </p:sp>
          <p:sp>
            <p:nvSpPr>
              <p:cNvPr id="103481" name="Line 161"/>
              <p:cNvSpPr>
                <a:spLocks noChangeShapeType="1"/>
              </p:cNvSpPr>
              <p:nvPr/>
            </p:nvSpPr>
            <p:spPr bwMode="auto">
              <a:xfrm>
                <a:off x="5586413" y="2732088"/>
                <a:ext cx="2844800" cy="0"/>
              </a:xfrm>
              <a:prstGeom prst="line">
                <a:avLst/>
              </a:prstGeom>
              <a:noFill/>
              <a:ln w="31750">
                <a:solidFill>
                  <a:srgbClr val="0070C0"/>
                </a:solidFill>
                <a:round/>
                <a:headEnd/>
                <a:tailEnd/>
              </a:ln>
            </p:spPr>
            <p:txBody>
              <a:bodyPr/>
              <a:lstStyle/>
              <a:p>
                <a:endParaRPr lang="en-IN"/>
              </a:p>
            </p:txBody>
          </p:sp>
          <p:grpSp>
            <p:nvGrpSpPr>
              <p:cNvPr id="4" name="Group 128"/>
              <p:cNvGrpSpPr>
                <a:grpSpLocks/>
              </p:cNvGrpSpPr>
              <p:nvPr/>
            </p:nvGrpSpPr>
            <p:grpSpPr bwMode="auto">
              <a:xfrm>
                <a:off x="5586413" y="2341563"/>
                <a:ext cx="2844800" cy="746125"/>
                <a:chOff x="5586413" y="2341563"/>
                <a:chExt cx="2844800" cy="746125"/>
              </a:xfrm>
            </p:grpSpPr>
            <p:sp>
              <p:nvSpPr>
                <p:cNvPr id="103487" name="Freeform 155"/>
                <p:cNvSpPr>
                  <a:spLocks/>
                </p:cNvSpPr>
                <p:nvPr/>
              </p:nvSpPr>
              <p:spPr bwMode="auto">
                <a:xfrm>
                  <a:off x="5586413" y="2341563"/>
                  <a:ext cx="784225" cy="746125"/>
                </a:xfrm>
                <a:custGeom>
                  <a:avLst/>
                  <a:gdLst>
                    <a:gd name="T0" fmla="*/ 2147483646 w 494"/>
                    <a:gd name="T1" fmla="*/ 2147483646 h 470"/>
                    <a:gd name="T2" fmla="*/ 2147483646 w 494"/>
                    <a:gd name="T3" fmla="*/ 2147483646 h 470"/>
                    <a:gd name="T4" fmla="*/ 2147483646 w 494"/>
                    <a:gd name="T5" fmla="*/ 2147483646 h 470"/>
                    <a:gd name="T6" fmla="*/ 2147483646 w 494"/>
                    <a:gd name="T7" fmla="*/ 2147483646 h 470"/>
                    <a:gd name="T8" fmla="*/ 2147483646 w 494"/>
                    <a:gd name="T9" fmla="*/ 2147483646 h 470"/>
                    <a:gd name="T10" fmla="*/ 2147483646 w 494"/>
                    <a:gd name="T11" fmla="*/ 2147483646 h 470"/>
                    <a:gd name="T12" fmla="*/ 2147483646 w 494"/>
                    <a:gd name="T13" fmla="*/ 2147483646 h 470"/>
                    <a:gd name="T14" fmla="*/ 2147483646 w 494"/>
                    <a:gd name="T15" fmla="*/ 2147483646 h 470"/>
                    <a:gd name="T16" fmla="*/ 2147483646 w 494"/>
                    <a:gd name="T17" fmla="*/ 2147483646 h 470"/>
                    <a:gd name="T18" fmla="*/ 2147483646 w 494"/>
                    <a:gd name="T19" fmla="*/ 2147483646 h 470"/>
                    <a:gd name="T20" fmla="*/ 2147483646 w 494"/>
                    <a:gd name="T21" fmla="*/ 2147483646 h 470"/>
                    <a:gd name="T22" fmla="*/ 2147483646 w 494"/>
                    <a:gd name="T23" fmla="*/ 2147483646 h 470"/>
                    <a:gd name="T24" fmla="*/ 2147483646 w 494"/>
                    <a:gd name="T25" fmla="*/ 2147483646 h 470"/>
                    <a:gd name="T26" fmla="*/ 2147483646 w 494"/>
                    <a:gd name="T27" fmla="*/ 2147483646 h 470"/>
                    <a:gd name="T28" fmla="*/ 2147483646 w 494"/>
                    <a:gd name="T29" fmla="*/ 2147483646 h 470"/>
                    <a:gd name="T30" fmla="*/ 2147483646 w 494"/>
                    <a:gd name="T31" fmla="*/ 2147483646 h 470"/>
                    <a:gd name="T32" fmla="*/ 2147483646 w 494"/>
                    <a:gd name="T33" fmla="*/ 0 h 470"/>
                    <a:gd name="T34" fmla="*/ 2147483646 w 494"/>
                    <a:gd name="T35" fmla="*/ 0 h 470"/>
                    <a:gd name="T36" fmla="*/ 2147483646 w 494"/>
                    <a:gd name="T37" fmla="*/ 0 h 470"/>
                    <a:gd name="T38" fmla="*/ 2147483646 w 494"/>
                    <a:gd name="T39" fmla="*/ 0 h 470"/>
                    <a:gd name="T40" fmla="*/ 2147483646 w 494"/>
                    <a:gd name="T41" fmla="*/ 0 h 470"/>
                    <a:gd name="T42" fmla="*/ 2147483646 w 494"/>
                    <a:gd name="T43" fmla="*/ 2147483646 h 470"/>
                    <a:gd name="T44" fmla="*/ 2147483646 w 494"/>
                    <a:gd name="T45" fmla="*/ 2147483646 h 470"/>
                    <a:gd name="T46" fmla="*/ 2147483646 w 494"/>
                    <a:gd name="T47" fmla="*/ 2147483646 h 470"/>
                    <a:gd name="T48" fmla="*/ 2147483646 w 494"/>
                    <a:gd name="T49" fmla="*/ 2147483646 h 470"/>
                    <a:gd name="T50" fmla="*/ 2147483646 w 494"/>
                    <a:gd name="T51" fmla="*/ 2147483646 h 470"/>
                    <a:gd name="T52" fmla="*/ 2147483646 w 494"/>
                    <a:gd name="T53" fmla="*/ 2147483646 h 470"/>
                    <a:gd name="T54" fmla="*/ 2147483646 w 494"/>
                    <a:gd name="T55" fmla="*/ 2147483646 h 470"/>
                    <a:gd name="T56" fmla="*/ 2147483646 w 494"/>
                    <a:gd name="T57" fmla="*/ 2147483646 h 470"/>
                    <a:gd name="T58" fmla="*/ 2147483646 w 494"/>
                    <a:gd name="T59" fmla="*/ 2147483646 h 470"/>
                    <a:gd name="T60" fmla="*/ 2147483646 w 494"/>
                    <a:gd name="T61" fmla="*/ 2147483646 h 470"/>
                    <a:gd name="T62" fmla="*/ 2147483646 w 494"/>
                    <a:gd name="T63" fmla="*/ 2147483646 h 470"/>
                    <a:gd name="T64" fmla="*/ 2147483646 w 494"/>
                    <a:gd name="T65" fmla="*/ 2147483646 h 470"/>
                    <a:gd name="T66" fmla="*/ 2147483646 w 494"/>
                    <a:gd name="T67" fmla="*/ 2147483646 h 470"/>
                    <a:gd name="T68" fmla="*/ 2147483646 w 494"/>
                    <a:gd name="T69" fmla="*/ 2147483646 h 470"/>
                    <a:gd name="T70" fmla="*/ 2147483646 w 494"/>
                    <a:gd name="T71" fmla="*/ 2147483646 h 470"/>
                    <a:gd name="T72" fmla="*/ 0 w 494"/>
                    <a:gd name="T73" fmla="*/ 2147483646 h 4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94" h="470">
                      <a:moveTo>
                        <a:pt x="494" y="470"/>
                      </a:moveTo>
                      <a:lnTo>
                        <a:pt x="492" y="422"/>
                      </a:lnTo>
                      <a:lnTo>
                        <a:pt x="490" y="376"/>
                      </a:lnTo>
                      <a:lnTo>
                        <a:pt x="486" y="330"/>
                      </a:lnTo>
                      <a:lnTo>
                        <a:pt x="478" y="288"/>
                      </a:lnTo>
                      <a:lnTo>
                        <a:pt x="472" y="246"/>
                      </a:lnTo>
                      <a:lnTo>
                        <a:pt x="462" y="208"/>
                      </a:lnTo>
                      <a:lnTo>
                        <a:pt x="452" y="170"/>
                      </a:lnTo>
                      <a:lnTo>
                        <a:pt x="440" y="138"/>
                      </a:lnTo>
                      <a:lnTo>
                        <a:pt x="428" y="108"/>
                      </a:lnTo>
                      <a:lnTo>
                        <a:pt x="414" y="80"/>
                      </a:lnTo>
                      <a:lnTo>
                        <a:pt x="400" y="56"/>
                      </a:lnTo>
                      <a:lnTo>
                        <a:pt x="384" y="36"/>
                      </a:lnTo>
                      <a:lnTo>
                        <a:pt x="368" y="20"/>
                      </a:lnTo>
                      <a:lnTo>
                        <a:pt x="350" y="10"/>
                      </a:lnTo>
                      <a:lnTo>
                        <a:pt x="332" y="2"/>
                      </a:lnTo>
                      <a:lnTo>
                        <a:pt x="322" y="0"/>
                      </a:lnTo>
                      <a:lnTo>
                        <a:pt x="314" y="0"/>
                      </a:lnTo>
                      <a:lnTo>
                        <a:pt x="312" y="0"/>
                      </a:lnTo>
                      <a:lnTo>
                        <a:pt x="296" y="0"/>
                      </a:lnTo>
                      <a:lnTo>
                        <a:pt x="282" y="2"/>
                      </a:lnTo>
                      <a:lnTo>
                        <a:pt x="250" y="8"/>
                      </a:lnTo>
                      <a:lnTo>
                        <a:pt x="220" y="20"/>
                      </a:lnTo>
                      <a:lnTo>
                        <a:pt x="192" y="36"/>
                      </a:lnTo>
                      <a:lnTo>
                        <a:pt x="164" y="56"/>
                      </a:lnTo>
                      <a:lnTo>
                        <a:pt x="140" y="78"/>
                      </a:lnTo>
                      <a:lnTo>
                        <a:pt x="116" y="106"/>
                      </a:lnTo>
                      <a:lnTo>
                        <a:pt x="92" y="136"/>
                      </a:lnTo>
                      <a:lnTo>
                        <a:pt x="72" y="168"/>
                      </a:lnTo>
                      <a:lnTo>
                        <a:pt x="54" y="204"/>
                      </a:lnTo>
                      <a:lnTo>
                        <a:pt x="38" y="242"/>
                      </a:lnTo>
                      <a:lnTo>
                        <a:pt x="26" y="284"/>
                      </a:lnTo>
                      <a:lnTo>
                        <a:pt x="14" y="326"/>
                      </a:lnTo>
                      <a:lnTo>
                        <a:pt x="6" y="370"/>
                      </a:lnTo>
                      <a:lnTo>
                        <a:pt x="2" y="416"/>
                      </a:lnTo>
                      <a:lnTo>
                        <a:pt x="0" y="464"/>
                      </a:lnTo>
                    </a:path>
                  </a:pathLst>
                </a:custGeom>
                <a:noFill/>
                <a:ln w="31750">
                  <a:solidFill>
                    <a:srgbClr val="D52B1E"/>
                  </a:solidFill>
                  <a:prstDash val="sysDash"/>
                  <a:round/>
                  <a:headEnd/>
                  <a:tailEnd/>
                </a:ln>
              </p:spPr>
              <p:txBody>
                <a:bodyPr/>
                <a:lstStyle/>
                <a:p>
                  <a:endParaRPr lang="en-IN"/>
                </a:p>
              </p:txBody>
            </p:sp>
            <p:sp>
              <p:nvSpPr>
                <p:cNvPr id="103488" name="Freeform 160"/>
                <p:cNvSpPr>
                  <a:spLocks/>
                </p:cNvSpPr>
                <p:nvPr/>
              </p:nvSpPr>
              <p:spPr bwMode="auto">
                <a:xfrm>
                  <a:off x="7151688" y="2341563"/>
                  <a:ext cx="784225" cy="746125"/>
                </a:xfrm>
                <a:custGeom>
                  <a:avLst/>
                  <a:gdLst>
                    <a:gd name="T0" fmla="*/ 2147483646 w 494"/>
                    <a:gd name="T1" fmla="*/ 2147483646 h 470"/>
                    <a:gd name="T2" fmla="*/ 2147483646 w 494"/>
                    <a:gd name="T3" fmla="*/ 2147483646 h 470"/>
                    <a:gd name="T4" fmla="*/ 2147483646 w 494"/>
                    <a:gd name="T5" fmla="*/ 2147483646 h 470"/>
                    <a:gd name="T6" fmla="*/ 2147483646 w 494"/>
                    <a:gd name="T7" fmla="*/ 2147483646 h 470"/>
                    <a:gd name="T8" fmla="*/ 2147483646 w 494"/>
                    <a:gd name="T9" fmla="*/ 2147483646 h 470"/>
                    <a:gd name="T10" fmla="*/ 2147483646 w 494"/>
                    <a:gd name="T11" fmla="*/ 2147483646 h 470"/>
                    <a:gd name="T12" fmla="*/ 2147483646 w 494"/>
                    <a:gd name="T13" fmla="*/ 2147483646 h 470"/>
                    <a:gd name="T14" fmla="*/ 2147483646 w 494"/>
                    <a:gd name="T15" fmla="*/ 2147483646 h 470"/>
                    <a:gd name="T16" fmla="*/ 2147483646 w 494"/>
                    <a:gd name="T17" fmla="*/ 2147483646 h 470"/>
                    <a:gd name="T18" fmla="*/ 2147483646 w 494"/>
                    <a:gd name="T19" fmla="*/ 2147483646 h 470"/>
                    <a:gd name="T20" fmla="*/ 2147483646 w 494"/>
                    <a:gd name="T21" fmla="*/ 2147483646 h 470"/>
                    <a:gd name="T22" fmla="*/ 2147483646 w 494"/>
                    <a:gd name="T23" fmla="*/ 2147483646 h 470"/>
                    <a:gd name="T24" fmla="*/ 2147483646 w 494"/>
                    <a:gd name="T25" fmla="*/ 2147483646 h 470"/>
                    <a:gd name="T26" fmla="*/ 2147483646 w 494"/>
                    <a:gd name="T27" fmla="*/ 2147483646 h 470"/>
                    <a:gd name="T28" fmla="*/ 2147483646 w 494"/>
                    <a:gd name="T29" fmla="*/ 2147483646 h 470"/>
                    <a:gd name="T30" fmla="*/ 2147483646 w 494"/>
                    <a:gd name="T31" fmla="*/ 2147483646 h 470"/>
                    <a:gd name="T32" fmla="*/ 2147483646 w 494"/>
                    <a:gd name="T33" fmla="*/ 0 h 470"/>
                    <a:gd name="T34" fmla="*/ 2147483646 w 494"/>
                    <a:gd name="T35" fmla="*/ 0 h 470"/>
                    <a:gd name="T36" fmla="*/ 2147483646 w 494"/>
                    <a:gd name="T37" fmla="*/ 0 h 470"/>
                    <a:gd name="T38" fmla="*/ 2147483646 w 494"/>
                    <a:gd name="T39" fmla="*/ 0 h 470"/>
                    <a:gd name="T40" fmla="*/ 2147483646 w 494"/>
                    <a:gd name="T41" fmla="*/ 0 h 470"/>
                    <a:gd name="T42" fmla="*/ 2147483646 w 494"/>
                    <a:gd name="T43" fmla="*/ 2147483646 h 470"/>
                    <a:gd name="T44" fmla="*/ 2147483646 w 494"/>
                    <a:gd name="T45" fmla="*/ 2147483646 h 470"/>
                    <a:gd name="T46" fmla="*/ 2147483646 w 494"/>
                    <a:gd name="T47" fmla="*/ 2147483646 h 470"/>
                    <a:gd name="T48" fmla="*/ 2147483646 w 494"/>
                    <a:gd name="T49" fmla="*/ 2147483646 h 470"/>
                    <a:gd name="T50" fmla="*/ 2147483646 w 494"/>
                    <a:gd name="T51" fmla="*/ 2147483646 h 470"/>
                    <a:gd name="T52" fmla="*/ 2147483646 w 494"/>
                    <a:gd name="T53" fmla="*/ 2147483646 h 470"/>
                    <a:gd name="T54" fmla="*/ 2147483646 w 494"/>
                    <a:gd name="T55" fmla="*/ 2147483646 h 470"/>
                    <a:gd name="T56" fmla="*/ 2147483646 w 494"/>
                    <a:gd name="T57" fmla="*/ 2147483646 h 470"/>
                    <a:gd name="T58" fmla="*/ 2147483646 w 494"/>
                    <a:gd name="T59" fmla="*/ 2147483646 h 470"/>
                    <a:gd name="T60" fmla="*/ 2147483646 w 494"/>
                    <a:gd name="T61" fmla="*/ 2147483646 h 470"/>
                    <a:gd name="T62" fmla="*/ 2147483646 w 494"/>
                    <a:gd name="T63" fmla="*/ 2147483646 h 470"/>
                    <a:gd name="T64" fmla="*/ 2147483646 w 494"/>
                    <a:gd name="T65" fmla="*/ 2147483646 h 470"/>
                    <a:gd name="T66" fmla="*/ 2147483646 w 494"/>
                    <a:gd name="T67" fmla="*/ 2147483646 h 470"/>
                    <a:gd name="T68" fmla="*/ 2147483646 w 494"/>
                    <a:gd name="T69" fmla="*/ 2147483646 h 470"/>
                    <a:gd name="T70" fmla="*/ 2147483646 w 494"/>
                    <a:gd name="T71" fmla="*/ 2147483646 h 470"/>
                    <a:gd name="T72" fmla="*/ 0 w 494"/>
                    <a:gd name="T73" fmla="*/ 2147483646 h 4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94" h="470">
                      <a:moveTo>
                        <a:pt x="494" y="470"/>
                      </a:moveTo>
                      <a:lnTo>
                        <a:pt x="492" y="422"/>
                      </a:lnTo>
                      <a:lnTo>
                        <a:pt x="490" y="376"/>
                      </a:lnTo>
                      <a:lnTo>
                        <a:pt x="486" y="330"/>
                      </a:lnTo>
                      <a:lnTo>
                        <a:pt x="480" y="288"/>
                      </a:lnTo>
                      <a:lnTo>
                        <a:pt x="472" y="246"/>
                      </a:lnTo>
                      <a:lnTo>
                        <a:pt x="462" y="208"/>
                      </a:lnTo>
                      <a:lnTo>
                        <a:pt x="452" y="170"/>
                      </a:lnTo>
                      <a:lnTo>
                        <a:pt x="440" y="138"/>
                      </a:lnTo>
                      <a:lnTo>
                        <a:pt x="428" y="108"/>
                      </a:lnTo>
                      <a:lnTo>
                        <a:pt x="414" y="80"/>
                      </a:lnTo>
                      <a:lnTo>
                        <a:pt x="400" y="56"/>
                      </a:lnTo>
                      <a:lnTo>
                        <a:pt x="384" y="36"/>
                      </a:lnTo>
                      <a:lnTo>
                        <a:pt x="368" y="20"/>
                      </a:lnTo>
                      <a:lnTo>
                        <a:pt x="350" y="10"/>
                      </a:lnTo>
                      <a:lnTo>
                        <a:pt x="332" y="2"/>
                      </a:lnTo>
                      <a:lnTo>
                        <a:pt x="324" y="0"/>
                      </a:lnTo>
                      <a:lnTo>
                        <a:pt x="314" y="0"/>
                      </a:lnTo>
                      <a:lnTo>
                        <a:pt x="298" y="0"/>
                      </a:lnTo>
                      <a:lnTo>
                        <a:pt x="282" y="2"/>
                      </a:lnTo>
                      <a:lnTo>
                        <a:pt x="250" y="8"/>
                      </a:lnTo>
                      <a:lnTo>
                        <a:pt x="220" y="20"/>
                      </a:lnTo>
                      <a:lnTo>
                        <a:pt x="192" y="36"/>
                      </a:lnTo>
                      <a:lnTo>
                        <a:pt x="164" y="56"/>
                      </a:lnTo>
                      <a:lnTo>
                        <a:pt x="140" y="78"/>
                      </a:lnTo>
                      <a:lnTo>
                        <a:pt x="116" y="106"/>
                      </a:lnTo>
                      <a:lnTo>
                        <a:pt x="94" y="136"/>
                      </a:lnTo>
                      <a:lnTo>
                        <a:pt x="72" y="168"/>
                      </a:lnTo>
                      <a:lnTo>
                        <a:pt x="54" y="204"/>
                      </a:lnTo>
                      <a:lnTo>
                        <a:pt x="40" y="242"/>
                      </a:lnTo>
                      <a:lnTo>
                        <a:pt x="26" y="284"/>
                      </a:lnTo>
                      <a:lnTo>
                        <a:pt x="16" y="326"/>
                      </a:lnTo>
                      <a:lnTo>
                        <a:pt x="8" y="370"/>
                      </a:lnTo>
                      <a:lnTo>
                        <a:pt x="2" y="416"/>
                      </a:lnTo>
                      <a:lnTo>
                        <a:pt x="0" y="464"/>
                      </a:lnTo>
                    </a:path>
                  </a:pathLst>
                </a:custGeom>
                <a:noFill/>
                <a:ln w="31750">
                  <a:solidFill>
                    <a:srgbClr val="D52B1E"/>
                  </a:solidFill>
                  <a:prstDash val="sysDash"/>
                  <a:round/>
                  <a:headEnd/>
                  <a:tailEnd/>
                </a:ln>
              </p:spPr>
              <p:txBody>
                <a:bodyPr/>
                <a:lstStyle/>
                <a:p>
                  <a:endParaRPr lang="en-IN"/>
                </a:p>
              </p:txBody>
            </p:sp>
            <p:sp>
              <p:nvSpPr>
                <p:cNvPr id="103489" name="Freeform 162"/>
                <p:cNvSpPr>
                  <a:spLocks/>
                </p:cNvSpPr>
                <p:nvPr/>
              </p:nvSpPr>
              <p:spPr bwMode="auto">
                <a:xfrm>
                  <a:off x="7935913" y="2341563"/>
                  <a:ext cx="495300" cy="736600"/>
                </a:xfrm>
                <a:custGeom>
                  <a:avLst/>
                  <a:gdLst>
                    <a:gd name="T0" fmla="*/ 2147483646 w 312"/>
                    <a:gd name="T1" fmla="*/ 0 h 464"/>
                    <a:gd name="T2" fmla="*/ 2147483646 w 312"/>
                    <a:gd name="T3" fmla="*/ 0 h 464"/>
                    <a:gd name="T4" fmla="*/ 2147483646 w 312"/>
                    <a:gd name="T5" fmla="*/ 0 h 464"/>
                    <a:gd name="T6" fmla="*/ 2147483646 w 312"/>
                    <a:gd name="T7" fmla="*/ 2147483646 h 464"/>
                    <a:gd name="T8" fmla="*/ 2147483646 w 312"/>
                    <a:gd name="T9" fmla="*/ 2147483646 h 464"/>
                    <a:gd name="T10" fmla="*/ 2147483646 w 312"/>
                    <a:gd name="T11" fmla="*/ 2147483646 h 464"/>
                    <a:gd name="T12" fmla="*/ 2147483646 w 312"/>
                    <a:gd name="T13" fmla="*/ 2147483646 h 464"/>
                    <a:gd name="T14" fmla="*/ 2147483646 w 312"/>
                    <a:gd name="T15" fmla="*/ 2147483646 h 464"/>
                    <a:gd name="T16" fmla="*/ 2147483646 w 312"/>
                    <a:gd name="T17" fmla="*/ 2147483646 h 464"/>
                    <a:gd name="T18" fmla="*/ 2147483646 w 312"/>
                    <a:gd name="T19" fmla="*/ 2147483646 h 464"/>
                    <a:gd name="T20" fmla="*/ 2147483646 w 312"/>
                    <a:gd name="T21" fmla="*/ 2147483646 h 464"/>
                    <a:gd name="T22" fmla="*/ 2147483646 w 312"/>
                    <a:gd name="T23" fmla="*/ 2147483646 h 464"/>
                    <a:gd name="T24" fmla="*/ 2147483646 w 312"/>
                    <a:gd name="T25" fmla="*/ 2147483646 h 464"/>
                    <a:gd name="T26" fmla="*/ 2147483646 w 312"/>
                    <a:gd name="T27" fmla="*/ 2147483646 h 464"/>
                    <a:gd name="T28" fmla="*/ 2147483646 w 312"/>
                    <a:gd name="T29" fmla="*/ 2147483646 h 464"/>
                    <a:gd name="T30" fmla="*/ 2147483646 w 312"/>
                    <a:gd name="T31" fmla="*/ 2147483646 h 464"/>
                    <a:gd name="T32" fmla="*/ 2147483646 w 312"/>
                    <a:gd name="T33" fmla="*/ 2147483646 h 464"/>
                    <a:gd name="T34" fmla="*/ 2147483646 w 312"/>
                    <a:gd name="T35" fmla="*/ 2147483646 h 464"/>
                    <a:gd name="T36" fmla="*/ 0 w 312"/>
                    <a:gd name="T37" fmla="*/ 2147483646 h 4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12" h="464">
                      <a:moveTo>
                        <a:pt x="312" y="0"/>
                      </a:moveTo>
                      <a:lnTo>
                        <a:pt x="312" y="0"/>
                      </a:lnTo>
                      <a:lnTo>
                        <a:pt x="296" y="0"/>
                      </a:lnTo>
                      <a:lnTo>
                        <a:pt x="280" y="2"/>
                      </a:lnTo>
                      <a:lnTo>
                        <a:pt x="250" y="8"/>
                      </a:lnTo>
                      <a:lnTo>
                        <a:pt x="220" y="20"/>
                      </a:lnTo>
                      <a:lnTo>
                        <a:pt x="192" y="36"/>
                      </a:lnTo>
                      <a:lnTo>
                        <a:pt x="164" y="56"/>
                      </a:lnTo>
                      <a:lnTo>
                        <a:pt x="138" y="78"/>
                      </a:lnTo>
                      <a:lnTo>
                        <a:pt x="114" y="106"/>
                      </a:lnTo>
                      <a:lnTo>
                        <a:pt x="92" y="136"/>
                      </a:lnTo>
                      <a:lnTo>
                        <a:pt x="72" y="168"/>
                      </a:lnTo>
                      <a:lnTo>
                        <a:pt x="54" y="204"/>
                      </a:lnTo>
                      <a:lnTo>
                        <a:pt x="38" y="242"/>
                      </a:lnTo>
                      <a:lnTo>
                        <a:pt x="24" y="284"/>
                      </a:lnTo>
                      <a:lnTo>
                        <a:pt x="14" y="326"/>
                      </a:lnTo>
                      <a:lnTo>
                        <a:pt x="6" y="370"/>
                      </a:lnTo>
                      <a:lnTo>
                        <a:pt x="2" y="416"/>
                      </a:lnTo>
                      <a:lnTo>
                        <a:pt x="0" y="464"/>
                      </a:lnTo>
                    </a:path>
                  </a:pathLst>
                </a:custGeom>
                <a:noFill/>
                <a:ln w="31750">
                  <a:solidFill>
                    <a:srgbClr val="D52B1E"/>
                  </a:solidFill>
                  <a:prstDash val="sysDash"/>
                  <a:round/>
                  <a:headEnd/>
                  <a:tailEnd/>
                </a:ln>
              </p:spPr>
              <p:txBody>
                <a:bodyPr/>
                <a:lstStyle/>
                <a:p>
                  <a:endParaRPr lang="en-IN"/>
                </a:p>
              </p:txBody>
            </p:sp>
            <p:sp>
              <p:nvSpPr>
                <p:cNvPr id="103490" name="Freeform 163"/>
                <p:cNvSpPr>
                  <a:spLocks/>
                </p:cNvSpPr>
                <p:nvPr/>
              </p:nvSpPr>
              <p:spPr bwMode="auto">
                <a:xfrm>
                  <a:off x="6370638" y="2341563"/>
                  <a:ext cx="781050" cy="746125"/>
                </a:xfrm>
                <a:custGeom>
                  <a:avLst/>
                  <a:gdLst>
                    <a:gd name="T0" fmla="*/ 2147483646 w 492"/>
                    <a:gd name="T1" fmla="*/ 2147483646 h 470"/>
                    <a:gd name="T2" fmla="*/ 2147483646 w 492"/>
                    <a:gd name="T3" fmla="*/ 2147483646 h 470"/>
                    <a:gd name="T4" fmla="*/ 2147483646 w 492"/>
                    <a:gd name="T5" fmla="*/ 2147483646 h 470"/>
                    <a:gd name="T6" fmla="*/ 2147483646 w 492"/>
                    <a:gd name="T7" fmla="*/ 2147483646 h 470"/>
                    <a:gd name="T8" fmla="*/ 2147483646 w 492"/>
                    <a:gd name="T9" fmla="*/ 2147483646 h 470"/>
                    <a:gd name="T10" fmla="*/ 2147483646 w 492"/>
                    <a:gd name="T11" fmla="*/ 2147483646 h 470"/>
                    <a:gd name="T12" fmla="*/ 2147483646 w 492"/>
                    <a:gd name="T13" fmla="*/ 2147483646 h 470"/>
                    <a:gd name="T14" fmla="*/ 2147483646 w 492"/>
                    <a:gd name="T15" fmla="*/ 2147483646 h 470"/>
                    <a:gd name="T16" fmla="*/ 2147483646 w 492"/>
                    <a:gd name="T17" fmla="*/ 2147483646 h 470"/>
                    <a:gd name="T18" fmla="*/ 2147483646 w 492"/>
                    <a:gd name="T19" fmla="*/ 2147483646 h 470"/>
                    <a:gd name="T20" fmla="*/ 2147483646 w 492"/>
                    <a:gd name="T21" fmla="*/ 2147483646 h 470"/>
                    <a:gd name="T22" fmla="*/ 2147483646 w 492"/>
                    <a:gd name="T23" fmla="*/ 2147483646 h 470"/>
                    <a:gd name="T24" fmla="*/ 2147483646 w 492"/>
                    <a:gd name="T25" fmla="*/ 2147483646 h 470"/>
                    <a:gd name="T26" fmla="*/ 2147483646 w 492"/>
                    <a:gd name="T27" fmla="*/ 2147483646 h 470"/>
                    <a:gd name="T28" fmla="*/ 2147483646 w 492"/>
                    <a:gd name="T29" fmla="*/ 2147483646 h 470"/>
                    <a:gd name="T30" fmla="*/ 2147483646 w 492"/>
                    <a:gd name="T31" fmla="*/ 2147483646 h 470"/>
                    <a:gd name="T32" fmla="*/ 2147483646 w 492"/>
                    <a:gd name="T33" fmla="*/ 0 h 470"/>
                    <a:gd name="T34" fmla="*/ 2147483646 w 492"/>
                    <a:gd name="T35" fmla="*/ 0 h 470"/>
                    <a:gd name="T36" fmla="*/ 2147483646 w 492"/>
                    <a:gd name="T37" fmla="*/ 0 h 470"/>
                    <a:gd name="T38" fmla="*/ 2147483646 w 492"/>
                    <a:gd name="T39" fmla="*/ 0 h 470"/>
                    <a:gd name="T40" fmla="*/ 2147483646 w 492"/>
                    <a:gd name="T41" fmla="*/ 0 h 470"/>
                    <a:gd name="T42" fmla="*/ 2147483646 w 492"/>
                    <a:gd name="T43" fmla="*/ 2147483646 h 470"/>
                    <a:gd name="T44" fmla="*/ 2147483646 w 492"/>
                    <a:gd name="T45" fmla="*/ 2147483646 h 470"/>
                    <a:gd name="T46" fmla="*/ 2147483646 w 492"/>
                    <a:gd name="T47" fmla="*/ 2147483646 h 470"/>
                    <a:gd name="T48" fmla="*/ 2147483646 w 492"/>
                    <a:gd name="T49" fmla="*/ 2147483646 h 470"/>
                    <a:gd name="T50" fmla="*/ 2147483646 w 492"/>
                    <a:gd name="T51" fmla="*/ 2147483646 h 470"/>
                    <a:gd name="T52" fmla="*/ 2147483646 w 492"/>
                    <a:gd name="T53" fmla="*/ 2147483646 h 470"/>
                    <a:gd name="T54" fmla="*/ 2147483646 w 492"/>
                    <a:gd name="T55" fmla="*/ 2147483646 h 470"/>
                    <a:gd name="T56" fmla="*/ 2147483646 w 492"/>
                    <a:gd name="T57" fmla="*/ 2147483646 h 470"/>
                    <a:gd name="T58" fmla="*/ 2147483646 w 492"/>
                    <a:gd name="T59" fmla="*/ 2147483646 h 470"/>
                    <a:gd name="T60" fmla="*/ 2147483646 w 492"/>
                    <a:gd name="T61" fmla="*/ 2147483646 h 470"/>
                    <a:gd name="T62" fmla="*/ 2147483646 w 492"/>
                    <a:gd name="T63" fmla="*/ 2147483646 h 470"/>
                    <a:gd name="T64" fmla="*/ 2147483646 w 492"/>
                    <a:gd name="T65" fmla="*/ 2147483646 h 470"/>
                    <a:gd name="T66" fmla="*/ 2147483646 w 492"/>
                    <a:gd name="T67" fmla="*/ 2147483646 h 470"/>
                    <a:gd name="T68" fmla="*/ 2147483646 w 492"/>
                    <a:gd name="T69" fmla="*/ 2147483646 h 470"/>
                    <a:gd name="T70" fmla="*/ 2147483646 w 492"/>
                    <a:gd name="T71" fmla="*/ 2147483646 h 470"/>
                    <a:gd name="T72" fmla="*/ 0 w 492"/>
                    <a:gd name="T73" fmla="*/ 2147483646 h 4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92" h="470">
                      <a:moveTo>
                        <a:pt x="492" y="470"/>
                      </a:moveTo>
                      <a:lnTo>
                        <a:pt x="492" y="422"/>
                      </a:lnTo>
                      <a:lnTo>
                        <a:pt x="488" y="376"/>
                      </a:lnTo>
                      <a:lnTo>
                        <a:pt x="484" y="330"/>
                      </a:lnTo>
                      <a:lnTo>
                        <a:pt x="478" y="288"/>
                      </a:lnTo>
                      <a:lnTo>
                        <a:pt x="470" y="246"/>
                      </a:lnTo>
                      <a:lnTo>
                        <a:pt x="462" y="208"/>
                      </a:lnTo>
                      <a:lnTo>
                        <a:pt x="452" y="170"/>
                      </a:lnTo>
                      <a:lnTo>
                        <a:pt x="440" y="138"/>
                      </a:lnTo>
                      <a:lnTo>
                        <a:pt x="426" y="108"/>
                      </a:lnTo>
                      <a:lnTo>
                        <a:pt x="414" y="80"/>
                      </a:lnTo>
                      <a:lnTo>
                        <a:pt x="398" y="56"/>
                      </a:lnTo>
                      <a:lnTo>
                        <a:pt x="382" y="36"/>
                      </a:lnTo>
                      <a:lnTo>
                        <a:pt x="366" y="20"/>
                      </a:lnTo>
                      <a:lnTo>
                        <a:pt x="348" y="10"/>
                      </a:lnTo>
                      <a:lnTo>
                        <a:pt x="332" y="2"/>
                      </a:lnTo>
                      <a:lnTo>
                        <a:pt x="322" y="0"/>
                      </a:lnTo>
                      <a:lnTo>
                        <a:pt x="312" y="0"/>
                      </a:lnTo>
                      <a:lnTo>
                        <a:pt x="296" y="0"/>
                      </a:lnTo>
                      <a:lnTo>
                        <a:pt x="280" y="2"/>
                      </a:lnTo>
                      <a:lnTo>
                        <a:pt x="250" y="8"/>
                      </a:lnTo>
                      <a:lnTo>
                        <a:pt x="220" y="20"/>
                      </a:lnTo>
                      <a:lnTo>
                        <a:pt x="192" y="36"/>
                      </a:lnTo>
                      <a:lnTo>
                        <a:pt x="164" y="56"/>
                      </a:lnTo>
                      <a:lnTo>
                        <a:pt x="138" y="78"/>
                      </a:lnTo>
                      <a:lnTo>
                        <a:pt x="114" y="106"/>
                      </a:lnTo>
                      <a:lnTo>
                        <a:pt x="92" y="136"/>
                      </a:lnTo>
                      <a:lnTo>
                        <a:pt x="72" y="168"/>
                      </a:lnTo>
                      <a:lnTo>
                        <a:pt x="54" y="204"/>
                      </a:lnTo>
                      <a:lnTo>
                        <a:pt x="38" y="242"/>
                      </a:lnTo>
                      <a:lnTo>
                        <a:pt x="24" y="284"/>
                      </a:lnTo>
                      <a:lnTo>
                        <a:pt x="14" y="326"/>
                      </a:lnTo>
                      <a:lnTo>
                        <a:pt x="6" y="370"/>
                      </a:lnTo>
                      <a:lnTo>
                        <a:pt x="2" y="416"/>
                      </a:lnTo>
                      <a:lnTo>
                        <a:pt x="0" y="464"/>
                      </a:lnTo>
                    </a:path>
                  </a:pathLst>
                </a:custGeom>
                <a:noFill/>
                <a:ln w="31750">
                  <a:solidFill>
                    <a:srgbClr val="D52B1E"/>
                  </a:solidFill>
                  <a:prstDash val="sysDash"/>
                  <a:round/>
                  <a:headEnd/>
                  <a:tailEnd/>
                </a:ln>
              </p:spPr>
              <p:txBody>
                <a:bodyPr/>
                <a:lstStyle/>
                <a:p>
                  <a:endParaRPr lang="en-IN"/>
                </a:p>
              </p:txBody>
            </p:sp>
          </p:grpSp>
          <p:sp>
            <p:nvSpPr>
              <p:cNvPr id="103483" name="Line 79"/>
              <p:cNvSpPr>
                <a:spLocks noChangeShapeType="1"/>
              </p:cNvSpPr>
              <p:nvPr/>
            </p:nvSpPr>
            <p:spPr bwMode="auto">
              <a:xfrm flipV="1">
                <a:off x="5538788" y="1607000"/>
                <a:ext cx="267042" cy="0"/>
              </a:xfrm>
              <a:prstGeom prst="line">
                <a:avLst/>
              </a:prstGeom>
              <a:noFill/>
              <a:ln w="31750">
                <a:solidFill>
                  <a:srgbClr val="0070C0"/>
                </a:solidFill>
                <a:round/>
                <a:headEnd/>
                <a:tailEnd/>
              </a:ln>
            </p:spPr>
            <p:txBody>
              <a:bodyPr/>
              <a:lstStyle/>
              <a:p>
                <a:endParaRPr lang="en-IN"/>
              </a:p>
            </p:txBody>
          </p:sp>
          <p:sp>
            <p:nvSpPr>
              <p:cNvPr id="215" name="Text Box 19"/>
              <p:cNvSpPr txBox="1">
                <a:spLocks noChangeArrowheads="1"/>
              </p:cNvSpPr>
              <p:nvPr/>
            </p:nvSpPr>
            <p:spPr bwMode="auto">
              <a:xfrm>
                <a:off x="5811838" y="1444481"/>
                <a:ext cx="2609850" cy="292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auto">
                  <a:spcBef>
                    <a:spcPts val="0"/>
                  </a:spcBef>
                  <a:spcAft>
                    <a:spcPts val="0"/>
                  </a:spcAft>
                  <a:defRPr/>
                </a:pPr>
                <a:r>
                  <a:rPr lang="en-US" altLang="en-US" sz="1300" b="1" kern="0" dirty="0">
                    <a:solidFill>
                      <a:srgbClr val="0070C0"/>
                    </a:solidFill>
                  </a:rPr>
                  <a:t>Glargine  (not more than 50 %)</a:t>
                </a:r>
              </a:p>
            </p:txBody>
          </p:sp>
          <p:sp>
            <p:nvSpPr>
              <p:cNvPr id="216" name="Text Box 19"/>
              <p:cNvSpPr txBox="1">
                <a:spLocks noChangeArrowheads="1"/>
              </p:cNvSpPr>
              <p:nvPr/>
            </p:nvSpPr>
            <p:spPr bwMode="auto">
              <a:xfrm>
                <a:off x="5829300" y="1679447"/>
                <a:ext cx="2465388" cy="293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auto">
                  <a:spcBef>
                    <a:spcPts val="0"/>
                  </a:spcBef>
                  <a:spcAft>
                    <a:spcPts val="0"/>
                  </a:spcAft>
                  <a:defRPr/>
                </a:pPr>
                <a:r>
                  <a:rPr lang="en-US" altLang="en-US" sz="1300" b="1" kern="0" dirty="0">
                    <a:solidFill>
                      <a:srgbClr val="D52B1E"/>
                    </a:solidFill>
                  </a:rPr>
                  <a:t>R (at least 50 %) </a:t>
                </a:r>
              </a:p>
            </p:txBody>
          </p:sp>
          <p:sp>
            <p:nvSpPr>
              <p:cNvPr id="103486" name="Freeform 131"/>
              <p:cNvSpPr>
                <a:spLocks/>
              </p:cNvSpPr>
              <p:nvPr/>
            </p:nvSpPr>
            <p:spPr bwMode="auto">
              <a:xfrm>
                <a:off x="5538788" y="1809749"/>
                <a:ext cx="271628" cy="45722"/>
              </a:xfrm>
              <a:custGeom>
                <a:avLst/>
                <a:gdLst>
                  <a:gd name="T0" fmla="*/ 0 w 323850"/>
                  <a:gd name="T1" fmla="*/ 0 h 45722"/>
                  <a:gd name="T2" fmla="*/ 819 w 323850"/>
                  <a:gd name="T3" fmla="*/ 0 h 45722"/>
                  <a:gd name="T4" fmla="*/ 0 60000 65536"/>
                  <a:gd name="T5" fmla="*/ 0 60000 65536"/>
                </a:gdLst>
                <a:ahLst/>
                <a:cxnLst>
                  <a:cxn ang="T4">
                    <a:pos x="T0" y="T1"/>
                  </a:cxn>
                  <a:cxn ang="T5">
                    <a:pos x="T2" y="T3"/>
                  </a:cxn>
                </a:cxnLst>
                <a:rect l="0" t="0" r="r" b="b"/>
                <a:pathLst>
                  <a:path w="323850" h="45722">
                    <a:moveTo>
                      <a:pt x="0" y="0"/>
                    </a:moveTo>
                    <a:lnTo>
                      <a:pt x="323850" y="0"/>
                    </a:lnTo>
                  </a:path>
                </a:pathLst>
              </a:custGeom>
              <a:noFill/>
              <a:ln w="31750">
                <a:solidFill>
                  <a:srgbClr val="D52B1E"/>
                </a:solidFill>
                <a:prstDash val="sysDash"/>
                <a:round/>
                <a:headEnd/>
                <a:tailEnd/>
              </a:ln>
            </p:spPr>
            <p:txBody>
              <a:bodyPr/>
              <a:lstStyle/>
              <a:p>
                <a:endParaRPr lang="en-IN"/>
              </a:p>
            </p:txBody>
          </p:sp>
        </p:grpSp>
      </p:grpSp>
      <p:grpSp>
        <p:nvGrpSpPr>
          <p:cNvPr id="5" name="Group 3"/>
          <p:cNvGrpSpPr>
            <a:grpSpLocks/>
          </p:cNvGrpSpPr>
          <p:nvPr/>
        </p:nvGrpSpPr>
        <p:grpSpPr bwMode="auto">
          <a:xfrm>
            <a:off x="5094288" y="2230438"/>
            <a:ext cx="3390900" cy="2201862"/>
            <a:chOff x="5195888" y="3868222"/>
            <a:chExt cx="3390900" cy="2201791"/>
          </a:xfrm>
        </p:grpSpPr>
        <p:sp>
          <p:nvSpPr>
            <p:cNvPr id="153" name="Text Box 19"/>
            <p:cNvSpPr txBox="1">
              <a:spLocks noChangeArrowheads="1"/>
            </p:cNvSpPr>
            <p:nvPr/>
          </p:nvSpPr>
          <p:spPr bwMode="auto">
            <a:xfrm>
              <a:off x="7213600" y="4180949"/>
              <a:ext cx="1179513" cy="2920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auto">
                <a:spcBef>
                  <a:spcPts val="0"/>
                </a:spcBef>
                <a:spcAft>
                  <a:spcPts val="0"/>
                </a:spcAft>
                <a:defRPr/>
              </a:pPr>
              <a:r>
                <a:rPr lang="en-US" altLang="en-US" sz="1300" b="1" kern="0" dirty="0">
                  <a:solidFill>
                    <a:srgbClr val="D52B1E"/>
                  </a:solidFill>
                </a:rPr>
                <a:t>R (~ 33 %)</a:t>
              </a:r>
            </a:p>
          </p:txBody>
        </p:sp>
        <p:sp>
          <p:nvSpPr>
            <p:cNvPr id="155" name="Text Box 19"/>
            <p:cNvSpPr txBox="1">
              <a:spLocks noChangeArrowheads="1"/>
            </p:cNvSpPr>
            <p:nvPr/>
          </p:nvSpPr>
          <p:spPr bwMode="auto">
            <a:xfrm>
              <a:off x="7202488" y="3868222"/>
              <a:ext cx="1311275" cy="2920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auto">
                <a:spcBef>
                  <a:spcPts val="0"/>
                </a:spcBef>
                <a:spcAft>
                  <a:spcPts val="0"/>
                </a:spcAft>
                <a:defRPr/>
              </a:pPr>
              <a:r>
                <a:rPr lang="en-US" altLang="en-US" sz="1300" b="1" kern="0" dirty="0">
                  <a:solidFill>
                    <a:srgbClr val="00AF3F"/>
                  </a:solidFill>
                </a:rPr>
                <a:t>NPH  (~ 67 %) </a:t>
              </a:r>
            </a:p>
          </p:txBody>
        </p:sp>
        <p:sp>
          <p:nvSpPr>
            <p:cNvPr id="103455" name="Freeform 165"/>
            <p:cNvSpPr>
              <a:spLocks/>
            </p:cNvSpPr>
            <p:nvPr/>
          </p:nvSpPr>
          <p:spPr bwMode="auto">
            <a:xfrm>
              <a:off x="5195888" y="4151313"/>
              <a:ext cx="3390900" cy="1543050"/>
            </a:xfrm>
            <a:custGeom>
              <a:avLst/>
              <a:gdLst>
                <a:gd name="T0" fmla="*/ 0 w 2136"/>
                <a:gd name="T1" fmla="*/ 0 h 964"/>
                <a:gd name="T2" fmla="*/ 0 w 2136"/>
                <a:gd name="T3" fmla="*/ 2147483646 h 964"/>
                <a:gd name="T4" fmla="*/ 2147483646 w 2136"/>
                <a:gd name="T5" fmla="*/ 2147483646 h 964"/>
                <a:gd name="T6" fmla="*/ 0 60000 65536"/>
                <a:gd name="T7" fmla="*/ 0 60000 65536"/>
                <a:gd name="T8" fmla="*/ 0 60000 65536"/>
              </a:gdLst>
              <a:ahLst/>
              <a:cxnLst>
                <a:cxn ang="T6">
                  <a:pos x="T0" y="T1"/>
                </a:cxn>
                <a:cxn ang="T7">
                  <a:pos x="T2" y="T3"/>
                </a:cxn>
                <a:cxn ang="T8">
                  <a:pos x="T4" y="T5"/>
                </a:cxn>
              </a:cxnLst>
              <a:rect l="0" t="0" r="r" b="b"/>
              <a:pathLst>
                <a:path w="2136" h="964">
                  <a:moveTo>
                    <a:pt x="0" y="0"/>
                  </a:moveTo>
                  <a:lnTo>
                    <a:pt x="0" y="964"/>
                  </a:lnTo>
                  <a:lnTo>
                    <a:pt x="2136" y="964"/>
                  </a:lnTo>
                </a:path>
              </a:pathLst>
            </a:custGeom>
            <a:noFill/>
            <a:ln w="22225">
              <a:solidFill>
                <a:srgbClr val="000000"/>
              </a:solidFill>
              <a:prstDash val="solid"/>
              <a:round/>
              <a:headEnd/>
              <a:tailEnd/>
            </a:ln>
          </p:spPr>
          <p:txBody>
            <a:bodyPr/>
            <a:lstStyle/>
            <a:p>
              <a:endParaRPr lang="en-IN"/>
            </a:p>
          </p:txBody>
        </p:sp>
        <p:sp>
          <p:nvSpPr>
            <p:cNvPr id="103456" name="Freeform 166"/>
            <p:cNvSpPr>
              <a:spLocks/>
            </p:cNvSpPr>
            <p:nvPr/>
          </p:nvSpPr>
          <p:spPr bwMode="auto">
            <a:xfrm>
              <a:off x="5919788" y="5005388"/>
              <a:ext cx="908050" cy="573041"/>
            </a:xfrm>
            <a:custGeom>
              <a:avLst/>
              <a:gdLst>
                <a:gd name="T0" fmla="*/ 2147483646 w 572"/>
                <a:gd name="T1" fmla="*/ 0 h 358"/>
                <a:gd name="T2" fmla="*/ 2147483646 w 572"/>
                <a:gd name="T3" fmla="*/ 0 h 358"/>
                <a:gd name="T4" fmla="*/ 2147483646 w 572"/>
                <a:gd name="T5" fmla="*/ 2147483646 h 358"/>
                <a:gd name="T6" fmla="*/ 2147483646 w 572"/>
                <a:gd name="T7" fmla="*/ 2147483646 h 358"/>
                <a:gd name="T8" fmla="*/ 2147483646 w 572"/>
                <a:gd name="T9" fmla="*/ 2147483646 h 358"/>
                <a:gd name="T10" fmla="*/ 2147483646 w 572"/>
                <a:gd name="T11" fmla="*/ 2147483646 h 358"/>
                <a:gd name="T12" fmla="*/ 2147483646 w 572"/>
                <a:gd name="T13" fmla="*/ 2147483646 h 358"/>
                <a:gd name="T14" fmla="*/ 2147483646 w 572"/>
                <a:gd name="T15" fmla="*/ 2147483646 h 358"/>
                <a:gd name="T16" fmla="*/ 2147483646 w 572"/>
                <a:gd name="T17" fmla="*/ 2147483646 h 358"/>
                <a:gd name="T18" fmla="*/ 2147483646 w 572"/>
                <a:gd name="T19" fmla="*/ 2147483646 h 358"/>
                <a:gd name="T20" fmla="*/ 2147483646 w 572"/>
                <a:gd name="T21" fmla="*/ 2147483646 h 358"/>
                <a:gd name="T22" fmla="*/ 2147483646 w 572"/>
                <a:gd name="T23" fmla="*/ 2147483646 h 358"/>
                <a:gd name="T24" fmla="*/ 2147483646 w 572"/>
                <a:gd name="T25" fmla="*/ 2147483646 h 358"/>
                <a:gd name="T26" fmla="*/ 2147483646 w 572"/>
                <a:gd name="T27" fmla="*/ 2147483646 h 358"/>
                <a:gd name="T28" fmla="*/ 2147483646 w 572"/>
                <a:gd name="T29" fmla="*/ 2147483646 h 358"/>
                <a:gd name="T30" fmla="*/ 2147483646 w 572"/>
                <a:gd name="T31" fmla="*/ 2147483646 h 358"/>
                <a:gd name="T32" fmla="*/ 2147483646 w 572"/>
                <a:gd name="T33" fmla="*/ 2147483646 h 358"/>
                <a:gd name="T34" fmla="*/ 2147483646 w 572"/>
                <a:gd name="T35" fmla="*/ 2147483646 h 358"/>
                <a:gd name="T36" fmla="*/ 2147483646 w 572"/>
                <a:gd name="T37" fmla="*/ 2147483646 h 358"/>
                <a:gd name="T38" fmla="*/ 2147483646 w 572"/>
                <a:gd name="T39" fmla="*/ 2147483646 h 358"/>
                <a:gd name="T40" fmla="*/ 0 w 572"/>
                <a:gd name="T41" fmla="*/ 2147483646 h 358"/>
                <a:gd name="T42" fmla="*/ 0 w 572"/>
                <a:gd name="T43" fmla="*/ 2147483646 h 3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72" h="358">
                  <a:moveTo>
                    <a:pt x="572" y="0"/>
                  </a:moveTo>
                  <a:lnTo>
                    <a:pt x="572" y="0"/>
                  </a:lnTo>
                  <a:lnTo>
                    <a:pt x="514" y="2"/>
                  </a:lnTo>
                  <a:lnTo>
                    <a:pt x="456" y="8"/>
                  </a:lnTo>
                  <a:lnTo>
                    <a:pt x="402" y="16"/>
                  </a:lnTo>
                  <a:lnTo>
                    <a:pt x="350" y="28"/>
                  </a:lnTo>
                  <a:lnTo>
                    <a:pt x="300" y="44"/>
                  </a:lnTo>
                  <a:lnTo>
                    <a:pt x="252" y="62"/>
                  </a:lnTo>
                  <a:lnTo>
                    <a:pt x="208" y="82"/>
                  </a:lnTo>
                  <a:lnTo>
                    <a:pt x="168" y="106"/>
                  </a:lnTo>
                  <a:lnTo>
                    <a:pt x="130" y="130"/>
                  </a:lnTo>
                  <a:lnTo>
                    <a:pt x="98" y="158"/>
                  </a:lnTo>
                  <a:lnTo>
                    <a:pt x="68" y="188"/>
                  </a:lnTo>
                  <a:lnTo>
                    <a:pt x="44" y="220"/>
                  </a:lnTo>
                  <a:lnTo>
                    <a:pt x="34" y="236"/>
                  </a:lnTo>
                  <a:lnTo>
                    <a:pt x="26" y="252"/>
                  </a:lnTo>
                  <a:lnTo>
                    <a:pt x="18" y="270"/>
                  </a:lnTo>
                  <a:lnTo>
                    <a:pt x="12" y="286"/>
                  </a:lnTo>
                  <a:lnTo>
                    <a:pt x="6" y="304"/>
                  </a:lnTo>
                  <a:lnTo>
                    <a:pt x="2" y="322"/>
                  </a:lnTo>
                  <a:lnTo>
                    <a:pt x="0" y="340"/>
                  </a:lnTo>
                  <a:lnTo>
                    <a:pt x="0" y="358"/>
                  </a:lnTo>
                </a:path>
              </a:pathLst>
            </a:custGeom>
            <a:noFill/>
            <a:ln w="31750">
              <a:solidFill>
                <a:srgbClr val="00AF3F"/>
              </a:solidFill>
              <a:prstDash val="solid"/>
              <a:round/>
              <a:headEnd/>
              <a:tailEnd/>
            </a:ln>
          </p:spPr>
          <p:txBody>
            <a:bodyPr/>
            <a:lstStyle/>
            <a:p>
              <a:endParaRPr lang="en-IN"/>
            </a:p>
          </p:txBody>
        </p:sp>
        <p:sp>
          <p:nvSpPr>
            <p:cNvPr id="103457" name="Freeform 167"/>
            <p:cNvSpPr>
              <a:spLocks/>
            </p:cNvSpPr>
            <p:nvPr/>
          </p:nvSpPr>
          <p:spPr bwMode="auto">
            <a:xfrm>
              <a:off x="6807342" y="5005388"/>
              <a:ext cx="1280971" cy="541683"/>
            </a:xfrm>
            <a:custGeom>
              <a:avLst/>
              <a:gdLst>
                <a:gd name="T0" fmla="*/ 0 w 794"/>
                <a:gd name="T1" fmla="*/ 0 h 358"/>
                <a:gd name="T2" fmla="*/ 0 w 794"/>
                <a:gd name="T3" fmla="*/ 0 h 358"/>
                <a:gd name="T4" fmla="*/ 2147483646 w 794"/>
                <a:gd name="T5" fmla="*/ 2147483646 h 358"/>
                <a:gd name="T6" fmla="*/ 2147483646 w 794"/>
                <a:gd name="T7" fmla="*/ 2147483646 h 358"/>
                <a:gd name="T8" fmla="*/ 2147483646 w 794"/>
                <a:gd name="T9" fmla="*/ 2147483646 h 358"/>
                <a:gd name="T10" fmla="*/ 2147483646 w 794"/>
                <a:gd name="T11" fmla="*/ 2147483646 h 358"/>
                <a:gd name="T12" fmla="*/ 2147483646 w 794"/>
                <a:gd name="T13" fmla="*/ 2147483646 h 358"/>
                <a:gd name="T14" fmla="*/ 2147483646 w 794"/>
                <a:gd name="T15" fmla="*/ 2147483646 h 358"/>
                <a:gd name="T16" fmla="*/ 2147483646 w 794"/>
                <a:gd name="T17" fmla="*/ 2147483646 h 358"/>
                <a:gd name="T18" fmla="*/ 2147483646 w 794"/>
                <a:gd name="T19" fmla="*/ 2147483646 h 358"/>
                <a:gd name="T20" fmla="*/ 2147483646 w 794"/>
                <a:gd name="T21" fmla="*/ 2147483646 h 358"/>
                <a:gd name="T22" fmla="*/ 2147483646 w 794"/>
                <a:gd name="T23" fmla="*/ 2147483646 h 358"/>
                <a:gd name="T24" fmla="*/ 2147483646 w 794"/>
                <a:gd name="T25" fmla="*/ 2147483646 h 358"/>
                <a:gd name="T26" fmla="*/ 2147483646 w 794"/>
                <a:gd name="T27" fmla="*/ 2147483646 h 358"/>
                <a:gd name="T28" fmla="*/ 2147483646 w 794"/>
                <a:gd name="T29" fmla="*/ 2147483646 h 358"/>
                <a:gd name="T30" fmla="*/ 2147483646 w 794"/>
                <a:gd name="T31" fmla="*/ 2147483646 h 358"/>
                <a:gd name="T32" fmla="*/ 2147483646 w 794"/>
                <a:gd name="T33" fmla="*/ 2147483646 h 358"/>
                <a:gd name="T34" fmla="*/ 2147483646 w 794"/>
                <a:gd name="T35" fmla="*/ 2147483646 h 358"/>
                <a:gd name="T36" fmla="*/ 2147483646 w 794"/>
                <a:gd name="T37" fmla="*/ 2147483646 h 358"/>
                <a:gd name="T38" fmla="*/ 2147483646 w 794"/>
                <a:gd name="T39" fmla="*/ 2147483646 h 358"/>
                <a:gd name="T40" fmla="*/ 2147483646 w 794"/>
                <a:gd name="T41" fmla="*/ 2147483646 h 358"/>
                <a:gd name="T42" fmla="*/ 2147483646 w 794"/>
                <a:gd name="T43" fmla="*/ 2147483646 h 358"/>
                <a:gd name="T44" fmla="*/ 2147483646 w 794"/>
                <a:gd name="T45" fmla="*/ 2147483646 h 358"/>
                <a:gd name="T46" fmla="*/ 2147483646 w 794"/>
                <a:gd name="T47" fmla="*/ 2147483646 h 35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94" h="358">
                  <a:moveTo>
                    <a:pt x="0" y="0"/>
                  </a:moveTo>
                  <a:lnTo>
                    <a:pt x="0" y="0"/>
                  </a:lnTo>
                  <a:lnTo>
                    <a:pt x="82" y="2"/>
                  </a:lnTo>
                  <a:lnTo>
                    <a:pt x="160" y="8"/>
                  </a:lnTo>
                  <a:lnTo>
                    <a:pt x="236" y="16"/>
                  </a:lnTo>
                  <a:lnTo>
                    <a:pt x="310" y="28"/>
                  </a:lnTo>
                  <a:lnTo>
                    <a:pt x="378" y="44"/>
                  </a:lnTo>
                  <a:lnTo>
                    <a:pt x="444" y="62"/>
                  </a:lnTo>
                  <a:lnTo>
                    <a:pt x="506" y="82"/>
                  </a:lnTo>
                  <a:lnTo>
                    <a:pt x="562" y="106"/>
                  </a:lnTo>
                  <a:lnTo>
                    <a:pt x="612" y="130"/>
                  </a:lnTo>
                  <a:lnTo>
                    <a:pt x="658" y="158"/>
                  </a:lnTo>
                  <a:lnTo>
                    <a:pt x="680" y="172"/>
                  </a:lnTo>
                  <a:lnTo>
                    <a:pt x="698" y="188"/>
                  </a:lnTo>
                  <a:lnTo>
                    <a:pt x="716" y="204"/>
                  </a:lnTo>
                  <a:lnTo>
                    <a:pt x="732" y="220"/>
                  </a:lnTo>
                  <a:lnTo>
                    <a:pt x="746" y="236"/>
                  </a:lnTo>
                  <a:lnTo>
                    <a:pt x="758" y="252"/>
                  </a:lnTo>
                  <a:lnTo>
                    <a:pt x="770" y="270"/>
                  </a:lnTo>
                  <a:lnTo>
                    <a:pt x="778" y="286"/>
                  </a:lnTo>
                  <a:lnTo>
                    <a:pt x="784" y="304"/>
                  </a:lnTo>
                  <a:lnTo>
                    <a:pt x="790" y="322"/>
                  </a:lnTo>
                  <a:lnTo>
                    <a:pt x="792" y="340"/>
                  </a:lnTo>
                  <a:lnTo>
                    <a:pt x="794" y="358"/>
                  </a:lnTo>
                </a:path>
              </a:pathLst>
            </a:custGeom>
            <a:noFill/>
            <a:ln w="31750">
              <a:solidFill>
                <a:srgbClr val="00AF3F"/>
              </a:solidFill>
              <a:prstDash val="solid"/>
              <a:round/>
              <a:headEnd/>
              <a:tailEnd/>
            </a:ln>
          </p:spPr>
          <p:txBody>
            <a:bodyPr/>
            <a:lstStyle/>
            <a:p>
              <a:endParaRPr lang="en-IN"/>
            </a:p>
          </p:txBody>
        </p:sp>
        <p:sp>
          <p:nvSpPr>
            <p:cNvPr id="103458" name="Freeform 168"/>
            <p:cNvSpPr>
              <a:spLocks/>
            </p:cNvSpPr>
            <p:nvPr/>
          </p:nvSpPr>
          <p:spPr bwMode="auto">
            <a:xfrm>
              <a:off x="7470298" y="5005388"/>
              <a:ext cx="922815" cy="541683"/>
            </a:xfrm>
            <a:custGeom>
              <a:avLst/>
              <a:gdLst>
                <a:gd name="T0" fmla="*/ 2147483646 w 572"/>
                <a:gd name="T1" fmla="*/ 0 h 358"/>
                <a:gd name="T2" fmla="*/ 2147483646 w 572"/>
                <a:gd name="T3" fmla="*/ 0 h 358"/>
                <a:gd name="T4" fmla="*/ 2147483646 w 572"/>
                <a:gd name="T5" fmla="*/ 2147483646 h 358"/>
                <a:gd name="T6" fmla="*/ 2147483646 w 572"/>
                <a:gd name="T7" fmla="*/ 2147483646 h 358"/>
                <a:gd name="T8" fmla="*/ 2147483646 w 572"/>
                <a:gd name="T9" fmla="*/ 2147483646 h 358"/>
                <a:gd name="T10" fmla="*/ 2147483646 w 572"/>
                <a:gd name="T11" fmla="*/ 2147483646 h 358"/>
                <a:gd name="T12" fmla="*/ 2147483646 w 572"/>
                <a:gd name="T13" fmla="*/ 2147483646 h 358"/>
                <a:gd name="T14" fmla="*/ 2147483646 w 572"/>
                <a:gd name="T15" fmla="*/ 2147483646 h 358"/>
                <a:gd name="T16" fmla="*/ 2147483646 w 572"/>
                <a:gd name="T17" fmla="*/ 2147483646 h 358"/>
                <a:gd name="T18" fmla="*/ 2147483646 w 572"/>
                <a:gd name="T19" fmla="*/ 2147483646 h 358"/>
                <a:gd name="T20" fmla="*/ 2147483646 w 572"/>
                <a:gd name="T21" fmla="*/ 2147483646 h 358"/>
                <a:gd name="T22" fmla="*/ 2147483646 w 572"/>
                <a:gd name="T23" fmla="*/ 2147483646 h 358"/>
                <a:gd name="T24" fmla="*/ 2147483646 w 572"/>
                <a:gd name="T25" fmla="*/ 2147483646 h 358"/>
                <a:gd name="T26" fmla="*/ 2147483646 w 572"/>
                <a:gd name="T27" fmla="*/ 2147483646 h 358"/>
                <a:gd name="T28" fmla="*/ 2147483646 w 572"/>
                <a:gd name="T29" fmla="*/ 2147483646 h 358"/>
                <a:gd name="T30" fmla="*/ 2147483646 w 572"/>
                <a:gd name="T31" fmla="*/ 2147483646 h 358"/>
                <a:gd name="T32" fmla="*/ 2147483646 w 572"/>
                <a:gd name="T33" fmla="*/ 2147483646 h 358"/>
                <a:gd name="T34" fmla="*/ 2147483646 w 572"/>
                <a:gd name="T35" fmla="*/ 2147483646 h 358"/>
                <a:gd name="T36" fmla="*/ 2147483646 w 572"/>
                <a:gd name="T37" fmla="*/ 2147483646 h 358"/>
                <a:gd name="T38" fmla="*/ 2147483646 w 572"/>
                <a:gd name="T39" fmla="*/ 2147483646 h 358"/>
                <a:gd name="T40" fmla="*/ 0 w 572"/>
                <a:gd name="T41" fmla="*/ 2147483646 h 358"/>
                <a:gd name="T42" fmla="*/ 0 w 572"/>
                <a:gd name="T43" fmla="*/ 2147483646 h 3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72" h="358">
                  <a:moveTo>
                    <a:pt x="572" y="0"/>
                  </a:moveTo>
                  <a:lnTo>
                    <a:pt x="572" y="0"/>
                  </a:lnTo>
                  <a:lnTo>
                    <a:pt x="514" y="2"/>
                  </a:lnTo>
                  <a:lnTo>
                    <a:pt x="456" y="8"/>
                  </a:lnTo>
                  <a:lnTo>
                    <a:pt x="402" y="16"/>
                  </a:lnTo>
                  <a:lnTo>
                    <a:pt x="350" y="28"/>
                  </a:lnTo>
                  <a:lnTo>
                    <a:pt x="300" y="44"/>
                  </a:lnTo>
                  <a:lnTo>
                    <a:pt x="252" y="62"/>
                  </a:lnTo>
                  <a:lnTo>
                    <a:pt x="208" y="82"/>
                  </a:lnTo>
                  <a:lnTo>
                    <a:pt x="168" y="106"/>
                  </a:lnTo>
                  <a:lnTo>
                    <a:pt x="130" y="130"/>
                  </a:lnTo>
                  <a:lnTo>
                    <a:pt x="98" y="158"/>
                  </a:lnTo>
                  <a:lnTo>
                    <a:pt x="68" y="188"/>
                  </a:lnTo>
                  <a:lnTo>
                    <a:pt x="44" y="220"/>
                  </a:lnTo>
                  <a:lnTo>
                    <a:pt x="34" y="236"/>
                  </a:lnTo>
                  <a:lnTo>
                    <a:pt x="26" y="252"/>
                  </a:lnTo>
                  <a:lnTo>
                    <a:pt x="18" y="270"/>
                  </a:lnTo>
                  <a:lnTo>
                    <a:pt x="12" y="286"/>
                  </a:lnTo>
                  <a:lnTo>
                    <a:pt x="6" y="304"/>
                  </a:lnTo>
                  <a:lnTo>
                    <a:pt x="2" y="322"/>
                  </a:lnTo>
                  <a:lnTo>
                    <a:pt x="0" y="340"/>
                  </a:lnTo>
                  <a:lnTo>
                    <a:pt x="0" y="358"/>
                  </a:lnTo>
                </a:path>
              </a:pathLst>
            </a:custGeom>
            <a:noFill/>
            <a:ln w="31750">
              <a:solidFill>
                <a:srgbClr val="00AF3F"/>
              </a:solidFill>
              <a:prstDash val="solid"/>
              <a:round/>
              <a:headEnd/>
              <a:tailEnd/>
            </a:ln>
          </p:spPr>
          <p:txBody>
            <a:bodyPr/>
            <a:lstStyle/>
            <a:p>
              <a:endParaRPr lang="en-IN"/>
            </a:p>
          </p:txBody>
        </p:sp>
        <p:sp>
          <p:nvSpPr>
            <p:cNvPr id="103459" name="Freeform 169"/>
            <p:cNvSpPr>
              <a:spLocks/>
            </p:cNvSpPr>
            <p:nvPr/>
          </p:nvSpPr>
          <p:spPr bwMode="auto">
            <a:xfrm>
              <a:off x="5299269" y="5005388"/>
              <a:ext cx="1277744" cy="541683"/>
            </a:xfrm>
            <a:custGeom>
              <a:avLst/>
              <a:gdLst>
                <a:gd name="T0" fmla="*/ 0 w 792"/>
                <a:gd name="T1" fmla="*/ 0 h 358"/>
                <a:gd name="T2" fmla="*/ 0 w 792"/>
                <a:gd name="T3" fmla="*/ 0 h 358"/>
                <a:gd name="T4" fmla="*/ 2147483646 w 792"/>
                <a:gd name="T5" fmla="*/ 2147483646 h 358"/>
                <a:gd name="T6" fmla="*/ 2147483646 w 792"/>
                <a:gd name="T7" fmla="*/ 2147483646 h 358"/>
                <a:gd name="T8" fmla="*/ 2147483646 w 792"/>
                <a:gd name="T9" fmla="*/ 2147483646 h 358"/>
                <a:gd name="T10" fmla="*/ 2147483646 w 792"/>
                <a:gd name="T11" fmla="*/ 2147483646 h 358"/>
                <a:gd name="T12" fmla="*/ 2147483646 w 792"/>
                <a:gd name="T13" fmla="*/ 2147483646 h 358"/>
                <a:gd name="T14" fmla="*/ 2147483646 w 792"/>
                <a:gd name="T15" fmla="*/ 2147483646 h 358"/>
                <a:gd name="T16" fmla="*/ 2147483646 w 792"/>
                <a:gd name="T17" fmla="*/ 2147483646 h 358"/>
                <a:gd name="T18" fmla="*/ 2147483646 w 792"/>
                <a:gd name="T19" fmla="*/ 2147483646 h 358"/>
                <a:gd name="T20" fmla="*/ 2147483646 w 792"/>
                <a:gd name="T21" fmla="*/ 2147483646 h 358"/>
                <a:gd name="T22" fmla="*/ 2147483646 w 792"/>
                <a:gd name="T23" fmla="*/ 2147483646 h 358"/>
                <a:gd name="T24" fmla="*/ 2147483646 w 792"/>
                <a:gd name="T25" fmla="*/ 2147483646 h 358"/>
                <a:gd name="T26" fmla="*/ 2147483646 w 792"/>
                <a:gd name="T27" fmla="*/ 2147483646 h 358"/>
                <a:gd name="T28" fmla="*/ 2147483646 w 792"/>
                <a:gd name="T29" fmla="*/ 2147483646 h 358"/>
                <a:gd name="T30" fmla="*/ 2147483646 w 792"/>
                <a:gd name="T31" fmla="*/ 2147483646 h 358"/>
                <a:gd name="T32" fmla="*/ 2147483646 w 792"/>
                <a:gd name="T33" fmla="*/ 2147483646 h 358"/>
                <a:gd name="T34" fmla="*/ 2147483646 w 792"/>
                <a:gd name="T35" fmla="*/ 2147483646 h 358"/>
                <a:gd name="T36" fmla="*/ 2147483646 w 792"/>
                <a:gd name="T37" fmla="*/ 2147483646 h 358"/>
                <a:gd name="T38" fmla="*/ 2147483646 w 792"/>
                <a:gd name="T39" fmla="*/ 2147483646 h 358"/>
                <a:gd name="T40" fmla="*/ 2147483646 w 792"/>
                <a:gd name="T41" fmla="*/ 2147483646 h 358"/>
                <a:gd name="T42" fmla="*/ 2147483646 w 792"/>
                <a:gd name="T43" fmla="*/ 2147483646 h 358"/>
                <a:gd name="T44" fmla="*/ 2147483646 w 792"/>
                <a:gd name="T45" fmla="*/ 2147483646 h 358"/>
                <a:gd name="T46" fmla="*/ 2147483646 w 792"/>
                <a:gd name="T47" fmla="*/ 2147483646 h 35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92" h="358">
                  <a:moveTo>
                    <a:pt x="0" y="0"/>
                  </a:moveTo>
                  <a:lnTo>
                    <a:pt x="0" y="0"/>
                  </a:lnTo>
                  <a:lnTo>
                    <a:pt x="80" y="2"/>
                  </a:lnTo>
                  <a:lnTo>
                    <a:pt x="160" y="8"/>
                  </a:lnTo>
                  <a:lnTo>
                    <a:pt x="236" y="16"/>
                  </a:lnTo>
                  <a:lnTo>
                    <a:pt x="308" y="28"/>
                  </a:lnTo>
                  <a:lnTo>
                    <a:pt x="378" y="44"/>
                  </a:lnTo>
                  <a:lnTo>
                    <a:pt x="442" y="62"/>
                  </a:lnTo>
                  <a:lnTo>
                    <a:pt x="504" y="82"/>
                  </a:lnTo>
                  <a:lnTo>
                    <a:pt x="560" y="106"/>
                  </a:lnTo>
                  <a:lnTo>
                    <a:pt x="612" y="130"/>
                  </a:lnTo>
                  <a:lnTo>
                    <a:pt x="656" y="158"/>
                  </a:lnTo>
                  <a:lnTo>
                    <a:pt x="678" y="172"/>
                  </a:lnTo>
                  <a:lnTo>
                    <a:pt x="696" y="188"/>
                  </a:lnTo>
                  <a:lnTo>
                    <a:pt x="714" y="204"/>
                  </a:lnTo>
                  <a:lnTo>
                    <a:pt x="730" y="220"/>
                  </a:lnTo>
                  <a:lnTo>
                    <a:pt x="744" y="236"/>
                  </a:lnTo>
                  <a:lnTo>
                    <a:pt x="756" y="252"/>
                  </a:lnTo>
                  <a:lnTo>
                    <a:pt x="768" y="270"/>
                  </a:lnTo>
                  <a:lnTo>
                    <a:pt x="776" y="286"/>
                  </a:lnTo>
                  <a:lnTo>
                    <a:pt x="784" y="304"/>
                  </a:lnTo>
                  <a:lnTo>
                    <a:pt x="788" y="322"/>
                  </a:lnTo>
                  <a:lnTo>
                    <a:pt x="792" y="340"/>
                  </a:lnTo>
                  <a:lnTo>
                    <a:pt x="792" y="358"/>
                  </a:lnTo>
                </a:path>
              </a:pathLst>
            </a:custGeom>
            <a:noFill/>
            <a:ln w="31750">
              <a:solidFill>
                <a:srgbClr val="00AF3F"/>
              </a:solidFill>
              <a:prstDash val="solid"/>
              <a:round/>
              <a:headEnd/>
              <a:tailEnd/>
            </a:ln>
          </p:spPr>
          <p:txBody>
            <a:bodyPr/>
            <a:lstStyle/>
            <a:p>
              <a:endParaRPr lang="en-IN"/>
            </a:p>
          </p:txBody>
        </p:sp>
        <p:sp>
          <p:nvSpPr>
            <p:cNvPr id="103460" name="Freeform 170"/>
            <p:cNvSpPr>
              <a:spLocks/>
            </p:cNvSpPr>
            <p:nvPr/>
          </p:nvSpPr>
          <p:spPr bwMode="auto">
            <a:xfrm>
              <a:off x="5907088" y="4954588"/>
              <a:ext cx="793750" cy="590102"/>
            </a:xfrm>
            <a:custGeom>
              <a:avLst/>
              <a:gdLst>
                <a:gd name="T0" fmla="*/ 2147483646 w 492"/>
                <a:gd name="T1" fmla="*/ 2147483646 h 390"/>
                <a:gd name="T2" fmla="*/ 2147483646 w 492"/>
                <a:gd name="T3" fmla="*/ 2147483646 h 390"/>
                <a:gd name="T4" fmla="*/ 2147483646 w 492"/>
                <a:gd name="T5" fmla="*/ 2147483646 h 390"/>
                <a:gd name="T6" fmla="*/ 2147483646 w 492"/>
                <a:gd name="T7" fmla="*/ 2147483646 h 390"/>
                <a:gd name="T8" fmla="*/ 2147483646 w 492"/>
                <a:gd name="T9" fmla="*/ 2147483646 h 390"/>
                <a:gd name="T10" fmla="*/ 2147483646 w 492"/>
                <a:gd name="T11" fmla="*/ 2147483646 h 390"/>
                <a:gd name="T12" fmla="*/ 2147483646 w 492"/>
                <a:gd name="T13" fmla="*/ 2147483646 h 390"/>
                <a:gd name="T14" fmla="*/ 2147483646 w 492"/>
                <a:gd name="T15" fmla="*/ 2147483646 h 390"/>
                <a:gd name="T16" fmla="*/ 2147483646 w 492"/>
                <a:gd name="T17" fmla="*/ 2147483646 h 390"/>
                <a:gd name="T18" fmla="*/ 2147483646 w 492"/>
                <a:gd name="T19" fmla="*/ 2147483646 h 390"/>
                <a:gd name="T20" fmla="*/ 2147483646 w 492"/>
                <a:gd name="T21" fmla="*/ 2147483646 h 390"/>
                <a:gd name="T22" fmla="*/ 2147483646 w 492"/>
                <a:gd name="T23" fmla="*/ 2147483646 h 390"/>
                <a:gd name="T24" fmla="*/ 2147483646 w 492"/>
                <a:gd name="T25" fmla="*/ 2147483646 h 390"/>
                <a:gd name="T26" fmla="*/ 2147483646 w 492"/>
                <a:gd name="T27" fmla="*/ 2147483646 h 390"/>
                <a:gd name="T28" fmla="*/ 2147483646 w 492"/>
                <a:gd name="T29" fmla="*/ 2147483646 h 390"/>
                <a:gd name="T30" fmla="*/ 2147483646 w 492"/>
                <a:gd name="T31" fmla="*/ 2147483646 h 390"/>
                <a:gd name="T32" fmla="*/ 2147483646 w 492"/>
                <a:gd name="T33" fmla="*/ 0 h 390"/>
                <a:gd name="T34" fmla="*/ 2147483646 w 492"/>
                <a:gd name="T35" fmla="*/ 0 h 390"/>
                <a:gd name="T36" fmla="*/ 2147483646 w 492"/>
                <a:gd name="T37" fmla="*/ 0 h 390"/>
                <a:gd name="T38" fmla="*/ 2147483646 w 492"/>
                <a:gd name="T39" fmla="*/ 2147483646 h 390"/>
                <a:gd name="T40" fmla="*/ 2147483646 w 492"/>
                <a:gd name="T41" fmla="*/ 2147483646 h 390"/>
                <a:gd name="T42" fmla="*/ 2147483646 w 492"/>
                <a:gd name="T43" fmla="*/ 2147483646 h 390"/>
                <a:gd name="T44" fmla="*/ 2147483646 w 492"/>
                <a:gd name="T45" fmla="*/ 2147483646 h 390"/>
                <a:gd name="T46" fmla="*/ 2147483646 w 492"/>
                <a:gd name="T47" fmla="*/ 2147483646 h 390"/>
                <a:gd name="T48" fmla="*/ 2147483646 w 492"/>
                <a:gd name="T49" fmla="*/ 2147483646 h 390"/>
                <a:gd name="T50" fmla="*/ 2147483646 w 492"/>
                <a:gd name="T51" fmla="*/ 2147483646 h 390"/>
                <a:gd name="T52" fmla="*/ 2147483646 w 492"/>
                <a:gd name="T53" fmla="*/ 2147483646 h 390"/>
                <a:gd name="T54" fmla="*/ 2147483646 w 492"/>
                <a:gd name="T55" fmla="*/ 2147483646 h 390"/>
                <a:gd name="T56" fmla="*/ 2147483646 w 492"/>
                <a:gd name="T57" fmla="*/ 2147483646 h 390"/>
                <a:gd name="T58" fmla="*/ 2147483646 w 492"/>
                <a:gd name="T59" fmla="*/ 2147483646 h 390"/>
                <a:gd name="T60" fmla="*/ 2147483646 w 492"/>
                <a:gd name="T61" fmla="*/ 2147483646 h 390"/>
                <a:gd name="T62" fmla="*/ 2147483646 w 492"/>
                <a:gd name="T63" fmla="*/ 2147483646 h 390"/>
                <a:gd name="T64" fmla="*/ 2147483646 w 492"/>
                <a:gd name="T65" fmla="*/ 2147483646 h 390"/>
                <a:gd name="T66" fmla="*/ 2147483646 w 492"/>
                <a:gd name="T67" fmla="*/ 2147483646 h 390"/>
                <a:gd name="T68" fmla="*/ 0 w 492"/>
                <a:gd name="T69" fmla="*/ 2147483646 h 3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2" h="390">
                  <a:moveTo>
                    <a:pt x="492" y="390"/>
                  </a:moveTo>
                  <a:lnTo>
                    <a:pt x="492" y="350"/>
                  </a:lnTo>
                  <a:lnTo>
                    <a:pt x="490" y="310"/>
                  </a:lnTo>
                  <a:lnTo>
                    <a:pt x="484" y="274"/>
                  </a:lnTo>
                  <a:lnTo>
                    <a:pt x="478" y="238"/>
                  </a:lnTo>
                  <a:lnTo>
                    <a:pt x="472" y="204"/>
                  </a:lnTo>
                  <a:lnTo>
                    <a:pt x="462" y="172"/>
                  </a:lnTo>
                  <a:lnTo>
                    <a:pt x="452" y="142"/>
                  </a:lnTo>
                  <a:lnTo>
                    <a:pt x="440" y="114"/>
                  </a:lnTo>
                  <a:lnTo>
                    <a:pt x="428" y="88"/>
                  </a:lnTo>
                  <a:lnTo>
                    <a:pt x="414" y="66"/>
                  </a:lnTo>
                  <a:lnTo>
                    <a:pt x="398" y="46"/>
                  </a:lnTo>
                  <a:lnTo>
                    <a:pt x="384" y="30"/>
                  </a:lnTo>
                  <a:lnTo>
                    <a:pt x="366" y="18"/>
                  </a:lnTo>
                  <a:lnTo>
                    <a:pt x="350" y="8"/>
                  </a:lnTo>
                  <a:lnTo>
                    <a:pt x="332" y="2"/>
                  </a:lnTo>
                  <a:lnTo>
                    <a:pt x="314" y="0"/>
                  </a:lnTo>
                  <a:lnTo>
                    <a:pt x="312" y="0"/>
                  </a:lnTo>
                  <a:lnTo>
                    <a:pt x="280" y="2"/>
                  </a:lnTo>
                  <a:lnTo>
                    <a:pt x="250" y="8"/>
                  </a:lnTo>
                  <a:lnTo>
                    <a:pt x="220" y="16"/>
                  </a:lnTo>
                  <a:lnTo>
                    <a:pt x="192" y="30"/>
                  </a:lnTo>
                  <a:lnTo>
                    <a:pt x="164" y="46"/>
                  </a:lnTo>
                  <a:lnTo>
                    <a:pt x="138" y="66"/>
                  </a:lnTo>
                  <a:lnTo>
                    <a:pt x="114" y="88"/>
                  </a:lnTo>
                  <a:lnTo>
                    <a:pt x="92" y="112"/>
                  </a:lnTo>
                  <a:lnTo>
                    <a:pt x="72" y="140"/>
                  </a:lnTo>
                  <a:lnTo>
                    <a:pt x="54" y="170"/>
                  </a:lnTo>
                  <a:lnTo>
                    <a:pt x="38" y="200"/>
                  </a:lnTo>
                  <a:lnTo>
                    <a:pt x="26" y="234"/>
                  </a:lnTo>
                  <a:lnTo>
                    <a:pt x="14" y="270"/>
                  </a:lnTo>
                  <a:lnTo>
                    <a:pt x="6" y="306"/>
                  </a:lnTo>
                  <a:lnTo>
                    <a:pt x="2" y="346"/>
                  </a:lnTo>
                  <a:lnTo>
                    <a:pt x="0" y="384"/>
                  </a:lnTo>
                </a:path>
              </a:pathLst>
            </a:custGeom>
            <a:noFill/>
            <a:ln w="31750">
              <a:solidFill>
                <a:srgbClr val="D52B1E"/>
              </a:solidFill>
              <a:prstDash val="sysDash"/>
              <a:round/>
              <a:headEnd/>
              <a:tailEnd/>
            </a:ln>
          </p:spPr>
          <p:txBody>
            <a:bodyPr/>
            <a:lstStyle/>
            <a:p>
              <a:endParaRPr lang="en-IN"/>
            </a:p>
          </p:txBody>
        </p:sp>
        <p:sp>
          <p:nvSpPr>
            <p:cNvPr id="103461" name="Freeform 171"/>
            <p:cNvSpPr>
              <a:spLocks/>
            </p:cNvSpPr>
            <p:nvPr/>
          </p:nvSpPr>
          <p:spPr bwMode="auto">
            <a:xfrm>
              <a:off x="7472363" y="4954588"/>
              <a:ext cx="793750" cy="590102"/>
            </a:xfrm>
            <a:custGeom>
              <a:avLst/>
              <a:gdLst>
                <a:gd name="T0" fmla="*/ 2147483646 w 492"/>
                <a:gd name="T1" fmla="*/ 2147483646 h 390"/>
                <a:gd name="T2" fmla="*/ 2147483646 w 492"/>
                <a:gd name="T3" fmla="*/ 2147483646 h 390"/>
                <a:gd name="T4" fmla="*/ 2147483646 w 492"/>
                <a:gd name="T5" fmla="*/ 2147483646 h 390"/>
                <a:gd name="T6" fmla="*/ 2147483646 w 492"/>
                <a:gd name="T7" fmla="*/ 2147483646 h 390"/>
                <a:gd name="T8" fmla="*/ 2147483646 w 492"/>
                <a:gd name="T9" fmla="*/ 2147483646 h 390"/>
                <a:gd name="T10" fmla="*/ 2147483646 w 492"/>
                <a:gd name="T11" fmla="*/ 2147483646 h 390"/>
                <a:gd name="T12" fmla="*/ 2147483646 w 492"/>
                <a:gd name="T13" fmla="*/ 2147483646 h 390"/>
                <a:gd name="T14" fmla="*/ 2147483646 w 492"/>
                <a:gd name="T15" fmla="*/ 2147483646 h 390"/>
                <a:gd name="T16" fmla="*/ 2147483646 w 492"/>
                <a:gd name="T17" fmla="*/ 2147483646 h 390"/>
                <a:gd name="T18" fmla="*/ 2147483646 w 492"/>
                <a:gd name="T19" fmla="*/ 2147483646 h 390"/>
                <a:gd name="T20" fmla="*/ 2147483646 w 492"/>
                <a:gd name="T21" fmla="*/ 2147483646 h 390"/>
                <a:gd name="T22" fmla="*/ 2147483646 w 492"/>
                <a:gd name="T23" fmla="*/ 2147483646 h 390"/>
                <a:gd name="T24" fmla="*/ 2147483646 w 492"/>
                <a:gd name="T25" fmla="*/ 2147483646 h 390"/>
                <a:gd name="T26" fmla="*/ 2147483646 w 492"/>
                <a:gd name="T27" fmla="*/ 2147483646 h 390"/>
                <a:gd name="T28" fmla="*/ 2147483646 w 492"/>
                <a:gd name="T29" fmla="*/ 2147483646 h 390"/>
                <a:gd name="T30" fmla="*/ 2147483646 w 492"/>
                <a:gd name="T31" fmla="*/ 2147483646 h 390"/>
                <a:gd name="T32" fmla="*/ 2147483646 w 492"/>
                <a:gd name="T33" fmla="*/ 0 h 390"/>
                <a:gd name="T34" fmla="*/ 2147483646 w 492"/>
                <a:gd name="T35" fmla="*/ 0 h 390"/>
                <a:gd name="T36" fmla="*/ 2147483646 w 492"/>
                <a:gd name="T37" fmla="*/ 0 h 390"/>
                <a:gd name="T38" fmla="*/ 2147483646 w 492"/>
                <a:gd name="T39" fmla="*/ 2147483646 h 390"/>
                <a:gd name="T40" fmla="*/ 2147483646 w 492"/>
                <a:gd name="T41" fmla="*/ 2147483646 h 390"/>
                <a:gd name="T42" fmla="*/ 2147483646 w 492"/>
                <a:gd name="T43" fmla="*/ 2147483646 h 390"/>
                <a:gd name="T44" fmla="*/ 2147483646 w 492"/>
                <a:gd name="T45" fmla="*/ 2147483646 h 390"/>
                <a:gd name="T46" fmla="*/ 2147483646 w 492"/>
                <a:gd name="T47" fmla="*/ 2147483646 h 390"/>
                <a:gd name="T48" fmla="*/ 2147483646 w 492"/>
                <a:gd name="T49" fmla="*/ 2147483646 h 390"/>
                <a:gd name="T50" fmla="*/ 2147483646 w 492"/>
                <a:gd name="T51" fmla="*/ 2147483646 h 390"/>
                <a:gd name="T52" fmla="*/ 2147483646 w 492"/>
                <a:gd name="T53" fmla="*/ 2147483646 h 390"/>
                <a:gd name="T54" fmla="*/ 2147483646 w 492"/>
                <a:gd name="T55" fmla="*/ 2147483646 h 390"/>
                <a:gd name="T56" fmla="*/ 2147483646 w 492"/>
                <a:gd name="T57" fmla="*/ 2147483646 h 390"/>
                <a:gd name="T58" fmla="*/ 2147483646 w 492"/>
                <a:gd name="T59" fmla="*/ 2147483646 h 390"/>
                <a:gd name="T60" fmla="*/ 2147483646 w 492"/>
                <a:gd name="T61" fmla="*/ 2147483646 h 390"/>
                <a:gd name="T62" fmla="*/ 2147483646 w 492"/>
                <a:gd name="T63" fmla="*/ 2147483646 h 390"/>
                <a:gd name="T64" fmla="*/ 2147483646 w 492"/>
                <a:gd name="T65" fmla="*/ 2147483646 h 390"/>
                <a:gd name="T66" fmla="*/ 2147483646 w 492"/>
                <a:gd name="T67" fmla="*/ 2147483646 h 390"/>
                <a:gd name="T68" fmla="*/ 0 w 492"/>
                <a:gd name="T69" fmla="*/ 2147483646 h 3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2" h="390">
                  <a:moveTo>
                    <a:pt x="492" y="390"/>
                  </a:moveTo>
                  <a:lnTo>
                    <a:pt x="492" y="350"/>
                  </a:lnTo>
                  <a:lnTo>
                    <a:pt x="488" y="310"/>
                  </a:lnTo>
                  <a:lnTo>
                    <a:pt x="484" y="274"/>
                  </a:lnTo>
                  <a:lnTo>
                    <a:pt x="478" y="238"/>
                  </a:lnTo>
                  <a:lnTo>
                    <a:pt x="470" y="204"/>
                  </a:lnTo>
                  <a:lnTo>
                    <a:pt x="462" y="172"/>
                  </a:lnTo>
                  <a:lnTo>
                    <a:pt x="452" y="142"/>
                  </a:lnTo>
                  <a:lnTo>
                    <a:pt x="440" y="114"/>
                  </a:lnTo>
                  <a:lnTo>
                    <a:pt x="428" y="88"/>
                  </a:lnTo>
                  <a:lnTo>
                    <a:pt x="414" y="66"/>
                  </a:lnTo>
                  <a:lnTo>
                    <a:pt x="398" y="46"/>
                  </a:lnTo>
                  <a:lnTo>
                    <a:pt x="384" y="30"/>
                  </a:lnTo>
                  <a:lnTo>
                    <a:pt x="366" y="18"/>
                  </a:lnTo>
                  <a:lnTo>
                    <a:pt x="350" y="8"/>
                  </a:lnTo>
                  <a:lnTo>
                    <a:pt x="332" y="2"/>
                  </a:lnTo>
                  <a:lnTo>
                    <a:pt x="314" y="0"/>
                  </a:lnTo>
                  <a:lnTo>
                    <a:pt x="312" y="0"/>
                  </a:lnTo>
                  <a:lnTo>
                    <a:pt x="280" y="2"/>
                  </a:lnTo>
                  <a:lnTo>
                    <a:pt x="250" y="8"/>
                  </a:lnTo>
                  <a:lnTo>
                    <a:pt x="220" y="16"/>
                  </a:lnTo>
                  <a:lnTo>
                    <a:pt x="192" y="30"/>
                  </a:lnTo>
                  <a:lnTo>
                    <a:pt x="164" y="46"/>
                  </a:lnTo>
                  <a:lnTo>
                    <a:pt x="138" y="66"/>
                  </a:lnTo>
                  <a:lnTo>
                    <a:pt x="114" y="88"/>
                  </a:lnTo>
                  <a:lnTo>
                    <a:pt x="92" y="112"/>
                  </a:lnTo>
                  <a:lnTo>
                    <a:pt x="72" y="140"/>
                  </a:lnTo>
                  <a:lnTo>
                    <a:pt x="54" y="170"/>
                  </a:lnTo>
                  <a:lnTo>
                    <a:pt x="38" y="200"/>
                  </a:lnTo>
                  <a:lnTo>
                    <a:pt x="26" y="234"/>
                  </a:lnTo>
                  <a:lnTo>
                    <a:pt x="14" y="270"/>
                  </a:lnTo>
                  <a:lnTo>
                    <a:pt x="6" y="306"/>
                  </a:lnTo>
                  <a:lnTo>
                    <a:pt x="2" y="346"/>
                  </a:lnTo>
                  <a:lnTo>
                    <a:pt x="0" y="384"/>
                  </a:lnTo>
                </a:path>
              </a:pathLst>
            </a:custGeom>
            <a:noFill/>
            <a:ln w="31750">
              <a:solidFill>
                <a:srgbClr val="D52B1E"/>
              </a:solidFill>
              <a:prstDash val="sysDash"/>
              <a:round/>
              <a:headEnd/>
              <a:tailEnd/>
            </a:ln>
          </p:spPr>
          <p:txBody>
            <a:bodyPr/>
            <a:lstStyle/>
            <a:p>
              <a:endParaRPr lang="en-IN"/>
            </a:p>
          </p:txBody>
        </p:sp>
        <p:sp>
          <p:nvSpPr>
            <p:cNvPr id="103462" name="Freeform 175"/>
            <p:cNvSpPr>
              <a:spLocks/>
            </p:cNvSpPr>
            <p:nvPr/>
          </p:nvSpPr>
          <p:spPr bwMode="auto">
            <a:xfrm>
              <a:off x="6910358" y="4008438"/>
              <a:ext cx="215900" cy="45719"/>
            </a:xfrm>
            <a:custGeom>
              <a:avLst/>
              <a:gdLst>
                <a:gd name="T0" fmla="*/ 2147483646 w 136"/>
                <a:gd name="T1" fmla="*/ 2147483646 h 14"/>
                <a:gd name="T2" fmla="*/ 2147483646 w 136"/>
                <a:gd name="T3" fmla="*/ 0 h 14"/>
                <a:gd name="T4" fmla="*/ 0 w 136"/>
                <a:gd name="T5" fmla="*/ 0 h 14"/>
                <a:gd name="T6" fmla="*/ 0 w 136"/>
                <a:gd name="T7" fmla="*/ 2147483646 h 14"/>
                <a:gd name="T8" fmla="*/ 2147483646 w 136"/>
                <a:gd name="T9" fmla="*/ 2147483646 h 14"/>
                <a:gd name="T10" fmla="*/ 2147483646 w 136"/>
                <a:gd name="T11" fmla="*/ 2147483646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6" h="14">
                  <a:moveTo>
                    <a:pt x="136" y="14"/>
                  </a:moveTo>
                  <a:lnTo>
                    <a:pt x="136" y="0"/>
                  </a:lnTo>
                  <a:lnTo>
                    <a:pt x="0" y="0"/>
                  </a:lnTo>
                  <a:lnTo>
                    <a:pt x="0" y="14"/>
                  </a:lnTo>
                  <a:lnTo>
                    <a:pt x="136" y="14"/>
                  </a:lnTo>
                  <a:close/>
                </a:path>
              </a:pathLst>
            </a:custGeom>
            <a:solidFill>
              <a:srgbClr val="00AF3F"/>
            </a:solidFill>
            <a:ln w="9525">
              <a:noFill/>
              <a:round/>
              <a:headEnd/>
              <a:tailEnd/>
            </a:ln>
          </p:spPr>
          <p:txBody>
            <a:bodyPr/>
            <a:lstStyle/>
            <a:p>
              <a:endParaRPr lang="en-IN"/>
            </a:p>
          </p:txBody>
        </p:sp>
        <p:sp>
          <p:nvSpPr>
            <p:cNvPr id="103463" name="Freeform 176"/>
            <p:cNvSpPr>
              <a:spLocks noEditPoints="1"/>
            </p:cNvSpPr>
            <p:nvPr/>
          </p:nvSpPr>
          <p:spPr bwMode="auto">
            <a:xfrm>
              <a:off x="6389688" y="5948362"/>
              <a:ext cx="82550" cy="121651"/>
            </a:xfrm>
            <a:custGeom>
              <a:avLst/>
              <a:gdLst>
                <a:gd name="T0" fmla="*/ 2147483646 w 52"/>
                <a:gd name="T1" fmla="*/ 2147483646 h 76"/>
                <a:gd name="T2" fmla="*/ 2147483646 w 52"/>
                <a:gd name="T3" fmla="*/ 0 h 76"/>
                <a:gd name="T4" fmla="*/ 2147483646 w 52"/>
                <a:gd name="T5" fmla="*/ 0 h 76"/>
                <a:gd name="T6" fmla="*/ 2147483646 w 52"/>
                <a:gd name="T7" fmla="*/ 2147483646 h 76"/>
                <a:gd name="T8" fmla="*/ 2147483646 w 52"/>
                <a:gd name="T9" fmla="*/ 2147483646 h 76"/>
                <a:gd name="T10" fmla="*/ 2147483646 w 52"/>
                <a:gd name="T11" fmla="*/ 2147483646 h 76"/>
                <a:gd name="T12" fmla="*/ 2147483646 w 52"/>
                <a:gd name="T13" fmla="*/ 2147483646 h 76"/>
                <a:gd name="T14" fmla="*/ 2147483646 w 52"/>
                <a:gd name="T15" fmla="*/ 0 h 76"/>
                <a:gd name="T16" fmla="*/ 2147483646 w 52"/>
                <a:gd name="T17" fmla="*/ 0 h 76"/>
                <a:gd name="T18" fmla="*/ 2147483646 w 52"/>
                <a:gd name="T19" fmla="*/ 0 h 76"/>
                <a:gd name="T20" fmla="*/ 2147483646 w 52"/>
                <a:gd name="T21" fmla="*/ 2147483646 h 76"/>
                <a:gd name="T22" fmla="*/ 2147483646 w 52"/>
                <a:gd name="T23" fmla="*/ 2147483646 h 76"/>
                <a:gd name="T24" fmla="*/ 2147483646 w 52"/>
                <a:gd name="T25" fmla="*/ 2147483646 h 76"/>
                <a:gd name="T26" fmla="*/ 2147483646 w 52"/>
                <a:gd name="T27" fmla="*/ 2147483646 h 76"/>
                <a:gd name="T28" fmla="*/ 0 w 52"/>
                <a:gd name="T29" fmla="*/ 2147483646 h 76"/>
                <a:gd name="T30" fmla="*/ 0 w 52"/>
                <a:gd name="T31" fmla="*/ 2147483646 h 76"/>
                <a:gd name="T32" fmla="*/ 2147483646 w 52"/>
                <a:gd name="T33" fmla="*/ 2147483646 h 76"/>
                <a:gd name="T34" fmla="*/ 2147483646 w 52"/>
                <a:gd name="T35" fmla="*/ 2147483646 h 76"/>
                <a:gd name="T36" fmla="*/ 2147483646 w 52"/>
                <a:gd name="T37" fmla="*/ 2147483646 h 76"/>
                <a:gd name="T38" fmla="*/ 2147483646 w 52"/>
                <a:gd name="T39" fmla="*/ 2147483646 h 76"/>
                <a:gd name="T40" fmla="*/ 2147483646 w 52"/>
                <a:gd name="T41" fmla="*/ 2147483646 h 76"/>
                <a:gd name="T42" fmla="*/ 2147483646 w 52"/>
                <a:gd name="T43" fmla="*/ 2147483646 h 76"/>
                <a:gd name="T44" fmla="*/ 2147483646 w 52"/>
                <a:gd name="T45" fmla="*/ 2147483646 h 76"/>
                <a:gd name="T46" fmla="*/ 2147483646 w 52"/>
                <a:gd name="T47" fmla="*/ 2147483646 h 76"/>
                <a:gd name="T48" fmla="*/ 2147483646 w 52"/>
                <a:gd name="T49" fmla="*/ 2147483646 h 76"/>
                <a:gd name="T50" fmla="*/ 2147483646 w 52"/>
                <a:gd name="T51" fmla="*/ 2147483646 h 76"/>
                <a:gd name="T52" fmla="*/ 2147483646 w 52"/>
                <a:gd name="T53" fmla="*/ 2147483646 h 76"/>
                <a:gd name="T54" fmla="*/ 2147483646 w 52"/>
                <a:gd name="T55" fmla="*/ 2147483646 h 76"/>
                <a:gd name="T56" fmla="*/ 2147483646 w 52"/>
                <a:gd name="T57" fmla="*/ 2147483646 h 76"/>
                <a:gd name="T58" fmla="*/ 2147483646 w 52"/>
                <a:gd name="T59" fmla="*/ 2147483646 h 76"/>
                <a:gd name="T60" fmla="*/ 2147483646 w 52"/>
                <a:gd name="T61" fmla="*/ 2147483646 h 76"/>
                <a:gd name="T62" fmla="*/ 2147483646 w 52"/>
                <a:gd name="T63" fmla="*/ 2147483646 h 76"/>
                <a:gd name="T64" fmla="*/ 2147483646 w 52"/>
                <a:gd name="T65" fmla="*/ 2147483646 h 76"/>
                <a:gd name="T66" fmla="*/ 2147483646 w 52"/>
                <a:gd name="T67" fmla="*/ 2147483646 h 76"/>
                <a:gd name="T68" fmla="*/ 2147483646 w 52"/>
                <a:gd name="T69" fmla="*/ 2147483646 h 76"/>
                <a:gd name="T70" fmla="*/ 2147483646 w 52"/>
                <a:gd name="T71" fmla="*/ 2147483646 h 76"/>
                <a:gd name="T72" fmla="*/ 2147483646 w 52"/>
                <a:gd name="T73" fmla="*/ 2147483646 h 76"/>
                <a:gd name="T74" fmla="*/ 2147483646 w 52"/>
                <a:gd name="T75" fmla="*/ 2147483646 h 76"/>
                <a:gd name="T76" fmla="*/ 2147483646 w 52"/>
                <a:gd name="T77" fmla="*/ 2147483646 h 76"/>
                <a:gd name="T78" fmla="*/ 2147483646 w 52"/>
                <a:gd name="T79" fmla="*/ 2147483646 h 76"/>
                <a:gd name="T80" fmla="*/ 2147483646 w 52"/>
                <a:gd name="T81" fmla="*/ 2147483646 h 76"/>
                <a:gd name="T82" fmla="*/ 2147483646 w 52"/>
                <a:gd name="T83" fmla="*/ 2147483646 h 76"/>
                <a:gd name="T84" fmla="*/ 2147483646 w 52"/>
                <a:gd name="T85" fmla="*/ 2147483646 h 76"/>
                <a:gd name="T86" fmla="*/ 2147483646 w 52"/>
                <a:gd name="T87" fmla="*/ 2147483646 h 76"/>
                <a:gd name="T88" fmla="*/ 2147483646 w 52"/>
                <a:gd name="T89" fmla="*/ 2147483646 h 76"/>
                <a:gd name="T90" fmla="*/ 2147483646 w 52"/>
                <a:gd name="T91" fmla="*/ 2147483646 h 76"/>
                <a:gd name="T92" fmla="*/ 2147483646 w 52"/>
                <a:gd name="T93" fmla="*/ 2147483646 h 76"/>
                <a:gd name="T94" fmla="*/ 2147483646 w 52"/>
                <a:gd name="T95" fmla="*/ 2147483646 h 76"/>
                <a:gd name="T96" fmla="*/ 2147483646 w 52"/>
                <a:gd name="T97" fmla="*/ 2147483646 h 76"/>
                <a:gd name="T98" fmla="*/ 2147483646 w 52"/>
                <a:gd name="T99" fmla="*/ 2147483646 h 76"/>
                <a:gd name="T100" fmla="*/ 2147483646 w 52"/>
                <a:gd name="T101" fmla="*/ 2147483646 h 76"/>
                <a:gd name="T102" fmla="*/ 2147483646 w 52"/>
                <a:gd name="T103" fmla="*/ 2147483646 h 76"/>
                <a:gd name="T104" fmla="*/ 2147483646 w 52"/>
                <a:gd name="T105" fmla="*/ 2147483646 h 76"/>
                <a:gd name="T106" fmla="*/ 2147483646 w 52"/>
                <a:gd name="T107" fmla="*/ 2147483646 h 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2" h="76">
                  <a:moveTo>
                    <a:pt x="52" y="76"/>
                  </a:moveTo>
                  <a:lnTo>
                    <a:pt x="52" y="0"/>
                  </a:lnTo>
                  <a:lnTo>
                    <a:pt x="40" y="0"/>
                  </a:lnTo>
                  <a:lnTo>
                    <a:pt x="40" y="8"/>
                  </a:lnTo>
                  <a:lnTo>
                    <a:pt x="32" y="2"/>
                  </a:lnTo>
                  <a:lnTo>
                    <a:pt x="28" y="0"/>
                  </a:lnTo>
                  <a:lnTo>
                    <a:pt x="24" y="0"/>
                  </a:lnTo>
                  <a:lnTo>
                    <a:pt x="14" y="2"/>
                  </a:lnTo>
                  <a:lnTo>
                    <a:pt x="6" y="6"/>
                  </a:lnTo>
                  <a:lnTo>
                    <a:pt x="2" y="16"/>
                  </a:lnTo>
                  <a:lnTo>
                    <a:pt x="0" y="28"/>
                  </a:lnTo>
                  <a:lnTo>
                    <a:pt x="2" y="40"/>
                  </a:lnTo>
                  <a:lnTo>
                    <a:pt x="8" y="50"/>
                  </a:lnTo>
                  <a:lnTo>
                    <a:pt x="14" y="54"/>
                  </a:lnTo>
                  <a:lnTo>
                    <a:pt x="22" y="56"/>
                  </a:lnTo>
                  <a:lnTo>
                    <a:pt x="32" y="54"/>
                  </a:lnTo>
                  <a:lnTo>
                    <a:pt x="38" y="48"/>
                  </a:lnTo>
                  <a:lnTo>
                    <a:pt x="38" y="76"/>
                  </a:lnTo>
                  <a:lnTo>
                    <a:pt x="52" y="76"/>
                  </a:lnTo>
                  <a:close/>
                  <a:moveTo>
                    <a:pt x="34" y="40"/>
                  </a:moveTo>
                  <a:lnTo>
                    <a:pt x="34" y="40"/>
                  </a:lnTo>
                  <a:lnTo>
                    <a:pt x="30" y="44"/>
                  </a:lnTo>
                  <a:lnTo>
                    <a:pt x="26" y="44"/>
                  </a:lnTo>
                  <a:lnTo>
                    <a:pt x="22" y="44"/>
                  </a:lnTo>
                  <a:lnTo>
                    <a:pt x="18" y="40"/>
                  </a:lnTo>
                  <a:lnTo>
                    <a:pt x="16" y="36"/>
                  </a:lnTo>
                  <a:lnTo>
                    <a:pt x="14" y="28"/>
                  </a:lnTo>
                  <a:lnTo>
                    <a:pt x="16" y="20"/>
                  </a:lnTo>
                  <a:lnTo>
                    <a:pt x="18" y="14"/>
                  </a:lnTo>
                  <a:lnTo>
                    <a:pt x="22" y="12"/>
                  </a:lnTo>
                  <a:lnTo>
                    <a:pt x="26" y="10"/>
                  </a:lnTo>
                  <a:lnTo>
                    <a:pt x="32" y="12"/>
                  </a:lnTo>
                  <a:lnTo>
                    <a:pt x="36" y="14"/>
                  </a:lnTo>
                  <a:lnTo>
                    <a:pt x="38" y="20"/>
                  </a:lnTo>
                  <a:lnTo>
                    <a:pt x="38" y="28"/>
                  </a:lnTo>
                  <a:lnTo>
                    <a:pt x="38" y="34"/>
                  </a:lnTo>
                  <a:lnTo>
                    <a:pt x="34" y="40"/>
                  </a:lnTo>
                  <a:close/>
                </a:path>
              </a:pathLst>
            </a:custGeom>
            <a:solidFill>
              <a:srgbClr val="000000"/>
            </a:solidFill>
            <a:ln w="9525">
              <a:noFill/>
              <a:round/>
              <a:headEnd/>
              <a:tailEnd/>
            </a:ln>
          </p:spPr>
          <p:txBody>
            <a:bodyPr/>
            <a:lstStyle/>
            <a:p>
              <a:endParaRPr lang="en-IN"/>
            </a:p>
          </p:txBody>
        </p:sp>
        <p:sp>
          <p:nvSpPr>
            <p:cNvPr id="103464" name="Freeform 177"/>
            <p:cNvSpPr>
              <a:spLocks noEditPoints="1"/>
            </p:cNvSpPr>
            <p:nvPr/>
          </p:nvSpPr>
          <p:spPr bwMode="auto">
            <a:xfrm>
              <a:off x="6538913" y="5916612"/>
              <a:ext cx="76200" cy="121651"/>
            </a:xfrm>
            <a:custGeom>
              <a:avLst/>
              <a:gdLst>
                <a:gd name="T0" fmla="*/ 2147483646 w 48"/>
                <a:gd name="T1" fmla="*/ 2147483646 h 76"/>
                <a:gd name="T2" fmla="*/ 2147483646 w 48"/>
                <a:gd name="T3" fmla="*/ 0 h 76"/>
                <a:gd name="T4" fmla="*/ 2147483646 w 48"/>
                <a:gd name="T5" fmla="*/ 0 h 76"/>
                <a:gd name="T6" fmla="*/ 2147483646 w 48"/>
                <a:gd name="T7" fmla="*/ 2147483646 h 76"/>
                <a:gd name="T8" fmla="*/ 2147483646 w 48"/>
                <a:gd name="T9" fmla="*/ 2147483646 h 76"/>
                <a:gd name="T10" fmla="*/ 0 w 48"/>
                <a:gd name="T11" fmla="*/ 2147483646 h 76"/>
                <a:gd name="T12" fmla="*/ 0 w 48"/>
                <a:gd name="T13" fmla="*/ 2147483646 h 76"/>
                <a:gd name="T14" fmla="*/ 2147483646 w 48"/>
                <a:gd name="T15" fmla="*/ 2147483646 h 76"/>
                <a:gd name="T16" fmla="*/ 2147483646 w 48"/>
                <a:gd name="T17" fmla="*/ 2147483646 h 76"/>
                <a:gd name="T18" fmla="*/ 2147483646 w 48"/>
                <a:gd name="T19" fmla="*/ 2147483646 h 76"/>
                <a:gd name="T20" fmla="*/ 2147483646 w 48"/>
                <a:gd name="T21" fmla="*/ 2147483646 h 76"/>
                <a:gd name="T22" fmla="*/ 2147483646 w 48"/>
                <a:gd name="T23" fmla="*/ 2147483646 h 76"/>
                <a:gd name="T24" fmla="*/ 2147483646 w 48"/>
                <a:gd name="T25" fmla="*/ 2147483646 h 76"/>
                <a:gd name="T26" fmla="*/ 2147483646 w 48"/>
                <a:gd name="T27" fmla="*/ 2147483646 h 76"/>
                <a:gd name="T28" fmla="*/ 2147483646 w 48"/>
                <a:gd name="T29" fmla="*/ 2147483646 h 76"/>
                <a:gd name="T30" fmla="*/ 2147483646 w 48"/>
                <a:gd name="T31" fmla="*/ 2147483646 h 76"/>
                <a:gd name="T32" fmla="*/ 2147483646 w 48"/>
                <a:gd name="T33" fmla="*/ 2147483646 h 76"/>
                <a:gd name="T34" fmla="*/ 2147483646 w 48"/>
                <a:gd name="T35" fmla="*/ 2147483646 h 76"/>
                <a:gd name="T36" fmla="*/ 2147483646 w 48"/>
                <a:gd name="T37" fmla="*/ 2147483646 h 76"/>
                <a:gd name="T38" fmla="*/ 2147483646 w 48"/>
                <a:gd name="T39" fmla="*/ 2147483646 h 76"/>
                <a:gd name="T40" fmla="*/ 2147483646 w 48"/>
                <a:gd name="T41" fmla="*/ 2147483646 h 76"/>
                <a:gd name="T42" fmla="*/ 2147483646 w 48"/>
                <a:gd name="T43" fmla="*/ 2147483646 h 76"/>
                <a:gd name="T44" fmla="*/ 2147483646 w 48"/>
                <a:gd name="T45" fmla="*/ 2147483646 h 76"/>
                <a:gd name="T46" fmla="*/ 2147483646 w 48"/>
                <a:gd name="T47" fmla="*/ 2147483646 h 76"/>
                <a:gd name="T48" fmla="*/ 2147483646 w 48"/>
                <a:gd name="T49" fmla="*/ 2147483646 h 76"/>
                <a:gd name="T50" fmla="*/ 2147483646 w 48"/>
                <a:gd name="T51" fmla="*/ 2147483646 h 76"/>
                <a:gd name="T52" fmla="*/ 2147483646 w 48"/>
                <a:gd name="T53" fmla="*/ 2147483646 h 76"/>
                <a:gd name="T54" fmla="*/ 2147483646 w 48"/>
                <a:gd name="T55" fmla="*/ 2147483646 h 76"/>
                <a:gd name="T56" fmla="*/ 2147483646 w 48"/>
                <a:gd name="T57" fmla="*/ 2147483646 h 76"/>
                <a:gd name="T58" fmla="*/ 2147483646 w 48"/>
                <a:gd name="T59" fmla="*/ 2147483646 h 76"/>
                <a:gd name="T60" fmla="*/ 2147483646 w 48"/>
                <a:gd name="T61" fmla="*/ 2147483646 h 76"/>
                <a:gd name="T62" fmla="*/ 2147483646 w 48"/>
                <a:gd name="T63" fmla="*/ 2147483646 h 76"/>
                <a:gd name="T64" fmla="*/ 2147483646 w 48"/>
                <a:gd name="T65" fmla="*/ 2147483646 h 76"/>
                <a:gd name="T66" fmla="*/ 2147483646 w 48"/>
                <a:gd name="T67" fmla="*/ 2147483646 h 76"/>
                <a:gd name="T68" fmla="*/ 2147483646 w 48"/>
                <a:gd name="T69" fmla="*/ 2147483646 h 76"/>
                <a:gd name="T70" fmla="*/ 2147483646 w 48"/>
                <a:gd name="T71" fmla="*/ 2147483646 h 76"/>
                <a:gd name="T72" fmla="*/ 2147483646 w 48"/>
                <a:gd name="T73" fmla="*/ 2147483646 h 76"/>
                <a:gd name="T74" fmla="*/ 2147483646 w 48"/>
                <a:gd name="T75" fmla="*/ 2147483646 h 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 h="76">
                  <a:moveTo>
                    <a:pt x="40" y="4"/>
                  </a:moveTo>
                  <a:lnTo>
                    <a:pt x="40" y="4"/>
                  </a:lnTo>
                  <a:lnTo>
                    <a:pt x="34" y="2"/>
                  </a:lnTo>
                  <a:lnTo>
                    <a:pt x="26" y="0"/>
                  </a:lnTo>
                  <a:lnTo>
                    <a:pt x="20" y="0"/>
                  </a:lnTo>
                  <a:lnTo>
                    <a:pt x="16" y="2"/>
                  </a:lnTo>
                  <a:lnTo>
                    <a:pt x="10" y="6"/>
                  </a:lnTo>
                  <a:lnTo>
                    <a:pt x="6" y="10"/>
                  </a:lnTo>
                  <a:lnTo>
                    <a:pt x="4" y="14"/>
                  </a:lnTo>
                  <a:lnTo>
                    <a:pt x="0" y="22"/>
                  </a:lnTo>
                  <a:lnTo>
                    <a:pt x="0" y="38"/>
                  </a:lnTo>
                  <a:lnTo>
                    <a:pt x="0" y="56"/>
                  </a:lnTo>
                  <a:lnTo>
                    <a:pt x="4" y="62"/>
                  </a:lnTo>
                  <a:lnTo>
                    <a:pt x="6" y="68"/>
                  </a:lnTo>
                  <a:lnTo>
                    <a:pt x="14" y="74"/>
                  </a:lnTo>
                  <a:lnTo>
                    <a:pt x="24" y="76"/>
                  </a:lnTo>
                  <a:lnTo>
                    <a:pt x="34" y="74"/>
                  </a:lnTo>
                  <a:lnTo>
                    <a:pt x="42" y="70"/>
                  </a:lnTo>
                  <a:lnTo>
                    <a:pt x="48" y="62"/>
                  </a:lnTo>
                  <a:lnTo>
                    <a:pt x="48" y="50"/>
                  </a:lnTo>
                  <a:lnTo>
                    <a:pt x="48" y="42"/>
                  </a:lnTo>
                  <a:lnTo>
                    <a:pt x="42" y="34"/>
                  </a:lnTo>
                  <a:lnTo>
                    <a:pt x="36" y="28"/>
                  </a:lnTo>
                  <a:lnTo>
                    <a:pt x="28" y="26"/>
                  </a:lnTo>
                  <a:lnTo>
                    <a:pt x="20" y="28"/>
                  </a:lnTo>
                  <a:lnTo>
                    <a:pt x="14" y="32"/>
                  </a:lnTo>
                  <a:lnTo>
                    <a:pt x="16" y="22"/>
                  </a:lnTo>
                  <a:lnTo>
                    <a:pt x="18" y="16"/>
                  </a:lnTo>
                  <a:lnTo>
                    <a:pt x="22" y="12"/>
                  </a:lnTo>
                  <a:lnTo>
                    <a:pt x="26" y="12"/>
                  </a:lnTo>
                  <a:lnTo>
                    <a:pt x="30" y="14"/>
                  </a:lnTo>
                  <a:lnTo>
                    <a:pt x="34" y="20"/>
                  </a:lnTo>
                  <a:lnTo>
                    <a:pt x="48" y="18"/>
                  </a:lnTo>
                  <a:lnTo>
                    <a:pt x="44" y="10"/>
                  </a:lnTo>
                  <a:lnTo>
                    <a:pt x="40" y="4"/>
                  </a:lnTo>
                  <a:close/>
                  <a:moveTo>
                    <a:pt x="18" y="40"/>
                  </a:moveTo>
                  <a:lnTo>
                    <a:pt x="18" y="40"/>
                  </a:lnTo>
                  <a:lnTo>
                    <a:pt x="22" y="38"/>
                  </a:lnTo>
                  <a:lnTo>
                    <a:pt x="24" y="38"/>
                  </a:lnTo>
                  <a:lnTo>
                    <a:pt x="28" y="38"/>
                  </a:lnTo>
                  <a:lnTo>
                    <a:pt x="32" y="40"/>
                  </a:lnTo>
                  <a:lnTo>
                    <a:pt x="34" y="44"/>
                  </a:lnTo>
                  <a:lnTo>
                    <a:pt x="34" y="52"/>
                  </a:lnTo>
                  <a:lnTo>
                    <a:pt x="34" y="58"/>
                  </a:lnTo>
                  <a:lnTo>
                    <a:pt x="32" y="62"/>
                  </a:lnTo>
                  <a:lnTo>
                    <a:pt x="30" y="64"/>
                  </a:lnTo>
                  <a:lnTo>
                    <a:pt x="26" y="64"/>
                  </a:lnTo>
                  <a:lnTo>
                    <a:pt x="22" y="64"/>
                  </a:lnTo>
                  <a:lnTo>
                    <a:pt x="18" y="60"/>
                  </a:lnTo>
                  <a:lnTo>
                    <a:pt x="16" y="56"/>
                  </a:lnTo>
                  <a:lnTo>
                    <a:pt x="16" y="50"/>
                  </a:lnTo>
                  <a:lnTo>
                    <a:pt x="16" y="44"/>
                  </a:lnTo>
                  <a:lnTo>
                    <a:pt x="18" y="40"/>
                  </a:lnTo>
                  <a:close/>
                </a:path>
              </a:pathLst>
            </a:custGeom>
            <a:solidFill>
              <a:srgbClr val="000000"/>
            </a:solidFill>
            <a:ln w="9525">
              <a:noFill/>
              <a:round/>
              <a:headEnd/>
              <a:tailEnd/>
            </a:ln>
          </p:spPr>
          <p:txBody>
            <a:bodyPr/>
            <a:lstStyle/>
            <a:p>
              <a:endParaRPr lang="en-IN"/>
            </a:p>
          </p:txBody>
        </p:sp>
        <p:sp>
          <p:nvSpPr>
            <p:cNvPr id="103465" name="Freeform 178"/>
            <p:cNvSpPr>
              <a:spLocks/>
            </p:cNvSpPr>
            <p:nvPr/>
          </p:nvSpPr>
          <p:spPr bwMode="auto">
            <a:xfrm>
              <a:off x="6669088" y="5983287"/>
              <a:ext cx="92075" cy="45719"/>
            </a:xfrm>
            <a:custGeom>
              <a:avLst/>
              <a:gdLst>
                <a:gd name="T0" fmla="*/ 2147483646 w 58"/>
                <a:gd name="T1" fmla="*/ 2147483646 h 12"/>
                <a:gd name="T2" fmla="*/ 2147483646 w 58"/>
                <a:gd name="T3" fmla="*/ 0 h 12"/>
                <a:gd name="T4" fmla="*/ 0 w 58"/>
                <a:gd name="T5" fmla="*/ 0 h 12"/>
                <a:gd name="T6" fmla="*/ 0 w 58"/>
                <a:gd name="T7" fmla="*/ 2147483646 h 12"/>
                <a:gd name="T8" fmla="*/ 2147483646 w 58"/>
                <a:gd name="T9" fmla="*/ 2147483646 h 12"/>
                <a:gd name="T10" fmla="*/ 2147483646 w 58"/>
                <a:gd name="T11" fmla="*/ 2147483646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12">
                  <a:moveTo>
                    <a:pt x="58" y="12"/>
                  </a:moveTo>
                  <a:lnTo>
                    <a:pt x="58" y="0"/>
                  </a:lnTo>
                  <a:lnTo>
                    <a:pt x="0" y="0"/>
                  </a:lnTo>
                  <a:lnTo>
                    <a:pt x="0" y="12"/>
                  </a:lnTo>
                  <a:lnTo>
                    <a:pt x="58" y="12"/>
                  </a:lnTo>
                  <a:close/>
                </a:path>
              </a:pathLst>
            </a:custGeom>
            <a:solidFill>
              <a:srgbClr val="000000"/>
            </a:solidFill>
            <a:ln w="9525">
              <a:noFill/>
              <a:round/>
              <a:headEnd/>
              <a:tailEnd/>
            </a:ln>
          </p:spPr>
          <p:txBody>
            <a:bodyPr/>
            <a:lstStyle/>
            <a:p>
              <a:endParaRPr lang="en-IN"/>
            </a:p>
          </p:txBody>
        </p:sp>
        <p:sp>
          <p:nvSpPr>
            <p:cNvPr id="103466" name="Freeform 179"/>
            <p:cNvSpPr>
              <a:spLocks noEditPoints="1"/>
            </p:cNvSpPr>
            <p:nvPr/>
          </p:nvSpPr>
          <p:spPr bwMode="auto">
            <a:xfrm>
              <a:off x="6815138" y="5916612"/>
              <a:ext cx="76200" cy="121651"/>
            </a:xfrm>
            <a:custGeom>
              <a:avLst/>
              <a:gdLst>
                <a:gd name="T0" fmla="*/ 2147483646 w 48"/>
                <a:gd name="T1" fmla="*/ 2147483646 h 76"/>
                <a:gd name="T2" fmla="*/ 0 w 48"/>
                <a:gd name="T3" fmla="*/ 2147483646 h 76"/>
                <a:gd name="T4" fmla="*/ 2147483646 w 48"/>
                <a:gd name="T5" fmla="*/ 2147483646 h 76"/>
                <a:gd name="T6" fmla="*/ 2147483646 w 48"/>
                <a:gd name="T7" fmla="*/ 2147483646 h 76"/>
                <a:gd name="T8" fmla="*/ 2147483646 w 48"/>
                <a:gd name="T9" fmla="*/ 2147483646 h 76"/>
                <a:gd name="T10" fmla="*/ 2147483646 w 48"/>
                <a:gd name="T11" fmla="*/ 2147483646 h 76"/>
                <a:gd name="T12" fmla="*/ 2147483646 w 48"/>
                <a:gd name="T13" fmla="*/ 2147483646 h 76"/>
                <a:gd name="T14" fmla="*/ 2147483646 w 48"/>
                <a:gd name="T15" fmla="*/ 2147483646 h 76"/>
                <a:gd name="T16" fmla="*/ 2147483646 w 48"/>
                <a:gd name="T17" fmla="*/ 2147483646 h 76"/>
                <a:gd name="T18" fmla="*/ 2147483646 w 48"/>
                <a:gd name="T19" fmla="*/ 2147483646 h 76"/>
                <a:gd name="T20" fmla="*/ 2147483646 w 48"/>
                <a:gd name="T21" fmla="*/ 2147483646 h 76"/>
                <a:gd name="T22" fmla="*/ 2147483646 w 48"/>
                <a:gd name="T23" fmla="*/ 2147483646 h 76"/>
                <a:gd name="T24" fmla="*/ 2147483646 w 48"/>
                <a:gd name="T25" fmla="*/ 2147483646 h 76"/>
                <a:gd name="T26" fmla="*/ 2147483646 w 48"/>
                <a:gd name="T27" fmla="*/ 2147483646 h 76"/>
                <a:gd name="T28" fmla="*/ 2147483646 w 48"/>
                <a:gd name="T29" fmla="*/ 2147483646 h 76"/>
                <a:gd name="T30" fmla="*/ 2147483646 w 48"/>
                <a:gd name="T31" fmla="*/ 2147483646 h 76"/>
                <a:gd name="T32" fmla="*/ 2147483646 w 48"/>
                <a:gd name="T33" fmla="*/ 0 h 76"/>
                <a:gd name="T34" fmla="*/ 2147483646 w 48"/>
                <a:gd name="T35" fmla="*/ 2147483646 h 76"/>
                <a:gd name="T36" fmla="*/ 2147483646 w 48"/>
                <a:gd name="T37" fmla="*/ 2147483646 h 76"/>
                <a:gd name="T38" fmla="*/ 2147483646 w 48"/>
                <a:gd name="T39" fmla="*/ 2147483646 h 76"/>
                <a:gd name="T40" fmla="*/ 2147483646 w 48"/>
                <a:gd name="T41" fmla="*/ 2147483646 h 76"/>
                <a:gd name="T42" fmla="*/ 2147483646 w 48"/>
                <a:gd name="T43" fmla="*/ 2147483646 h 76"/>
                <a:gd name="T44" fmla="*/ 2147483646 w 48"/>
                <a:gd name="T45" fmla="*/ 2147483646 h 76"/>
                <a:gd name="T46" fmla="*/ 2147483646 w 48"/>
                <a:gd name="T47" fmla="*/ 2147483646 h 76"/>
                <a:gd name="T48" fmla="*/ 2147483646 w 48"/>
                <a:gd name="T49" fmla="*/ 2147483646 h 76"/>
                <a:gd name="T50" fmla="*/ 2147483646 w 48"/>
                <a:gd name="T51" fmla="*/ 2147483646 h 76"/>
                <a:gd name="T52" fmla="*/ 2147483646 w 48"/>
                <a:gd name="T53" fmla="*/ 2147483646 h 76"/>
                <a:gd name="T54" fmla="*/ 2147483646 w 48"/>
                <a:gd name="T55" fmla="*/ 2147483646 h 76"/>
                <a:gd name="T56" fmla="*/ 2147483646 w 48"/>
                <a:gd name="T57" fmla="*/ 2147483646 h 76"/>
                <a:gd name="T58" fmla="*/ 2147483646 w 48"/>
                <a:gd name="T59" fmla="*/ 2147483646 h 76"/>
                <a:gd name="T60" fmla="*/ 2147483646 w 48"/>
                <a:gd name="T61" fmla="*/ 2147483646 h 76"/>
                <a:gd name="T62" fmla="*/ 2147483646 w 48"/>
                <a:gd name="T63" fmla="*/ 2147483646 h 76"/>
                <a:gd name="T64" fmla="*/ 2147483646 w 48"/>
                <a:gd name="T65" fmla="*/ 2147483646 h 76"/>
                <a:gd name="T66" fmla="*/ 2147483646 w 48"/>
                <a:gd name="T67" fmla="*/ 2147483646 h 76"/>
                <a:gd name="T68" fmla="*/ 2147483646 w 48"/>
                <a:gd name="T69" fmla="*/ 2147483646 h 76"/>
                <a:gd name="T70" fmla="*/ 2147483646 w 48"/>
                <a:gd name="T71" fmla="*/ 2147483646 h 76"/>
                <a:gd name="T72" fmla="*/ 2147483646 w 48"/>
                <a:gd name="T73" fmla="*/ 2147483646 h 76"/>
                <a:gd name="T74" fmla="*/ 2147483646 w 48"/>
                <a:gd name="T75" fmla="*/ 2147483646 h 76"/>
                <a:gd name="T76" fmla="*/ 2147483646 w 48"/>
                <a:gd name="T77" fmla="*/ 2147483646 h 76"/>
                <a:gd name="T78" fmla="*/ 2147483646 w 48"/>
                <a:gd name="T79" fmla="*/ 2147483646 h 76"/>
                <a:gd name="T80" fmla="*/ 2147483646 w 48"/>
                <a:gd name="T81" fmla="*/ 2147483646 h 76"/>
                <a:gd name="T82" fmla="*/ 2147483646 w 48"/>
                <a:gd name="T83" fmla="*/ 2147483646 h 76"/>
                <a:gd name="T84" fmla="*/ 2147483646 w 48"/>
                <a:gd name="T85" fmla="*/ 2147483646 h 76"/>
                <a:gd name="T86" fmla="*/ 2147483646 w 48"/>
                <a:gd name="T87" fmla="*/ 2147483646 h 76"/>
                <a:gd name="T88" fmla="*/ 2147483646 w 48"/>
                <a:gd name="T89" fmla="*/ 2147483646 h 76"/>
                <a:gd name="T90" fmla="*/ 2147483646 w 48"/>
                <a:gd name="T91" fmla="*/ 2147483646 h 76"/>
                <a:gd name="T92" fmla="*/ 2147483646 w 48"/>
                <a:gd name="T93" fmla="*/ 2147483646 h 76"/>
                <a:gd name="T94" fmla="*/ 2147483646 w 48"/>
                <a:gd name="T95" fmla="*/ 2147483646 h 76"/>
                <a:gd name="T96" fmla="*/ 2147483646 w 48"/>
                <a:gd name="T97" fmla="*/ 2147483646 h 76"/>
                <a:gd name="T98" fmla="*/ 2147483646 w 48"/>
                <a:gd name="T99" fmla="*/ 2147483646 h 76"/>
                <a:gd name="T100" fmla="*/ 2147483646 w 48"/>
                <a:gd name="T101" fmla="*/ 2147483646 h 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8" h="76">
                  <a:moveTo>
                    <a:pt x="2" y="42"/>
                  </a:moveTo>
                  <a:lnTo>
                    <a:pt x="2" y="42"/>
                  </a:lnTo>
                  <a:lnTo>
                    <a:pt x="0" y="48"/>
                  </a:lnTo>
                  <a:lnTo>
                    <a:pt x="0" y="54"/>
                  </a:lnTo>
                  <a:lnTo>
                    <a:pt x="2" y="64"/>
                  </a:lnTo>
                  <a:lnTo>
                    <a:pt x="8" y="70"/>
                  </a:lnTo>
                  <a:lnTo>
                    <a:pt x="14" y="74"/>
                  </a:lnTo>
                  <a:lnTo>
                    <a:pt x="24" y="76"/>
                  </a:lnTo>
                  <a:lnTo>
                    <a:pt x="34" y="74"/>
                  </a:lnTo>
                  <a:lnTo>
                    <a:pt x="42" y="70"/>
                  </a:lnTo>
                  <a:lnTo>
                    <a:pt x="46" y="62"/>
                  </a:lnTo>
                  <a:lnTo>
                    <a:pt x="48" y="52"/>
                  </a:lnTo>
                  <a:lnTo>
                    <a:pt x="48" y="48"/>
                  </a:lnTo>
                  <a:lnTo>
                    <a:pt x="44" y="42"/>
                  </a:lnTo>
                  <a:lnTo>
                    <a:pt x="40" y="38"/>
                  </a:lnTo>
                  <a:lnTo>
                    <a:pt x="36" y="34"/>
                  </a:lnTo>
                  <a:lnTo>
                    <a:pt x="40" y="32"/>
                  </a:lnTo>
                  <a:lnTo>
                    <a:pt x="44" y="28"/>
                  </a:lnTo>
                  <a:lnTo>
                    <a:pt x="46" y="24"/>
                  </a:lnTo>
                  <a:lnTo>
                    <a:pt x="46" y="20"/>
                  </a:lnTo>
                  <a:lnTo>
                    <a:pt x="44" y="12"/>
                  </a:lnTo>
                  <a:lnTo>
                    <a:pt x="40" y="6"/>
                  </a:lnTo>
                  <a:lnTo>
                    <a:pt x="32" y="2"/>
                  </a:lnTo>
                  <a:lnTo>
                    <a:pt x="24" y="0"/>
                  </a:lnTo>
                  <a:lnTo>
                    <a:pt x="14" y="2"/>
                  </a:lnTo>
                  <a:lnTo>
                    <a:pt x="6" y="6"/>
                  </a:lnTo>
                  <a:lnTo>
                    <a:pt x="2" y="12"/>
                  </a:lnTo>
                  <a:lnTo>
                    <a:pt x="2" y="20"/>
                  </a:lnTo>
                  <a:lnTo>
                    <a:pt x="2" y="24"/>
                  </a:lnTo>
                  <a:lnTo>
                    <a:pt x="4" y="28"/>
                  </a:lnTo>
                  <a:lnTo>
                    <a:pt x="6" y="32"/>
                  </a:lnTo>
                  <a:lnTo>
                    <a:pt x="12" y="34"/>
                  </a:lnTo>
                  <a:lnTo>
                    <a:pt x="6" y="38"/>
                  </a:lnTo>
                  <a:lnTo>
                    <a:pt x="2" y="42"/>
                  </a:lnTo>
                  <a:close/>
                  <a:moveTo>
                    <a:pt x="18" y="14"/>
                  </a:moveTo>
                  <a:lnTo>
                    <a:pt x="18" y="14"/>
                  </a:lnTo>
                  <a:lnTo>
                    <a:pt x="20" y="12"/>
                  </a:lnTo>
                  <a:lnTo>
                    <a:pt x="24" y="12"/>
                  </a:lnTo>
                  <a:lnTo>
                    <a:pt x="28" y="12"/>
                  </a:lnTo>
                  <a:lnTo>
                    <a:pt x="30" y="14"/>
                  </a:lnTo>
                  <a:lnTo>
                    <a:pt x="32" y="16"/>
                  </a:lnTo>
                  <a:lnTo>
                    <a:pt x="32" y="20"/>
                  </a:lnTo>
                  <a:lnTo>
                    <a:pt x="32" y="24"/>
                  </a:lnTo>
                  <a:lnTo>
                    <a:pt x="30" y="26"/>
                  </a:lnTo>
                  <a:lnTo>
                    <a:pt x="28" y="28"/>
                  </a:lnTo>
                  <a:lnTo>
                    <a:pt x="24" y="30"/>
                  </a:lnTo>
                  <a:lnTo>
                    <a:pt x="20" y="28"/>
                  </a:lnTo>
                  <a:lnTo>
                    <a:pt x="18" y="26"/>
                  </a:lnTo>
                  <a:lnTo>
                    <a:pt x="16" y="24"/>
                  </a:lnTo>
                  <a:lnTo>
                    <a:pt x="14" y="20"/>
                  </a:lnTo>
                  <a:lnTo>
                    <a:pt x="16" y="16"/>
                  </a:lnTo>
                  <a:lnTo>
                    <a:pt x="18" y="14"/>
                  </a:lnTo>
                  <a:close/>
                  <a:moveTo>
                    <a:pt x="16" y="44"/>
                  </a:moveTo>
                  <a:lnTo>
                    <a:pt x="16" y="44"/>
                  </a:lnTo>
                  <a:lnTo>
                    <a:pt x="20" y="42"/>
                  </a:lnTo>
                  <a:lnTo>
                    <a:pt x="24" y="40"/>
                  </a:lnTo>
                  <a:lnTo>
                    <a:pt x="28" y="42"/>
                  </a:lnTo>
                  <a:lnTo>
                    <a:pt x="32" y="44"/>
                  </a:lnTo>
                  <a:lnTo>
                    <a:pt x="34" y="48"/>
                  </a:lnTo>
                  <a:lnTo>
                    <a:pt x="34" y="52"/>
                  </a:lnTo>
                  <a:lnTo>
                    <a:pt x="34" y="58"/>
                  </a:lnTo>
                  <a:lnTo>
                    <a:pt x="32" y="62"/>
                  </a:lnTo>
                  <a:lnTo>
                    <a:pt x="28" y="64"/>
                  </a:lnTo>
                  <a:lnTo>
                    <a:pt x="24" y="64"/>
                  </a:lnTo>
                  <a:lnTo>
                    <a:pt x="20" y="64"/>
                  </a:lnTo>
                  <a:lnTo>
                    <a:pt x="16" y="62"/>
                  </a:lnTo>
                  <a:lnTo>
                    <a:pt x="14" y="58"/>
                  </a:lnTo>
                  <a:lnTo>
                    <a:pt x="14" y="52"/>
                  </a:lnTo>
                  <a:lnTo>
                    <a:pt x="14" y="48"/>
                  </a:lnTo>
                  <a:lnTo>
                    <a:pt x="16" y="44"/>
                  </a:lnTo>
                  <a:close/>
                </a:path>
              </a:pathLst>
            </a:custGeom>
            <a:solidFill>
              <a:srgbClr val="000000"/>
            </a:solidFill>
            <a:ln w="9525">
              <a:noFill/>
              <a:round/>
              <a:headEnd/>
              <a:tailEnd/>
            </a:ln>
          </p:spPr>
          <p:txBody>
            <a:bodyPr/>
            <a:lstStyle/>
            <a:p>
              <a:endParaRPr lang="en-IN"/>
            </a:p>
          </p:txBody>
        </p:sp>
        <p:sp>
          <p:nvSpPr>
            <p:cNvPr id="103467" name="Freeform 180"/>
            <p:cNvSpPr>
              <a:spLocks/>
            </p:cNvSpPr>
            <p:nvPr/>
          </p:nvSpPr>
          <p:spPr bwMode="auto">
            <a:xfrm>
              <a:off x="6958013" y="5916613"/>
              <a:ext cx="76200" cy="118450"/>
            </a:xfrm>
            <a:custGeom>
              <a:avLst/>
              <a:gdLst>
                <a:gd name="T0" fmla="*/ 0 w 48"/>
                <a:gd name="T1" fmla="*/ 0 h 74"/>
                <a:gd name="T2" fmla="*/ 0 w 48"/>
                <a:gd name="T3" fmla="*/ 2147483646 h 74"/>
                <a:gd name="T4" fmla="*/ 2147483646 w 48"/>
                <a:gd name="T5" fmla="*/ 2147483646 h 74"/>
                <a:gd name="T6" fmla="*/ 2147483646 w 48"/>
                <a:gd name="T7" fmla="*/ 2147483646 h 74"/>
                <a:gd name="T8" fmla="*/ 2147483646 w 48"/>
                <a:gd name="T9" fmla="*/ 2147483646 h 74"/>
                <a:gd name="T10" fmla="*/ 2147483646 w 48"/>
                <a:gd name="T11" fmla="*/ 2147483646 h 74"/>
                <a:gd name="T12" fmla="*/ 2147483646 w 48"/>
                <a:gd name="T13" fmla="*/ 2147483646 h 74"/>
                <a:gd name="T14" fmla="*/ 2147483646 w 48"/>
                <a:gd name="T15" fmla="*/ 2147483646 h 74"/>
                <a:gd name="T16" fmla="*/ 2147483646 w 48"/>
                <a:gd name="T17" fmla="*/ 2147483646 h 74"/>
                <a:gd name="T18" fmla="*/ 2147483646 w 48"/>
                <a:gd name="T19" fmla="*/ 2147483646 h 74"/>
                <a:gd name="T20" fmla="*/ 2147483646 w 48"/>
                <a:gd name="T21" fmla="*/ 2147483646 h 74"/>
                <a:gd name="T22" fmla="*/ 2147483646 w 48"/>
                <a:gd name="T23" fmla="*/ 2147483646 h 74"/>
                <a:gd name="T24" fmla="*/ 2147483646 w 48"/>
                <a:gd name="T25" fmla="*/ 2147483646 h 74"/>
                <a:gd name="T26" fmla="*/ 2147483646 w 48"/>
                <a:gd name="T27" fmla="*/ 2147483646 h 74"/>
                <a:gd name="T28" fmla="*/ 2147483646 w 48"/>
                <a:gd name="T29" fmla="*/ 2147483646 h 74"/>
                <a:gd name="T30" fmla="*/ 2147483646 w 48"/>
                <a:gd name="T31" fmla="*/ 2147483646 h 74"/>
                <a:gd name="T32" fmla="*/ 2147483646 w 48"/>
                <a:gd name="T33" fmla="*/ 2147483646 h 74"/>
                <a:gd name="T34" fmla="*/ 2147483646 w 48"/>
                <a:gd name="T35" fmla="*/ 2147483646 h 74"/>
                <a:gd name="T36" fmla="*/ 2147483646 w 48"/>
                <a:gd name="T37" fmla="*/ 2147483646 h 74"/>
                <a:gd name="T38" fmla="*/ 2147483646 w 48"/>
                <a:gd name="T39" fmla="*/ 2147483646 h 74"/>
                <a:gd name="T40" fmla="*/ 2147483646 w 48"/>
                <a:gd name="T41" fmla="*/ 2147483646 h 74"/>
                <a:gd name="T42" fmla="*/ 2147483646 w 48"/>
                <a:gd name="T43" fmla="*/ 2147483646 h 74"/>
                <a:gd name="T44" fmla="*/ 2147483646 w 48"/>
                <a:gd name="T45" fmla="*/ 2147483646 h 74"/>
                <a:gd name="T46" fmla="*/ 2147483646 w 48"/>
                <a:gd name="T47" fmla="*/ 2147483646 h 74"/>
                <a:gd name="T48" fmla="*/ 2147483646 w 48"/>
                <a:gd name="T49" fmla="*/ 2147483646 h 74"/>
                <a:gd name="T50" fmla="*/ 2147483646 w 48"/>
                <a:gd name="T51" fmla="*/ 2147483646 h 74"/>
                <a:gd name="T52" fmla="*/ 2147483646 w 48"/>
                <a:gd name="T53" fmla="*/ 2147483646 h 74"/>
                <a:gd name="T54" fmla="*/ 2147483646 w 48"/>
                <a:gd name="T55" fmla="*/ 2147483646 h 74"/>
                <a:gd name="T56" fmla="*/ 2147483646 w 48"/>
                <a:gd name="T57" fmla="*/ 2147483646 h 74"/>
                <a:gd name="T58" fmla="*/ 2147483646 w 48"/>
                <a:gd name="T59" fmla="*/ 2147483646 h 74"/>
                <a:gd name="T60" fmla="*/ 2147483646 w 48"/>
                <a:gd name="T61" fmla="*/ 0 h 74"/>
                <a:gd name="T62" fmla="*/ 0 w 48"/>
                <a:gd name="T63" fmla="*/ 0 h 74"/>
                <a:gd name="T64" fmla="*/ 0 w 48"/>
                <a:gd name="T65" fmla="*/ 0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8" h="74">
                  <a:moveTo>
                    <a:pt x="0" y="0"/>
                  </a:moveTo>
                  <a:lnTo>
                    <a:pt x="0" y="74"/>
                  </a:lnTo>
                  <a:lnTo>
                    <a:pt x="14" y="74"/>
                  </a:lnTo>
                  <a:lnTo>
                    <a:pt x="14" y="48"/>
                  </a:lnTo>
                  <a:lnTo>
                    <a:pt x="16" y="38"/>
                  </a:lnTo>
                  <a:lnTo>
                    <a:pt x="20" y="32"/>
                  </a:lnTo>
                  <a:lnTo>
                    <a:pt x="26" y="30"/>
                  </a:lnTo>
                  <a:lnTo>
                    <a:pt x="30" y="32"/>
                  </a:lnTo>
                  <a:lnTo>
                    <a:pt x="34" y="36"/>
                  </a:lnTo>
                  <a:lnTo>
                    <a:pt x="34" y="46"/>
                  </a:lnTo>
                  <a:lnTo>
                    <a:pt x="34" y="74"/>
                  </a:lnTo>
                  <a:lnTo>
                    <a:pt x="48" y="74"/>
                  </a:lnTo>
                  <a:lnTo>
                    <a:pt x="48" y="44"/>
                  </a:lnTo>
                  <a:lnTo>
                    <a:pt x="48" y="32"/>
                  </a:lnTo>
                  <a:lnTo>
                    <a:pt x="46" y="26"/>
                  </a:lnTo>
                  <a:lnTo>
                    <a:pt x="40" y="22"/>
                  </a:lnTo>
                  <a:lnTo>
                    <a:pt x="30" y="20"/>
                  </a:lnTo>
                  <a:lnTo>
                    <a:pt x="22" y="22"/>
                  </a:lnTo>
                  <a:lnTo>
                    <a:pt x="14" y="28"/>
                  </a:lnTo>
                  <a:lnTo>
                    <a:pt x="14" y="0"/>
                  </a:lnTo>
                  <a:lnTo>
                    <a:pt x="0" y="0"/>
                  </a:lnTo>
                  <a:close/>
                </a:path>
              </a:pathLst>
            </a:custGeom>
            <a:solidFill>
              <a:srgbClr val="000000"/>
            </a:solidFill>
            <a:ln w="9525">
              <a:noFill/>
              <a:round/>
              <a:headEnd/>
              <a:tailEnd/>
            </a:ln>
          </p:spPr>
          <p:txBody>
            <a:bodyPr/>
            <a:lstStyle/>
            <a:p>
              <a:endParaRPr lang="en-IN"/>
            </a:p>
          </p:txBody>
        </p:sp>
        <p:sp>
          <p:nvSpPr>
            <p:cNvPr id="103468" name="Line 181"/>
            <p:cNvSpPr>
              <a:spLocks noChangeShapeType="1"/>
            </p:cNvSpPr>
            <p:nvPr/>
          </p:nvSpPr>
          <p:spPr bwMode="auto">
            <a:xfrm flipV="1">
              <a:off x="5907088" y="5840412"/>
              <a:ext cx="0" cy="121651"/>
            </a:xfrm>
            <a:prstGeom prst="line">
              <a:avLst/>
            </a:prstGeom>
            <a:noFill/>
            <a:ln w="22225">
              <a:solidFill>
                <a:srgbClr val="000000"/>
              </a:solidFill>
              <a:round/>
              <a:headEnd/>
              <a:tailEnd/>
            </a:ln>
          </p:spPr>
          <p:txBody>
            <a:bodyPr/>
            <a:lstStyle/>
            <a:p>
              <a:endParaRPr lang="en-IN"/>
            </a:p>
          </p:txBody>
        </p:sp>
        <p:sp>
          <p:nvSpPr>
            <p:cNvPr id="103469" name="Freeform 182"/>
            <p:cNvSpPr>
              <a:spLocks/>
            </p:cNvSpPr>
            <p:nvPr/>
          </p:nvSpPr>
          <p:spPr bwMode="auto">
            <a:xfrm>
              <a:off x="5872163" y="5783263"/>
              <a:ext cx="69850" cy="70430"/>
            </a:xfrm>
            <a:custGeom>
              <a:avLst/>
              <a:gdLst>
                <a:gd name="T0" fmla="*/ 2147483646 w 44"/>
                <a:gd name="T1" fmla="*/ 2147483646 h 44"/>
                <a:gd name="T2" fmla="*/ 2147483646 w 44"/>
                <a:gd name="T3" fmla="*/ 0 h 44"/>
                <a:gd name="T4" fmla="*/ 0 w 44"/>
                <a:gd name="T5" fmla="*/ 2147483646 h 44"/>
                <a:gd name="T6" fmla="*/ 2147483646 w 44"/>
                <a:gd name="T7" fmla="*/ 2147483646 h 44"/>
                <a:gd name="T8" fmla="*/ 2147483646 w 44"/>
                <a:gd name="T9" fmla="*/ 2147483646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44">
                  <a:moveTo>
                    <a:pt x="44" y="44"/>
                  </a:moveTo>
                  <a:lnTo>
                    <a:pt x="22" y="0"/>
                  </a:lnTo>
                  <a:lnTo>
                    <a:pt x="0" y="44"/>
                  </a:lnTo>
                  <a:lnTo>
                    <a:pt x="44" y="44"/>
                  </a:lnTo>
                  <a:close/>
                </a:path>
              </a:pathLst>
            </a:custGeom>
            <a:solidFill>
              <a:srgbClr val="000000"/>
            </a:solidFill>
            <a:ln w="9525">
              <a:noFill/>
              <a:round/>
              <a:headEnd/>
              <a:tailEnd/>
            </a:ln>
          </p:spPr>
          <p:txBody>
            <a:bodyPr/>
            <a:lstStyle/>
            <a:p>
              <a:endParaRPr lang="en-IN"/>
            </a:p>
          </p:txBody>
        </p:sp>
        <p:sp>
          <p:nvSpPr>
            <p:cNvPr id="103470" name="Line 183"/>
            <p:cNvSpPr>
              <a:spLocks noChangeShapeType="1"/>
            </p:cNvSpPr>
            <p:nvPr/>
          </p:nvSpPr>
          <p:spPr bwMode="auto">
            <a:xfrm flipV="1">
              <a:off x="7472363" y="5840412"/>
              <a:ext cx="0" cy="118450"/>
            </a:xfrm>
            <a:prstGeom prst="line">
              <a:avLst/>
            </a:prstGeom>
            <a:noFill/>
            <a:ln w="22225">
              <a:solidFill>
                <a:srgbClr val="000000"/>
              </a:solidFill>
              <a:round/>
              <a:headEnd/>
              <a:tailEnd/>
            </a:ln>
          </p:spPr>
          <p:txBody>
            <a:bodyPr/>
            <a:lstStyle/>
            <a:p>
              <a:endParaRPr lang="en-IN"/>
            </a:p>
          </p:txBody>
        </p:sp>
        <p:sp>
          <p:nvSpPr>
            <p:cNvPr id="103471" name="Freeform 184"/>
            <p:cNvSpPr>
              <a:spLocks/>
            </p:cNvSpPr>
            <p:nvPr/>
          </p:nvSpPr>
          <p:spPr bwMode="auto">
            <a:xfrm>
              <a:off x="7434263" y="5780088"/>
              <a:ext cx="73025" cy="73631"/>
            </a:xfrm>
            <a:custGeom>
              <a:avLst/>
              <a:gdLst>
                <a:gd name="T0" fmla="*/ 2147483646 w 46"/>
                <a:gd name="T1" fmla="*/ 2147483646 h 46"/>
                <a:gd name="T2" fmla="*/ 2147483646 w 46"/>
                <a:gd name="T3" fmla="*/ 0 h 46"/>
                <a:gd name="T4" fmla="*/ 0 w 46"/>
                <a:gd name="T5" fmla="*/ 2147483646 h 46"/>
                <a:gd name="T6" fmla="*/ 2147483646 w 46"/>
                <a:gd name="T7" fmla="*/ 2147483646 h 46"/>
                <a:gd name="T8" fmla="*/ 2147483646 w 46"/>
                <a:gd name="T9" fmla="*/ 2147483646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46">
                  <a:moveTo>
                    <a:pt x="46" y="46"/>
                  </a:moveTo>
                  <a:lnTo>
                    <a:pt x="24" y="0"/>
                  </a:lnTo>
                  <a:lnTo>
                    <a:pt x="0" y="46"/>
                  </a:lnTo>
                  <a:lnTo>
                    <a:pt x="46" y="46"/>
                  </a:lnTo>
                  <a:close/>
                </a:path>
              </a:pathLst>
            </a:custGeom>
            <a:solidFill>
              <a:srgbClr val="000000"/>
            </a:solidFill>
            <a:ln w="9525">
              <a:noFill/>
              <a:round/>
              <a:headEnd/>
              <a:tailEnd/>
            </a:ln>
          </p:spPr>
          <p:txBody>
            <a:bodyPr/>
            <a:lstStyle/>
            <a:p>
              <a:endParaRPr lang="en-IN"/>
            </a:p>
          </p:txBody>
        </p:sp>
        <p:sp>
          <p:nvSpPr>
            <p:cNvPr id="103472" name="Freeform 222"/>
            <p:cNvSpPr>
              <a:spLocks/>
            </p:cNvSpPr>
            <p:nvPr/>
          </p:nvSpPr>
          <p:spPr bwMode="auto">
            <a:xfrm>
              <a:off x="6924419" y="4292600"/>
              <a:ext cx="209550" cy="46420"/>
            </a:xfrm>
            <a:custGeom>
              <a:avLst/>
              <a:gdLst>
                <a:gd name="T0" fmla="*/ 0 w 323850"/>
                <a:gd name="T1" fmla="*/ 0 h 45719"/>
                <a:gd name="T2" fmla="*/ 1 w 323850"/>
                <a:gd name="T3" fmla="*/ 0 h 45719"/>
                <a:gd name="T4" fmla="*/ 0 60000 65536"/>
                <a:gd name="T5" fmla="*/ 0 60000 65536"/>
              </a:gdLst>
              <a:ahLst/>
              <a:cxnLst>
                <a:cxn ang="T4">
                  <a:pos x="T0" y="T1"/>
                </a:cxn>
                <a:cxn ang="T5">
                  <a:pos x="T2" y="T3"/>
                </a:cxn>
              </a:cxnLst>
              <a:rect l="0" t="0" r="r" b="b"/>
              <a:pathLst>
                <a:path w="323850" h="45719">
                  <a:moveTo>
                    <a:pt x="0" y="0"/>
                  </a:moveTo>
                  <a:lnTo>
                    <a:pt x="323850" y="0"/>
                  </a:lnTo>
                </a:path>
              </a:pathLst>
            </a:custGeom>
            <a:noFill/>
            <a:ln w="31750">
              <a:solidFill>
                <a:srgbClr val="D52B1E"/>
              </a:solidFill>
              <a:prstDash val="sysDash"/>
              <a:round/>
              <a:headEnd/>
              <a:tailEnd/>
            </a:ln>
          </p:spPr>
          <p:txBody>
            <a:bodyPr/>
            <a:lstStyle/>
            <a:p>
              <a:endParaRPr lang="en-IN"/>
            </a:p>
          </p:txBody>
        </p:sp>
      </p:grpSp>
      <p:sp>
        <p:nvSpPr>
          <p:cNvPr id="56" name="Rectangle 2"/>
          <p:cNvSpPr txBox="1">
            <a:spLocks noChangeArrowheads="1"/>
          </p:cNvSpPr>
          <p:nvPr/>
        </p:nvSpPr>
        <p:spPr>
          <a:xfrm>
            <a:off x="457200" y="457199"/>
            <a:ext cx="8686800" cy="868363"/>
          </a:xfrm>
          <a:prstGeom prst="rect">
            <a:avLst/>
          </a:prstGeom>
        </p:spPr>
        <p:txBody>
          <a:bodyPr/>
          <a:lstStyle>
            <a:lvl1pPr algn="l" rtl="0" eaLnBrk="0" fontAlgn="base" hangingPunct="0">
              <a:spcBef>
                <a:spcPct val="0"/>
              </a:spcBef>
              <a:spcAft>
                <a:spcPct val="0"/>
              </a:spcAft>
              <a:defRPr sz="3600" b="1">
                <a:solidFill>
                  <a:srgbClr val="FFFFFF"/>
                </a:solidFill>
                <a:latin typeface="+mj-lt"/>
                <a:ea typeface="ヒラギノ角ゴ Pro W3" charset="0"/>
                <a:cs typeface="DIN-Bold"/>
              </a:defRPr>
            </a:lvl1pPr>
            <a:lvl2pPr algn="l" rtl="0" eaLnBrk="0" fontAlgn="base" hangingPunct="0">
              <a:spcBef>
                <a:spcPct val="0"/>
              </a:spcBef>
              <a:spcAft>
                <a:spcPct val="0"/>
              </a:spcAft>
              <a:defRPr sz="3600" b="1">
                <a:solidFill>
                  <a:srgbClr val="FFFFFF"/>
                </a:solidFill>
                <a:latin typeface="Arial" charset="0"/>
                <a:ea typeface="ヒラギノ角ゴ Pro W3" charset="0"/>
                <a:cs typeface="DIN-Bold" pitchFamily="34" charset="0"/>
              </a:defRPr>
            </a:lvl2pPr>
            <a:lvl3pPr algn="l" rtl="0" eaLnBrk="0" fontAlgn="base" hangingPunct="0">
              <a:spcBef>
                <a:spcPct val="0"/>
              </a:spcBef>
              <a:spcAft>
                <a:spcPct val="0"/>
              </a:spcAft>
              <a:defRPr sz="3600" b="1">
                <a:solidFill>
                  <a:srgbClr val="FFFFFF"/>
                </a:solidFill>
                <a:latin typeface="Arial" charset="0"/>
                <a:ea typeface="ヒラギノ角ゴ Pro W3" charset="0"/>
                <a:cs typeface="DIN-Bold" pitchFamily="34" charset="0"/>
              </a:defRPr>
            </a:lvl3pPr>
            <a:lvl4pPr algn="l" rtl="0" eaLnBrk="0" fontAlgn="base" hangingPunct="0">
              <a:spcBef>
                <a:spcPct val="0"/>
              </a:spcBef>
              <a:spcAft>
                <a:spcPct val="0"/>
              </a:spcAft>
              <a:defRPr sz="3600" b="1">
                <a:solidFill>
                  <a:srgbClr val="FFFFFF"/>
                </a:solidFill>
                <a:latin typeface="Arial" charset="0"/>
                <a:ea typeface="ヒラギノ角ゴ Pro W3" charset="0"/>
                <a:cs typeface="DIN-Bold" pitchFamily="34" charset="0"/>
              </a:defRPr>
            </a:lvl4pPr>
            <a:lvl5pPr algn="l" rtl="0" eaLnBrk="0" fontAlgn="base" hangingPunct="0">
              <a:spcBef>
                <a:spcPct val="0"/>
              </a:spcBef>
              <a:spcAft>
                <a:spcPct val="0"/>
              </a:spcAft>
              <a:defRPr sz="3600" b="1">
                <a:solidFill>
                  <a:srgbClr val="FFFFFF"/>
                </a:solidFill>
                <a:latin typeface="Arial" charset="0"/>
                <a:ea typeface="ヒラギノ角ゴ Pro W3" charset="0"/>
                <a:cs typeface="DIN-Bold" pitchFamily="34" charset="0"/>
              </a:defRPr>
            </a:lvl5pPr>
            <a:lvl6pPr marL="457200" algn="l" rtl="0" eaLnBrk="1" fontAlgn="base" hangingPunct="1">
              <a:spcBef>
                <a:spcPct val="0"/>
              </a:spcBef>
              <a:spcAft>
                <a:spcPct val="0"/>
              </a:spcAft>
              <a:defRPr sz="3600" b="1">
                <a:solidFill>
                  <a:schemeClr val="bg1"/>
                </a:solidFill>
                <a:latin typeface="Arial" charset="0"/>
              </a:defRPr>
            </a:lvl6pPr>
            <a:lvl7pPr marL="914400" algn="l" rtl="0" eaLnBrk="1" fontAlgn="base" hangingPunct="1">
              <a:spcBef>
                <a:spcPct val="0"/>
              </a:spcBef>
              <a:spcAft>
                <a:spcPct val="0"/>
              </a:spcAft>
              <a:defRPr sz="3600" b="1">
                <a:solidFill>
                  <a:schemeClr val="bg1"/>
                </a:solidFill>
                <a:latin typeface="Arial" charset="0"/>
              </a:defRPr>
            </a:lvl7pPr>
            <a:lvl8pPr marL="1371600" algn="l" rtl="0" eaLnBrk="1" fontAlgn="base" hangingPunct="1">
              <a:spcBef>
                <a:spcPct val="0"/>
              </a:spcBef>
              <a:spcAft>
                <a:spcPct val="0"/>
              </a:spcAft>
              <a:defRPr sz="3600" b="1">
                <a:solidFill>
                  <a:schemeClr val="bg1"/>
                </a:solidFill>
                <a:latin typeface="Arial" charset="0"/>
              </a:defRPr>
            </a:lvl8pPr>
            <a:lvl9pPr marL="1828800" algn="l" rtl="0" eaLnBrk="1" fontAlgn="base" hangingPunct="1">
              <a:spcBef>
                <a:spcPct val="0"/>
              </a:spcBef>
              <a:spcAft>
                <a:spcPct val="0"/>
              </a:spcAft>
              <a:defRPr sz="3600" b="1">
                <a:solidFill>
                  <a:schemeClr val="bg1"/>
                </a:solidFill>
                <a:latin typeface="Arial" charset="0"/>
              </a:defRPr>
            </a:lvl9pPr>
          </a:lstStyle>
          <a:p>
            <a:pPr>
              <a:defRPr/>
            </a:pPr>
            <a:r>
              <a:rPr lang="en-US" altLang="en-US" kern="0" dirty="0" smtClean="0">
                <a:ea typeface="ヒラギノ角ゴ Pro W3"/>
                <a:cs typeface="DIN-Bold" pitchFamily="34" charset="0"/>
              </a:rPr>
              <a:t>Suggested Regimens</a:t>
            </a:r>
          </a:p>
        </p:txBody>
      </p:sp>
      <p:sp>
        <p:nvSpPr>
          <p:cNvPr id="60" name="Content Placeholder 2"/>
          <p:cNvSpPr txBox="1">
            <a:spLocks/>
          </p:cNvSpPr>
          <p:nvPr/>
        </p:nvSpPr>
        <p:spPr>
          <a:xfrm>
            <a:off x="457200" y="1543051"/>
            <a:ext cx="8229600" cy="4400550"/>
          </a:xfrm>
          <a:prstGeom prst="rect">
            <a:avLst/>
          </a:prstGeom>
          <a:extLst/>
        </p:spPr>
        <p:txBody>
          <a:bodyPr/>
          <a:lstStyle>
            <a:lvl1pPr marL="342900" indent="-342900" algn="l" rtl="0" eaLnBrk="0" fontAlgn="base" hangingPunct="0">
              <a:spcBef>
                <a:spcPts val="600"/>
              </a:spcBef>
              <a:spcAft>
                <a:spcPct val="0"/>
              </a:spcAft>
              <a:buClr>
                <a:srgbClr val="D52B1E"/>
              </a:buClr>
              <a:buSzPct val="100000"/>
              <a:buFont typeface="Symbol" pitchFamily="18" charset="2"/>
              <a:buChar char="¨"/>
              <a:defRPr sz="2800">
                <a:solidFill>
                  <a:schemeClr val="tx1"/>
                </a:solidFill>
                <a:latin typeface="+mn-lt"/>
                <a:ea typeface="ヒラギノ角ゴ Pro W3" charset="0"/>
                <a:cs typeface="DIN-Regular"/>
              </a:defRPr>
            </a:lvl1pPr>
            <a:lvl2pPr marL="742950" indent="-285750" algn="l" rtl="0" eaLnBrk="0" fontAlgn="base" hangingPunct="0">
              <a:spcBef>
                <a:spcPts val="600"/>
              </a:spcBef>
              <a:spcAft>
                <a:spcPct val="0"/>
              </a:spcAft>
              <a:buClr>
                <a:srgbClr val="D52B1E"/>
              </a:buClr>
              <a:buChar char="•"/>
              <a:defRPr sz="2400">
                <a:solidFill>
                  <a:schemeClr val="tx1"/>
                </a:solidFill>
                <a:latin typeface="+mn-lt"/>
                <a:ea typeface="ヒラギノ角ゴ Pro W3" charset="0"/>
                <a:cs typeface="DIN-Regular"/>
              </a:defRPr>
            </a:lvl2pPr>
            <a:lvl3pPr marL="1143000" indent="-228600" algn="l" rtl="0" eaLnBrk="0" fontAlgn="base" hangingPunct="0">
              <a:spcBef>
                <a:spcPct val="20000"/>
              </a:spcBef>
              <a:spcAft>
                <a:spcPct val="0"/>
              </a:spcAft>
              <a:buClr>
                <a:srgbClr val="D52B1E"/>
              </a:buClr>
              <a:buFont typeface="DIN-Regular" pitchFamily="34" charset="0"/>
              <a:buChar char="–"/>
              <a:defRPr sz="2000">
                <a:solidFill>
                  <a:schemeClr val="tx1"/>
                </a:solidFill>
                <a:latin typeface="+mn-lt"/>
                <a:ea typeface="ヒラギノ角ゴ Pro W3" charset="0"/>
                <a:cs typeface="DIN-Regular"/>
              </a:defRPr>
            </a:lvl3pPr>
            <a:lvl4pPr marL="1600200" indent="-228600" algn="l" rtl="0" eaLnBrk="0" fontAlgn="base" hangingPunct="0">
              <a:spcBef>
                <a:spcPct val="20000"/>
              </a:spcBef>
              <a:spcAft>
                <a:spcPct val="0"/>
              </a:spcAft>
              <a:buClr>
                <a:srgbClr val="D52B1E"/>
              </a:buClr>
              <a:buChar char="•"/>
              <a:defRPr>
                <a:solidFill>
                  <a:schemeClr val="tx1"/>
                </a:solidFill>
                <a:latin typeface="+mn-lt"/>
                <a:ea typeface="ヒラギノ角ゴ Pro W3" charset="0"/>
                <a:cs typeface="DIN-Regular"/>
              </a:defRPr>
            </a:lvl4pPr>
            <a:lvl5pPr marL="2057400" indent="-228600" algn="l" rtl="0" eaLnBrk="0" fontAlgn="base" hangingPunct="0">
              <a:spcBef>
                <a:spcPct val="20000"/>
              </a:spcBef>
              <a:spcAft>
                <a:spcPct val="0"/>
              </a:spcAft>
              <a:buClr>
                <a:srgbClr val="D52B1E"/>
              </a:buClr>
              <a:buChar char="•"/>
              <a:defRPr sz="1600">
                <a:solidFill>
                  <a:schemeClr val="tx1"/>
                </a:solidFill>
                <a:latin typeface="+mn-lt"/>
                <a:ea typeface="ヒラギノ角ゴ Pro W3" charset="0"/>
                <a:cs typeface="DIN-Regular"/>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a:defRPr/>
            </a:pPr>
            <a:r>
              <a:rPr lang="en-US" altLang="en-US" sz="2000" dirty="0" smtClean="0">
                <a:solidFill>
                  <a:srgbClr val="000000"/>
                </a:solidFill>
                <a:ea typeface="ヒラギノ角ゴ Pro W3"/>
                <a:cs typeface="DIN-Bold" pitchFamily="34" charset="0"/>
              </a:rPr>
              <a:t>Regimens </a:t>
            </a:r>
            <a:r>
              <a:rPr lang="en-US" altLang="en-US" sz="2000" dirty="0">
                <a:solidFill>
                  <a:srgbClr val="000000"/>
                </a:solidFill>
                <a:ea typeface="ヒラギノ角ゴ Pro W3"/>
                <a:cs typeface="DIN-Bold" pitchFamily="34" charset="0"/>
              </a:rPr>
              <a:t>for patient while NPO, on  </a:t>
            </a:r>
            <a:r>
              <a:rPr lang="en-US" altLang="en-US" sz="2000" dirty="0" smtClean="0">
                <a:solidFill>
                  <a:srgbClr val="000000"/>
                </a:solidFill>
                <a:ea typeface="ヒラギノ角ゴ Pro W3"/>
                <a:cs typeface="DIN-Bold" pitchFamily="34" charset="0"/>
              </a:rPr>
              <a:t>IV, </a:t>
            </a:r>
            <a:r>
              <a:rPr lang="en-US" altLang="en-US" sz="2000" dirty="0">
                <a:solidFill>
                  <a:srgbClr val="000000"/>
                </a:solidFill>
                <a:ea typeface="ヒラギノ角ゴ Pro W3"/>
                <a:cs typeface="DIN-Bold" pitchFamily="34" charset="0"/>
              </a:rPr>
              <a:t>or receiving continuous enteral feedings</a:t>
            </a:r>
            <a:endParaRPr lang="en-US" altLang="en-US" sz="2000" strike="sngStrike" kern="0" dirty="0" smtClean="0"/>
          </a:p>
        </p:txBody>
      </p:sp>
      <p:grpSp>
        <p:nvGrpSpPr>
          <p:cNvPr id="6" name="Group 5"/>
          <p:cNvGrpSpPr>
            <a:grpSpLocks/>
          </p:cNvGrpSpPr>
          <p:nvPr/>
        </p:nvGrpSpPr>
        <p:grpSpPr bwMode="auto">
          <a:xfrm>
            <a:off x="3575050" y="4457700"/>
            <a:ext cx="3394075" cy="1879600"/>
            <a:chOff x="3574849" y="4457818"/>
            <a:chExt cx="3394075" cy="1879600"/>
          </a:xfrm>
        </p:grpSpPr>
        <p:grpSp>
          <p:nvGrpSpPr>
            <p:cNvPr id="7" name="Group 4"/>
            <p:cNvGrpSpPr>
              <a:grpSpLocks/>
            </p:cNvGrpSpPr>
            <p:nvPr/>
          </p:nvGrpSpPr>
          <p:grpSpPr bwMode="auto">
            <a:xfrm>
              <a:off x="3574849" y="4457818"/>
              <a:ext cx="3394075" cy="1879600"/>
              <a:chOff x="465138" y="4164013"/>
              <a:chExt cx="3394075" cy="1879600"/>
            </a:xfrm>
          </p:grpSpPr>
          <p:sp>
            <p:nvSpPr>
              <p:cNvPr id="157" name="Text Box 19"/>
              <p:cNvSpPr txBox="1">
                <a:spLocks noChangeArrowheads="1"/>
              </p:cNvSpPr>
              <p:nvPr/>
            </p:nvSpPr>
            <p:spPr bwMode="auto">
              <a:xfrm>
                <a:off x="3309938" y="4294188"/>
                <a:ext cx="536575"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auto">
                  <a:spcBef>
                    <a:spcPts val="0"/>
                  </a:spcBef>
                  <a:spcAft>
                    <a:spcPts val="0"/>
                  </a:spcAft>
                  <a:defRPr/>
                </a:pPr>
                <a:r>
                  <a:rPr lang="en-US" altLang="en-US" sz="1300" b="1" kern="0" dirty="0">
                    <a:solidFill>
                      <a:srgbClr val="00AF3F"/>
                    </a:solidFill>
                  </a:rPr>
                  <a:t>NPH</a:t>
                </a:r>
              </a:p>
            </p:txBody>
          </p:sp>
          <p:sp>
            <p:nvSpPr>
              <p:cNvPr id="103442" name="Freeform 137"/>
              <p:cNvSpPr>
                <a:spLocks/>
              </p:cNvSpPr>
              <p:nvPr/>
            </p:nvSpPr>
            <p:spPr bwMode="auto">
              <a:xfrm>
                <a:off x="465138" y="4164013"/>
                <a:ext cx="3394075" cy="1530350"/>
              </a:xfrm>
              <a:custGeom>
                <a:avLst/>
                <a:gdLst>
                  <a:gd name="T0" fmla="*/ 0 w 2138"/>
                  <a:gd name="T1" fmla="*/ 0 h 964"/>
                  <a:gd name="T2" fmla="*/ 0 w 2138"/>
                  <a:gd name="T3" fmla="*/ 2147483646 h 964"/>
                  <a:gd name="T4" fmla="*/ 2147483646 w 2138"/>
                  <a:gd name="T5" fmla="*/ 2147483646 h 964"/>
                  <a:gd name="T6" fmla="*/ 0 60000 65536"/>
                  <a:gd name="T7" fmla="*/ 0 60000 65536"/>
                  <a:gd name="T8" fmla="*/ 0 60000 65536"/>
                </a:gdLst>
                <a:ahLst/>
                <a:cxnLst>
                  <a:cxn ang="T6">
                    <a:pos x="T0" y="T1"/>
                  </a:cxn>
                  <a:cxn ang="T7">
                    <a:pos x="T2" y="T3"/>
                  </a:cxn>
                  <a:cxn ang="T8">
                    <a:pos x="T4" y="T5"/>
                  </a:cxn>
                </a:cxnLst>
                <a:rect l="0" t="0" r="r" b="b"/>
                <a:pathLst>
                  <a:path w="2138" h="964">
                    <a:moveTo>
                      <a:pt x="0" y="0"/>
                    </a:moveTo>
                    <a:lnTo>
                      <a:pt x="0" y="964"/>
                    </a:lnTo>
                    <a:lnTo>
                      <a:pt x="2138" y="964"/>
                    </a:lnTo>
                  </a:path>
                </a:pathLst>
              </a:custGeom>
              <a:noFill/>
              <a:ln w="22225">
                <a:solidFill>
                  <a:srgbClr val="000000"/>
                </a:solidFill>
                <a:prstDash val="solid"/>
                <a:round/>
                <a:headEnd/>
                <a:tailEnd/>
              </a:ln>
            </p:spPr>
            <p:txBody>
              <a:bodyPr/>
              <a:lstStyle/>
              <a:p>
                <a:endParaRPr lang="en-IN"/>
              </a:p>
            </p:txBody>
          </p:sp>
          <p:sp>
            <p:nvSpPr>
              <p:cNvPr id="103443" name="Freeform 138"/>
              <p:cNvSpPr>
                <a:spLocks noEditPoints="1"/>
              </p:cNvSpPr>
              <p:nvPr/>
            </p:nvSpPr>
            <p:spPr bwMode="auto">
              <a:xfrm>
                <a:off x="1141413" y="5922963"/>
                <a:ext cx="79375" cy="120650"/>
              </a:xfrm>
              <a:custGeom>
                <a:avLst/>
                <a:gdLst>
                  <a:gd name="T0" fmla="*/ 2147483646 w 50"/>
                  <a:gd name="T1" fmla="*/ 2147483646 h 76"/>
                  <a:gd name="T2" fmla="*/ 2147483646 w 50"/>
                  <a:gd name="T3" fmla="*/ 0 h 76"/>
                  <a:gd name="T4" fmla="*/ 2147483646 w 50"/>
                  <a:gd name="T5" fmla="*/ 0 h 76"/>
                  <a:gd name="T6" fmla="*/ 2147483646 w 50"/>
                  <a:gd name="T7" fmla="*/ 2147483646 h 76"/>
                  <a:gd name="T8" fmla="*/ 2147483646 w 50"/>
                  <a:gd name="T9" fmla="*/ 2147483646 h 76"/>
                  <a:gd name="T10" fmla="*/ 2147483646 w 50"/>
                  <a:gd name="T11" fmla="*/ 2147483646 h 76"/>
                  <a:gd name="T12" fmla="*/ 0 w 50"/>
                  <a:gd name="T13" fmla="*/ 2147483646 h 76"/>
                  <a:gd name="T14" fmla="*/ 2147483646 w 50"/>
                  <a:gd name="T15" fmla="*/ 2147483646 h 76"/>
                  <a:gd name="T16" fmla="*/ 2147483646 w 50"/>
                  <a:gd name="T17" fmla="*/ 2147483646 h 76"/>
                  <a:gd name="T18" fmla="*/ 2147483646 w 50"/>
                  <a:gd name="T19" fmla="*/ 2147483646 h 76"/>
                  <a:gd name="T20" fmla="*/ 2147483646 w 50"/>
                  <a:gd name="T21" fmla="*/ 2147483646 h 76"/>
                  <a:gd name="T22" fmla="*/ 2147483646 w 50"/>
                  <a:gd name="T23" fmla="*/ 2147483646 h 76"/>
                  <a:gd name="T24" fmla="*/ 2147483646 w 50"/>
                  <a:gd name="T25" fmla="*/ 2147483646 h 76"/>
                  <a:gd name="T26" fmla="*/ 2147483646 w 50"/>
                  <a:gd name="T27" fmla="*/ 2147483646 h 76"/>
                  <a:gd name="T28" fmla="*/ 2147483646 w 50"/>
                  <a:gd name="T29" fmla="*/ 2147483646 h 76"/>
                  <a:gd name="T30" fmla="*/ 2147483646 w 50"/>
                  <a:gd name="T31" fmla="*/ 2147483646 h 76"/>
                  <a:gd name="T32" fmla="*/ 2147483646 w 50"/>
                  <a:gd name="T33" fmla="*/ 2147483646 h 76"/>
                  <a:gd name="T34" fmla="*/ 2147483646 w 50"/>
                  <a:gd name="T35" fmla="*/ 2147483646 h 76"/>
                  <a:gd name="T36" fmla="*/ 2147483646 w 50"/>
                  <a:gd name="T37" fmla="*/ 2147483646 h 76"/>
                  <a:gd name="T38" fmla="*/ 2147483646 w 50"/>
                  <a:gd name="T39" fmla="*/ 2147483646 h 76"/>
                  <a:gd name="T40" fmla="*/ 2147483646 w 50"/>
                  <a:gd name="T41" fmla="*/ 2147483646 h 76"/>
                  <a:gd name="T42" fmla="*/ 2147483646 w 50"/>
                  <a:gd name="T43" fmla="*/ 2147483646 h 76"/>
                  <a:gd name="T44" fmla="*/ 2147483646 w 50"/>
                  <a:gd name="T45" fmla="*/ 2147483646 h 76"/>
                  <a:gd name="T46" fmla="*/ 2147483646 w 50"/>
                  <a:gd name="T47" fmla="*/ 2147483646 h 76"/>
                  <a:gd name="T48" fmla="*/ 2147483646 w 50"/>
                  <a:gd name="T49" fmla="*/ 2147483646 h 76"/>
                  <a:gd name="T50" fmla="*/ 2147483646 w 50"/>
                  <a:gd name="T51" fmla="*/ 2147483646 h 76"/>
                  <a:gd name="T52" fmla="*/ 2147483646 w 50"/>
                  <a:gd name="T53" fmla="*/ 2147483646 h 76"/>
                  <a:gd name="T54" fmla="*/ 2147483646 w 50"/>
                  <a:gd name="T55" fmla="*/ 2147483646 h 76"/>
                  <a:gd name="T56" fmla="*/ 2147483646 w 50"/>
                  <a:gd name="T57" fmla="*/ 2147483646 h 76"/>
                  <a:gd name="T58" fmla="*/ 2147483646 w 50"/>
                  <a:gd name="T59" fmla="*/ 2147483646 h 76"/>
                  <a:gd name="T60" fmla="*/ 2147483646 w 50"/>
                  <a:gd name="T61" fmla="*/ 2147483646 h 76"/>
                  <a:gd name="T62" fmla="*/ 2147483646 w 50"/>
                  <a:gd name="T63" fmla="*/ 2147483646 h 76"/>
                  <a:gd name="T64" fmla="*/ 2147483646 w 50"/>
                  <a:gd name="T65" fmla="*/ 2147483646 h 76"/>
                  <a:gd name="T66" fmla="*/ 2147483646 w 50"/>
                  <a:gd name="T67" fmla="*/ 2147483646 h 76"/>
                  <a:gd name="T68" fmla="*/ 2147483646 w 50"/>
                  <a:gd name="T69" fmla="*/ 2147483646 h 76"/>
                  <a:gd name="T70" fmla="*/ 2147483646 w 50"/>
                  <a:gd name="T71" fmla="*/ 2147483646 h 76"/>
                  <a:gd name="T72" fmla="*/ 2147483646 w 50"/>
                  <a:gd name="T73" fmla="*/ 2147483646 h 76"/>
                  <a:gd name="T74" fmla="*/ 2147483646 w 50"/>
                  <a:gd name="T75" fmla="*/ 2147483646 h 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0" h="76">
                    <a:moveTo>
                      <a:pt x="42" y="4"/>
                    </a:moveTo>
                    <a:lnTo>
                      <a:pt x="42" y="4"/>
                    </a:lnTo>
                    <a:lnTo>
                      <a:pt x="36" y="2"/>
                    </a:lnTo>
                    <a:lnTo>
                      <a:pt x="28" y="0"/>
                    </a:lnTo>
                    <a:lnTo>
                      <a:pt x="22" y="0"/>
                    </a:lnTo>
                    <a:lnTo>
                      <a:pt x="16" y="2"/>
                    </a:lnTo>
                    <a:lnTo>
                      <a:pt x="12" y="6"/>
                    </a:lnTo>
                    <a:lnTo>
                      <a:pt x="8" y="10"/>
                    </a:lnTo>
                    <a:lnTo>
                      <a:pt x="4" y="14"/>
                    </a:lnTo>
                    <a:lnTo>
                      <a:pt x="2" y="22"/>
                    </a:lnTo>
                    <a:lnTo>
                      <a:pt x="0" y="38"/>
                    </a:lnTo>
                    <a:lnTo>
                      <a:pt x="2" y="56"/>
                    </a:lnTo>
                    <a:lnTo>
                      <a:pt x="4" y="62"/>
                    </a:lnTo>
                    <a:lnTo>
                      <a:pt x="8" y="68"/>
                    </a:lnTo>
                    <a:lnTo>
                      <a:pt x="16" y="74"/>
                    </a:lnTo>
                    <a:lnTo>
                      <a:pt x="26" y="76"/>
                    </a:lnTo>
                    <a:lnTo>
                      <a:pt x="36" y="74"/>
                    </a:lnTo>
                    <a:lnTo>
                      <a:pt x="44" y="70"/>
                    </a:lnTo>
                    <a:lnTo>
                      <a:pt x="48" y="62"/>
                    </a:lnTo>
                    <a:lnTo>
                      <a:pt x="50" y="50"/>
                    </a:lnTo>
                    <a:lnTo>
                      <a:pt x="48" y="42"/>
                    </a:lnTo>
                    <a:lnTo>
                      <a:pt x="44" y="34"/>
                    </a:lnTo>
                    <a:lnTo>
                      <a:pt x="36" y="28"/>
                    </a:lnTo>
                    <a:lnTo>
                      <a:pt x="28" y="26"/>
                    </a:lnTo>
                    <a:lnTo>
                      <a:pt x="22" y="28"/>
                    </a:lnTo>
                    <a:lnTo>
                      <a:pt x="16" y="32"/>
                    </a:lnTo>
                    <a:lnTo>
                      <a:pt x="16" y="22"/>
                    </a:lnTo>
                    <a:lnTo>
                      <a:pt x="20" y="16"/>
                    </a:lnTo>
                    <a:lnTo>
                      <a:pt x="22" y="12"/>
                    </a:lnTo>
                    <a:lnTo>
                      <a:pt x="28" y="12"/>
                    </a:lnTo>
                    <a:lnTo>
                      <a:pt x="32" y="14"/>
                    </a:lnTo>
                    <a:lnTo>
                      <a:pt x="36" y="20"/>
                    </a:lnTo>
                    <a:lnTo>
                      <a:pt x="48" y="18"/>
                    </a:lnTo>
                    <a:lnTo>
                      <a:pt x="46" y="10"/>
                    </a:lnTo>
                    <a:lnTo>
                      <a:pt x="42" y="4"/>
                    </a:lnTo>
                    <a:close/>
                    <a:moveTo>
                      <a:pt x="20" y="40"/>
                    </a:moveTo>
                    <a:lnTo>
                      <a:pt x="20" y="40"/>
                    </a:lnTo>
                    <a:lnTo>
                      <a:pt x="22" y="38"/>
                    </a:lnTo>
                    <a:lnTo>
                      <a:pt x="26" y="38"/>
                    </a:lnTo>
                    <a:lnTo>
                      <a:pt x="30" y="38"/>
                    </a:lnTo>
                    <a:lnTo>
                      <a:pt x="34" y="40"/>
                    </a:lnTo>
                    <a:lnTo>
                      <a:pt x="36" y="44"/>
                    </a:lnTo>
                    <a:lnTo>
                      <a:pt x="36" y="52"/>
                    </a:lnTo>
                    <a:lnTo>
                      <a:pt x="36" y="58"/>
                    </a:lnTo>
                    <a:lnTo>
                      <a:pt x="34" y="62"/>
                    </a:lnTo>
                    <a:lnTo>
                      <a:pt x="30" y="64"/>
                    </a:lnTo>
                    <a:lnTo>
                      <a:pt x="28" y="64"/>
                    </a:lnTo>
                    <a:lnTo>
                      <a:pt x="24" y="64"/>
                    </a:lnTo>
                    <a:lnTo>
                      <a:pt x="20" y="60"/>
                    </a:lnTo>
                    <a:lnTo>
                      <a:pt x="18" y="56"/>
                    </a:lnTo>
                    <a:lnTo>
                      <a:pt x="16" y="50"/>
                    </a:lnTo>
                    <a:lnTo>
                      <a:pt x="18" y="44"/>
                    </a:lnTo>
                    <a:lnTo>
                      <a:pt x="20" y="40"/>
                    </a:lnTo>
                    <a:close/>
                  </a:path>
                </a:pathLst>
              </a:custGeom>
              <a:solidFill>
                <a:srgbClr val="000000"/>
              </a:solidFill>
              <a:ln w="9525">
                <a:noFill/>
                <a:round/>
                <a:headEnd/>
                <a:tailEnd/>
              </a:ln>
            </p:spPr>
            <p:txBody>
              <a:bodyPr/>
              <a:lstStyle/>
              <a:p>
                <a:endParaRPr lang="en-IN"/>
              </a:p>
            </p:txBody>
          </p:sp>
          <p:sp>
            <p:nvSpPr>
              <p:cNvPr id="103444" name="Freeform 139"/>
              <p:cNvSpPr>
                <a:spLocks/>
              </p:cNvSpPr>
              <p:nvPr/>
            </p:nvSpPr>
            <p:spPr bwMode="auto">
              <a:xfrm>
                <a:off x="1884363" y="5922963"/>
                <a:ext cx="50800" cy="117475"/>
              </a:xfrm>
              <a:custGeom>
                <a:avLst/>
                <a:gdLst>
                  <a:gd name="T0" fmla="*/ 2147483646 w 32"/>
                  <a:gd name="T1" fmla="*/ 0 h 74"/>
                  <a:gd name="T2" fmla="*/ 2147483646 w 32"/>
                  <a:gd name="T3" fmla="*/ 0 h 74"/>
                  <a:gd name="T4" fmla="*/ 2147483646 w 32"/>
                  <a:gd name="T5" fmla="*/ 0 h 74"/>
                  <a:gd name="T6" fmla="*/ 2147483646 w 32"/>
                  <a:gd name="T7" fmla="*/ 2147483646 h 74"/>
                  <a:gd name="T8" fmla="*/ 2147483646 w 32"/>
                  <a:gd name="T9" fmla="*/ 2147483646 h 74"/>
                  <a:gd name="T10" fmla="*/ 2147483646 w 32"/>
                  <a:gd name="T11" fmla="*/ 2147483646 h 74"/>
                  <a:gd name="T12" fmla="*/ 0 w 32"/>
                  <a:gd name="T13" fmla="*/ 2147483646 h 74"/>
                  <a:gd name="T14" fmla="*/ 0 w 32"/>
                  <a:gd name="T15" fmla="*/ 2147483646 h 74"/>
                  <a:gd name="T16" fmla="*/ 0 w 32"/>
                  <a:gd name="T17" fmla="*/ 2147483646 h 74"/>
                  <a:gd name="T18" fmla="*/ 2147483646 w 32"/>
                  <a:gd name="T19" fmla="*/ 2147483646 h 74"/>
                  <a:gd name="T20" fmla="*/ 2147483646 w 32"/>
                  <a:gd name="T21" fmla="*/ 2147483646 h 74"/>
                  <a:gd name="T22" fmla="*/ 2147483646 w 32"/>
                  <a:gd name="T23" fmla="*/ 2147483646 h 74"/>
                  <a:gd name="T24" fmla="*/ 2147483646 w 32"/>
                  <a:gd name="T25" fmla="*/ 2147483646 h 74"/>
                  <a:gd name="T26" fmla="*/ 2147483646 w 32"/>
                  <a:gd name="T27" fmla="*/ 0 h 74"/>
                  <a:gd name="T28" fmla="*/ 2147483646 w 32"/>
                  <a:gd name="T29" fmla="*/ 0 h 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 h="74">
                    <a:moveTo>
                      <a:pt x="32" y="0"/>
                    </a:moveTo>
                    <a:lnTo>
                      <a:pt x="20" y="0"/>
                    </a:lnTo>
                    <a:lnTo>
                      <a:pt x="18" y="6"/>
                    </a:lnTo>
                    <a:lnTo>
                      <a:pt x="12" y="12"/>
                    </a:lnTo>
                    <a:lnTo>
                      <a:pt x="0" y="20"/>
                    </a:lnTo>
                    <a:lnTo>
                      <a:pt x="0" y="32"/>
                    </a:lnTo>
                    <a:lnTo>
                      <a:pt x="10" y="28"/>
                    </a:lnTo>
                    <a:lnTo>
                      <a:pt x="18" y="22"/>
                    </a:lnTo>
                    <a:lnTo>
                      <a:pt x="18" y="74"/>
                    </a:lnTo>
                    <a:lnTo>
                      <a:pt x="32" y="74"/>
                    </a:lnTo>
                    <a:lnTo>
                      <a:pt x="32" y="0"/>
                    </a:lnTo>
                    <a:close/>
                  </a:path>
                </a:pathLst>
              </a:custGeom>
              <a:solidFill>
                <a:srgbClr val="000000"/>
              </a:solidFill>
              <a:ln w="9525">
                <a:noFill/>
                <a:round/>
                <a:headEnd/>
                <a:tailEnd/>
              </a:ln>
            </p:spPr>
            <p:txBody>
              <a:bodyPr/>
              <a:lstStyle/>
              <a:p>
                <a:endParaRPr lang="en-IN"/>
              </a:p>
            </p:txBody>
          </p:sp>
          <p:sp>
            <p:nvSpPr>
              <p:cNvPr id="103445" name="Freeform 140"/>
              <p:cNvSpPr>
                <a:spLocks/>
              </p:cNvSpPr>
              <p:nvPr/>
            </p:nvSpPr>
            <p:spPr bwMode="auto">
              <a:xfrm>
                <a:off x="1966913" y="5922963"/>
                <a:ext cx="79375" cy="117475"/>
              </a:xfrm>
              <a:custGeom>
                <a:avLst/>
                <a:gdLst>
                  <a:gd name="T0" fmla="*/ 2147483646 w 50"/>
                  <a:gd name="T1" fmla="*/ 2147483646 h 74"/>
                  <a:gd name="T2" fmla="*/ 2147483646 w 50"/>
                  <a:gd name="T3" fmla="*/ 2147483646 h 74"/>
                  <a:gd name="T4" fmla="*/ 2147483646 w 50"/>
                  <a:gd name="T5" fmla="*/ 2147483646 h 74"/>
                  <a:gd name="T6" fmla="*/ 2147483646 w 50"/>
                  <a:gd name="T7" fmla="*/ 2147483646 h 74"/>
                  <a:gd name="T8" fmla="*/ 2147483646 w 50"/>
                  <a:gd name="T9" fmla="*/ 2147483646 h 74"/>
                  <a:gd name="T10" fmla="*/ 2147483646 w 50"/>
                  <a:gd name="T11" fmla="*/ 2147483646 h 74"/>
                  <a:gd name="T12" fmla="*/ 2147483646 w 50"/>
                  <a:gd name="T13" fmla="*/ 2147483646 h 74"/>
                  <a:gd name="T14" fmla="*/ 2147483646 w 50"/>
                  <a:gd name="T15" fmla="*/ 2147483646 h 74"/>
                  <a:gd name="T16" fmla="*/ 2147483646 w 50"/>
                  <a:gd name="T17" fmla="*/ 2147483646 h 74"/>
                  <a:gd name="T18" fmla="*/ 2147483646 w 50"/>
                  <a:gd name="T19" fmla="*/ 2147483646 h 74"/>
                  <a:gd name="T20" fmla="*/ 2147483646 w 50"/>
                  <a:gd name="T21" fmla="*/ 2147483646 h 74"/>
                  <a:gd name="T22" fmla="*/ 2147483646 w 50"/>
                  <a:gd name="T23" fmla="*/ 2147483646 h 74"/>
                  <a:gd name="T24" fmla="*/ 2147483646 w 50"/>
                  <a:gd name="T25" fmla="*/ 2147483646 h 74"/>
                  <a:gd name="T26" fmla="*/ 2147483646 w 50"/>
                  <a:gd name="T27" fmla="*/ 2147483646 h 74"/>
                  <a:gd name="T28" fmla="*/ 2147483646 w 50"/>
                  <a:gd name="T29" fmla="*/ 2147483646 h 74"/>
                  <a:gd name="T30" fmla="*/ 2147483646 w 50"/>
                  <a:gd name="T31" fmla="*/ 2147483646 h 74"/>
                  <a:gd name="T32" fmla="*/ 2147483646 w 50"/>
                  <a:gd name="T33" fmla="*/ 0 h 74"/>
                  <a:gd name="T34" fmla="*/ 2147483646 w 50"/>
                  <a:gd name="T35" fmla="*/ 0 h 74"/>
                  <a:gd name="T36" fmla="*/ 2147483646 w 50"/>
                  <a:gd name="T37" fmla="*/ 2147483646 h 74"/>
                  <a:gd name="T38" fmla="*/ 2147483646 w 50"/>
                  <a:gd name="T39" fmla="*/ 2147483646 h 74"/>
                  <a:gd name="T40" fmla="*/ 2147483646 w 50"/>
                  <a:gd name="T41" fmla="*/ 2147483646 h 74"/>
                  <a:gd name="T42" fmla="*/ 2147483646 w 50"/>
                  <a:gd name="T43" fmla="*/ 2147483646 h 74"/>
                  <a:gd name="T44" fmla="*/ 2147483646 w 50"/>
                  <a:gd name="T45" fmla="*/ 2147483646 h 74"/>
                  <a:gd name="T46" fmla="*/ 2147483646 w 50"/>
                  <a:gd name="T47" fmla="*/ 2147483646 h 74"/>
                  <a:gd name="T48" fmla="*/ 2147483646 w 50"/>
                  <a:gd name="T49" fmla="*/ 2147483646 h 74"/>
                  <a:gd name="T50" fmla="*/ 2147483646 w 50"/>
                  <a:gd name="T51" fmla="*/ 2147483646 h 74"/>
                  <a:gd name="T52" fmla="*/ 2147483646 w 50"/>
                  <a:gd name="T53" fmla="*/ 2147483646 h 74"/>
                  <a:gd name="T54" fmla="*/ 2147483646 w 50"/>
                  <a:gd name="T55" fmla="*/ 2147483646 h 74"/>
                  <a:gd name="T56" fmla="*/ 2147483646 w 50"/>
                  <a:gd name="T57" fmla="*/ 2147483646 h 74"/>
                  <a:gd name="T58" fmla="*/ 2147483646 w 50"/>
                  <a:gd name="T59" fmla="*/ 2147483646 h 74"/>
                  <a:gd name="T60" fmla="*/ 2147483646 w 50"/>
                  <a:gd name="T61" fmla="*/ 2147483646 h 74"/>
                  <a:gd name="T62" fmla="*/ 2147483646 w 50"/>
                  <a:gd name="T63" fmla="*/ 2147483646 h 74"/>
                  <a:gd name="T64" fmla="*/ 2147483646 w 50"/>
                  <a:gd name="T65" fmla="*/ 2147483646 h 74"/>
                  <a:gd name="T66" fmla="*/ 2147483646 w 50"/>
                  <a:gd name="T67" fmla="*/ 2147483646 h 74"/>
                  <a:gd name="T68" fmla="*/ 2147483646 w 50"/>
                  <a:gd name="T69" fmla="*/ 2147483646 h 74"/>
                  <a:gd name="T70" fmla="*/ 2147483646 w 50"/>
                  <a:gd name="T71" fmla="*/ 2147483646 h 74"/>
                  <a:gd name="T72" fmla="*/ 2147483646 w 50"/>
                  <a:gd name="T73" fmla="*/ 2147483646 h 74"/>
                  <a:gd name="T74" fmla="*/ 2147483646 w 50"/>
                  <a:gd name="T75" fmla="*/ 2147483646 h 74"/>
                  <a:gd name="T76" fmla="*/ 2147483646 w 50"/>
                  <a:gd name="T77" fmla="*/ 2147483646 h 74"/>
                  <a:gd name="T78" fmla="*/ 2147483646 w 50"/>
                  <a:gd name="T79" fmla="*/ 2147483646 h 74"/>
                  <a:gd name="T80" fmla="*/ 2147483646 w 50"/>
                  <a:gd name="T81" fmla="*/ 2147483646 h 74"/>
                  <a:gd name="T82" fmla="*/ 2147483646 w 50"/>
                  <a:gd name="T83" fmla="*/ 2147483646 h 74"/>
                  <a:gd name="T84" fmla="*/ 2147483646 w 50"/>
                  <a:gd name="T85" fmla="*/ 2147483646 h 74"/>
                  <a:gd name="T86" fmla="*/ 2147483646 w 50"/>
                  <a:gd name="T87" fmla="*/ 2147483646 h 74"/>
                  <a:gd name="T88" fmla="*/ 2147483646 w 50"/>
                  <a:gd name="T89" fmla="*/ 2147483646 h 74"/>
                  <a:gd name="T90" fmla="*/ 2147483646 w 50"/>
                  <a:gd name="T91" fmla="*/ 2147483646 h 74"/>
                  <a:gd name="T92" fmla="*/ 0 w 50"/>
                  <a:gd name="T93" fmla="*/ 2147483646 h 74"/>
                  <a:gd name="T94" fmla="*/ 2147483646 w 50"/>
                  <a:gd name="T95" fmla="*/ 2147483646 h 74"/>
                  <a:gd name="T96" fmla="*/ 2147483646 w 50"/>
                  <a:gd name="T97" fmla="*/ 2147483646 h 74"/>
                  <a:gd name="T98" fmla="*/ 2147483646 w 50"/>
                  <a:gd name="T99" fmla="*/ 2147483646 h 74"/>
                  <a:gd name="T100" fmla="*/ 2147483646 w 50"/>
                  <a:gd name="T101" fmla="*/ 2147483646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 h="74">
                    <a:moveTo>
                      <a:pt x="22" y="62"/>
                    </a:moveTo>
                    <a:lnTo>
                      <a:pt x="22" y="62"/>
                    </a:lnTo>
                    <a:lnTo>
                      <a:pt x="24" y="58"/>
                    </a:lnTo>
                    <a:lnTo>
                      <a:pt x="34" y="50"/>
                    </a:lnTo>
                    <a:lnTo>
                      <a:pt x="42" y="40"/>
                    </a:lnTo>
                    <a:lnTo>
                      <a:pt x="48" y="30"/>
                    </a:lnTo>
                    <a:lnTo>
                      <a:pt x="50" y="20"/>
                    </a:lnTo>
                    <a:lnTo>
                      <a:pt x="48" y="12"/>
                    </a:lnTo>
                    <a:lnTo>
                      <a:pt x="44" y="6"/>
                    </a:lnTo>
                    <a:lnTo>
                      <a:pt x="36" y="2"/>
                    </a:lnTo>
                    <a:lnTo>
                      <a:pt x="26" y="0"/>
                    </a:lnTo>
                    <a:lnTo>
                      <a:pt x="18" y="2"/>
                    </a:lnTo>
                    <a:lnTo>
                      <a:pt x="10" y="6"/>
                    </a:lnTo>
                    <a:lnTo>
                      <a:pt x="4" y="12"/>
                    </a:lnTo>
                    <a:lnTo>
                      <a:pt x="2" y="22"/>
                    </a:lnTo>
                    <a:lnTo>
                      <a:pt x="16" y="24"/>
                    </a:lnTo>
                    <a:lnTo>
                      <a:pt x="18" y="18"/>
                    </a:lnTo>
                    <a:lnTo>
                      <a:pt x="20" y="14"/>
                    </a:lnTo>
                    <a:lnTo>
                      <a:pt x="22" y="12"/>
                    </a:lnTo>
                    <a:lnTo>
                      <a:pt x="26" y="12"/>
                    </a:lnTo>
                    <a:lnTo>
                      <a:pt x="30" y="12"/>
                    </a:lnTo>
                    <a:lnTo>
                      <a:pt x="34" y="14"/>
                    </a:lnTo>
                    <a:lnTo>
                      <a:pt x="36" y="18"/>
                    </a:lnTo>
                    <a:lnTo>
                      <a:pt x="36" y="22"/>
                    </a:lnTo>
                    <a:lnTo>
                      <a:pt x="36" y="26"/>
                    </a:lnTo>
                    <a:lnTo>
                      <a:pt x="34" y="30"/>
                    </a:lnTo>
                    <a:lnTo>
                      <a:pt x="22" y="42"/>
                    </a:lnTo>
                    <a:lnTo>
                      <a:pt x="12" y="52"/>
                    </a:lnTo>
                    <a:lnTo>
                      <a:pt x="6" y="60"/>
                    </a:lnTo>
                    <a:lnTo>
                      <a:pt x="2" y="68"/>
                    </a:lnTo>
                    <a:lnTo>
                      <a:pt x="0" y="74"/>
                    </a:lnTo>
                    <a:lnTo>
                      <a:pt x="50" y="74"/>
                    </a:lnTo>
                    <a:lnTo>
                      <a:pt x="50" y="62"/>
                    </a:lnTo>
                    <a:lnTo>
                      <a:pt x="22" y="62"/>
                    </a:lnTo>
                    <a:close/>
                  </a:path>
                </a:pathLst>
              </a:custGeom>
              <a:solidFill>
                <a:srgbClr val="000000"/>
              </a:solidFill>
              <a:ln w="9525">
                <a:noFill/>
                <a:round/>
                <a:headEnd/>
                <a:tailEnd/>
              </a:ln>
            </p:spPr>
            <p:txBody>
              <a:bodyPr/>
              <a:lstStyle/>
              <a:p>
                <a:endParaRPr lang="en-IN"/>
              </a:p>
            </p:txBody>
          </p:sp>
          <p:sp>
            <p:nvSpPr>
              <p:cNvPr id="103446" name="Freeform 141"/>
              <p:cNvSpPr>
                <a:spLocks noEditPoints="1"/>
              </p:cNvSpPr>
              <p:nvPr/>
            </p:nvSpPr>
            <p:spPr bwMode="auto">
              <a:xfrm>
                <a:off x="2751138" y="5922963"/>
                <a:ext cx="79375" cy="120650"/>
              </a:xfrm>
              <a:custGeom>
                <a:avLst/>
                <a:gdLst>
                  <a:gd name="T0" fmla="*/ 2147483646 w 50"/>
                  <a:gd name="T1" fmla="*/ 2147483646 h 76"/>
                  <a:gd name="T2" fmla="*/ 2147483646 w 50"/>
                  <a:gd name="T3" fmla="*/ 0 h 76"/>
                  <a:gd name="T4" fmla="*/ 2147483646 w 50"/>
                  <a:gd name="T5" fmla="*/ 0 h 76"/>
                  <a:gd name="T6" fmla="*/ 2147483646 w 50"/>
                  <a:gd name="T7" fmla="*/ 2147483646 h 76"/>
                  <a:gd name="T8" fmla="*/ 2147483646 w 50"/>
                  <a:gd name="T9" fmla="*/ 2147483646 h 76"/>
                  <a:gd name="T10" fmla="*/ 2147483646 w 50"/>
                  <a:gd name="T11" fmla="*/ 2147483646 h 76"/>
                  <a:gd name="T12" fmla="*/ 0 w 50"/>
                  <a:gd name="T13" fmla="*/ 2147483646 h 76"/>
                  <a:gd name="T14" fmla="*/ 2147483646 w 50"/>
                  <a:gd name="T15" fmla="*/ 2147483646 h 76"/>
                  <a:gd name="T16" fmla="*/ 2147483646 w 50"/>
                  <a:gd name="T17" fmla="*/ 2147483646 h 76"/>
                  <a:gd name="T18" fmla="*/ 2147483646 w 50"/>
                  <a:gd name="T19" fmla="*/ 2147483646 h 76"/>
                  <a:gd name="T20" fmla="*/ 2147483646 w 50"/>
                  <a:gd name="T21" fmla="*/ 2147483646 h 76"/>
                  <a:gd name="T22" fmla="*/ 2147483646 w 50"/>
                  <a:gd name="T23" fmla="*/ 2147483646 h 76"/>
                  <a:gd name="T24" fmla="*/ 2147483646 w 50"/>
                  <a:gd name="T25" fmla="*/ 2147483646 h 76"/>
                  <a:gd name="T26" fmla="*/ 2147483646 w 50"/>
                  <a:gd name="T27" fmla="*/ 2147483646 h 76"/>
                  <a:gd name="T28" fmla="*/ 2147483646 w 50"/>
                  <a:gd name="T29" fmla="*/ 2147483646 h 76"/>
                  <a:gd name="T30" fmla="*/ 2147483646 w 50"/>
                  <a:gd name="T31" fmla="*/ 2147483646 h 76"/>
                  <a:gd name="T32" fmla="*/ 2147483646 w 50"/>
                  <a:gd name="T33" fmla="*/ 2147483646 h 76"/>
                  <a:gd name="T34" fmla="*/ 2147483646 w 50"/>
                  <a:gd name="T35" fmla="*/ 2147483646 h 76"/>
                  <a:gd name="T36" fmla="*/ 2147483646 w 50"/>
                  <a:gd name="T37" fmla="*/ 2147483646 h 76"/>
                  <a:gd name="T38" fmla="*/ 2147483646 w 50"/>
                  <a:gd name="T39" fmla="*/ 2147483646 h 76"/>
                  <a:gd name="T40" fmla="*/ 2147483646 w 50"/>
                  <a:gd name="T41" fmla="*/ 2147483646 h 76"/>
                  <a:gd name="T42" fmla="*/ 2147483646 w 50"/>
                  <a:gd name="T43" fmla="*/ 2147483646 h 76"/>
                  <a:gd name="T44" fmla="*/ 2147483646 w 50"/>
                  <a:gd name="T45" fmla="*/ 2147483646 h 76"/>
                  <a:gd name="T46" fmla="*/ 2147483646 w 50"/>
                  <a:gd name="T47" fmla="*/ 2147483646 h 76"/>
                  <a:gd name="T48" fmla="*/ 2147483646 w 50"/>
                  <a:gd name="T49" fmla="*/ 2147483646 h 76"/>
                  <a:gd name="T50" fmla="*/ 2147483646 w 50"/>
                  <a:gd name="T51" fmla="*/ 2147483646 h 76"/>
                  <a:gd name="T52" fmla="*/ 2147483646 w 50"/>
                  <a:gd name="T53" fmla="*/ 2147483646 h 76"/>
                  <a:gd name="T54" fmla="*/ 2147483646 w 50"/>
                  <a:gd name="T55" fmla="*/ 2147483646 h 76"/>
                  <a:gd name="T56" fmla="*/ 2147483646 w 50"/>
                  <a:gd name="T57" fmla="*/ 2147483646 h 76"/>
                  <a:gd name="T58" fmla="*/ 2147483646 w 50"/>
                  <a:gd name="T59" fmla="*/ 2147483646 h 76"/>
                  <a:gd name="T60" fmla="*/ 2147483646 w 50"/>
                  <a:gd name="T61" fmla="*/ 2147483646 h 76"/>
                  <a:gd name="T62" fmla="*/ 2147483646 w 50"/>
                  <a:gd name="T63" fmla="*/ 2147483646 h 76"/>
                  <a:gd name="T64" fmla="*/ 2147483646 w 50"/>
                  <a:gd name="T65" fmla="*/ 2147483646 h 76"/>
                  <a:gd name="T66" fmla="*/ 2147483646 w 50"/>
                  <a:gd name="T67" fmla="*/ 2147483646 h 76"/>
                  <a:gd name="T68" fmla="*/ 2147483646 w 50"/>
                  <a:gd name="T69" fmla="*/ 2147483646 h 76"/>
                  <a:gd name="T70" fmla="*/ 2147483646 w 50"/>
                  <a:gd name="T71" fmla="*/ 2147483646 h 76"/>
                  <a:gd name="T72" fmla="*/ 2147483646 w 50"/>
                  <a:gd name="T73" fmla="*/ 2147483646 h 76"/>
                  <a:gd name="T74" fmla="*/ 2147483646 w 50"/>
                  <a:gd name="T75" fmla="*/ 2147483646 h 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0" h="76">
                    <a:moveTo>
                      <a:pt x="42" y="4"/>
                    </a:moveTo>
                    <a:lnTo>
                      <a:pt x="42" y="4"/>
                    </a:lnTo>
                    <a:lnTo>
                      <a:pt x="36" y="2"/>
                    </a:lnTo>
                    <a:lnTo>
                      <a:pt x="28" y="0"/>
                    </a:lnTo>
                    <a:lnTo>
                      <a:pt x="22" y="0"/>
                    </a:lnTo>
                    <a:lnTo>
                      <a:pt x="16" y="2"/>
                    </a:lnTo>
                    <a:lnTo>
                      <a:pt x="12" y="6"/>
                    </a:lnTo>
                    <a:lnTo>
                      <a:pt x="8" y="10"/>
                    </a:lnTo>
                    <a:lnTo>
                      <a:pt x="4" y="14"/>
                    </a:lnTo>
                    <a:lnTo>
                      <a:pt x="2" y="22"/>
                    </a:lnTo>
                    <a:lnTo>
                      <a:pt x="0" y="38"/>
                    </a:lnTo>
                    <a:lnTo>
                      <a:pt x="2" y="56"/>
                    </a:lnTo>
                    <a:lnTo>
                      <a:pt x="4" y="62"/>
                    </a:lnTo>
                    <a:lnTo>
                      <a:pt x="8" y="68"/>
                    </a:lnTo>
                    <a:lnTo>
                      <a:pt x="16" y="74"/>
                    </a:lnTo>
                    <a:lnTo>
                      <a:pt x="26" y="76"/>
                    </a:lnTo>
                    <a:lnTo>
                      <a:pt x="36" y="74"/>
                    </a:lnTo>
                    <a:lnTo>
                      <a:pt x="44" y="70"/>
                    </a:lnTo>
                    <a:lnTo>
                      <a:pt x="48" y="62"/>
                    </a:lnTo>
                    <a:lnTo>
                      <a:pt x="50" y="50"/>
                    </a:lnTo>
                    <a:lnTo>
                      <a:pt x="48" y="42"/>
                    </a:lnTo>
                    <a:lnTo>
                      <a:pt x="44" y="34"/>
                    </a:lnTo>
                    <a:lnTo>
                      <a:pt x="36" y="28"/>
                    </a:lnTo>
                    <a:lnTo>
                      <a:pt x="28" y="26"/>
                    </a:lnTo>
                    <a:lnTo>
                      <a:pt x="22" y="28"/>
                    </a:lnTo>
                    <a:lnTo>
                      <a:pt x="16" y="32"/>
                    </a:lnTo>
                    <a:lnTo>
                      <a:pt x="16" y="22"/>
                    </a:lnTo>
                    <a:lnTo>
                      <a:pt x="20" y="16"/>
                    </a:lnTo>
                    <a:lnTo>
                      <a:pt x="22" y="12"/>
                    </a:lnTo>
                    <a:lnTo>
                      <a:pt x="26" y="12"/>
                    </a:lnTo>
                    <a:lnTo>
                      <a:pt x="32" y="14"/>
                    </a:lnTo>
                    <a:lnTo>
                      <a:pt x="34" y="20"/>
                    </a:lnTo>
                    <a:lnTo>
                      <a:pt x="48" y="18"/>
                    </a:lnTo>
                    <a:lnTo>
                      <a:pt x="46" y="10"/>
                    </a:lnTo>
                    <a:lnTo>
                      <a:pt x="42" y="4"/>
                    </a:lnTo>
                    <a:close/>
                    <a:moveTo>
                      <a:pt x="20" y="40"/>
                    </a:moveTo>
                    <a:lnTo>
                      <a:pt x="20" y="40"/>
                    </a:lnTo>
                    <a:lnTo>
                      <a:pt x="22" y="38"/>
                    </a:lnTo>
                    <a:lnTo>
                      <a:pt x="26" y="38"/>
                    </a:lnTo>
                    <a:lnTo>
                      <a:pt x="30" y="38"/>
                    </a:lnTo>
                    <a:lnTo>
                      <a:pt x="34" y="40"/>
                    </a:lnTo>
                    <a:lnTo>
                      <a:pt x="36" y="44"/>
                    </a:lnTo>
                    <a:lnTo>
                      <a:pt x="36" y="52"/>
                    </a:lnTo>
                    <a:lnTo>
                      <a:pt x="36" y="58"/>
                    </a:lnTo>
                    <a:lnTo>
                      <a:pt x="34" y="62"/>
                    </a:lnTo>
                    <a:lnTo>
                      <a:pt x="30" y="64"/>
                    </a:lnTo>
                    <a:lnTo>
                      <a:pt x="26" y="64"/>
                    </a:lnTo>
                    <a:lnTo>
                      <a:pt x="22" y="64"/>
                    </a:lnTo>
                    <a:lnTo>
                      <a:pt x="20" y="60"/>
                    </a:lnTo>
                    <a:lnTo>
                      <a:pt x="18" y="56"/>
                    </a:lnTo>
                    <a:lnTo>
                      <a:pt x="16" y="50"/>
                    </a:lnTo>
                    <a:lnTo>
                      <a:pt x="18" y="44"/>
                    </a:lnTo>
                    <a:lnTo>
                      <a:pt x="20" y="40"/>
                    </a:lnTo>
                    <a:close/>
                  </a:path>
                </a:pathLst>
              </a:custGeom>
              <a:solidFill>
                <a:srgbClr val="000000"/>
              </a:solidFill>
              <a:ln w="9525">
                <a:noFill/>
                <a:round/>
                <a:headEnd/>
                <a:tailEnd/>
              </a:ln>
            </p:spPr>
            <p:txBody>
              <a:bodyPr/>
              <a:lstStyle/>
              <a:p>
                <a:endParaRPr lang="en-IN"/>
              </a:p>
            </p:txBody>
          </p:sp>
          <p:sp>
            <p:nvSpPr>
              <p:cNvPr id="103447" name="Freeform 142"/>
              <p:cNvSpPr>
                <a:spLocks/>
              </p:cNvSpPr>
              <p:nvPr/>
            </p:nvSpPr>
            <p:spPr bwMode="auto">
              <a:xfrm>
                <a:off x="3494088" y="5922963"/>
                <a:ext cx="50800" cy="117475"/>
              </a:xfrm>
              <a:custGeom>
                <a:avLst/>
                <a:gdLst>
                  <a:gd name="T0" fmla="*/ 2147483646 w 32"/>
                  <a:gd name="T1" fmla="*/ 0 h 74"/>
                  <a:gd name="T2" fmla="*/ 2147483646 w 32"/>
                  <a:gd name="T3" fmla="*/ 0 h 74"/>
                  <a:gd name="T4" fmla="*/ 2147483646 w 32"/>
                  <a:gd name="T5" fmla="*/ 0 h 74"/>
                  <a:gd name="T6" fmla="*/ 2147483646 w 32"/>
                  <a:gd name="T7" fmla="*/ 2147483646 h 74"/>
                  <a:gd name="T8" fmla="*/ 2147483646 w 32"/>
                  <a:gd name="T9" fmla="*/ 2147483646 h 74"/>
                  <a:gd name="T10" fmla="*/ 2147483646 w 32"/>
                  <a:gd name="T11" fmla="*/ 2147483646 h 74"/>
                  <a:gd name="T12" fmla="*/ 0 w 32"/>
                  <a:gd name="T13" fmla="*/ 2147483646 h 74"/>
                  <a:gd name="T14" fmla="*/ 0 w 32"/>
                  <a:gd name="T15" fmla="*/ 2147483646 h 74"/>
                  <a:gd name="T16" fmla="*/ 0 w 32"/>
                  <a:gd name="T17" fmla="*/ 2147483646 h 74"/>
                  <a:gd name="T18" fmla="*/ 2147483646 w 32"/>
                  <a:gd name="T19" fmla="*/ 2147483646 h 74"/>
                  <a:gd name="T20" fmla="*/ 2147483646 w 32"/>
                  <a:gd name="T21" fmla="*/ 2147483646 h 74"/>
                  <a:gd name="T22" fmla="*/ 2147483646 w 32"/>
                  <a:gd name="T23" fmla="*/ 2147483646 h 74"/>
                  <a:gd name="T24" fmla="*/ 2147483646 w 32"/>
                  <a:gd name="T25" fmla="*/ 2147483646 h 74"/>
                  <a:gd name="T26" fmla="*/ 2147483646 w 32"/>
                  <a:gd name="T27" fmla="*/ 0 h 74"/>
                  <a:gd name="T28" fmla="*/ 2147483646 w 32"/>
                  <a:gd name="T29" fmla="*/ 0 h 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 h="74">
                    <a:moveTo>
                      <a:pt x="32" y="0"/>
                    </a:moveTo>
                    <a:lnTo>
                      <a:pt x="22" y="0"/>
                    </a:lnTo>
                    <a:lnTo>
                      <a:pt x="18" y="6"/>
                    </a:lnTo>
                    <a:lnTo>
                      <a:pt x="12" y="12"/>
                    </a:lnTo>
                    <a:lnTo>
                      <a:pt x="0" y="20"/>
                    </a:lnTo>
                    <a:lnTo>
                      <a:pt x="0" y="32"/>
                    </a:lnTo>
                    <a:lnTo>
                      <a:pt x="10" y="28"/>
                    </a:lnTo>
                    <a:lnTo>
                      <a:pt x="18" y="22"/>
                    </a:lnTo>
                    <a:lnTo>
                      <a:pt x="18" y="74"/>
                    </a:lnTo>
                    <a:lnTo>
                      <a:pt x="32" y="74"/>
                    </a:lnTo>
                    <a:lnTo>
                      <a:pt x="32" y="0"/>
                    </a:lnTo>
                    <a:close/>
                  </a:path>
                </a:pathLst>
              </a:custGeom>
              <a:solidFill>
                <a:srgbClr val="000000"/>
              </a:solidFill>
              <a:ln w="9525">
                <a:noFill/>
                <a:round/>
                <a:headEnd/>
                <a:tailEnd/>
              </a:ln>
            </p:spPr>
            <p:txBody>
              <a:bodyPr/>
              <a:lstStyle/>
              <a:p>
                <a:endParaRPr lang="en-IN"/>
              </a:p>
            </p:txBody>
          </p:sp>
          <p:sp>
            <p:nvSpPr>
              <p:cNvPr id="103448" name="Freeform 143"/>
              <p:cNvSpPr>
                <a:spLocks/>
              </p:cNvSpPr>
              <p:nvPr/>
            </p:nvSpPr>
            <p:spPr bwMode="auto">
              <a:xfrm>
                <a:off x="3579813" y="5922963"/>
                <a:ext cx="79375" cy="117475"/>
              </a:xfrm>
              <a:custGeom>
                <a:avLst/>
                <a:gdLst>
                  <a:gd name="T0" fmla="*/ 2147483646 w 50"/>
                  <a:gd name="T1" fmla="*/ 2147483646 h 74"/>
                  <a:gd name="T2" fmla="*/ 2147483646 w 50"/>
                  <a:gd name="T3" fmla="*/ 2147483646 h 74"/>
                  <a:gd name="T4" fmla="*/ 2147483646 w 50"/>
                  <a:gd name="T5" fmla="*/ 2147483646 h 74"/>
                  <a:gd name="T6" fmla="*/ 2147483646 w 50"/>
                  <a:gd name="T7" fmla="*/ 2147483646 h 74"/>
                  <a:gd name="T8" fmla="*/ 2147483646 w 50"/>
                  <a:gd name="T9" fmla="*/ 2147483646 h 74"/>
                  <a:gd name="T10" fmla="*/ 2147483646 w 50"/>
                  <a:gd name="T11" fmla="*/ 2147483646 h 74"/>
                  <a:gd name="T12" fmla="*/ 2147483646 w 50"/>
                  <a:gd name="T13" fmla="*/ 2147483646 h 74"/>
                  <a:gd name="T14" fmla="*/ 2147483646 w 50"/>
                  <a:gd name="T15" fmla="*/ 2147483646 h 74"/>
                  <a:gd name="T16" fmla="*/ 2147483646 w 50"/>
                  <a:gd name="T17" fmla="*/ 2147483646 h 74"/>
                  <a:gd name="T18" fmla="*/ 2147483646 w 50"/>
                  <a:gd name="T19" fmla="*/ 2147483646 h 74"/>
                  <a:gd name="T20" fmla="*/ 2147483646 w 50"/>
                  <a:gd name="T21" fmla="*/ 2147483646 h 74"/>
                  <a:gd name="T22" fmla="*/ 2147483646 w 50"/>
                  <a:gd name="T23" fmla="*/ 2147483646 h 74"/>
                  <a:gd name="T24" fmla="*/ 2147483646 w 50"/>
                  <a:gd name="T25" fmla="*/ 2147483646 h 74"/>
                  <a:gd name="T26" fmla="*/ 2147483646 w 50"/>
                  <a:gd name="T27" fmla="*/ 2147483646 h 74"/>
                  <a:gd name="T28" fmla="*/ 2147483646 w 50"/>
                  <a:gd name="T29" fmla="*/ 2147483646 h 74"/>
                  <a:gd name="T30" fmla="*/ 2147483646 w 50"/>
                  <a:gd name="T31" fmla="*/ 2147483646 h 74"/>
                  <a:gd name="T32" fmla="*/ 2147483646 w 50"/>
                  <a:gd name="T33" fmla="*/ 0 h 74"/>
                  <a:gd name="T34" fmla="*/ 2147483646 w 50"/>
                  <a:gd name="T35" fmla="*/ 0 h 74"/>
                  <a:gd name="T36" fmla="*/ 2147483646 w 50"/>
                  <a:gd name="T37" fmla="*/ 2147483646 h 74"/>
                  <a:gd name="T38" fmla="*/ 2147483646 w 50"/>
                  <a:gd name="T39" fmla="*/ 2147483646 h 74"/>
                  <a:gd name="T40" fmla="*/ 2147483646 w 50"/>
                  <a:gd name="T41" fmla="*/ 2147483646 h 74"/>
                  <a:gd name="T42" fmla="*/ 2147483646 w 50"/>
                  <a:gd name="T43" fmla="*/ 2147483646 h 74"/>
                  <a:gd name="T44" fmla="*/ 0 w 50"/>
                  <a:gd name="T45" fmla="*/ 2147483646 h 74"/>
                  <a:gd name="T46" fmla="*/ 2147483646 w 50"/>
                  <a:gd name="T47" fmla="*/ 2147483646 h 74"/>
                  <a:gd name="T48" fmla="*/ 2147483646 w 50"/>
                  <a:gd name="T49" fmla="*/ 2147483646 h 74"/>
                  <a:gd name="T50" fmla="*/ 2147483646 w 50"/>
                  <a:gd name="T51" fmla="*/ 2147483646 h 74"/>
                  <a:gd name="T52" fmla="*/ 2147483646 w 50"/>
                  <a:gd name="T53" fmla="*/ 2147483646 h 74"/>
                  <a:gd name="T54" fmla="*/ 2147483646 w 50"/>
                  <a:gd name="T55" fmla="*/ 2147483646 h 74"/>
                  <a:gd name="T56" fmla="*/ 2147483646 w 50"/>
                  <a:gd name="T57" fmla="*/ 2147483646 h 74"/>
                  <a:gd name="T58" fmla="*/ 2147483646 w 50"/>
                  <a:gd name="T59" fmla="*/ 2147483646 h 74"/>
                  <a:gd name="T60" fmla="*/ 2147483646 w 50"/>
                  <a:gd name="T61" fmla="*/ 2147483646 h 74"/>
                  <a:gd name="T62" fmla="*/ 2147483646 w 50"/>
                  <a:gd name="T63" fmla="*/ 2147483646 h 74"/>
                  <a:gd name="T64" fmla="*/ 2147483646 w 50"/>
                  <a:gd name="T65" fmla="*/ 2147483646 h 74"/>
                  <a:gd name="T66" fmla="*/ 2147483646 w 50"/>
                  <a:gd name="T67" fmla="*/ 2147483646 h 74"/>
                  <a:gd name="T68" fmla="*/ 2147483646 w 50"/>
                  <a:gd name="T69" fmla="*/ 2147483646 h 74"/>
                  <a:gd name="T70" fmla="*/ 2147483646 w 50"/>
                  <a:gd name="T71" fmla="*/ 2147483646 h 74"/>
                  <a:gd name="T72" fmla="*/ 2147483646 w 50"/>
                  <a:gd name="T73" fmla="*/ 2147483646 h 74"/>
                  <a:gd name="T74" fmla="*/ 2147483646 w 50"/>
                  <a:gd name="T75" fmla="*/ 2147483646 h 74"/>
                  <a:gd name="T76" fmla="*/ 2147483646 w 50"/>
                  <a:gd name="T77" fmla="*/ 2147483646 h 74"/>
                  <a:gd name="T78" fmla="*/ 2147483646 w 50"/>
                  <a:gd name="T79" fmla="*/ 2147483646 h 74"/>
                  <a:gd name="T80" fmla="*/ 2147483646 w 50"/>
                  <a:gd name="T81" fmla="*/ 2147483646 h 74"/>
                  <a:gd name="T82" fmla="*/ 2147483646 w 50"/>
                  <a:gd name="T83" fmla="*/ 2147483646 h 74"/>
                  <a:gd name="T84" fmla="*/ 2147483646 w 50"/>
                  <a:gd name="T85" fmla="*/ 2147483646 h 74"/>
                  <a:gd name="T86" fmla="*/ 2147483646 w 50"/>
                  <a:gd name="T87" fmla="*/ 2147483646 h 74"/>
                  <a:gd name="T88" fmla="*/ 2147483646 w 50"/>
                  <a:gd name="T89" fmla="*/ 2147483646 h 74"/>
                  <a:gd name="T90" fmla="*/ 0 w 50"/>
                  <a:gd name="T91" fmla="*/ 2147483646 h 74"/>
                  <a:gd name="T92" fmla="*/ 0 w 50"/>
                  <a:gd name="T93" fmla="*/ 2147483646 h 74"/>
                  <a:gd name="T94" fmla="*/ 2147483646 w 50"/>
                  <a:gd name="T95" fmla="*/ 2147483646 h 74"/>
                  <a:gd name="T96" fmla="*/ 2147483646 w 50"/>
                  <a:gd name="T97" fmla="*/ 2147483646 h 74"/>
                  <a:gd name="T98" fmla="*/ 2147483646 w 50"/>
                  <a:gd name="T99" fmla="*/ 2147483646 h 74"/>
                  <a:gd name="T100" fmla="*/ 2147483646 w 50"/>
                  <a:gd name="T101" fmla="*/ 2147483646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 h="74">
                    <a:moveTo>
                      <a:pt x="20" y="62"/>
                    </a:moveTo>
                    <a:lnTo>
                      <a:pt x="20" y="62"/>
                    </a:lnTo>
                    <a:lnTo>
                      <a:pt x="24" y="58"/>
                    </a:lnTo>
                    <a:lnTo>
                      <a:pt x="32" y="50"/>
                    </a:lnTo>
                    <a:lnTo>
                      <a:pt x="42" y="40"/>
                    </a:lnTo>
                    <a:lnTo>
                      <a:pt x="48" y="30"/>
                    </a:lnTo>
                    <a:lnTo>
                      <a:pt x="50" y="20"/>
                    </a:lnTo>
                    <a:lnTo>
                      <a:pt x="48" y="12"/>
                    </a:lnTo>
                    <a:lnTo>
                      <a:pt x="42" y="6"/>
                    </a:lnTo>
                    <a:lnTo>
                      <a:pt x="36" y="2"/>
                    </a:lnTo>
                    <a:lnTo>
                      <a:pt x="26" y="0"/>
                    </a:lnTo>
                    <a:lnTo>
                      <a:pt x="16" y="2"/>
                    </a:lnTo>
                    <a:lnTo>
                      <a:pt x="8" y="6"/>
                    </a:lnTo>
                    <a:lnTo>
                      <a:pt x="4" y="12"/>
                    </a:lnTo>
                    <a:lnTo>
                      <a:pt x="0" y="22"/>
                    </a:lnTo>
                    <a:lnTo>
                      <a:pt x="16" y="24"/>
                    </a:lnTo>
                    <a:lnTo>
                      <a:pt x="16" y="18"/>
                    </a:lnTo>
                    <a:lnTo>
                      <a:pt x="18" y="14"/>
                    </a:lnTo>
                    <a:lnTo>
                      <a:pt x="22" y="12"/>
                    </a:lnTo>
                    <a:lnTo>
                      <a:pt x="26" y="12"/>
                    </a:lnTo>
                    <a:lnTo>
                      <a:pt x="30" y="12"/>
                    </a:lnTo>
                    <a:lnTo>
                      <a:pt x="32" y="14"/>
                    </a:lnTo>
                    <a:lnTo>
                      <a:pt x="34" y="18"/>
                    </a:lnTo>
                    <a:lnTo>
                      <a:pt x="34" y="22"/>
                    </a:lnTo>
                    <a:lnTo>
                      <a:pt x="34" y="26"/>
                    </a:lnTo>
                    <a:lnTo>
                      <a:pt x="32" y="30"/>
                    </a:lnTo>
                    <a:lnTo>
                      <a:pt x="20" y="42"/>
                    </a:lnTo>
                    <a:lnTo>
                      <a:pt x="10" y="52"/>
                    </a:lnTo>
                    <a:lnTo>
                      <a:pt x="4" y="60"/>
                    </a:lnTo>
                    <a:lnTo>
                      <a:pt x="0" y="68"/>
                    </a:lnTo>
                    <a:lnTo>
                      <a:pt x="0" y="74"/>
                    </a:lnTo>
                    <a:lnTo>
                      <a:pt x="50" y="74"/>
                    </a:lnTo>
                    <a:lnTo>
                      <a:pt x="50" y="62"/>
                    </a:lnTo>
                    <a:lnTo>
                      <a:pt x="20" y="62"/>
                    </a:lnTo>
                    <a:close/>
                  </a:path>
                </a:pathLst>
              </a:custGeom>
              <a:solidFill>
                <a:srgbClr val="000000"/>
              </a:solidFill>
              <a:ln w="9525">
                <a:noFill/>
                <a:round/>
                <a:headEnd/>
                <a:tailEnd/>
              </a:ln>
            </p:spPr>
            <p:txBody>
              <a:bodyPr/>
              <a:lstStyle/>
              <a:p>
                <a:endParaRPr lang="en-IN"/>
              </a:p>
            </p:txBody>
          </p:sp>
          <p:sp>
            <p:nvSpPr>
              <p:cNvPr id="103449" name="Freeform 144"/>
              <p:cNvSpPr>
                <a:spLocks/>
              </p:cNvSpPr>
              <p:nvPr/>
            </p:nvSpPr>
            <p:spPr bwMode="auto">
              <a:xfrm>
                <a:off x="1189038" y="5018088"/>
                <a:ext cx="911225" cy="571500"/>
              </a:xfrm>
              <a:custGeom>
                <a:avLst/>
                <a:gdLst>
                  <a:gd name="T0" fmla="*/ 2147483646 w 574"/>
                  <a:gd name="T1" fmla="*/ 0 h 360"/>
                  <a:gd name="T2" fmla="*/ 2147483646 w 574"/>
                  <a:gd name="T3" fmla="*/ 0 h 360"/>
                  <a:gd name="T4" fmla="*/ 2147483646 w 574"/>
                  <a:gd name="T5" fmla="*/ 2147483646 h 360"/>
                  <a:gd name="T6" fmla="*/ 2147483646 w 574"/>
                  <a:gd name="T7" fmla="*/ 2147483646 h 360"/>
                  <a:gd name="T8" fmla="*/ 2147483646 w 574"/>
                  <a:gd name="T9" fmla="*/ 2147483646 h 360"/>
                  <a:gd name="T10" fmla="*/ 2147483646 w 574"/>
                  <a:gd name="T11" fmla="*/ 2147483646 h 360"/>
                  <a:gd name="T12" fmla="*/ 2147483646 w 574"/>
                  <a:gd name="T13" fmla="*/ 2147483646 h 360"/>
                  <a:gd name="T14" fmla="*/ 2147483646 w 574"/>
                  <a:gd name="T15" fmla="*/ 2147483646 h 360"/>
                  <a:gd name="T16" fmla="*/ 2147483646 w 574"/>
                  <a:gd name="T17" fmla="*/ 2147483646 h 360"/>
                  <a:gd name="T18" fmla="*/ 2147483646 w 574"/>
                  <a:gd name="T19" fmla="*/ 2147483646 h 360"/>
                  <a:gd name="T20" fmla="*/ 2147483646 w 574"/>
                  <a:gd name="T21" fmla="*/ 2147483646 h 360"/>
                  <a:gd name="T22" fmla="*/ 2147483646 w 574"/>
                  <a:gd name="T23" fmla="*/ 2147483646 h 360"/>
                  <a:gd name="T24" fmla="*/ 2147483646 w 574"/>
                  <a:gd name="T25" fmla="*/ 2147483646 h 360"/>
                  <a:gd name="T26" fmla="*/ 2147483646 w 574"/>
                  <a:gd name="T27" fmla="*/ 2147483646 h 360"/>
                  <a:gd name="T28" fmla="*/ 2147483646 w 574"/>
                  <a:gd name="T29" fmla="*/ 2147483646 h 360"/>
                  <a:gd name="T30" fmla="*/ 2147483646 w 574"/>
                  <a:gd name="T31" fmla="*/ 2147483646 h 360"/>
                  <a:gd name="T32" fmla="*/ 2147483646 w 574"/>
                  <a:gd name="T33" fmla="*/ 2147483646 h 360"/>
                  <a:gd name="T34" fmla="*/ 2147483646 w 574"/>
                  <a:gd name="T35" fmla="*/ 2147483646 h 360"/>
                  <a:gd name="T36" fmla="*/ 2147483646 w 574"/>
                  <a:gd name="T37" fmla="*/ 2147483646 h 360"/>
                  <a:gd name="T38" fmla="*/ 2147483646 w 574"/>
                  <a:gd name="T39" fmla="*/ 2147483646 h 360"/>
                  <a:gd name="T40" fmla="*/ 2147483646 w 574"/>
                  <a:gd name="T41" fmla="*/ 2147483646 h 360"/>
                  <a:gd name="T42" fmla="*/ 0 w 574"/>
                  <a:gd name="T43" fmla="*/ 2147483646 h 3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74" h="360">
                    <a:moveTo>
                      <a:pt x="574" y="0"/>
                    </a:moveTo>
                    <a:lnTo>
                      <a:pt x="574" y="0"/>
                    </a:lnTo>
                    <a:lnTo>
                      <a:pt x="514" y="2"/>
                    </a:lnTo>
                    <a:lnTo>
                      <a:pt x="458" y="8"/>
                    </a:lnTo>
                    <a:lnTo>
                      <a:pt x="402" y="16"/>
                    </a:lnTo>
                    <a:lnTo>
                      <a:pt x="350" y="28"/>
                    </a:lnTo>
                    <a:lnTo>
                      <a:pt x="300" y="44"/>
                    </a:lnTo>
                    <a:lnTo>
                      <a:pt x="252" y="62"/>
                    </a:lnTo>
                    <a:lnTo>
                      <a:pt x="208" y="82"/>
                    </a:lnTo>
                    <a:lnTo>
                      <a:pt x="168" y="106"/>
                    </a:lnTo>
                    <a:lnTo>
                      <a:pt x="132" y="130"/>
                    </a:lnTo>
                    <a:lnTo>
                      <a:pt x="98" y="158"/>
                    </a:lnTo>
                    <a:lnTo>
                      <a:pt x="70" y="188"/>
                    </a:lnTo>
                    <a:lnTo>
                      <a:pt x="46" y="220"/>
                    </a:lnTo>
                    <a:lnTo>
                      <a:pt x="36" y="236"/>
                    </a:lnTo>
                    <a:lnTo>
                      <a:pt x="26" y="252"/>
                    </a:lnTo>
                    <a:lnTo>
                      <a:pt x="18" y="270"/>
                    </a:lnTo>
                    <a:lnTo>
                      <a:pt x="12" y="286"/>
                    </a:lnTo>
                    <a:lnTo>
                      <a:pt x="6" y="304"/>
                    </a:lnTo>
                    <a:lnTo>
                      <a:pt x="4" y="322"/>
                    </a:lnTo>
                    <a:lnTo>
                      <a:pt x="2" y="340"/>
                    </a:lnTo>
                    <a:lnTo>
                      <a:pt x="0" y="360"/>
                    </a:lnTo>
                  </a:path>
                </a:pathLst>
              </a:custGeom>
              <a:noFill/>
              <a:ln w="31750">
                <a:solidFill>
                  <a:srgbClr val="00AF3F"/>
                </a:solidFill>
                <a:prstDash val="solid"/>
                <a:round/>
                <a:headEnd/>
                <a:tailEnd/>
              </a:ln>
            </p:spPr>
            <p:txBody>
              <a:bodyPr/>
              <a:lstStyle/>
              <a:p>
                <a:endParaRPr lang="en-IN"/>
              </a:p>
            </p:txBody>
          </p:sp>
          <p:sp>
            <p:nvSpPr>
              <p:cNvPr id="103450" name="Freeform 145"/>
              <p:cNvSpPr>
                <a:spLocks/>
              </p:cNvSpPr>
              <p:nvPr/>
            </p:nvSpPr>
            <p:spPr bwMode="auto">
              <a:xfrm>
                <a:off x="2100263" y="5018088"/>
                <a:ext cx="1260475" cy="571500"/>
              </a:xfrm>
              <a:custGeom>
                <a:avLst/>
                <a:gdLst>
                  <a:gd name="T0" fmla="*/ 0 w 794"/>
                  <a:gd name="T1" fmla="*/ 0 h 360"/>
                  <a:gd name="T2" fmla="*/ 0 w 794"/>
                  <a:gd name="T3" fmla="*/ 0 h 360"/>
                  <a:gd name="T4" fmla="*/ 2147483646 w 794"/>
                  <a:gd name="T5" fmla="*/ 2147483646 h 360"/>
                  <a:gd name="T6" fmla="*/ 2147483646 w 794"/>
                  <a:gd name="T7" fmla="*/ 2147483646 h 360"/>
                  <a:gd name="T8" fmla="*/ 2147483646 w 794"/>
                  <a:gd name="T9" fmla="*/ 2147483646 h 360"/>
                  <a:gd name="T10" fmla="*/ 2147483646 w 794"/>
                  <a:gd name="T11" fmla="*/ 2147483646 h 360"/>
                  <a:gd name="T12" fmla="*/ 2147483646 w 794"/>
                  <a:gd name="T13" fmla="*/ 2147483646 h 360"/>
                  <a:gd name="T14" fmla="*/ 2147483646 w 794"/>
                  <a:gd name="T15" fmla="*/ 2147483646 h 360"/>
                  <a:gd name="T16" fmla="*/ 2147483646 w 794"/>
                  <a:gd name="T17" fmla="*/ 2147483646 h 360"/>
                  <a:gd name="T18" fmla="*/ 2147483646 w 794"/>
                  <a:gd name="T19" fmla="*/ 2147483646 h 360"/>
                  <a:gd name="T20" fmla="*/ 2147483646 w 794"/>
                  <a:gd name="T21" fmla="*/ 2147483646 h 360"/>
                  <a:gd name="T22" fmla="*/ 2147483646 w 794"/>
                  <a:gd name="T23" fmla="*/ 2147483646 h 360"/>
                  <a:gd name="T24" fmla="*/ 2147483646 w 794"/>
                  <a:gd name="T25" fmla="*/ 2147483646 h 360"/>
                  <a:gd name="T26" fmla="*/ 2147483646 w 794"/>
                  <a:gd name="T27" fmla="*/ 2147483646 h 360"/>
                  <a:gd name="T28" fmla="*/ 2147483646 w 794"/>
                  <a:gd name="T29" fmla="*/ 2147483646 h 360"/>
                  <a:gd name="T30" fmla="*/ 2147483646 w 794"/>
                  <a:gd name="T31" fmla="*/ 2147483646 h 360"/>
                  <a:gd name="T32" fmla="*/ 2147483646 w 794"/>
                  <a:gd name="T33" fmla="*/ 2147483646 h 360"/>
                  <a:gd name="T34" fmla="*/ 2147483646 w 794"/>
                  <a:gd name="T35" fmla="*/ 2147483646 h 360"/>
                  <a:gd name="T36" fmla="*/ 2147483646 w 794"/>
                  <a:gd name="T37" fmla="*/ 2147483646 h 360"/>
                  <a:gd name="T38" fmla="*/ 2147483646 w 794"/>
                  <a:gd name="T39" fmla="*/ 2147483646 h 360"/>
                  <a:gd name="T40" fmla="*/ 2147483646 w 794"/>
                  <a:gd name="T41" fmla="*/ 2147483646 h 360"/>
                  <a:gd name="T42" fmla="*/ 2147483646 w 794"/>
                  <a:gd name="T43" fmla="*/ 2147483646 h 360"/>
                  <a:gd name="T44" fmla="*/ 2147483646 w 794"/>
                  <a:gd name="T45" fmla="*/ 2147483646 h 360"/>
                  <a:gd name="T46" fmla="*/ 2147483646 w 794"/>
                  <a:gd name="T47" fmla="*/ 2147483646 h 3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94" h="360">
                    <a:moveTo>
                      <a:pt x="0" y="0"/>
                    </a:moveTo>
                    <a:lnTo>
                      <a:pt x="0" y="0"/>
                    </a:lnTo>
                    <a:lnTo>
                      <a:pt x="82" y="2"/>
                    </a:lnTo>
                    <a:lnTo>
                      <a:pt x="160" y="8"/>
                    </a:lnTo>
                    <a:lnTo>
                      <a:pt x="236" y="16"/>
                    </a:lnTo>
                    <a:lnTo>
                      <a:pt x="310" y="28"/>
                    </a:lnTo>
                    <a:lnTo>
                      <a:pt x="378" y="44"/>
                    </a:lnTo>
                    <a:lnTo>
                      <a:pt x="444" y="62"/>
                    </a:lnTo>
                    <a:lnTo>
                      <a:pt x="504" y="82"/>
                    </a:lnTo>
                    <a:lnTo>
                      <a:pt x="562" y="106"/>
                    </a:lnTo>
                    <a:lnTo>
                      <a:pt x="612" y="130"/>
                    </a:lnTo>
                    <a:lnTo>
                      <a:pt x="658" y="158"/>
                    </a:lnTo>
                    <a:lnTo>
                      <a:pt x="678" y="174"/>
                    </a:lnTo>
                    <a:lnTo>
                      <a:pt x="698" y="188"/>
                    </a:lnTo>
                    <a:lnTo>
                      <a:pt x="716" y="204"/>
                    </a:lnTo>
                    <a:lnTo>
                      <a:pt x="732" y="220"/>
                    </a:lnTo>
                    <a:lnTo>
                      <a:pt x="746" y="236"/>
                    </a:lnTo>
                    <a:lnTo>
                      <a:pt x="758" y="252"/>
                    </a:lnTo>
                    <a:lnTo>
                      <a:pt x="768" y="270"/>
                    </a:lnTo>
                    <a:lnTo>
                      <a:pt x="778" y="286"/>
                    </a:lnTo>
                    <a:lnTo>
                      <a:pt x="784" y="304"/>
                    </a:lnTo>
                    <a:lnTo>
                      <a:pt x="790" y="322"/>
                    </a:lnTo>
                    <a:lnTo>
                      <a:pt x="792" y="340"/>
                    </a:lnTo>
                    <a:lnTo>
                      <a:pt x="794" y="360"/>
                    </a:lnTo>
                  </a:path>
                </a:pathLst>
              </a:custGeom>
              <a:noFill/>
              <a:ln w="31750">
                <a:solidFill>
                  <a:srgbClr val="00AF3F"/>
                </a:solidFill>
                <a:prstDash val="solid"/>
                <a:round/>
                <a:headEnd/>
                <a:tailEnd/>
              </a:ln>
            </p:spPr>
            <p:txBody>
              <a:bodyPr/>
              <a:lstStyle/>
              <a:p>
                <a:endParaRPr lang="en-IN"/>
              </a:p>
            </p:txBody>
          </p:sp>
          <p:sp>
            <p:nvSpPr>
              <p:cNvPr id="103451" name="Freeform 146"/>
              <p:cNvSpPr>
                <a:spLocks/>
              </p:cNvSpPr>
              <p:nvPr/>
            </p:nvSpPr>
            <p:spPr bwMode="auto">
              <a:xfrm>
                <a:off x="2757488" y="5018088"/>
                <a:ext cx="908050" cy="571500"/>
              </a:xfrm>
              <a:custGeom>
                <a:avLst/>
                <a:gdLst>
                  <a:gd name="T0" fmla="*/ 2147483646 w 572"/>
                  <a:gd name="T1" fmla="*/ 0 h 360"/>
                  <a:gd name="T2" fmla="*/ 2147483646 w 572"/>
                  <a:gd name="T3" fmla="*/ 0 h 360"/>
                  <a:gd name="T4" fmla="*/ 2147483646 w 572"/>
                  <a:gd name="T5" fmla="*/ 2147483646 h 360"/>
                  <a:gd name="T6" fmla="*/ 2147483646 w 572"/>
                  <a:gd name="T7" fmla="*/ 2147483646 h 360"/>
                  <a:gd name="T8" fmla="*/ 2147483646 w 572"/>
                  <a:gd name="T9" fmla="*/ 2147483646 h 360"/>
                  <a:gd name="T10" fmla="*/ 2147483646 w 572"/>
                  <a:gd name="T11" fmla="*/ 2147483646 h 360"/>
                  <a:gd name="T12" fmla="*/ 2147483646 w 572"/>
                  <a:gd name="T13" fmla="*/ 2147483646 h 360"/>
                  <a:gd name="T14" fmla="*/ 2147483646 w 572"/>
                  <a:gd name="T15" fmla="*/ 2147483646 h 360"/>
                  <a:gd name="T16" fmla="*/ 2147483646 w 572"/>
                  <a:gd name="T17" fmla="*/ 2147483646 h 360"/>
                  <a:gd name="T18" fmla="*/ 2147483646 w 572"/>
                  <a:gd name="T19" fmla="*/ 2147483646 h 360"/>
                  <a:gd name="T20" fmla="*/ 2147483646 w 572"/>
                  <a:gd name="T21" fmla="*/ 2147483646 h 360"/>
                  <a:gd name="T22" fmla="*/ 2147483646 w 572"/>
                  <a:gd name="T23" fmla="*/ 2147483646 h 360"/>
                  <a:gd name="T24" fmla="*/ 2147483646 w 572"/>
                  <a:gd name="T25" fmla="*/ 2147483646 h 360"/>
                  <a:gd name="T26" fmla="*/ 2147483646 w 572"/>
                  <a:gd name="T27" fmla="*/ 2147483646 h 360"/>
                  <a:gd name="T28" fmla="*/ 2147483646 w 572"/>
                  <a:gd name="T29" fmla="*/ 2147483646 h 360"/>
                  <a:gd name="T30" fmla="*/ 2147483646 w 572"/>
                  <a:gd name="T31" fmla="*/ 2147483646 h 360"/>
                  <a:gd name="T32" fmla="*/ 2147483646 w 572"/>
                  <a:gd name="T33" fmla="*/ 2147483646 h 360"/>
                  <a:gd name="T34" fmla="*/ 2147483646 w 572"/>
                  <a:gd name="T35" fmla="*/ 2147483646 h 360"/>
                  <a:gd name="T36" fmla="*/ 2147483646 w 572"/>
                  <a:gd name="T37" fmla="*/ 2147483646 h 360"/>
                  <a:gd name="T38" fmla="*/ 2147483646 w 572"/>
                  <a:gd name="T39" fmla="*/ 2147483646 h 360"/>
                  <a:gd name="T40" fmla="*/ 0 w 572"/>
                  <a:gd name="T41" fmla="*/ 2147483646 h 360"/>
                  <a:gd name="T42" fmla="*/ 0 w 572"/>
                  <a:gd name="T43" fmla="*/ 2147483646 h 3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72" h="360">
                    <a:moveTo>
                      <a:pt x="572" y="0"/>
                    </a:moveTo>
                    <a:lnTo>
                      <a:pt x="572" y="0"/>
                    </a:lnTo>
                    <a:lnTo>
                      <a:pt x="514" y="2"/>
                    </a:lnTo>
                    <a:lnTo>
                      <a:pt x="456" y="8"/>
                    </a:lnTo>
                    <a:lnTo>
                      <a:pt x="402" y="16"/>
                    </a:lnTo>
                    <a:lnTo>
                      <a:pt x="348" y="28"/>
                    </a:lnTo>
                    <a:lnTo>
                      <a:pt x="298" y="44"/>
                    </a:lnTo>
                    <a:lnTo>
                      <a:pt x="252" y="62"/>
                    </a:lnTo>
                    <a:lnTo>
                      <a:pt x="208" y="82"/>
                    </a:lnTo>
                    <a:lnTo>
                      <a:pt x="166" y="106"/>
                    </a:lnTo>
                    <a:lnTo>
                      <a:pt x="130" y="130"/>
                    </a:lnTo>
                    <a:lnTo>
                      <a:pt x="96" y="158"/>
                    </a:lnTo>
                    <a:lnTo>
                      <a:pt x="68" y="188"/>
                    </a:lnTo>
                    <a:lnTo>
                      <a:pt x="44" y="220"/>
                    </a:lnTo>
                    <a:lnTo>
                      <a:pt x="34" y="236"/>
                    </a:lnTo>
                    <a:lnTo>
                      <a:pt x="24" y="252"/>
                    </a:lnTo>
                    <a:lnTo>
                      <a:pt x="18" y="270"/>
                    </a:lnTo>
                    <a:lnTo>
                      <a:pt x="10" y="286"/>
                    </a:lnTo>
                    <a:lnTo>
                      <a:pt x="6" y="304"/>
                    </a:lnTo>
                    <a:lnTo>
                      <a:pt x="2" y="322"/>
                    </a:lnTo>
                    <a:lnTo>
                      <a:pt x="0" y="340"/>
                    </a:lnTo>
                    <a:lnTo>
                      <a:pt x="0" y="360"/>
                    </a:lnTo>
                  </a:path>
                </a:pathLst>
              </a:custGeom>
              <a:noFill/>
              <a:ln w="31750">
                <a:solidFill>
                  <a:srgbClr val="00AF3F"/>
                </a:solidFill>
                <a:prstDash val="solid"/>
                <a:round/>
                <a:headEnd/>
                <a:tailEnd/>
              </a:ln>
            </p:spPr>
            <p:txBody>
              <a:bodyPr/>
              <a:lstStyle/>
              <a:p>
                <a:endParaRPr lang="en-IN"/>
              </a:p>
            </p:txBody>
          </p:sp>
          <p:sp>
            <p:nvSpPr>
              <p:cNvPr id="103452" name="Freeform 147"/>
              <p:cNvSpPr>
                <a:spLocks/>
              </p:cNvSpPr>
              <p:nvPr/>
            </p:nvSpPr>
            <p:spPr bwMode="auto">
              <a:xfrm>
                <a:off x="588963" y="5018088"/>
                <a:ext cx="1260475" cy="571500"/>
              </a:xfrm>
              <a:custGeom>
                <a:avLst/>
                <a:gdLst>
                  <a:gd name="T0" fmla="*/ 0 w 794"/>
                  <a:gd name="T1" fmla="*/ 0 h 360"/>
                  <a:gd name="T2" fmla="*/ 0 w 794"/>
                  <a:gd name="T3" fmla="*/ 0 h 360"/>
                  <a:gd name="T4" fmla="*/ 2147483646 w 794"/>
                  <a:gd name="T5" fmla="*/ 2147483646 h 360"/>
                  <a:gd name="T6" fmla="*/ 2147483646 w 794"/>
                  <a:gd name="T7" fmla="*/ 2147483646 h 360"/>
                  <a:gd name="T8" fmla="*/ 2147483646 w 794"/>
                  <a:gd name="T9" fmla="*/ 2147483646 h 360"/>
                  <a:gd name="T10" fmla="*/ 2147483646 w 794"/>
                  <a:gd name="T11" fmla="*/ 2147483646 h 360"/>
                  <a:gd name="T12" fmla="*/ 2147483646 w 794"/>
                  <a:gd name="T13" fmla="*/ 2147483646 h 360"/>
                  <a:gd name="T14" fmla="*/ 2147483646 w 794"/>
                  <a:gd name="T15" fmla="*/ 2147483646 h 360"/>
                  <a:gd name="T16" fmla="*/ 2147483646 w 794"/>
                  <a:gd name="T17" fmla="*/ 2147483646 h 360"/>
                  <a:gd name="T18" fmla="*/ 2147483646 w 794"/>
                  <a:gd name="T19" fmla="*/ 2147483646 h 360"/>
                  <a:gd name="T20" fmla="*/ 2147483646 w 794"/>
                  <a:gd name="T21" fmla="*/ 2147483646 h 360"/>
                  <a:gd name="T22" fmla="*/ 2147483646 w 794"/>
                  <a:gd name="T23" fmla="*/ 2147483646 h 360"/>
                  <a:gd name="T24" fmla="*/ 2147483646 w 794"/>
                  <a:gd name="T25" fmla="*/ 2147483646 h 360"/>
                  <a:gd name="T26" fmla="*/ 2147483646 w 794"/>
                  <a:gd name="T27" fmla="*/ 2147483646 h 360"/>
                  <a:gd name="T28" fmla="*/ 2147483646 w 794"/>
                  <a:gd name="T29" fmla="*/ 2147483646 h 360"/>
                  <a:gd name="T30" fmla="*/ 2147483646 w 794"/>
                  <a:gd name="T31" fmla="*/ 2147483646 h 360"/>
                  <a:gd name="T32" fmla="*/ 2147483646 w 794"/>
                  <a:gd name="T33" fmla="*/ 2147483646 h 360"/>
                  <a:gd name="T34" fmla="*/ 2147483646 w 794"/>
                  <a:gd name="T35" fmla="*/ 2147483646 h 360"/>
                  <a:gd name="T36" fmla="*/ 2147483646 w 794"/>
                  <a:gd name="T37" fmla="*/ 2147483646 h 360"/>
                  <a:gd name="T38" fmla="*/ 2147483646 w 794"/>
                  <a:gd name="T39" fmla="*/ 2147483646 h 360"/>
                  <a:gd name="T40" fmla="*/ 2147483646 w 794"/>
                  <a:gd name="T41" fmla="*/ 2147483646 h 360"/>
                  <a:gd name="T42" fmla="*/ 2147483646 w 794"/>
                  <a:gd name="T43" fmla="*/ 2147483646 h 360"/>
                  <a:gd name="T44" fmla="*/ 2147483646 w 794"/>
                  <a:gd name="T45" fmla="*/ 2147483646 h 360"/>
                  <a:gd name="T46" fmla="*/ 2147483646 w 794"/>
                  <a:gd name="T47" fmla="*/ 2147483646 h 3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94" h="360">
                    <a:moveTo>
                      <a:pt x="0" y="0"/>
                    </a:moveTo>
                    <a:lnTo>
                      <a:pt x="0" y="0"/>
                    </a:lnTo>
                    <a:lnTo>
                      <a:pt x="80" y="2"/>
                    </a:lnTo>
                    <a:lnTo>
                      <a:pt x="160" y="8"/>
                    </a:lnTo>
                    <a:lnTo>
                      <a:pt x="236" y="16"/>
                    </a:lnTo>
                    <a:lnTo>
                      <a:pt x="308" y="28"/>
                    </a:lnTo>
                    <a:lnTo>
                      <a:pt x="378" y="44"/>
                    </a:lnTo>
                    <a:lnTo>
                      <a:pt x="444" y="62"/>
                    </a:lnTo>
                    <a:lnTo>
                      <a:pt x="504" y="82"/>
                    </a:lnTo>
                    <a:lnTo>
                      <a:pt x="560" y="106"/>
                    </a:lnTo>
                    <a:lnTo>
                      <a:pt x="612" y="130"/>
                    </a:lnTo>
                    <a:lnTo>
                      <a:pt x="658" y="158"/>
                    </a:lnTo>
                    <a:lnTo>
                      <a:pt x="678" y="174"/>
                    </a:lnTo>
                    <a:lnTo>
                      <a:pt x="698" y="188"/>
                    </a:lnTo>
                    <a:lnTo>
                      <a:pt x="714" y="204"/>
                    </a:lnTo>
                    <a:lnTo>
                      <a:pt x="730" y="220"/>
                    </a:lnTo>
                    <a:lnTo>
                      <a:pt x="746" y="236"/>
                    </a:lnTo>
                    <a:lnTo>
                      <a:pt x="758" y="252"/>
                    </a:lnTo>
                    <a:lnTo>
                      <a:pt x="768" y="270"/>
                    </a:lnTo>
                    <a:lnTo>
                      <a:pt x="778" y="286"/>
                    </a:lnTo>
                    <a:lnTo>
                      <a:pt x="784" y="304"/>
                    </a:lnTo>
                    <a:lnTo>
                      <a:pt x="790" y="322"/>
                    </a:lnTo>
                    <a:lnTo>
                      <a:pt x="792" y="340"/>
                    </a:lnTo>
                    <a:lnTo>
                      <a:pt x="794" y="360"/>
                    </a:lnTo>
                  </a:path>
                </a:pathLst>
              </a:custGeom>
              <a:noFill/>
              <a:ln w="31750">
                <a:solidFill>
                  <a:srgbClr val="00AF3F"/>
                </a:solidFill>
                <a:prstDash val="solid"/>
                <a:round/>
                <a:headEnd/>
                <a:tailEnd/>
              </a:ln>
            </p:spPr>
            <p:txBody>
              <a:bodyPr/>
              <a:lstStyle/>
              <a:p>
                <a:endParaRPr lang="en-IN"/>
              </a:p>
            </p:txBody>
          </p:sp>
        </p:grpSp>
        <p:sp>
          <p:nvSpPr>
            <p:cNvPr id="103440" name="Freeform 175"/>
            <p:cNvSpPr>
              <a:spLocks/>
            </p:cNvSpPr>
            <p:nvPr/>
          </p:nvSpPr>
          <p:spPr bwMode="auto">
            <a:xfrm>
              <a:off x="6196072" y="4738585"/>
              <a:ext cx="215900" cy="22225"/>
            </a:xfrm>
            <a:custGeom>
              <a:avLst/>
              <a:gdLst>
                <a:gd name="T0" fmla="*/ 2147483646 w 136"/>
                <a:gd name="T1" fmla="*/ 2147483646 h 14"/>
                <a:gd name="T2" fmla="*/ 2147483646 w 136"/>
                <a:gd name="T3" fmla="*/ 0 h 14"/>
                <a:gd name="T4" fmla="*/ 0 w 136"/>
                <a:gd name="T5" fmla="*/ 0 h 14"/>
                <a:gd name="T6" fmla="*/ 0 w 136"/>
                <a:gd name="T7" fmla="*/ 2147483646 h 14"/>
                <a:gd name="T8" fmla="*/ 2147483646 w 136"/>
                <a:gd name="T9" fmla="*/ 2147483646 h 14"/>
                <a:gd name="T10" fmla="*/ 2147483646 w 136"/>
                <a:gd name="T11" fmla="*/ 2147483646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6" h="14">
                  <a:moveTo>
                    <a:pt x="136" y="14"/>
                  </a:moveTo>
                  <a:lnTo>
                    <a:pt x="136" y="0"/>
                  </a:lnTo>
                  <a:lnTo>
                    <a:pt x="0" y="0"/>
                  </a:lnTo>
                  <a:lnTo>
                    <a:pt x="0" y="14"/>
                  </a:lnTo>
                  <a:lnTo>
                    <a:pt x="136" y="14"/>
                  </a:lnTo>
                  <a:close/>
                </a:path>
              </a:pathLst>
            </a:custGeom>
            <a:solidFill>
              <a:srgbClr val="00AF3F"/>
            </a:solidFill>
            <a:ln w="9525">
              <a:noFill/>
              <a:round/>
              <a:headEnd/>
              <a:tailEnd/>
            </a:ln>
          </p:spPr>
          <p:txBody>
            <a:bodyPr/>
            <a:lstStyle/>
            <a:p>
              <a:endParaRPr lang="en-IN"/>
            </a:p>
          </p:txBody>
        </p:sp>
      </p:grpSp>
      <p:sp>
        <p:nvSpPr>
          <p:cNvPr id="103432" name="Rectangle 1"/>
          <p:cNvSpPr>
            <a:spLocks noChangeArrowheads="1"/>
          </p:cNvSpPr>
          <p:nvPr/>
        </p:nvSpPr>
        <p:spPr bwMode="auto">
          <a:xfrm>
            <a:off x="-14288" y="6491288"/>
            <a:ext cx="5632451" cy="400050"/>
          </a:xfrm>
          <a:prstGeom prst="rect">
            <a:avLst/>
          </a:prstGeom>
          <a:noFill/>
          <a:ln w="9525">
            <a:noFill/>
            <a:miter lim="800000"/>
            <a:headEnd/>
            <a:tailEnd/>
          </a:ln>
        </p:spPr>
        <p:txBody>
          <a:bodyPr>
            <a:spAutoFit/>
          </a:bodyPr>
          <a:lstStyle/>
          <a:p>
            <a:pPr eaLnBrk="1" hangingPunct="1">
              <a:buFont typeface="Symbol" pitchFamily="18" charset="2"/>
              <a:buNone/>
            </a:pPr>
            <a:r>
              <a:rPr lang="en-US" altLang="en-US" sz="1000">
                <a:latin typeface="Arial Narrow" pitchFamily="34" charset="0"/>
                <a:ea typeface="MS PGothic" pitchFamily="34" charset="-128"/>
              </a:rPr>
              <a:t>1. Clement S et al. </a:t>
            </a:r>
            <a:r>
              <a:rPr lang="en-US" altLang="en-US" sz="1000" i="1">
                <a:latin typeface="Arial Narrow" pitchFamily="34" charset="0"/>
                <a:ea typeface="MS PGothic" pitchFamily="34" charset="-128"/>
              </a:rPr>
              <a:t>Diabetes Care</a:t>
            </a:r>
            <a:r>
              <a:rPr lang="en-US" altLang="en-US" sz="1000">
                <a:latin typeface="Arial Narrow" pitchFamily="34" charset="0"/>
                <a:ea typeface="MS PGothic" pitchFamily="34" charset="-128"/>
              </a:rPr>
              <a:t> 2004;27:553</a:t>
            </a:r>
            <a:r>
              <a:rPr lang="en-US" altLang="en-US" sz="1000">
                <a:solidFill>
                  <a:srgbClr val="000000"/>
                </a:solidFill>
                <a:latin typeface="Arial Narrow" pitchFamily="34" charset="0"/>
                <a:ea typeface="MS PGothic" pitchFamily="34" charset="-128"/>
              </a:rPr>
              <a:t>–91</a:t>
            </a:r>
          </a:p>
          <a:p>
            <a:pPr eaLnBrk="1" hangingPunct="1"/>
            <a:r>
              <a:rPr lang="en-US" altLang="en-US" sz="1000">
                <a:latin typeface="Arial Narrow" pitchFamily="34" charset="0"/>
                <a:ea typeface="MS PGothic" pitchFamily="34" charset="-128"/>
              </a:rPr>
              <a:t>2. Juneja R et al. </a:t>
            </a:r>
            <a:r>
              <a:rPr lang="en-US" altLang="en-US" sz="1000" i="1">
                <a:latin typeface="Arial Narrow" pitchFamily="34" charset="0"/>
                <a:ea typeface="MS PGothic" pitchFamily="34" charset="-128"/>
              </a:rPr>
              <a:t>Postgrad Med</a:t>
            </a:r>
            <a:r>
              <a:rPr lang="en-US" altLang="en-US" sz="1000">
                <a:latin typeface="Arial Narrow" pitchFamily="34" charset="0"/>
                <a:ea typeface="MS PGothic" pitchFamily="34" charset="-128"/>
              </a:rPr>
              <a:t> 2010 Jan;122:153-62</a:t>
            </a:r>
          </a:p>
        </p:txBody>
      </p:sp>
      <p:sp>
        <p:nvSpPr>
          <p:cNvPr id="103433" name="TextBox 1"/>
          <p:cNvSpPr txBox="1">
            <a:spLocks noChangeArrowheads="1"/>
          </p:cNvSpPr>
          <p:nvPr/>
        </p:nvSpPr>
        <p:spPr bwMode="auto">
          <a:xfrm>
            <a:off x="0" y="6291263"/>
            <a:ext cx="6437313" cy="246062"/>
          </a:xfrm>
          <a:prstGeom prst="rect">
            <a:avLst/>
          </a:prstGeom>
          <a:noFill/>
          <a:ln w="9525">
            <a:noFill/>
            <a:miter lim="800000"/>
            <a:headEnd/>
            <a:tailEnd/>
          </a:ln>
        </p:spPr>
        <p:txBody>
          <a:bodyPr>
            <a:spAutoFit/>
          </a:bodyPr>
          <a:lstStyle/>
          <a:p>
            <a:pPr eaLnBrk="1" hangingPunct="1"/>
            <a:r>
              <a:rPr lang="en-US" altLang="en-US" sz="1000">
                <a:latin typeface="Arial Narrow" pitchFamily="34" charset="0"/>
                <a:ea typeface="ヒラギノ角ゴ Pro W3" charset="-128"/>
              </a:rPr>
              <a:t>NPH=neutral protamine Hagedorn; NPO=nil per os; R=regular human insulin; TPN=total parenteral nutrition</a:t>
            </a:r>
          </a:p>
        </p:txBody>
      </p:sp>
      <p:sp>
        <p:nvSpPr>
          <p:cNvPr id="67" name="TextBox 66"/>
          <p:cNvSpPr txBox="1"/>
          <p:nvPr/>
        </p:nvSpPr>
        <p:spPr>
          <a:xfrm>
            <a:off x="616504" y="2502369"/>
            <a:ext cx="369332" cy="1522212"/>
          </a:xfrm>
          <a:prstGeom prst="rect">
            <a:avLst/>
          </a:prstGeom>
          <a:noFill/>
        </p:spPr>
        <p:txBody>
          <a:bodyPr vert="vert270" wrap="none">
            <a:spAutoFit/>
          </a:bodyPr>
          <a:lstStyle/>
          <a:p>
            <a:pPr eaLnBrk="1" hangingPunct="1">
              <a:defRPr/>
            </a:pPr>
            <a:r>
              <a:rPr lang="en-US" sz="1200" b="1" dirty="0"/>
              <a:t>Insulin requirement</a:t>
            </a:r>
          </a:p>
        </p:txBody>
      </p:sp>
      <p:sp>
        <p:nvSpPr>
          <p:cNvPr id="68" name="TextBox 67"/>
          <p:cNvSpPr txBox="1"/>
          <p:nvPr/>
        </p:nvSpPr>
        <p:spPr>
          <a:xfrm>
            <a:off x="4665654" y="2542228"/>
            <a:ext cx="369332" cy="1522212"/>
          </a:xfrm>
          <a:prstGeom prst="rect">
            <a:avLst/>
          </a:prstGeom>
          <a:noFill/>
        </p:spPr>
        <p:txBody>
          <a:bodyPr vert="vert270" wrap="none">
            <a:spAutoFit/>
          </a:bodyPr>
          <a:lstStyle/>
          <a:p>
            <a:pPr eaLnBrk="1" hangingPunct="1">
              <a:defRPr/>
            </a:pPr>
            <a:r>
              <a:rPr lang="en-US" sz="1200" b="1" dirty="0"/>
              <a:t>Insulin requirement</a:t>
            </a:r>
          </a:p>
        </p:txBody>
      </p:sp>
      <p:sp>
        <p:nvSpPr>
          <p:cNvPr id="69" name="TextBox 68"/>
          <p:cNvSpPr txBox="1"/>
          <p:nvPr/>
        </p:nvSpPr>
        <p:spPr>
          <a:xfrm>
            <a:off x="3175373" y="4549189"/>
            <a:ext cx="369332" cy="1522212"/>
          </a:xfrm>
          <a:prstGeom prst="rect">
            <a:avLst/>
          </a:prstGeom>
          <a:noFill/>
        </p:spPr>
        <p:txBody>
          <a:bodyPr vert="vert270" wrap="none">
            <a:spAutoFit/>
          </a:bodyPr>
          <a:lstStyle/>
          <a:p>
            <a:pPr eaLnBrk="1" hangingPunct="1">
              <a:defRPr/>
            </a:pPr>
            <a:r>
              <a:rPr lang="en-US" sz="1200" b="1" dirty="0"/>
              <a:t>Insulin requirement</a:t>
            </a:r>
          </a:p>
        </p:txBody>
      </p:sp>
      <p:sp>
        <p:nvSpPr>
          <p:cNvPr id="103437" name="TextBox 1"/>
          <p:cNvSpPr txBox="1">
            <a:spLocks noChangeArrowheads="1"/>
          </p:cNvSpPr>
          <p:nvPr/>
        </p:nvSpPr>
        <p:spPr bwMode="auto">
          <a:xfrm>
            <a:off x="6948488" y="6137275"/>
            <a:ext cx="1038225" cy="276225"/>
          </a:xfrm>
          <a:prstGeom prst="rect">
            <a:avLst/>
          </a:prstGeom>
          <a:noFill/>
          <a:ln w="9525">
            <a:noFill/>
            <a:miter lim="800000"/>
            <a:headEnd/>
            <a:tailEnd/>
          </a:ln>
        </p:spPr>
        <p:txBody>
          <a:bodyPr wrap="none">
            <a:spAutoFit/>
          </a:bodyPr>
          <a:lstStyle/>
          <a:p>
            <a:pPr eaLnBrk="1" hangingPunct="1"/>
            <a:r>
              <a:rPr lang="en-US" altLang="en-US" sz="1200" b="1">
                <a:ea typeface="ヒラギノ角ゴ Pro W3" charset="-128"/>
              </a:rPr>
              <a:t>Time of day</a:t>
            </a:r>
          </a:p>
        </p:txBody>
      </p:sp>
      <p:sp>
        <p:nvSpPr>
          <p:cNvPr id="103438" name="TextBox 1"/>
          <p:cNvSpPr txBox="1">
            <a:spLocks noChangeArrowheads="1"/>
          </p:cNvSpPr>
          <p:nvPr/>
        </p:nvSpPr>
        <p:spPr bwMode="auto">
          <a:xfrm>
            <a:off x="2016125" y="4333875"/>
            <a:ext cx="1036638" cy="277813"/>
          </a:xfrm>
          <a:prstGeom prst="rect">
            <a:avLst/>
          </a:prstGeom>
          <a:noFill/>
          <a:ln w="9525">
            <a:noFill/>
            <a:miter lim="800000"/>
            <a:headEnd/>
            <a:tailEnd/>
          </a:ln>
        </p:spPr>
        <p:txBody>
          <a:bodyPr wrap="none">
            <a:spAutoFit/>
          </a:bodyPr>
          <a:lstStyle/>
          <a:p>
            <a:pPr eaLnBrk="1" hangingPunct="1"/>
            <a:r>
              <a:rPr lang="en-US" altLang="en-US" sz="1200" b="1">
                <a:ea typeface="ヒラギノ角ゴ Pro W3" charset="-128"/>
              </a:rPr>
              <a:t>Time of day</a:t>
            </a:r>
          </a:p>
        </p:txBody>
      </p:sp>
      <p:sp>
        <p:nvSpPr>
          <p:cNvPr id="70" name="Rectangle 1"/>
          <p:cNvSpPr>
            <a:spLocks noChangeArrowheads="1"/>
          </p:cNvSpPr>
          <p:nvPr/>
        </p:nvSpPr>
        <p:spPr bwMode="auto">
          <a:xfrm>
            <a:off x="7391400" y="6629400"/>
            <a:ext cx="1752600" cy="276999"/>
          </a:xfrm>
          <a:prstGeom prst="rect">
            <a:avLst/>
          </a:prstGeom>
          <a:noFill/>
          <a:ln w="9525">
            <a:noFill/>
            <a:miter lim="800000"/>
            <a:headEnd/>
            <a:tailEnd/>
          </a:ln>
        </p:spPr>
        <p:txBody>
          <a:bodyPr wrap="square">
            <a:spAutoFit/>
          </a:bodyPr>
          <a:lstStyle/>
          <a:p>
            <a:r>
              <a:rPr lang="en-US" altLang="en-US" sz="1200" dirty="0">
                <a:solidFill>
                  <a:srgbClr val="000000"/>
                </a:solidFill>
                <a:latin typeface="Calibri" pitchFamily="34" charset="0"/>
                <a:ea typeface="ヒラギノ角ゴ Pro W3" charset="-128"/>
              </a:rPr>
              <a:t>EGL/CYCLE/Jun/2017/24</a:t>
            </a:r>
            <a:r>
              <a:rPr lang="en-US" altLang="en-US" sz="1200" dirty="0">
                <a:ea typeface="ヒラギノ角ゴ Pro W3" charset="-128"/>
              </a:rPr>
              <a:t> </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fontScale="90000"/>
          </a:bodyPr>
          <a:lstStyle/>
          <a:p>
            <a:r>
              <a:rPr lang="en-US" altLang="en-US" dirty="0" smtClean="0">
                <a:ea typeface="ヒラギノ角ゴ Pro W3" charset="-128"/>
                <a:cs typeface="DIN-Bold" pitchFamily="34" charset="0"/>
              </a:rPr>
              <a:t>Normal Glucose Metabolism: Fasted State</a:t>
            </a:r>
          </a:p>
        </p:txBody>
      </p:sp>
      <p:sp>
        <p:nvSpPr>
          <p:cNvPr id="39939" name="Footer Placeholder 1"/>
          <p:cNvSpPr>
            <a:spLocks noGrp="1"/>
          </p:cNvSpPr>
          <p:nvPr>
            <p:ph type="ftr" sz="quarter" idx="10"/>
          </p:nvPr>
        </p:nvSpPr>
        <p:spPr bwMode="auto">
          <a:xfrm>
            <a:off x="0" y="6362700"/>
            <a:ext cx="7285038" cy="495300"/>
          </a:xfrm>
          <a:noFill/>
          <a:ln>
            <a:miter lim="800000"/>
            <a:headEnd/>
            <a:tailEnd/>
          </a:ln>
        </p:spPr>
        <p:txBody>
          <a:bodyPr/>
          <a:lstStyle/>
          <a:p>
            <a:pPr algn="r"/>
            <a:r>
              <a:rPr lang="en-GB" altLang="en-US" sz="900" dirty="0" smtClean="0">
                <a:solidFill>
                  <a:schemeClr val="tx1"/>
                </a:solidFill>
                <a:latin typeface="Arial Narrow" pitchFamily="34" charset="0"/>
                <a:ea typeface="ヒラギノ角ゴ Pro W3" charset="-128"/>
              </a:rPr>
              <a:t>1.  </a:t>
            </a:r>
            <a:r>
              <a:rPr lang="en-GB" altLang="en-US" sz="900" dirty="0" err="1" smtClean="0">
                <a:solidFill>
                  <a:schemeClr val="tx1"/>
                </a:solidFill>
                <a:latin typeface="Arial Narrow" pitchFamily="34" charset="0"/>
                <a:ea typeface="ヒラギノ角ゴ Pro W3" charset="-128"/>
              </a:rPr>
              <a:t>Aronoff</a:t>
            </a:r>
            <a:r>
              <a:rPr lang="en-GB" altLang="en-US" sz="900" dirty="0" smtClean="0">
                <a:solidFill>
                  <a:schemeClr val="tx1"/>
                </a:solidFill>
                <a:latin typeface="Arial Narrow" pitchFamily="34" charset="0"/>
                <a:ea typeface="ヒラギノ角ゴ Pro W3" charset="-128"/>
              </a:rPr>
              <a:t> et al. </a:t>
            </a:r>
            <a:r>
              <a:rPr lang="en-GB" altLang="en-US" sz="900" i="1" dirty="0" smtClean="0">
                <a:solidFill>
                  <a:schemeClr val="tx1"/>
                </a:solidFill>
                <a:latin typeface="Arial Narrow" pitchFamily="34" charset="0"/>
                <a:ea typeface="ヒラギノ角ゴ Pro W3" charset="-128"/>
              </a:rPr>
              <a:t>Diabetes Spectrum</a:t>
            </a:r>
            <a:r>
              <a:rPr lang="en-GB" altLang="en-US" sz="900" dirty="0" smtClean="0">
                <a:solidFill>
                  <a:schemeClr val="tx1"/>
                </a:solidFill>
                <a:latin typeface="Arial Narrow" pitchFamily="34" charset="0"/>
                <a:ea typeface="ヒラギノ角ゴ Pro W3" charset="-128"/>
              </a:rPr>
              <a:t> 2004; 17: 183-190</a:t>
            </a:r>
          </a:p>
          <a:p>
            <a:pPr algn="r"/>
            <a:r>
              <a:rPr lang="en-GB" altLang="en-US" sz="900" dirty="0" smtClean="0">
                <a:solidFill>
                  <a:schemeClr val="tx1"/>
                </a:solidFill>
                <a:latin typeface="Arial Narrow" pitchFamily="34" charset="0"/>
                <a:ea typeface="ヒラギノ角ゴ Pro W3" charset="-128"/>
              </a:rPr>
              <a:t>2.  Williams Textbook of Endocrinology, 12th Ed. </a:t>
            </a:r>
            <a:r>
              <a:rPr lang="en-GB" altLang="en-US" sz="900" dirty="0" err="1" smtClean="0">
                <a:solidFill>
                  <a:schemeClr val="tx1"/>
                </a:solidFill>
                <a:latin typeface="Arial Narrow" pitchFamily="34" charset="0"/>
                <a:ea typeface="ヒラギノ角ゴ Pro W3" charset="-128"/>
              </a:rPr>
              <a:t>Melmed</a:t>
            </a:r>
            <a:r>
              <a:rPr lang="en-GB" altLang="en-US" sz="900" dirty="0" smtClean="0">
                <a:solidFill>
                  <a:schemeClr val="tx1"/>
                </a:solidFill>
                <a:latin typeface="Arial Narrow" pitchFamily="34" charset="0"/>
                <a:ea typeface="ヒラギノ角ゴ Pro W3" charset="-128"/>
              </a:rPr>
              <a:t> S, </a:t>
            </a:r>
            <a:r>
              <a:rPr lang="en-GB" altLang="en-US" sz="900" dirty="0" err="1" smtClean="0">
                <a:solidFill>
                  <a:schemeClr val="tx1"/>
                </a:solidFill>
                <a:latin typeface="Arial Narrow" pitchFamily="34" charset="0"/>
                <a:ea typeface="ヒラギノ角ゴ Pro W3" charset="-128"/>
              </a:rPr>
              <a:t>Polonsky</a:t>
            </a:r>
            <a:r>
              <a:rPr lang="en-GB" altLang="en-US" sz="900" dirty="0" smtClean="0">
                <a:solidFill>
                  <a:schemeClr val="tx1"/>
                </a:solidFill>
                <a:latin typeface="Arial Narrow" pitchFamily="34" charset="0"/>
                <a:ea typeface="ヒラギノ角ゴ Pro W3" charset="-128"/>
              </a:rPr>
              <a:t> K Larsen PR, </a:t>
            </a:r>
            <a:r>
              <a:rPr lang="en-GB" altLang="en-US" sz="900" dirty="0" err="1" smtClean="0">
                <a:solidFill>
                  <a:schemeClr val="tx1"/>
                </a:solidFill>
                <a:latin typeface="Arial Narrow" pitchFamily="34" charset="0"/>
                <a:ea typeface="ヒラギノ角ゴ Pro W3" charset="-128"/>
              </a:rPr>
              <a:t>Kronenberg</a:t>
            </a:r>
            <a:r>
              <a:rPr lang="en-GB" altLang="en-US" sz="900" dirty="0" smtClean="0">
                <a:solidFill>
                  <a:schemeClr val="tx1"/>
                </a:solidFill>
                <a:latin typeface="Arial Narrow" pitchFamily="34" charset="0"/>
                <a:ea typeface="ヒラギノ角ゴ Pro W3" charset="-128"/>
              </a:rPr>
              <a:t> H.2011; Saunders. Chap 31</a:t>
            </a:r>
          </a:p>
          <a:p>
            <a:pPr algn="r"/>
            <a:r>
              <a:rPr lang="en-GB" altLang="en-US" sz="900" dirty="0" smtClean="0">
                <a:solidFill>
                  <a:schemeClr val="tx1"/>
                </a:solidFill>
                <a:latin typeface="Arial Narrow" pitchFamily="34" charset="0"/>
                <a:ea typeface="ヒラギノ角ゴ Pro W3" charset="-128"/>
              </a:rPr>
              <a:t>3.  Rosen and </a:t>
            </a:r>
            <a:r>
              <a:rPr lang="en-GB" altLang="en-US" sz="900" dirty="0" err="1" smtClean="0">
                <a:solidFill>
                  <a:schemeClr val="tx1"/>
                </a:solidFill>
                <a:latin typeface="Arial Narrow" pitchFamily="34" charset="0"/>
                <a:ea typeface="ヒラギノ角ゴ Pro W3" charset="-128"/>
              </a:rPr>
              <a:t>Speigelman</a:t>
            </a:r>
            <a:r>
              <a:rPr lang="en-GB" altLang="en-US" sz="900" dirty="0" smtClean="0">
                <a:solidFill>
                  <a:schemeClr val="tx1"/>
                </a:solidFill>
                <a:latin typeface="Arial Narrow" pitchFamily="34" charset="0"/>
                <a:ea typeface="ヒラギノ角ゴ Pro W3" charset="-128"/>
              </a:rPr>
              <a:t>. </a:t>
            </a:r>
            <a:r>
              <a:rPr lang="en-GB" altLang="en-US" sz="900" i="1" dirty="0" smtClean="0">
                <a:solidFill>
                  <a:schemeClr val="tx1"/>
                </a:solidFill>
                <a:latin typeface="Arial Narrow" pitchFamily="34" charset="0"/>
                <a:ea typeface="ヒラギノ角ゴ Pro W3" charset="-128"/>
              </a:rPr>
              <a:t>Nature </a:t>
            </a:r>
            <a:r>
              <a:rPr lang="en-GB" altLang="en-US" sz="900" dirty="0" smtClean="0">
                <a:solidFill>
                  <a:schemeClr val="tx1"/>
                </a:solidFill>
                <a:latin typeface="Arial Narrow" pitchFamily="34" charset="0"/>
                <a:ea typeface="ヒラギノ角ゴ Pro W3" charset="-128"/>
              </a:rPr>
              <a:t> 006; 444:847-853. </a:t>
            </a:r>
          </a:p>
        </p:txBody>
      </p:sp>
      <p:pic>
        <p:nvPicPr>
          <p:cNvPr id="39940" name="Picture 2"/>
          <p:cNvPicPr>
            <a:picLocks noChangeAspect="1" noChangeArrowheads="1"/>
          </p:cNvPicPr>
          <p:nvPr/>
        </p:nvPicPr>
        <p:blipFill>
          <a:blip r:embed="rId4"/>
          <a:srcRect/>
          <a:stretch>
            <a:fillRect/>
          </a:stretch>
        </p:blipFill>
        <p:spPr bwMode="auto">
          <a:xfrm>
            <a:off x="1905000" y="1553437"/>
            <a:ext cx="5181600" cy="3753576"/>
          </a:xfrm>
          <a:prstGeom prst="rect">
            <a:avLst/>
          </a:prstGeom>
          <a:noFill/>
          <a:ln w="9525">
            <a:noFill/>
            <a:miter lim="800000"/>
            <a:headEnd/>
            <a:tailEnd/>
          </a:ln>
          <a:effectLst/>
        </p:spPr>
      </p:pic>
      <p:sp>
        <p:nvSpPr>
          <p:cNvPr id="39941" name="Content Placeholder 2"/>
          <p:cNvSpPr txBox="1">
            <a:spLocks/>
          </p:cNvSpPr>
          <p:nvPr/>
        </p:nvSpPr>
        <p:spPr bwMode="auto">
          <a:xfrm>
            <a:off x="221456" y="5257800"/>
            <a:ext cx="8701087" cy="1177925"/>
          </a:xfrm>
          <a:prstGeom prst="rect">
            <a:avLst/>
          </a:prstGeom>
          <a:noFill/>
          <a:ln w="9525">
            <a:noFill/>
            <a:miter lim="800000"/>
            <a:headEnd/>
            <a:tailEnd/>
          </a:ln>
        </p:spPr>
        <p:txBody>
          <a:bodyPr/>
          <a:lstStyle/>
          <a:p>
            <a:pPr marL="342900" indent="-342900">
              <a:spcBef>
                <a:spcPts val="600"/>
              </a:spcBef>
              <a:buClr>
                <a:srgbClr val="D52B1E"/>
              </a:buClr>
              <a:buSzPct val="100000"/>
              <a:buFont typeface="Symbol" pitchFamily="18" charset="2"/>
              <a:buChar char="¨"/>
            </a:pPr>
            <a:r>
              <a:rPr lang="en-US" altLang="en-US" sz="1600" dirty="0">
                <a:ea typeface="ヒラギノ角ゴ Pro W3" charset="-128"/>
                <a:cs typeface="DIN-Regular" pitchFamily="34" charset="0"/>
              </a:rPr>
              <a:t>Insulin promotes glucose disposal by tissues, primarily muscle, and adipose tissue</a:t>
            </a:r>
          </a:p>
          <a:p>
            <a:pPr marL="342900" indent="-342900">
              <a:spcBef>
                <a:spcPts val="600"/>
              </a:spcBef>
              <a:buClr>
                <a:srgbClr val="D52B1E"/>
              </a:buClr>
              <a:buSzPct val="100000"/>
              <a:buFont typeface="Symbol" pitchFamily="18" charset="2"/>
              <a:buChar char="¨"/>
            </a:pPr>
            <a:r>
              <a:rPr lang="en-US" altLang="en-US" sz="1600" dirty="0">
                <a:ea typeface="ヒラギノ角ゴ Pro W3" charset="-128"/>
                <a:cs typeface="DIN-Regular" pitchFamily="34" charset="0"/>
              </a:rPr>
              <a:t>Plasma glucose is derived from </a:t>
            </a:r>
            <a:r>
              <a:rPr lang="en-US" altLang="en-US" sz="1600" dirty="0" err="1">
                <a:ea typeface="ヒラギノ角ゴ Pro W3" charset="-128"/>
                <a:cs typeface="DIN-Regular" pitchFamily="34" charset="0"/>
              </a:rPr>
              <a:t>glycogenolysis</a:t>
            </a:r>
            <a:r>
              <a:rPr lang="en-US" altLang="en-US" sz="1600" dirty="0">
                <a:ea typeface="ヒラギノ角ゴ Pro W3" charset="-128"/>
                <a:cs typeface="DIN-Regular" pitchFamily="34" charset="0"/>
              </a:rPr>
              <a:t> under the direction of glucagon</a:t>
            </a:r>
          </a:p>
          <a:p>
            <a:pPr marL="342900" indent="-342900">
              <a:spcBef>
                <a:spcPts val="600"/>
              </a:spcBef>
              <a:buClr>
                <a:srgbClr val="D52B1E"/>
              </a:buClr>
              <a:buSzPct val="100000"/>
              <a:buFont typeface="Symbol" pitchFamily="18" charset="2"/>
              <a:buChar char="¨"/>
            </a:pPr>
            <a:r>
              <a:rPr lang="en-US" altLang="en-US" sz="1600" dirty="0">
                <a:ea typeface="ヒラギノ角ゴ Pro W3" charset="-128"/>
                <a:cs typeface="DIN-Regular" pitchFamily="34" charset="0"/>
              </a:rPr>
              <a:t>Insulin’s role in </a:t>
            </a:r>
            <a:r>
              <a:rPr lang="en-US" altLang="en-US" sz="1600" dirty="0" err="1">
                <a:ea typeface="ヒラギノ角ゴ Pro W3" charset="-128"/>
                <a:cs typeface="DIN-Regular" pitchFamily="34" charset="0"/>
              </a:rPr>
              <a:t>glycogenolysis</a:t>
            </a:r>
            <a:r>
              <a:rPr lang="en-US" altLang="en-US" sz="1600" dirty="0">
                <a:ea typeface="ヒラギノ角ゴ Pro W3" charset="-128"/>
                <a:cs typeface="DIN-Regular" pitchFamily="34" charset="0"/>
              </a:rPr>
              <a:t> and </a:t>
            </a:r>
            <a:r>
              <a:rPr lang="en-US" altLang="en-US" sz="1600" dirty="0" err="1">
                <a:ea typeface="ヒラギノ角ゴ Pro W3" charset="-128"/>
                <a:cs typeface="DIN-Regular" pitchFamily="34" charset="0"/>
              </a:rPr>
              <a:t>gluconeogenesis</a:t>
            </a:r>
            <a:r>
              <a:rPr lang="en-US" altLang="en-US" sz="1600" dirty="0">
                <a:ea typeface="ヒラギノ角ゴ Pro W3" charset="-128"/>
                <a:cs typeface="DIN-Regular" pitchFamily="34" charset="0"/>
              </a:rPr>
              <a:t> suppression is low due to low insulin secretion</a:t>
            </a:r>
          </a:p>
          <a:p>
            <a:pPr marL="342900" indent="-342900">
              <a:spcBef>
                <a:spcPts val="600"/>
              </a:spcBef>
              <a:buClr>
                <a:srgbClr val="D52B1E"/>
              </a:buClr>
              <a:buSzPct val="100000"/>
              <a:buFont typeface="Symbol" pitchFamily="18" charset="2"/>
              <a:buChar char="¨"/>
            </a:pPr>
            <a:endParaRPr lang="en-US" altLang="en-US" sz="1600" dirty="0">
              <a:ea typeface="ヒラギノ角ゴ Pro W3" charset="-128"/>
              <a:cs typeface="DIN-Regular" pitchFamily="34" charset="0"/>
            </a:endParaRPr>
          </a:p>
          <a:p>
            <a:pPr marL="342900" indent="-342900">
              <a:spcBef>
                <a:spcPts val="600"/>
              </a:spcBef>
              <a:buClr>
                <a:srgbClr val="D52B1E"/>
              </a:buClr>
              <a:buSzPct val="100000"/>
              <a:buFont typeface="Symbol" pitchFamily="18" charset="2"/>
              <a:buChar char="¨"/>
            </a:pPr>
            <a:endParaRPr lang="en-US" altLang="en-US" sz="1600" dirty="0">
              <a:ea typeface="ヒラギノ角ゴ Pro W3" charset="-128"/>
              <a:cs typeface="DIN-Regular" pitchFamily="34" charset="0"/>
            </a:endParaRPr>
          </a:p>
        </p:txBody>
      </p:sp>
      <p:sp>
        <p:nvSpPr>
          <p:cNvPr id="7" name="Rectangle 1"/>
          <p:cNvSpPr>
            <a:spLocks noChangeArrowheads="1"/>
          </p:cNvSpPr>
          <p:nvPr/>
        </p:nvSpPr>
        <p:spPr bwMode="auto">
          <a:xfrm>
            <a:off x="7391400" y="6629400"/>
            <a:ext cx="1752600" cy="276999"/>
          </a:xfrm>
          <a:prstGeom prst="rect">
            <a:avLst/>
          </a:prstGeom>
          <a:noFill/>
          <a:ln w="9525">
            <a:noFill/>
            <a:miter lim="800000"/>
            <a:headEnd/>
            <a:tailEnd/>
          </a:ln>
        </p:spPr>
        <p:txBody>
          <a:bodyPr wrap="square">
            <a:spAutoFit/>
          </a:bodyPr>
          <a:lstStyle/>
          <a:p>
            <a:r>
              <a:rPr lang="en-US" altLang="en-US" sz="1200" dirty="0">
                <a:solidFill>
                  <a:srgbClr val="000000"/>
                </a:solidFill>
                <a:latin typeface="Calibri" pitchFamily="34" charset="0"/>
                <a:ea typeface="ヒラギノ角ゴ Pro W3" charset="-128"/>
              </a:rPr>
              <a:t>EGL/CYCLE/Jun/2017/24</a:t>
            </a:r>
            <a:r>
              <a:rPr lang="en-US" altLang="en-US" sz="1200" dirty="0">
                <a:ea typeface="ヒラギノ角ゴ Pro W3" charset="-128"/>
              </a:rPr>
              <a:t> </a:t>
            </a:r>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250825" y="0"/>
            <a:ext cx="8432800" cy="1447800"/>
          </a:xfrm>
          <a:prstGeom prst="rect">
            <a:avLst/>
          </a:prstGeom>
          <a:noFill/>
          <a:ln w="9525">
            <a:noFill/>
            <a:miter lim="800000"/>
            <a:headEnd/>
            <a:tailEnd/>
          </a:ln>
        </p:spPr>
        <p:txBody>
          <a:bodyPr anchor="ctr"/>
          <a:lstStyle/>
          <a:p>
            <a:pPr defTabSz="981075" eaLnBrk="1" hangingPunct="1"/>
            <a:r>
              <a:rPr lang="en-US" altLang="en-US" sz="2800" b="1" dirty="0">
                <a:solidFill>
                  <a:srgbClr val="FFFFFF"/>
                </a:solidFill>
                <a:ea typeface="MS PGothic" pitchFamily="34" charset="-128"/>
              </a:rPr>
              <a:t>A Safe and Rapidly Reversible Regimen                           for a Patient while NPO, on IVs, or Receiving Continuous </a:t>
            </a:r>
            <a:r>
              <a:rPr lang="en-US" altLang="en-US" sz="2800" b="1" dirty="0" err="1">
                <a:solidFill>
                  <a:srgbClr val="FFFFFF"/>
                </a:solidFill>
                <a:ea typeface="MS PGothic" pitchFamily="34" charset="-128"/>
              </a:rPr>
              <a:t>Enteral</a:t>
            </a:r>
            <a:r>
              <a:rPr lang="en-US" altLang="en-US" sz="2800" b="1" dirty="0">
                <a:solidFill>
                  <a:srgbClr val="FFFFFF"/>
                </a:solidFill>
                <a:ea typeface="MS PGothic" pitchFamily="34" charset="-128"/>
              </a:rPr>
              <a:t> Feedings</a:t>
            </a:r>
          </a:p>
        </p:txBody>
      </p:sp>
      <p:sp>
        <p:nvSpPr>
          <p:cNvPr id="105475" name="Arc 3"/>
          <p:cNvSpPr>
            <a:spLocks/>
          </p:cNvSpPr>
          <p:nvPr/>
        </p:nvSpPr>
        <p:spPr bwMode="auto">
          <a:xfrm flipH="1">
            <a:off x="3386138" y="3781425"/>
            <a:ext cx="1066800" cy="1325563"/>
          </a:xfrm>
          <a:custGeom>
            <a:avLst/>
            <a:gdLst>
              <a:gd name="T0" fmla="*/ 0 w 21660"/>
              <a:gd name="T1" fmla="*/ 0 h 21600"/>
              <a:gd name="T2" fmla="*/ 2147483646 w 21660"/>
              <a:gd name="T3" fmla="*/ 2147483646 h 21600"/>
              <a:gd name="T4" fmla="*/ 2147483646 w 21660"/>
              <a:gd name="T5" fmla="*/ 2147483646 h 21600"/>
              <a:gd name="T6" fmla="*/ 0 60000 65536"/>
              <a:gd name="T7" fmla="*/ 0 60000 65536"/>
              <a:gd name="T8" fmla="*/ 0 60000 65536"/>
              <a:gd name="T9" fmla="*/ 0 w 21660"/>
              <a:gd name="T10" fmla="*/ 0 h 21600"/>
              <a:gd name="T11" fmla="*/ 21660 w 21660"/>
              <a:gd name="T12" fmla="*/ 21600 h 21600"/>
            </a:gdLst>
            <a:ahLst/>
            <a:cxnLst>
              <a:cxn ang="T6">
                <a:pos x="T0" y="T1"/>
              </a:cxn>
              <a:cxn ang="T7">
                <a:pos x="T2" y="T3"/>
              </a:cxn>
              <a:cxn ang="T8">
                <a:pos x="T4" y="T5"/>
              </a:cxn>
            </a:cxnLst>
            <a:rect l="T9" t="T10" r="T11" b="T12"/>
            <a:pathLst>
              <a:path w="21660" h="21600" fill="none" extrusionOk="0">
                <a:moveTo>
                  <a:pt x="0" y="0"/>
                </a:moveTo>
                <a:cubicBezTo>
                  <a:pt x="20" y="0"/>
                  <a:pt x="41" y="-1"/>
                  <a:pt x="62" y="0"/>
                </a:cubicBezTo>
                <a:cubicBezTo>
                  <a:pt x="11890" y="0"/>
                  <a:pt x="21519" y="9514"/>
                  <a:pt x="21660" y="21341"/>
                </a:cubicBezTo>
              </a:path>
              <a:path w="21660" h="21600" stroke="0" extrusionOk="0">
                <a:moveTo>
                  <a:pt x="0" y="0"/>
                </a:moveTo>
                <a:cubicBezTo>
                  <a:pt x="20" y="0"/>
                  <a:pt x="41" y="-1"/>
                  <a:pt x="62" y="0"/>
                </a:cubicBezTo>
                <a:cubicBezTo>
                  <a:pt x="11890" y="0"/>
                  <a:pt x="21519" y="9514"/>
                  <a:pt x="21660" y="21341"/>
                </a:cubicBezTo>
                <a:lnTo>
                  <a:pt x="62" y="21600"/>
                </a:lnTo>
                <a:lnTo>
                  <a:pt x="0" y="0"/>
                </a:lnTo>
                <a:close/>
              </a:path>
            </a:pathLst>
          </a:custGeom>
          <a:noFill/>
          <a:ln w="50800">
            <a:solidFill>
              <a:schemeClr val="accent2"/>
            </a:solidFill>
            <a:prstDash val="dash"/>
            <a:round/>
            <a:headEnd/>
            <a:tailEnd type="none" w="lg" len="lg"/>
          </a:ln>
        </p:spPr>
        <p:txBody>
          <a:bodyPr wrap="none" anchor="ctr"/>
          <a:lstStyle/>
          <a:p>
            <a:endParaRPr lang="en-IN"/>
          </a:p>
        </p:txBody>
      </p:sp>
      <p:sp>
        <p:nvSpPr>
          <p:cNvPr id="105476" name="Line 4"/>
          <p:cNvSpPr>
            <a:spLocks noChangeShapeType="1"/>
          </p:cNvSpPr>
          <p:nvPr/>
        </p:nvSpPr>
        <p:spPr bwMode="auto">
          <a:xfrm>
            <a:off x="939800" y="2044700"/>
            <a:ext cx="0" cy="3276600"/>
          </a:xfrm>
          <a:prstGeom prst="line">
            <a:avLst/>
          </a:prstGeom>
          <a:noFill/>
          <a:ln w="50800">
            <a:solidFill>
              <a:schemeClr val="tx1"/>
            </a:solidFill>
            <a:round/>
            <a:headEnd/>
            <a:tailEnd type="none" w="lg" len="lg"/>
          </a:ln>
        </p:spPr>
        <p:txBody>
          <a:bodyPr wrap="none" anchor="ctr"/>
          <a:lstStyle/>
          <a:p>
            <a:endParaRPr lang="en-IN"/>
          </a:p>
        </p:txBody>
      </p:sp>
      <p:sp>
        <p:nvSpPr>
          <p:cNvPr id="105477" name="Line 5"/>
          <p:cNvSpPr>
            <a:spLocks noChangeShapeType="1"/>
          </p:cNvSpPr>
          <p:nvPr/>
        </p:nvSpPr>
        <p:spPr bwMode="auto">
          <a:xfrm>
            <a:off x="922338" y="5321300"/>
            <a:ext cx="7812087" cy="0"/>
          </a:xfrm>
          <a:prstGeom prst="line">
            <a:avLst/>
          </a:prstGeom>
          <a:noFill/>
          <a:ln w="50800">
            <a:solidFill>
              <a:schemeClr val="tx1"/>
            </a:solidFill>
            <a:round/>
            <a:headEnd/>
            <a:tailEnd type="none" w="lg" len="lg"/>
          </a:ln>
        </p:spPr>
        <p:txBody>
          <a:bodyPr wrap="none" anchor="ctr"/>
          <a:lstStyle/>
          <a:p>
            <a:endParaRPr lang="en-IN"/>
          </a:p>
        </p:txBody>
      </p:sp>
      <p:sp>
        <p:nvSpPr>
          <p:cNvPr id="105478" name="Text Box 6"/>
          <p:cNvSpPr txBox="1">
            <a:spLocks noChangeArrowheads="1"/>
          </p:cNvSpPr>
          <p:nvPr/>
        </p:nvSpPr>
        <p:spPr bwMode="auto">
          <a:xfrm>
            <a:off x="982663" y="5321300"/>
            <a:ext cx="7523162" cy="461963"/>
          </a:xfrm>
          <a:prstGeom prst="rect">
            <a:avLst/>
          </a:prstGeom>
          <a:noFill/>
          <a:ln w="38100">
            <a:noFill/>
            <a:miter lim="800000"/>
            <a:headEnd/>
            <a:tailEnd type="none" w="lg" len="lg"/>
          </a:ln>
        </p:spPr>
        <p:txBody>
          <a:bodyPr anchor="ctr">
            <a:spAutoFit/>
          </a:bodyPr>
          <a:lstStyle/>
          <a:p>
            <a:r>
              <a:rPr lang="en-US" altLang="en-US" sz="2400">
                <a:solidFill>
                  <a:srgbClr val="000000"/>
                </a:solidFill>
                <a:ea typeface="MS PGothic" pitchFamily="34" charset="-128"/>
              </a:rPr>
              <a:t>      0600            1200            1800             2400   </a:t>
            </a:r>
          </a:p>
        </p:txBody>
      </p:sp>
      <p:sp>
        <p:nvSpPr>
          <p:cNvPr id="105479" name="Arc 7"/>
          <p:cNvSpPr>
            <a:spLocks/>
          </p:cNvSpPr>
          <p:nvPr/>
        </p:nvSpPr>
        <p:spPr bwMode="auto">
          <a:xfrm flipH="1">
            <a:off x="1795463" y="3873500"/>
            <a:ext cx="1946275" cy="121920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0800">
            <a:solidFill>
              <a:srgbClr val="00AF3F"/>
            </a:solidFill>
            <a:round/>
            <a:headEnd/>
            <a:tailEnd type="none" w="lg" len="lg"/>
          </a:ln>
        </p:spPr>
        <p:txBody>
          <a:bodyPr wrap="none" anchor="ctr"/>
          <a:lstStyle/>
          <a:p>
            <a:endParaRPr lang="en-IN"/>
          </a:p>
        </p:txBody>
      </p:sp>
      <p:sp>
        <p:nvSpPr>
          <p:cNvPr id="105480" name="Arc 8"/>
          <p:cNvSpPr>
            <a:spLocks/>
          </p:cNvSpPr>
          <p:nvPr/>
        </p:nvSpPr>
        <p:spPr bwMode="auto">
          <a:xfrm>
            <a:off x="3741738" y="3873500"/>
            <a:ext cx="2697162" cy="121920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0800">
            <a:solidFill>
              <a:srgbClr val="00B050"/>
            </a:solidFill>
            <a:round/>
            <a:headEnd/>
            <a:tailEnd type="none" w="lg" len="lg"/>
          </a:ln>
        </p:spPr>
        <p:txBody>
          <a:bodyPr wrap="none" anchor="ctr"/>
          <a:lstStyle/>
          <a:p>
            <a:endParaRPr lang="en-IN"/>
          </a:p>
        </p:txBody>
      </p:sp>
      <p:sp>
        <p:nvSpPr>
          <p:cNvPr id="105481" name="Arc 9"/>
          <p:cNvSpPr>
            <a:spLocks/>
          </p:cNvSpPr>
          <p:nvPr/>
        </p:nvSpPr>
        <p:spPr bwMode="auto">
          <a:xfrm flipH="1">
            <a:off x="5057775" y="3873500"/>
            <a:ext cx="1946275" cy="121920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0800">
            <a:solidFill>
              <a:srgbClr val="00B050"/>
            </a:solidFill>
            <a:round/>
            <a:headEnd/>
            <a:tailEnd type="none" w="lg" len="lg"/>
          </a:ln>
        </p:spPr>
        <p:txBody>
          <a:bodyPr wrap="none" anchor="ctr"/>
          <a:lstStyle/>
          <a:p>
            <a:endParaRPr lang="en-IN"/>
          </a:p>
        </p:txBody>
      </p:sp>
      <p:sp>
        <p:nvSpPr>
          <p:cNvPr id="105482" name="Text Box 10"/>
          <p:cNvSpPr txBox="1">
            <a:spLocks noChangeArrowheads="1"/>
          </p:cNvSpPr>
          <p:nvPr/>
        </p:nvSpPr>
        <p:spPr bwMode="auto">
          <a:xfrm>
            <a:off x="5976938" y="2543175"/>
            <a:ext cx="3113087" cy="400050"/>
          </a:xfrm>
          <a:prstGeom prst="rect">
            <a:avLst/>
          </a:prstGeom>
          <a:noFill/>
          <a:ln w="50800">
            <a:noFill/>
            <a:miter lim="800000"/>
            <a:headEnd/>
            <a:tailEnd type="none" w="lg" len="lg"/>
          </a:ln>
        </p:spPr>
        <p:txBody>
          <a:bodyPr anchor="ctr">
            <a:spAutoFit/>
          </a:bodyPr>
          <a:lstStyle/>
          <a:p>
            <a:r>
              <a:rPr lang="en-US" altLang="en-US" sz="2000">
                <a:solidFill>
                  <a:srgbClr val="D52B1E"/>
                </a:solidFill>
                <a:ea typeface="MS PGothic" pitchFamily="34" charset="-128"/>
              </a:rPr>
              <a:t>  - - - </a:t>
            </a:r>
            <a:r>
              <a:rPr lang="en-US" altLang="en-US">
                <a:solidFill>
                  <a:srgbClr val="D52B1E"/>
                </a:solidFill>
                <a:ea typeface="MS PGothic" pitchFamily="34" charset="-128"/>
              </a:rPr>
              <a:t>R</a:t>
            </a:r>
          </a:p>
        </p:txBody>
      </p:sp>
      <p:sp>
        <p:nvSpPr>
          <p:cNvPr id="105483" name="Text Box 11"/>
          <p:cNvSpPr txBox="1">
            <a:spLocks noChangeArrowheads="1"/>
          </p:cNvSpPr>
          <p:nvPr/>
        </p:nvSpPr>
        <p:spPr bwMode="auto">
          <a:xfrm>
            <a:off x="6078538" y="2044700"/>
            <a:ext cx="3257550" cy="523875"/>
          </a:xfrm>
          <a:prstGeom prst="rect">
            <a:avLst/>
          </a:prstGeom>
          <a:noFill/>
          <a:ln w="50800">
            <a:noFill/>
            <a:miter lim="800000"/>
            <a:headEnd/>
            <a:tailEnd type="none" w="lg" len="lg"/>
          </a:ln>
        </p:spPr>
        <p:txBody>
          <a:bodyPr anchor="ctr">
            <a:spAutoFit/>
          </a:bodyPr>
          <a:lstStyle/>
          <a:p>
            <a:r>
              <a:rPr lang="en-US" altLang="en-US" sz="2000">
                <a:solidFill>
                  <a:srgbClr val="00B050"/>
                </a:solidFill>
                <a:ea typeface="MS PGothic" pitchFamily="34" charset="-128"/>
              </a:rPr>
              <a:t> </a:t>
            </a:r>
            <a:r>
              <a:rPr lang="en-US" altLang="en-US" sz="2800">
                <a:solidFill>
                  <a:srgbClr val="00B050"/>
                </a:solidFill>
                <a:ea typeface="MS PGothic" pitchFamily="34" charset="-128"/>
              </a:rPr>
              <a:t>— </a:t>
            </a:r>
            <a:r>
              <a:rPr lang="en-US" altLang="en-US">
                <a:solidFill>
                  <a:srgbClr val="00B050"/>
                </a:solidFill>
                <a:ea typeface="MS PGothic" pitchFamily="34" charset="-128"/>
              </a:rPr>
              <a:t>NPH</a:t>
            </a:r>
          </a:p>
        </p:txBody>
      </p:sp>
      <p:sp>
        <p:nvSpPr>
          <p:cNvPr id="105484" name="Line 12"/>
          <p:cNvSpPr>
            <a:spLocks noChangeShapeType="1"/>
          </p:cNvSpPr>
          <p:nvPr/>
        </p:nvSpPr>
        <p:spPr bwMode="auto">
          <a:xfrm>
            <a:off x="7458075" y="3890963"/>
            <a:ext cx="0" cy="0"/>
          </a:xfrm>
          <a:prstGeom prst="line">
            <a:avLst/>
          </a:prstGeom>
          <a:noFill/>
          <a:ln w="50800">
            <a:solidFill>
              <a:schemeClr val="tx1"/>
            </a:solidFill>
            <a:round/>
            <a:headEnd/>
            <a:tailEnd type="none" w="lg" len="lg"/>
          </a:ln>
        </p:spPr>
        <p:txBody>
          <a:bodyPr wrap="none" anchor="ctr"/>
          <a:lstStyle/>
          <a:p>
            <a:endParaRPr lang="en-IN"/>
          </a:p>
        </p:txBody>
      </p:sp>
      <p:sp>
        <p:nvSpPr>
          <p:cNvPr id="105485" name="Arc 13"/>
          <p:cNvSpPr>
            <a:spLocks/>
          </p:cNvSpPr>
          <p:nvPr/>
        </p:nvSpPr>
        <p:spPr bwMode="auto">
          <a:xfrm flipH="1">
            <a:off x="3440113" y="3903663"/>
            <a:ext cx="1946275" cy="121920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0800">
            <a:solidFill>
              <a:srgbClr val="00B050"/>
            </a:solidFill>
            <a:round/>
            <a:headEnd/>
            <a:tailEnd type="none" w="lg" len="lg"/>
          </a:ln>
        </p:spPr>
        <p:txBody>
          <a:bodyPr wrap="none" anchor="ctr"/>
          <a:lstStyle/>
          <a:p>
            <a:endParaRPr lang="en-IN"/>
          </a:p>
        </p:txBody>
      </p:sp>
      <p:sp>
        <p:nvSpPr>
          <p:cNvPr id="105486" name="Arc 14"/>
          <p:cNvSpPr>
            <a:spLocks/>
          </p:cNvSpPr>
          <p:nvPr/>
        </p:nvSpPr>
        <p:spPr bwMode="auto">
          <a:xfrm flipH="1">
            <a:off x="1795463" y="3762375"/>
            <a:ext cx="1066800" cy="1325563"/>
          </a:xfrm>
          <a:custGeom>
            <a:avLst/>
            <a:gdLst>
              <a:gd name="T0" fmla="*/ 0 w 21660"/>
              <a:gd name="T1" fmla="*/ 0 h 21600"/>
              <a:gd name="T2" fmla="*/ 2147483646 w 21660"/>
              <a:gd name="T3" fmla="*/ 2147483646 h 21600"/>
              <a:gd name="T4" fmla="*/ 2147483646 w 21660"/>
              <a:gd name="T5" fmla="*/ 2147483646 h 21600"/>
              <a:gd name="T6" fmla="*/ 0 60000 65536"/>
              <a:gd name="T7" fmla="*/ 0 60000 65536"/>
              <a:gd name="T8" fmla="*/ 0 60000 65536"/>
              <a:gd name="T9" fmla="*/ 0 w 21660"/>
              <a:gd name="T10" fmla="*/ 0 h 21600"/>
              <a:gd name="T11" fmla="*/ 21660 w 21660"/>
              <a:gd name="T12" fmla="*/ 21600 h 21600"/>
            </a:gdLst>
            <a:ahLst/>
            <a:cxnLst>
              <a:cxn ang="T6">
                <a:pos x="T0" y="T1"/>
              </a:cxn>
              <a:cxn ang="T7">
                <a:pos x="T2" y="T3"/>
              </a:cxn>
              <a:cxn ang="T8">
                <a:pos x="T4" y="T5"/>
              </a:cxn>
            </a:cxnLst>
            <a:rect l="T9" t="T10" r="T11" b="T12"/>
            <a:pathLst>
              <a:path w="21660" h="21600" fill="none" extrusionOk="0">
                <a:moveTo>
                  <a:pt x="0" y="0"/>
                </a:moveTo>
                <a:cubicBezTo>
                  <a:pt x="20" y="0"/>
                  <a:pt x="41" y="-1"/>
                  <a:pt x="62" y="0"/>
                </a:cubicBezTo>
                <a:cubicBezTo>
                  <a:pt x="11890" y="0"/>
                  <a:pt x="21519" y="9514"/>
                  <a:pt x="21660" y="21341"/>
                </a:cubicBezTo>
              </a:path>
              <a:path w="21660" h="21600" stroke="0" extrusionOk="0">
                <a:moveTo>
                  <a:pt x="0" y="0"/>
                </a:moveTo>
                <a:cubicBezTo>
                  <a:pt x="20" y="0"/>
                  <a:pt x="41" y="-1"/>
                  <a:pt x="62" y="0"/>
                </a:cubicBezTo>
                <a:cubicBezTo>
                  <a:pt x="11890" y="0"/>
                  <a:pt x="21519" y="9514"/>
                  <a:pt x="21660" y="21341"/>
                </a:cubicBezTo>
                <a:lnTo>
                  <a:pt x="62" y="21600"/>
                </a:lnTo>
                <a:lnTo>
                  <a:pt x="0" y="0"/>
                </a:lnTo>
                <a:close/>
              </a:path>
            </a:pathLst>
          </a:custGeom>
          <a:noFill/>
          <a:ln w="50800">
            <a:solidFill>
              <a:schemeClr val="accent2"/>
            </a:solidFill>
            <a:prstDash val="dash"/>
            <a:round/>
            <a:headEnd/>
            <a:tailEnd type="none" w="lg" len="lg"/>
          </a:ln>
        </p:spPr>
        <p:txBody>
          <a:bodyPr wrap="none" anchor="ctr"/>
          <a:lstStyle/>
          <a:p>
            <a:endParaRPr lang="en-IN"/>
          </a:p>
        </p:txBody>
      </p:sp>
      <p:sp>
        <p:nvSpPr>
          <p:cNvPr id="105487" name="Arc 15"/>
          <p:cNvSpPr>
            <a:spLocks/>
          </p:cNvSpPr>
          <p:nvPr/>
        </p:nvSpPr>
        <p:spPr bwMode="auto">
          <a:xfrm>
            <a:off x="2855913" y="3762375"/>
            <a:ext cx="609600" cy="1325563"/>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0800">
            <a:solidFill>
              <a:schemeClr val="accent2"/>
            </a:solidFill>
            <a:prstDash val="dash"/>
            <a:round/>
            <a:headEnd/>
            <a:tailEnd type="none" w="lg" len="lg"/>
          </a:ln>
        </p:spPr>
        <p:txBody>
          <a:bodyPr wrap="none" anchor="ctr"/>
          <a:lstStyle/>
          <a:p>
            <a:endParaRPr lang="en-IN"/>
          </a:p>
        </p:txBody>
      </p:sp>
      <p:sp>
        <p:nvSpPr>
          <p:cNvPr id="105488" name="Arc 16"/>
          <p:cNvSpPr>
            <a:spLocks/>
          </p:cNvSpPr>
          <p:nvPr/>
        </p:nvSpPr>
        <p:spPr bwMode="auto">
          <a:xfrm flipH="1">
            <a:off x="5057775" y="3762375"/>
            <a:ext cx="1066800" cy="1325563"/>
          </a:xfrm>
          <a:custGeom>
            <a:avLst/>
            <a:gdLst>
              <a:gd name="T0" fmla="*/ 0 w 21660"/>
              <a:gd name="T1" fmla="*/ 0 h 21600"/>
              <a:gd name="T2" fmla="*/ 2147483646 w 21660"/>
              <a:gd name="T3" fmla="*/ 2147483646 h 21600"/>
              <a:gd name="T4" fmla="*/ 2147483646 w 21660"/>
              <a:gd name="T5" fmla="*/ 2147483646 h 21600"/>
              <a:gd name="T6" fmla="*/ 0 60000 65536"/>
              <a:gd name="T7" fmla="*/ 0 60000 65536"/>
              <a:gd name="T8" fmla="*/ 0 60000 65536"/>
              <a:gd name="T9" fmla="*/ 0 w 21660"/>
              <a:gd name="T10" fmla="*/ 0 h 21600"/>
              <a:gd name="T11" fmla="*/ 21660 w 21660"/>
              <a:gd name="T12" fmla="*/ 21600 h 21600"/>
            </a:gdLst>
            <a:ahLst/>
            <a:cxnLst>
              <a:cxn ang="T6">
                <a:pos x="T0" y="T1"/>
              </a:cxn>
              <a:cxn ang="T7">
                <a:pos x="T2" y="T3"/>
              </a:cxn>
              <a:cxn ang="T8">
                <a:pos x="T4" y="T5"/>
              </a:cxn>
            </a:cxnLst>
            <a:rect l="T9" t="T10" r="T11" b="T12"/>
            <a:pathLst>
              <a:path w="21660" h="21600" fill="none" extrusionOk="0">
                <a:moveTo>
                  <a:pt x="0" y="0"/>
                </a:moveTo>
                <a:cubicBezTo>
                  <a:pt x="20" y="0"/>
                  <a:pt x="41" y="-1"/>
                  <a:pt x="62" y="0"/>
                </a:cubicBezTo>
                <a:cubicBezTo>
                  <a:pt x="11890" y="0"/>
                  <a:pt x="21519" y="9514"/>
                  <a:pt x="21660" y="21341"/>
                </a:cubicBezTo>
              </a:path>
              <a:path w="21660" h="21600" stroke="0" extrusionOk="0">
                <a:moveTo>
                  <a:pt x="0" y="0"/>
                </a:moveTo>
                <a:cubicBezTo>
                  <a:pt x="20" y="0"/>
                  <a:pt x="41" y="-1"/>
                  <a:pt x="62" y="0"/>
                </a:cubicBezTo>
                <a:cubicBezTo>
                  <a:pt x="11890" y="0"/>
                  <a:pt x="21519" y="9514"/>
                  <a:pt x="21660" y="21341"/>
                </a:cubicBezTo>
                <a:lnTo>
                  <a:pt x="62" y="21600"/>
                </a:lnTo>
                <a:lnTo>
                  <a:pt x="0" y="0"/>
                </a:lnTo>
                <a:close/>
              </a:path>
            </a:pathLst>
          </a:custGeom>
          <a:noFill/>
          <a:ln w="50800">
            <a:solidFill>
              <a:schemeClr val="accent2"/>
            </a:solidFill>
            <a:prstDash val="dash"/>
            <a:round/>
            <a:headEnd/>
            <a:tailEnd type="none" w="lg" len="lg"/>
          </a:ln>
        </p:spPr>
        <p:txBody>
          <a:bodyPr wrap="none" anchor="ctr"/>
          <a:lstStyle/>
          <a:p>
            <a:endParaRPr lang="en-IN"/>
          </a:p>
        </p:txBody>
      </p:sp>
      <p:sp>
        <p:nvSpPr>
          <p:cNvPr id="105489" name="Arc 17"/>
          <p:cNvSpPr>
            <a:spLocks/>
          </p:cNvSpPr>
          <p:nvPr/>
        </p:nvSpPr>
        <p:spPr bwMode="auto">
          <a:xfrm>
            <a:off x="6118225" y="3762375"/>
            <a:ext cx="609600" cy="1325563"/>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0800">
            <a:solidFill>
              <a:schemeClr val="accent2"/>
            </a:solidFill>
            <a:prstDash val="dash"/>
            <a:round/>
            <a:headEnd/>
            <a:tailEnd type="none" w="lg" len="lg"/>
          </a:ln>
        </p:spPr>
        <p:txBody>
          <a:bodyPr wrap="none" anchor="ctr"/>
          <a:lstStyle/>
          <a:p>
            <a:endParaRPr lang="en-IN"/>
          </a:p>
        </p:txBody>
      </p:sp>
      <p:sp>
        <p:nvSpPr>
          <p:cNvPr id="105490" name="Arc 18"/>
          <p:cNvSpPr>
            <a:spLocks/>
          </p:cNvSpPr>
          <p:nvPr/>
        </p:nvSpPr>
        <p:spPr bwMode="auto">
          <a:xfrm>
            <a:off x="4464050" y="3773488"/>
            <a:ext cx="609600" cy="1325562"/>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0800">
            <a:solidFill>
              <a:schemeClr val="accent2"/>
            </a:solidFill>
            <a:prstDash val="dash"/>
            <a:round/>
            <a:headEnd/>
            <a:tailEnd type="none" w="lg" len="lg"/>
          </a:ln>
        </p:spPr>
        <p:txBody>
          <a:bodyPr wrap="none" anchor="ctr"/>
          <a:lstStyle/>
          <a:p>
            <a:endParaRPr lang="en-IN"/>
          </a:p>
        </p:txBody>
      </p:sp>
      <p:sp>
        <p:nvSpPr>
          <p:cNvPr id="105491" name="Arc 19"/>
          <p:cNvSpPr>
            <a:spLocks/>
          </p:cNvSpPr>
          <p:nvPr/>
        </p:nvSpPr>
        <p:spPr bwMode="auto">
          <a:xfrm>
            <a:off x="5372100" y="3902075"/>
            <a:ext cx="2697163" cy="121920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0800">
            <a:solidFill>
              <a:srgbClr val="00B050"/>
            </a:solidFill>
            <a:round/>
            <a:headEnd/>
            <a:tailEnd type="none" w="lg" len="lg"/>
          </a:ln>
        </p:spPr>
        <p:txBody>
          <a:bodyPr wrap="none" anchor="ctr"/>
          <a:lstStyle/>
          <a:p>
            <a:endParaRPr lang="en-IN"/>
          </a:p>
        </p:txBody>
      </p:sp>
      <p:sp>
        <p:nvSpPr>
          <p:cNvPr id="105492" name="Line 20"/>
          <p:cNvSpPr>
            <a:spLocks noChangeShapeType="1"/>
          </p:cNvSpPr>
          <p:nvPr/>
        </p:nvSpPr>
        <p:spPr bwMode="auto">
          <a:xfrm>
            <a:off x="6983413" y="3873500"/>
            <a:ext cx="0" cy="0"/>
          </a:xfrm>
          <a:prstGeom prst="line">
            <a:avLst/>
          </a:prstGeom>
          <a:noFill/>
          <a:ln w="50800">
            <a:solidFill>
              <a:schemeClr val="tx1"/>
            </a:solidFill>
            <a:round/>
            <a:headEnd/>
            <a:tailEnd type="none" w="lg" len="lg"/>
          </a:ln>
        </p:spPr>
        <p:txBody>
          <a:bodyPr wrap="none" anchor="ctr"/>
          <a:lstStyle/>
          <a:p>
            <a:endParaRPr lang="en-IN"/>
          </a:p>
        </p:txBody>
      </p:sp>
      <p:sp>
        <p:nvSpPr>
          <p:cNvPr id="105493" name="Freeform 21"/>
          <p:cNvSpPr>
            <a:spLocks/>
          </p:cNvSpPr>
          <p:nvPr/>
        </p:nvSpPr>
        <p:spPr bwMode="auto">
          <a:xfrm>
            <a:off x="6983413" y="3871913"/>
            <a:ext cx="1741487" cy="338137"/>
          </a:xfrm>
          <a:custGeom>
            <a:avLst/>
            <a:gdLst>
              <a:gd name="T0" fmla="*/ 0 w 1097"/>
              <a:gd name="T1" fmla="*/ 2147483646 h 213"/>
              <a:gd name="T2" fmla="*/ 2147483646 w 1097"/>
              <a:gd name="T3" fmla="*/ 2147483646 h 213"/>
              <a:gd name="T4" fmla="*/ 2147483646 w 1097"/>
              <a:gd name="T5" fmla="*/ 2147483646 h 213"/>
              <a:gd name="T6" fmla="*/ 2147483646 w 1097"/>
              <a:gd name="T7" fmla="*/ 2147483646 h 213"/>
              <a:gd name="T8" fmla="*/ 2147483646 w 1097"/>
              <a:gd name="T9" fmla="*/ 2147483646 h 213"/>
              <a:gd name="T10" fmla="*/ 2147483646 w 1097"/>
              <a:gd name="T11" fmla="*/ 2147483646 h 213"/>
              <a:gd name="T12" fmla="*/ 2147483646 w 1097"/>
              <a:gd name="T13" fmla="*/ 2147483646 h 213"/>
              <a:gd name="T14" fmla="*/ 2147483646 w 1097"/>
              <a:gd name="T15" fmla="*/ 2147483646 h 213"/>
              <a:gd name="T16" fmla="*/ 2147483646 w 1097"/>
              <a:gd name="T17" fmla="*/ 2147483646 h 2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7"/>
              <a:gd name="T28" fmla="*/ 0 h 213"/>
              <a:gd name="T29" fmla="*/ 1097 w 1097"/>
              <a:gd name="T30" fmla="*/ 213 h 2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7" h="213">
                <a:moveTo>
                  <a:pt x="0" y="1"/>
                </a:moveTo>
                <a:cubicBezTo>
                  <a:pt x="22" y="0"/>
                  <a:pt x="85" y="3"/>
                  <a:pt x="133" y="3"/>
                </a:cubicBezTo>
                <a:cubicBezTo>
                  <a:pt x="181" y="3"/>
                  <a:pt x="236" y="1"/>
                  <a:pt x="288" y="3"/>
                </a:cubicBezTo>
                <a:cubicBezTo>
                  <a:pt x="340" y="5"/>
                  <a:pt x="391" y="8"/>
                  <a:pt x="443" y="14"/>
                </a:cubicBezTo>
                <a:cubicBezTo>
                  <a:pt x="495" y="20"/>
                  <a:pt x="548" y="27"/>
                  <a:pt x="598" y="36"/>
                </a:cubicBezTo>
                <a:cubicBezTo>
                  <a:pt x="648" y="45"/>
                  <a:pt x="700" y="56"/>
                  <a:pt x="742" y="67"/>
                </a:cubicBezTo>
                <a:cubicBezTo>
                  <a:pt x="784" y="78"/>
                  <a:pt x="814" y="86"/>
                  <a:pt x="853" y="101"/>
                </a:cubicBezTo>
                <a:cubicBezTo>
                  <a:pt x="892" y="116"/>
                  <a:pt x="934" y="139"/>
                  <a:pt x="975" y="158"/>
                </a:cubicBezTo>
                <a:cubicBezTo>
                  <a:pt x="1016" y="177"/>
                  <a:pt x="1072" y="202"/>
                  <a:pt x="1097" y="213"/>
                </a:cubicBezTo>
              </a:path>
            </a:pathLst>
          </a:custGeom>
          <a:noFill/>
          <a:ln w="50800">
            <a:solidFill>
              <a:srgbClr val="00B050"/>
            </a:solidFill>
            <a:round/>
            <a:headEnd/>
            <a:tailEnd type="none" w="lg" len="lg"/>
          </a:ln>
        </p:spPr>
        <p:txBody>
          <a:bodyPr wrap="none" anchor="ctr"/>
          <a:lstStyle/>
          <a:p>
            <a:endParaRPr lang="en-IN"/>
          </a:p>
        </p:txBody>
      </p:sp>
      <p:sp>
        <p:nvSpPr>
          <p:cNvPr id="105494" name="Freeform 22"/>
          <p:cNvSpPr>
            <a:spLocks/>
          </p:cNvSpPr>
          <p:nvPr/>
        </p:nvSpPr>
        <p:spPr bwMode="auto">
          <a:xfrm>
            <a:off x="6807200" y="3887788"/>
            <a:ext cx="1811338" cy="1146175"/>
          </a:xfrm>
          <a:custGeom>
            <a:avLst/>
            <a:gdLst>
              <a:gd name="T0" fmla="*/ 0 w 1141"/>
              <a:gd name="T1" fmla="*/ 2147483646 h 722"/>
              <a:gd name="T2" fmla="*/ 2147483646 w 1141"/>
              <a:gd name="T3" fmla="*/ 2147483646 h 722"/>
              <a:gd name="T4" fmla="*/ 2147483646 w 1141"/>
              <a:gd name="T5" fmla="*/ 2147483646 h 722"/>
              <a:gd name="T6" fmla="*/ 2147483646 w 1141"/>
              <a:gd name="T7" fmla="*/ 2147483646 h 722"/>
              <a:gd name="T8" fmla="*/ 2147483646 w 1141"/>
              <a:gd name="T9" fmla="*/ 2147483646 h 722"/>
              <a:gd name="T10" fmla="*/ 2147483646 w 1141"/>
              <a:gd name="T11" fmla="*/ 2147483646 h 722"/>
              <a:gd name="T12" fmla="*/ 2147483646 w 1141"/>
              <a:gd name="T13" fmla="*/ 2147483646 h 722"/>
              <a:gd name="T14" fmla="*/ 2147483646 w 1141"/>
              <a:gd name="T15" fmla="*/ 2147483646 h 722"/>
              <a:gd name="T16" fmla="*/ 2147483646 w 1141"/>
              <a:gd name="T17" fmla="*/ 2147483646 h 722"/>
              <a:gd name="T18" fmla="*/ 2147483646 w 1141"/>
              <a:gd name="T19" fmla="*/ 2147483646 h 722"/>
              <a:gd name="T20" fmla="*/ 2147483646 w 1141"/>
              <a:gd name="T21" fmla="*/ 2147483646 h 722"/>
              <a:gd name="T22" fmla="*/ 2147483646 w 1141"/>
              <a:gd name="T23" fmla="*/ 2147483646 h 722"/>
              <a:gd name="T24" fmla="*/ 2147483646 w 1141"/>
              <a:gd name="T25" fmla="*/ 2147483646 h 722"/>
              <a:gd name="T26" fmla="*/ 2147483646 w 1141"/>
              <a:gd name="T27" fmla="*/ 2147483646 h 722"/>
              <a:gd name="T28" fmla="*/ 2147483646 w 1141"/>
              <a:gd name="T29" fmla="*/ 2147483646 h 7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41"/>
              <a:gd name="T46" fmla="*/ 0 h 722"/>
              <a:gd name="T47" fmla="*/ 1141 w 1141"/>
              <a:gd name="T48" fmla="*/ 722 h 7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41" h="722">
                <a:moveTo>
                  <a:pt x="0" y="722"/>
                </a:moveTo>
                <a:cubicBezTo>
                  <a:pt x="2" y="704"/>
                  <a:pt x="6" y="644"/>
                  <a:pt x="11" y="611"/>
                </a:cubicBezTo>
                <a:cubicBezTo>
                  <a:pt x="16" y="578"/>
                  <a:pt x="22" y="551"/>
                  <a:pt x="33" y="523"/>
                </a:cubicBezTo>
                <a:cubicBezTo>
                  <a:pt x="44" y="495"/>
                  <a:pt x="63" y="471"/>
                  <a:pt x="78" y="445"/>
                </a:cubicBezTo>
                <a:cubicBezTo>
                  <a:pt x="93" y="419"/>
                  <a:pt x="104" y="394"/>
                  <a:pt x="122" y="368"/>
                </a:cubicBezTo>
                <a:cubicBezTo>
                  <a:pt x="140" y="342"/>
                  <a:pt x="164" y="316"/>
                  <a:pt x="188" y="290"/>
                </a:cubicBezTo>
                <a:cubicBezTo>
                  <a:pt x="212" y="264"/>
                  <a:pt x="240" y="235"/>
                  <a:pt x="266" y="213"/>
                </a:cubicBezTo>
                <a:cubicBezTo>
                  <a:pt x="292" y="191"/>
                  <a:pt x="314" y="175"/>
                  <a:pt x="343" y="157"/>
                </a:cubicBezTo>
                <a:cubicBezTo>
                  <a:pt x="372" y="139"/>
                  <a:pt x="406" y="119"/>
                  <a:pt x="443" y="102"/>
                </a:cubicBezTo>
                <a:cubicBezTo>
                  <a:pt x="480" y="85"/>
                  <a:pt x="530" y="68"/>
                  <a:pt x="565" y="57"/>
                </a:cubicBezTo>
                <a:cubicBezTo>
                  <a:pt x="600" y="46"/>
                  <a:pt x="623" y="40"/>
                  <a:pt x="654" y="35"/>
                </a:cubicBezTo>
                <a:cubicBezTo>
                  <a:pt x="685" y="30"/>
                  <a:pt x="713" y="28"/>
                  <a:pt x="753" y="24"/>
                </a:cubicBezTo>
                <a:cubicBezTo>
                  <a:pt x="793" y="20"/>
                  <a:pt x="853" y="17"/>
                  <a:pt x="897" y="13"/>
                </a:cubicBezTo>
                <a:cubicBezTo>
                  <a:pt x="941" y="9"/>
                  <a:pt x="978" y="4"/>
                  <a:pt x="1019" y="2"/>
                </a:cubicBezTo>
                <a:cubicBezTo>
                  <a:pt x="1060" y="0"/>
                  <a:pt x="1116" y="2"/>
                  <a:pt x="1141" y="2"/>
                </a:cubicBezTo>
              </a:path>
            </a:pathLst>
          </a:custGeom>
          <a:noFill/>
          <a:ln w="50800">
            <a:solidFill>
              <a:srgbClr val="00B050"/>
            </a:solidFill>
            <a:round/>
            <a:headEnd/>
            <a:tailEnd type="none" w="lg" len="lg"/>
          </a:ln>
        </p:spPr>
        <p:txBody>
          <a:bodyPr wrap="none" anchor="ctr"/>
          <a:lstStyle/>
          <a:p>
            <a:endParaRPr lang="en-IN"/>
          </a:p>
        </p:txBody>
      </p:sp>
      <p:sp>
        <p:nvSpPr>
          <p:cNvPr id="105495" name="Arc 23"/>
          <p:cNvSpPr>
            <a:spLocks/>
          </p:cNvSpPr>
          <p:nvPr/>
        </p:nvSpPr>
        <p:spPr bwMode="auto">
          <a:xfrm flipH="1">
            <a:off x="6786563" y="3762375"/>
            <a:ext cx="1066800" cy="1325563"/>
          </a:xfrm>
          <a:custGeom>
            <a:avLst/>
            <a:gdLst>
              <a:gd name="T0" fmla="*/ 0 w 21660"/>
              <a:gd name="T1" fmla="*/ 0 h 21600"/>
              <a:gd name="T2" fmla="*/ 2147483646 w 21660"/>
              <a:gd name="T3" fmla="*/ 2147483646 h 21600"/>
              <a:gd name="T4" fmla="*/ 2147483646 w 21660"/>
              <a:gd name="T5" fmla="*/ 2147483646 h 21600"/>
              <a:gd name="T6" fmla="*/ 0 60000 65536"/>
              <a:gd name="T7" fmla="*/ 0 60000 65536"/>
              <a:gd name="T8" fmla="*/ 0 60000 65536"/>
              <a:gd name="T9" fmla="*/ 0 w 21660"/>
              <a:gd name="T10" fmla="*/ 0 h 21600"/>
              <a:gd name="T11" fmla="*/ 21660 w 21660"/>
              <a:gd name="T12" fmla="*/ 21600 h 21600"/>
            </a:gdLst>
            <a:ahLst/>
            <a:cxnLst>
              <a:cxn ang="T6">
                <a:pos x="T0" y="T1"/>
              </a:cxn>
              <a:cxn ang="T7">
                <a:pos x="T2" y="T3"/>
              </a:cxn>
              <a:cxn ang="T8">
                <a:pos x="T4" y="T5"/>
              </a:cxn>
            </a:cxnLst>
            <a:rect l="T9" t="T10" r="T11" b="T12"/>
            <a:pathLst>
              <a:path w="21660" h="21600" fill="none" extrusionOk="0">
                <a:moveTo>
                  <a:pt x="0" y="0"/>
                </a:moveTo>
                <a:cubicBezTo>
                  <a:pt x="20" y="0"/>
                  <a:pt x="41" y="-1"/>
                  <a:pt x="62" y="0"/>
                </a:cubicBezTo>
                <a:cubicBezTo>
                  <a:pt x="11890" y="0"/>
                  <a:pt x="21519" y="9514"/>
                  <a:pt x="21660" y="21341"/>
                </a:cubicBezTo>
              </a:path>
              <a:path w="21660" h="21600" stroke="0" extrusionOk="0">
                <a:moveTo>
                  <a:pt x="0" y="0"/>
                </a:moveTo>
                <a:cubicBezTo>
                  <a:pt x="20" y="0"/>
                  <a:pt x="41" y="-1"/>
                  <a:pt x="62" y="0"/>
                </a:cubicBezTo>
                <a:cubicBezTo>
                  <a:pt x="11890" y="0"/>
                  <a:pt x="21519" y="9514"/>
                  <a:pt x="21660" y="21341"/>
                </a:cubicBezTo>
                <a:lnTo>
                  <a:pt x="62" y="21600"/>
                </a:lnTo>
                <a:lnTo>
                  <a:pt x="0" y="0"/>
                </a:lnTo>
                <a:close/>
              </a:path>
            </a:pathLst>
          </a:custGeom>
          <a:noFill/>
          <a:ln w="50800">
            <a:solidFill>
              <a:schemeClr val="accent2"/>
            </a:solidFill>
            <a:prstDash val="dash"/>
            <a:round/>
            <a:headEnd/>
            <a:tailEnd type="none" w="lg" len="lg"/>
          </a:ln>
        </p:spPr>
        <p:txBody>
          <a:bodyPr wrap="none" anchor="ctr"/>
          <a:lstStyle/>
          <a:p>
            <a:endParaRPr lang="en-IN"/>
          </a:p>
        </p:txBody>
      </p:sp>
      <p:sp>
        <p:nvSpPr>
          <p:cNvPr id="105496" name="Arc 24"/>
          <p:cNvSpPr>
            <a:spLocks/>
          </p:cNvSpPr>
          <p:nvPr/>
        </p:nvSpPr>
        <p:spPr bwMode="auto">
          <a:xfrm>
            <a:off x="7896225" y="3756025"/>
            <a:ext cx="609600" cy="1325563"/>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0800">
            <a:solidFill>
              <a:schemeClr val="accent2"/>
            </a:solidFill>
            <a:prstDash val="dash"/>
            <a:round/>
            <a:headEnd/>
            <a:tailEnd type="none" w="lg" len="lg"/>
          </a:ln>
        </p:spPr>
        <p:txBody>
          <a:bodyPr wrap="none" anchor="ctr"/>
          <a:lstStyle/>
          <a:p>
            <a:endParaRPr lang="en-IN"/>
          </a:p>
        </p:txBody>
      </p:sp>
      <p:sp>
        <p:nvSpPr>
          <p:cNvPr id="105497" name="TextBox 1"/>
          <p:cNvSpPr txBox="1">
            <a:spLocks noChangeArrowheads="1"/>
          </p:cNvSpPr>
          <p:nvPr/>
        </p:nvSpPr>
        <p:spPr bwMode="auto">
          <a:xfrm>
            <a:off x="0" y="6180138"/>
            <a:ext cx="4999038" cy="246062"/>
          </a:xfrm>
          <a:prstGeom prst="rect">
            <a:avLst/>
          </a:prstGeom>
          <a:noFill/>
          <a:ln w="9525">
            <a:noFill/>
            <a:miter lim="800000"/>
            <a:headEnd/>
            <a:tailEnd/>
          </a:ln>
        </p:spPr>
        <p:txBody>
          <a:bodyPr>
            <a:spAutoFit/>
          </a:bodyPr>
          <a:lstStyle/>
          <a:p>
            <a:pPr eaLnBrk="1" hangingPunct="1"/>
            <a:r>
              <a:rPr lang="en-US" altLang="en-US" sz="1000">
                <a:solidFill>
                  <a:srgbClr val="000000"/>
                </a:solidFill>
                <a:latin typeface="Arial Narrow" pitchFamily="34" charset="0"/>
                <a:ea typeface="ヒラギノ角ゴ Pro W3" charset="-128"/>
              </a:rPr>
              <a:t>IV=intravenous; NPH=neutral protamine Hagedorn; NPO=</a:t>
            </a:r>
            <a:r>
              <a:rPr lang="en-US" altLang="en-US" sz="1000">
                <a:latin typeface="Arial Narrow" pitchFamily="34" charset="0"/>
                <a:ea typeface="ヒラギノ角ゴ Pro W3" charset="-128"/>
              </a:rPr>
              <a:t>nil per os</a:t>
            </a:r>
            <a:r>
              <a:rPr lang="en-US" altLang="en-US" sz="1000">
                <a:solidFill>
                  <a:srgbClr val="000000"/>
                </a:solidFill>
                <a:latin typeface="Arial Narrow" pitchFamily="34" charset="0"/>
                <a:ea typeface="ヒラギノ角ゴ Pro W3" charset="-128"/>
              </a:rPr>
              <a:t>; R=regular human insulin</a:t>
            </a:r>
          </a:p>
        </p:txBody>
      </p:sp>
      <p:sp>
        <p:nvSpPr>
          <p:cNvPr id="4" name="TextBox 3"/>
          <p:cNvSpPr txBox="1"/>
          <p:nvPr/>
        </p:nvSpPr>
        <p:spPr>
          <a:xfrm>
            <a:off x="428950" y="2044700"/>
            <a:ext cx="553998" cy="3180443"/>
          </a:xfrm>
          <a:prstGeom prst="rect">
            <a:avLst/>
          </a:prstGeom>
          <a:noFill/>
        </p:spPr>
        <p:txBody>
          <a:bodyPr vert="vert270">
            <a:spAutoFit/>
          </a:bodyPr>
          <a:lstStyle/>
          <a:p>
            <a:pPr eaLnBrk="1" hangingPunct="1">
              <a:defRPr/>
            </a:pPr>
            <a:r>
              <a:rPr lang="en-US" sz="2400" dirty="0">
                <a:solidFill>
                  <a:srgbClr val="000000"/>
                </a:solidFill>
              </a:rPr>
              <a:t>Insulin requirement </a:t>
            </a:r>
          </a:p>
        </p:txBody>
      </p:sp>
      <p:sp>
        <p:nvSpPr>
          <p:cNvPr id="105499" name="TextBox 4"/>
          <p:cNvSpPr txBox="1">
            <a:spLocks noChangeArrowheads="1"/>
          </p:cNvSpPr>
          <p:nvPr/>
        </p:nvSpPr>
        <p:spPr bwMode="auto">
          <a:xfrm>
            <a:off x="3890963" y="5603875"/>
            <a:ext cx="2547937" cy="461963"/>
          </a:xfrm>
          <a:prstGeom prst="rect">
            <a:avLst/>
          </a:prstGeom>
          <a:noFill/>
          <a:ln w="9525">
            <a:noFill/>
            <a:miter lim="800000"/>
            <a:headEnd/>
            <a:tailEnd/>
          </a:ln>
        </p:spPr>
        <p:txBody>
          <a:bodyPr>
            <a:spAutoFit/>
          </a:bodyPr>
          <a:lstStyle/>
          <a:p>
            <a:pPr eaLnBrk="1" hangingPunct="1"/>
            <a:r>
              <a:rPr lang="en-US" altLang="en-US" sz="2400">
                <a:solidFill>
                  <a:srgbClr val="000000"/>
                </a:solidFill>
                <a:ea typeface="ヒラギノ角ゴ Pro W3" charset="-128"/>
              </a:rPr>
              <a:t>Time of day</a:t>
            </a:r>
          </a:p>
        </p:txBody>
      </p:sp>
      <p:sp>
        <p:nvSpPr>
          <p:cNvPr id="105500" name="Footer Placeholder 1"/>
          <p:cNvSpPr>
            <a:spLocks noGrp="1"/>
          </p:cNvSpPr>
          <p:nvPr>
            <p:ph type="ftr" sz="quarter" idx="11"/>
          </p:nvPr>
        </p:nvSpPr>
        <p:spPr bwMode="auto">
          <a:xfrm>
            <a:off x="-30163" y="6480175"/>
            <a:ext cx="3470276" cy="377825"/>
          </a:xfrm>
          <a:noFill/>
          <a:ln>
            <a:miter lim="800000"/>
            <a:headEnd/>
            <a:tailEnd/>
          </a:ln>
        </p:spPr>
        <p:txBody>
          <a:bodyPr/>
          <a:lstStyle/>
          <a:p>
            <a:pPr>
              <a:buFont typeface="Symbol" pitchFamily="18" charset="2"/>
              <a:buNone/>
            </a:pPr>
            <a:r>
              <a:rPr lang="en-US" altLang="en-US" sz="1000" smtClean="0">
                <a:latin typeface="Arial Narrow" pitchFamily="34" charset="0"/>
                <a:ea typeface="MS PGothic" pitchFamily="34" charset="-128"/>
              </a:rPr>
              <a:t>1. Clement S et al. </a:t>
            </a:r>
            <a:r>
              <a:rPr lang="en-US" altLang="en-US" sz="1000" i="1" smtClean="0">
                <a:latin typeface="Arial Narrow" pitchFamily="34" charset="0"/>
                <a:ea typeface="MS PGothic" pitchFamily="34" charset="-128"/>
              </a:rPr>
              <a:t>Diabetes Care</a:t>
            </a:r>
            <a:r>
              <a:rPr lang="en-US" altLang="en-US" sz="1000" smtClean="0">
                <a:latin typeface="Arial Narrow" pitchFamily="34" charset="0"/>
                <a:ea typeface="MS PGothic" pitchFamily="34" charset="-128"/>
              </a:rPr>
              <a:t> 2004;27:553</a:t>
            </a:r>
            <a:r>
              <a:rPr lang="en-US" altLang="en-US" sz="1000" smtClean="0">
                <a:solidFill>
                  <a:srgbClr val="000000"/>
                </a:solidFill>
                <a:latin typeface="Arial Narrow" pitchFamily="34" charset="0"/>
                <a:ea typeface="MS PGothic" pitchFamily="34" charset="-128"/>
              </a:rPr>
              <a:t>–91</a:t>
            </a:r>
          </a:p>
          <a:p>
            <a:r>
              <a:rPr lang="en-US" altLang="en-US" sz="1000" smtClean="0">
                <a:solidFill>
                  <a:srgbClr val="000000"/>
                </a:solidFill>
                <a:latin typeface="Arial Narrow" pitchFamily="34" charset="0"/>
                <a:ea typeface="MS PGothic" pitchFamily="34" charset="-128"/>
              </a:rPr>
              <a:t>2. Juneja R et al. </a:t>
            </a:r>
            <a:r>
              <a:rPr lang="en-US" altLang="en-US" sz="1000" i="1" smtClean="0">
                <a:solidFill>
                  <a:srgbClr val="000000"/>
                </a:solidFill>
                <a:latin typeface="Arial Narrow" pitchFamily="34" charset="0"/>
                <a:ea typeface="MS PGothic" pitchFamily="34" charset="-128"/>
              </a:rPr>
              <a:t>Postgrad Med</a:t>
            </a:r>
            <a:r>
              <a:rPr lang="en-US" altLang="en-US" sz="1000" smtClean="0">
                <a:solidFill>
                  <a:srgbClr val="000000"/>
                </a:solidFill>
                <a:latin typeface="Arial Narrow" pitchFamily="34" charset="0"/>
                <a:ea typeface="MS PGothic" pitchFamily="34" charset="-128"/>
              </a:rPr>
              <a:t> 2010;122:153-62</a:t>
            </a:r>
          </a:p>
        </p:txBody>
      </p:sp>
      <p:sp>
        <p:nvSpPr>
          <p:cNvPr id="29" name="Rectangle 1"/>
          <p:cNvSpPr>
            <a:spLocks noChangeArrowheads="1"/>
          </p:cNvSpPr>
          <p:nvPr/>
        </p:nvSpPr>
        <p:spPr bwMode="auto">
          <a:xfrm>
            <a:off x="7391400" y="6629400"/>
            <a:ext cx="1752600" cy="276999"/>
          </a:xfrm>
          <a:prstGeom prst="rect">
            <a:avLst/>
          </a:prstGeom>
          <a:noFill/>
          <a:ln w="9525">
            <a:noFill/>
            <a:miter lim="800000"/>
            <a:headEnd/>
            <a:tailEnd/>
          </a:ln>
        </p:spPr>
        <p:txBody>
          <a:bodyPr wrap="square">
            <a:spAutoFit/>
          </a:bodyPr>
          <a:lstStyle/>
          <a:p>
            <a:r>
              <a:rPr lang="en-US" altLang="en-US" sz="1200" dirty="0">
                <a:solidFill>
                  <a:srgbClr val="000000"/>
                </a:solidFill>
                <a:latin typeface="Calibri" pitchFamily="34" charset="0"/>
                <a:ea typeface="ヒラギノ角ゴ Pro W3" charset="-128"/>
              </a:rPr>
              <a:t>EGL/CYCLE/Jun/2017/24</a:t>
            </a:r>
            <a:r>
              <a:rPr lang="en-US" altLang="en-US" sz="1200" dirty="0">
                <a:ea typeface="ヒラギノ角ゴ Pro W3" charset="-128"/>
              </a:rPr>
              <a:t> </a:t>
            </a: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1"/>
          <p:cNvSpPr>
            <a:spLocks noChangeArrowheads="1"/>
          </p:cNvSpPr>
          <p:nvPr/>
        </p:nvSpPr>
        <p:spPr bwMode="auto">
          <a:xfrm>
            <a:off x="7391400" y="6629400"/>
            <a:ext cx="1752600" cy="276999"/>
          </a:xfrm>
          <a:prstGeom prst="rect">
            <a:avLst/>
          </a:prstGeom>
          <a:noFill/>
          <a:ln w="9525">
            <a:noFill/>
            <a:miter lim="800000"/>
            <a:headEnd/>
            <a:tailEnd/>
          </a:ln>
        </p:spPr>
        <p:txBody>
          <a:bodyPr wrap="square">
            <a:spAutoFit/>
          </a:bodyPr>
          <a:lstStyle/>
          <a:p>
            <a:r>
              <a:rPr lang="en-US" altLang="en-US" sz="1200" dirty="0">
                <a:solidFill>
                  <a:srgbClr val="000000"/>
                </a:solidFill>
                <a:latin typeface="Calibri" pitchFamily="34" charset="0"/>
                <a:ea typeface="ヒラギノ角ゴ Pro W3" charset="-128"/>
              </a:rPr>
              <a:t>EGL/CYCLE/Jun/2017/24</a:t>
            </a:r>
            <a:r>
              <a:rPr lang="en-US" altLang="en-US" sz="1200" dirty="0">
                <a:ea typeface="ヒラギノ角ゴ Pro W3" charset="-128"/>
              </a:rPr>
              <a:t> </a:t>
            </a:r>
          </a:p>
        </p:txBody>
      </p:sp>
      <p:sp>
        <p:nvSpPr>
          <p:cNvPr id="6" name="Title 3"/>
          <p:cNvSpPr txBox="1">
            <a:spLocks/>
          </p:cNvSpPr>
          <p:nvPr/>
        </p:nvSpPr>
        <p:spPr>
          <a:xfrm>
            <a:off x="990600" y="1676400"/>
            <a:ext cx="7467600" cy="75247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mj-lt"/>
                <a:ea typeface="+mj-ea"/>
                <a:cs typeface="+mj-cs"/>
              </a:rPr>
              <a:t>Special Situations	</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8" name="Subtitle 4"/>
          <p:cNvSpPr txBox="1">
            <a:spLocks/>
          </p:cNvSpPr>
          <p:nvPr/>
        </p:nvSpPr>
        <p:spPr>
          <a:xfrm>
            <a:off x="1031081" y="3962400"/>
            <a:ext cx="7081838" cy="455613"/>
          </a:xfrm>
          <a:prstGeom prst="rect">
            <a:avLst/>
          </a:prstGeom>
        </p:spPr>
        <p:txBody>
          <a:bodyPr>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altLang="en-US" sz="3200" b="0" i="0" u="none" strike="noStrike" kern="1200" cap="none" spc="0" normalizeH="0" baseline="0" noProof="0" smtClean="0">
                <a:ln>
                  <a:noFill/>
                </a:ln>
                <a:solidFill>
                  <a:srgbClr val="C00000"/>
                </a:solidFill>
                <a:effectLst/>
                <a:uLnTx/>
                <a:uFillTx/>
                <a:latin typeface="+mn-lt"/>
                <a:ea typeface="ヒラギノ角ゴ Pro W3" charset="-128"/>
                <a:cs typeface="DIN-Regular" pitchFamily="34" charset="0"/>
              </a:rPr>
              <a:t>Enteral Feeding and Grazing</a:t>
            </a:r>
            <a:endParaRPr kumimoji="0" lang="en-US" altLang="en-US" sz="3200" b="0" i="0" u="none" strike="noStrike" kern="1200" cap="none" spc="0" normalizeH="0" baseline="0" noProof="0" dirty="0" smtClean="0">
              <a:ln>
                <a:noFill/>
              </a:ln>
              <a:solidFill>
                <a:srgbClr val="C00000"/>
              </a:solidFill>
              <a:effectLst/>
              <a:uLnTx/>
              <a:uFillTx/>
              <a:latin typeface="+mn-lt"/>
              <a:ea typeface="ヒラギノ角ゴ Pro W3" charset="-128"/>
              <a:cs typeface="DIN-Regular"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14489"/>
            <a:ext cx="8229600" cy="4229112"/>
          </a:xfrm>
        </p:spPr>
        <p:txBody>
          <a:bodyPr/>
          <a:lstStyle/>
          <a:p>
            <a:r>
              <a:rPr lang="en-US" sz="2400" dirty="0"/>
              <a:t>A 58-year-old woman, with type 2 diabetes, on </a:t>
            </a:r>
            <a:r>
              <a:rPr lang="en-US" sz="2400" dirty="0" err="1"/>
              <a:t>glibenclamide</a:t>
            </a:r>
            <a:r>
              <a:rPr lang="en-US" sz="2400" dirty="0"/>
              <a:t> and metformin, is scheduled for an elective open laparotomy for GI </a:t>
            </a:r>
            <a:r>
              <a:rPr lang="en-US" sz="2400" dirty="0" smtClean="0"/>
              <a:t>pathology</a:t>
            </a:r>
          </a:p>
          <a:p>
            <a:r>
              <a:rPr lang="en-US" sz="2400" dirty="0" smtClean="0"/>
              <a:t>What do you do with this patient’s glycemic control?</a:t>
            </a:r>
          </a:p>
          <a:p>
            <a:pPr marL="1314450" lvl="3" indent="-457200">
              <a:spcBef>
                <a:spcPts val="1000"/>
              </a:spcBef>
              <a:buFont typeface="+mj-lt"/>
              <a:buAutoNum type="alphaUcPeriod"/>
            </a:pPr>
            <a:r>
              <a:rPr lang="en-US" sz="2000" dirty="0" smtClean="0">
                <a:solidFill>
                  <a:prstClr val="black"/>
                </a:solidFill>
              </a:rPr>
              <a:t>Stop </a:t>
            </a:r>
            <a:r>
              <a:rPr lang="en-US" sz="2000" dirty="0">
                <a:solidFill>
                  <a:prstClr val="black"/>
                </a:solidFill>
              </a:rPr>
              <a:t>OHA on the day of surgery. Start </a:t>
            </a:r>
            <a:r>
              <a:rPr lang="en-US" sz="2000" dirty="0" err="1">
                <a:solidFill>
                  <a:prstClr val="black"/>
                </a:solidFill>
              </a:rPr>
              <a:t>i</a:t>
            </a:r>
            <a:r>
              <a:rPr lang="en-US" sz="2000" dirty="0">
                <a:solidFill>
                  <a:prstClr val="black"/>
                </a:solidFill>
              </a:rPr>
              <a:t>/v insulin with glucose and potassium in the same bag (the GIK regimen). Restart OHA +/-  s/c insulin post op once </a:t>
            </a:r>
            <a:r>
              <a:rPr lang="en-US" sz="2000" dirty="0" err="1">
                <a:solidFill>
                  <a:prstClr val="black"/>
                </a:solidFill>
              </a:rPr>
              <a:t>pt</a:t>
            </a:r>
            <a:r>
              <a:rPr lang="en-US" sz="2000" dirty="0">
                <a:solidFill>
                  <a:prstClr val="black"/>
                </a:solidFill>
              </a:rPr>
              <a:t> start resumes meals</a:t>
            </a:r>
          </a:p>
          <a:p>
            <a:pPr marL="1314450" lvl="3" indent="-457200">
              <a:spcBef>
                <a:spcPts val="1000"/>
              </a:spcBef>
              <a:buFont typeface="+mj-lt"/>
              <a:buAutoNum type="alphaUcPeriod"/>
            </a:pPr>
            <a:r>
              <a:rPr lang="en-US" sz="2000" dirty="0" smtClean="0">
                <a:solidFill>
                  <a:prstClr val="black"/>
                </a:solidFill>
              </a:rPr>
              <a:t>Stop </a:t>
            </a:r>
            <a:r>
              <a:rPr lang="en-US" sz="2000" dirty="0">
                <a:solidFill>
                  <a:prstClr val="black"/>
                </a:solidFill>
              </a:rPr>
              <a:t>OHA on the day of surgery. Start separate </a:t>
            </a:r>
            <a:r>
              <a:rPr lang="en-US" sz="2000" dirty="0" err="1">
                <a:solidFill>
                  <a:prstClr val="black"/>
                </a:solidFill>
              </a:rPr>
              <a:t>i</a:t>
            </a:r>
            <a:r>
              <a:rPr lang="en-US" sz="2000" dirty="0">
                <a:solidFill>
                  <a:prstClr val="black"/>
                </a:solidFill>
              </a:rPr>
              <a:t>/v insulin and </a:t>
            </a:r>
            <a:r>
              <a:rPr lang="en-US" sz="2000" dirty="0" err="1">
                <a:solidFill>
                  <a:prstClr val="black"/>
                </a:solidFill>
              </a:rPr>
              <a:t>i</a:t>
            </a:r>
            <a:r>
              <a:rPr lang="en-US" sz="2000" dirty="0">
                <a:solidFill>
                  <a:prstClr val="black"/>
                </a:solidFill>
              </a:rPr>
              <a:t>/v glucose. Restart OHA +/-  s/c insulin post op once </a:t>
            </a:r>
            <a:r>
              <a:rPr lang="en-US" sz="2000" dirty="0" err="1">
                <a:solidFill>
                  <a:prstClr val="black"/>
                </a:solidFill>
              </a:rPr>
              <a:t>pt</a:t>
            </a:r>
            <a:r>
              <a:rPr lang="en-US" sz="2000" dirty="0">
                <a:solidFill>
                  <a:prstClr val="black"/>
                </a:solidFill>
              </a:rPr>
              <a:t> start resumes meals</a:t>
            </a:r>
          </a:p>
          <a:p>
            <a:pPr lvl="1"/>
            <a:endParaRPr lang="en-US"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
        <p:nvSpPr>
          <p:cNvPr id="5" name="Title 4"/>
          <p:cNvSpPr>
            <a:spLocks noGrp="1"/>
          </p:cNvSpPr>
          <p:nvPr>
            <p:ph type="title"/>
          </p:nvPr>
        </p:nvSpPr>
        <p:spPr/>
        <p:txBody>
          <a:bodyPr/>
          <a:lstStyle/>
          <a:p>
            <a:r>
              <a:rPr lang="en-US" dirty="0">
                <a:solidFill>
                  <a:schemeClr val="bg1"/>
                </a:solidFill>
                <a:cs typeface="Calibri" pitchFamily="34" charset="0"/>
              </a:rPr>
              <a:t>CASE </a:t>
            </a:r>
            <a:r>
              <a:rPr lang="en-US" dirty="0" smtClean="0">
                <a:solidFill>
                  <a:schemeClr val="bg1"/>
                </a:solidFill>
                <a:cs typeface="Calibri" pitchFamily="34" charset="0"/>
              </a:rPr>
              <a:t>SCENARIO 3</a:t>
            </a:r>
            <a:endParaRPr lang="en-US" dirty="0"/>
          </a:p>
        </p:txBody>
      </p:sp>
    </p:spTree>
    <p:extLst>
      <p:ext uri="{BB962C8B-B14F-4D97-AF65-F5344CB8AC3E}">
        <p14:creationId xmlns:p14="http://schemas.microsoft.com/office/powerpoint/2010/main" val="14689717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14487"/>
            <a:ext cx="8229600" cy="4229113"/>
          </a:xfrm>
        </p:spPr>
        <p:txBody>
          <a:bodyPr>
            <a:normAutofit/>
          </a:bodyPr>
          <a:lstStyle/>
          <a:p>
            <a:r>
              <a:rPr lang="en-US" dirty="0" smtClean="0"/>
              <a:t>Pre Op &amp; Post Operative Recommendations</a:t>
            </a:r>
          </a:p>
          <a:p>
            <a:r>
              <a:rPr lang="en-US" dirty="0" smtClean="0"/>
              <a:t>Post Surgery when to resume oral feeds</a:t>
            </a:r>
          </a:p>
          <a:p>
            <a:r>
              <a:rPr lang="en-US" dirty="0" smtClean="0"/>
              <a:t>Choice of bolus insulin in these scenarios- when iv &amp; when s/c</a:t>
            </a:r>
          </a:p>
          <a:p>
            <a:pPr lvl="1"/>
            <a:r>
              <a:rPr lang="en-US" dirty="0" smtClean="0"/>
              <a:t>Regular Vs Rapid acting analog insulin in such scenarios</a:t>
            </a:r>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
        <p:nvSpPr>
          <p:cNvPr id="5" name="Title 4"/>
          <p:cNvSpPr>
            <a:spLocks noGrp="1"/>
          </p:cNvSpPr>
          <p:nvPr>
            <p:ph type="title"/>
          </p:nvPr>
        </p:nvSpPr>
        <p:spPr/>
        <p:txBody>
          <a:bodyPr/>
          <a:lstStyle/>
          <a:p>
            <a:r>
              <a:rPr lang="en-US" dirty="0" smtClean="0"/>
              <a:t>Discussion Points</a:t>
            </a:r>
            <a:endParaRPr lang="en-US" dirty="0"/>
          </a:p>
        </p:txBody>
      </p:sp>
    </p:spTree>
    <p:extLst>
      <p:ext uri="{BB962C8B-B14F-4D97-AF65-F5344CB8AC3E}">
        <p14:creationId xmlns:p14="http://schemas.microsoft.com/office/powerpoint/2010/main" val="8960113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TextBox 1"/>
          <p:cNvSpPr txBox="1">
            <a:spLocks noChangeArrowheads="1"/>
          </p:cNvSpPr>
          <p:nvPr/>
        </p:nvSpPr>
        <p:spPr bwMode="auto">
          <a:xfrm>
            <a:off x="762000" y="2133600"/>
            <a:ext cx="2887663" cy="646331"/>
          </a:xfrm>
          <a:prstGeom prst="rect">
            <a:avLst/>
          </a:prstGeom>
          <a:solidFill>
            <a:srgbClr val="D07C7A"/>
          </a:solidFill>
          <a:ln w="9525">
            <a:noFill/>
            <a:miter lim="800000"/>
            <a:headEnd/>
            <a:tailEnd/>
          </a:ln>
        </p:spPr>
        <p:txBody>
          <a:bodyPr wrap="square">
            <a:spAutoFit/>
          </a:bodyPr>
          <a:lstStyle/>
          <a:p>
            <a:pPr eaLnBrk="1" hangingPunct="1"/>
            <a:r>
              <a:rPr lang="en-US" altLang="en-US" b="1" dirty="0">
                <a:solidFill>
                  <a:schemeClr val="bg1"/>
                </a:solidFill>
                <a:ea typeface="ヒラギノ角ゴ Pro W3" charset="-128"/>
              </a:rPr>
              <a:t>Theoretical insulin requirement</a:t>
            </a:r>
          </a:p>
        </p:txBody>
      </p:sp>
      <p:sp>
        <p:nvSpPr>
          <p:cNvPr id="109573" name="Text Box 4"/>
          <p:cNvSpPr txBox="1">
            <a:spLocks noChangeArrowheads="1"/>
          </p:cNvSpPr>
          <p:nvPr/>
        </p:nvSpPr>
        <p:spPr bwMode="auto">
          <a:xfrm>
            <a:off x="352425" y="88900"/>
            <a:ext cx="8780463" cy="1200150"/>
          </a:xfrm>
          <a:prstGeom prst="rect">
            <a:avLst/>
          </a:prstGeom>
          <a:noFill/>
          <a:ln w="50800">
            <a:noFill/>
            <a:miter lim="800000"/>
            <a:headEnd/>
            <a:tailEnd/>
          </a:ln>
        </p:spPr>
        <p:txBody>
          <a:bodyPr>
            <a:spAutoFit/>
          </a:bodyPr>
          <a:lstStyle/>
          <a:p>
            <a:r>
              <a:rPr lang="en-US" altLang="en-US" sz="3600" b="1" dirty="0">
                <a:solidFill>
                  <a:schemeClr val="bg1"/>
                </a:solidFill>
                <a:ea typeface="MS PGothic" pitchFamily="34" charset="-128"/>
              </a:rPr>
              <a:t>Overnight </a:t>
            </a:r>
            <a:r>
              <a:rPr lang="en-US" altLang="en-US" sz="3600" b="1" dirty="0" err="1">
                <a:solidFill>
                  <a:schemeClr val="bg1"/>
                </a:solidFill>
                <a:ea typeface="MS PGothic" pitchFamily="34" charset="-128"/>
              </a:rPr>
              <a:t>enteral</a:t>
            </a:r>
            <a:r>
              <a:rPr lang="en-US" altLang="en-US" sz="3600" b="1" dirty="0">
                <a:solidFill>
                  <a:schemeClr val="bg1"/>
                </a:solidFill>
                <a:ea typeface="MS PGothic" pitchFamily="34" charset="-128"/>
              </a:rPr>
              <a:t> feedings/</a:t>
            </a:r>
          </a:p>
          <a:p>
            <a:r>
              <a:rPr lang="en-US" altLang="en-US" sz="3600" b="1" dirty="0">
                <a:solidFill>
                  <a:schemeClr val="bg1"/>
                </a:solidFill>
                <a:ea typeface="MS PGothic" pitchFamily="34" charset="-128"/>
              </a:rPr>
              <a:t> daytime grazing</a:t>
            </a:r>
          </a:p>
        </p:txBody>
      </p:sp>
      <p:sp>
        <p:nvSpPr>
          <p:cNvPr id="109574" name="Rectangle 1"/>
          <p:cNvSpPr>
            <a:spLocks noChangeArrowheads="1"/>
          </p:cNvSpPr>
          <p:nvPr/>
        </p:nvSpPr>
        <p:spPr bwMode="auto">
          <a:xfrm>
            <a:off x="-14288" y="6443663"/>
            <a:ext cx="5632451" cy="400050"/>
          </a:xfrm>
          <a:prstGeom prst="rect">
            <a:avLst/>
          </a:prstGeom>
          <a:noFill/>
          <a:ln w="9525">
            <a:noFill/>
            <a:miter lim="800000"/>
            <a:headEnd/>
            <a:tailEnd/>
          </a:ln>
        </p:spPr>
        <p:txBody>
          <a:bodyPr>
            <a:spAutoFit/>
          </a:bodyPr>
          <a:lstStyle/>
          <a:p>
            <a:pPr eaLnBrk="1" hangingPunct="1">
              <a:buFont typeface="Symbol" pitchFamily="18" charset="2"/>
              <a:buNone/>
            </a:pPr>
            <a:r>
              <a:rPr lang="en-US" altLang="en-US" sz="1000">
                <a:latin typeface="Arial Narrow" pitchFamily="34" charset="0"/>
                <a:ea typeface="MS PGothic" pitchFamily="34" charset="-128"/>
              </a:rPr>
              <a:t>1. Clement S et al. </a:t>
            </a:r>
            <a:r>
              <a:rPr lang="en-US" altLang="en-US" sz="1000" i="1">
                <a:latin typeface="Arial Narrow" pitchFamily="34" charset="0"/>
                <a:ea typeface="MS PGothic" pitchFamily="34" charset="-128"/>
              </a:rPr>
              <a:t>Diabetes Care</a:t>
            </a:r>
            <a:r>
              <a:rPr lang="en-US" altLang="en-US" sz="1000">
                <a:latin typeface="Arial Narrow" pitchFamily="34" charset="0"/>
                <a:ea typeface="MS PGothic" pitchFamily="34" charset="-128"/>
              </a:rPr>
              <a:t> 2004;27:553</a:t>
            </a:r>
            <a:r>
              <a:rPr lang="en-US" altLang="en-US" sz="1000">
                <a:solidFill>
                  <a:srgbClr val="000000"/>
                </a:solidFill>
                <a:latin typeface="Arial Narrow" pitchFamily="34" charset="0"/>
                <a:ea typeface="MS PGothic" pitchFamily="34" charset="-128"/>
              </a:rPr>
              <a:t>–91</a:t>
            </a:r>
          </a:p>
          <a:p>
            <a:pPr eaLnBrk="1" hangingPunct="1"/>
            <a:r>
              <a:rPr lang="en-US" altLang="en-US" sz="1000">
                <a:latin typeface="Arial Narrow" pitchFamily="34" charset="0"/>
                <a:ea typeface="MS PGothic" pitchFamily="34" charset="-128"/>
              </a:rPr>
              <a:t>2. Juneja R et al. </a:t>
            </a:r>
            <a:r>
              <a:rPr lang="en-US" altLang="en-US" sz="1000" i="1">
                <a:latin typeface="Arial Narrow" pitchFamily="34" charset="0"/>
                <a:ea typeface="MS PGothic" pitchFamily="34" charset="-128"/>
              </a:rPr>
              <a:t>Postgrad Med</a:t>
            </a:r>
            <a:r>
              <a:rPr lang="en-US" altLang="en-US" sz="1000">
                <a:latin typeface="Arial Narrow" pitchFamily="34" charset="0"/>
                <a:ea typeface="MS PGothic" pitchFamily="34" charset="-128"/>
              </a:rPr>
              <a:t> 2010;122:153-62</a:t>
            </a:r>
          </a:p>
        </p:txBody>
      </p:sp>
      <p:sp>
        <p:nvSpPr>
          <p:cNvPr id="109575" name="TextBox 1"/>
          <p:cNvSpPr txBox="1">
            <a:spLocks noChangeArrowheads="1"/>
          </p:cNvSpPr>
          <p:nvPr/>
        </p:nvSpPr>
        <p:spPr bwMode="auto">
          <a:xfrm>
            <a:off x="0" y="6243638"/>
            <a:ext cx="4506913" cy="246062"/>
          </a:xfrm>
          <a:prstGeom prst="rect">
            <a:avLst/>
          </a:prstGeom>
          <a:noFill/>
          <a:ln w="9525">
            <a:noFill/>
            <a:miter lim="800000"/>
            <a:headEnd/>
            <a:tailEnd/>
          </a:ln>
        </p:spPr>
        <p:txBody>
          <a:bodyPr>
            <a:spAutoFit/>
          </a:bodyPr>
          <a:lstStyle/>
          <a:p>
            <a:pPr eaLnBrk="1" hangingPunct="1"/>
            <a:r>
              <a:rPr lang="en-US" altLang="en-US" sz="1000">
                <a:latin typeface="Arial Narrow" pitchFamily="34" charset="0"/>
                <a:ea typeface="ヒラギノ角ゴ Pro W3" charset="-128"/>
              </a:rPr>
              <a:t>NPH=neutral protamine Hagedorn; R=regular human insulin</a:t>
            </a:r>
          </a:p>
        </p:txBody>
      </p:sp>
      <p:grpSp>
        <p:nvGrpSpPr>
          <p:cNvPr id="2" name="Group 1"/>
          <p:cNvGrpSpPr>
            <a:grpSpLocks/>
          </p:cNvGrpSpPr>
          <p:nvPr/>
        </p:nvGrpSpPr>
        <p:grpSpPr bwMode="auto">
          <a:xfrm>
            <a:off x="3744913" y="1776413"/>
            <a:ext cx="4060825" cy="2233612"/>
            <a:chOff x="501033" y="2491967"/>
            <a:chExt cx="3652577" cy="1882775"/>
          </a:xfrm>
        </p:grpSpPr>
        <p:sp>
          <p:nvSpPr>
            <p:cNvPr id="109599" name="Freeform 160"/>
            <p:cNvSpPr>
              <a:spLocks/>
            </p:cNvSpPr>
            <p:nvPr/>
          </p:nvSpPr>
          <p:spPr bwMode="auto">
            <a:xfrm>
              <a:off x="911935" y="2491967"/>
              <a:ext cx="3241675" cy="1533525"/>
            </a:xfrm>
            <a:custGeom>
              <a:avLst/>
              <a:gdLst>
                <a:gd name="T0" fmla="*/ 0 w 2042"/>
                <a:gd name="T1" fmla="*/ 0 h 966"/>
                <a:gd name="T2" fmla="*/ 0 w 2042"/>
                <a:gd name="T3" fmla="*/ 2147483646 h 966"/>
                <a:gd name="T4" fmla="*/ 2147483646 w 2042"/>
                <a:gd name="T5" fmla="*/ 2147483646 h 966"/>
                <a:gd name="T6" fmla="*/ 0 60000 65536"/>
                <a:gd name="T7" fmla="*/ 0 60000 65536"/>
                <a:gd name="T8" fmla="*/ 0 60000 65536"/>
              </a:gdLst>
              <a:ahLst/>
              <a:cxnLst>
                <a:cxn ang="T6">
                  <a:pos x="T0" y="T1"/>
                </a:cxn>
                <a:cxn ang="T7">
                  <a:pos x="T2" y="T3"/>
                </a:cxn>
                <a:cxn ang="T8">
                  <a:pos x="T4" y="T5"/>
                </a:cxn>
              </a:cxnLst>
              <a:rect l="0" t="0" r="r" b="b"/>
              <a:pathLst>
                <a:path w="2042" h="966">
                  <a:moveTo>
                    <a:pt x="0" y="0"/>
                  </a:moveTo>
                  <a:lnTo>
                    <a:pt x="0" y="966"/>
                  </a:lnTo>
                  <a:lnTo>
                    <a:pt x="2042" y="966"/>
                  </a:lnTo>
                </a:path>
              </a:pathLst>
            </a:custGeom>
            <a:noFill/>
            <a:ln w="22225">
              <a:solidFill>
                <a:srgbClr val="000000"/>
              </a:solidFill>
              <a:prstDash val="solid"/>
              <a:round/>
              <a:headEnd/>
              <a:tailEnd/>
            </a:ln>
          </p:spPr>
          <p:txBody>
            <a:bodyPr/>
            <a:lstStyle/>
            <a:p>
              <a:endParaRPr lang="en-IN"/>
            </a:p>
          </p:txBody>
        </p:sp>
        <p:sp>
          <p:nvSpPr>
            <p:cNvPr id="109600" name="Freeform 161"/>
            <p:cNvSpPr>
              <a:spLocks noEditPoints="1"/>
            </p:cNvSpPr>
            <p:nvPr/>
          </p:nvSpPr>
          <p:spPr bwMode="auto">
            <a:xfrm>
              <a:off x="1416760" y="4254092"/>
              <a:ext cx="76200" cy="120650"/>
            </a:xfrm>
            <a:custGeom>
              <a:avLst/>
              <a:gdLst>
                <a:gd name="T0" fmla="*/ 2147483646 w 48"/>
                <a:gd name="T1" fmla="*/ 2147483646 h 76"/>
                <a:gd name="T2" fmla="*/ 0 w 48"/>
                <a:gd name="T3" fmla="*/ 2147483646 h 76"/>
                <a:gd name="T4" fmla="*/ 2147483646 w 48"/>
                <a:gd name="T5" fmla="*/ 2147483646 h 76"/>
                <a:gd name="T6" fmla="*/ 2147483646 w 48"/>
                <a:gd name="T7" fmla="*/ 2147483646 h 76"/>
                <a:gd name="T8" fmla="*/ 2147483646 w 48"/>
                <a:gd name="T9" fmla="*/ 2147483646 h 76"/>
                <a:gd name="T10" fmla="*/ 2147483646 w 48"/>
                <a:gd name="T11" fmla="*/ 2147483646 h 76"/>
                <a:gd name="T12" fmla="*/ 2147483646 w 48"/>
                <a:gd name="T13" fmla="*/ 2147483646 h 76"/>
                <a:gd name="T14" fmla="*/ 2147483646 w 48"/>
                <a:gd name="T15" fmla="*/ 2147483646 h 76"/>
                <a:gd name="T16" fmla="*/ 2147483646 w 48"/>
                <a:gd name="T17" fmla="*/ 2147483646 h 76"/>
                <a:gd name="T18" fmla="*/ 2147483646 w 48"/>
                <a:gd name="T19" fmla="*/ 2147483646 h 76"/>
                <a:gd name="T20" fmla="*/ 2147483646 w 48"/>
                <a:gd name="T21" fmla="*/ 2147483646 h 76"/>
                <a:gd name="T22" fmla="*/ 2147483646 w 48"/>
                <a:gd name="T23" fmla="*/ 2147483646 h 76"/>
                <a:gd name="T24" fmla="*/ 2147483646 w 48"/>
                <a:gd name="T25" fmla="*/ 2147483646 h 76"/>
                <a:gd name="T26" fmla="*/ 2147483646 w 48"/>
                <a:gd name="T27" fmla="*/ 2147483646 h 76"/>
                <a:gd name="T28" fmla="*/ 2147483646 w 48"/>
                <a:gd name="T29" fmla="*/ 2147483646 h 76"/>
                <a:gd name="T30" fmla="*/ 2147483646 w 48"/>
                <a:gd name="T31" fmla="*/ 2147483646 h 76"/>
                <a:gd name="T32" fmla="*/ 2147483646 w 48"/>
                <a:gd name="T33" fmla="*/ 0 h 76"/>
                <a:gd name="T34" fmla="*/ 2147483646 w 48"/>
                <a:gd name="T35" fmla="*/ 2147483646 h 76"/>
                <a:gd name="T36" fmla="*/ 2147483646 w 48"/>
                <a:gd name="T37" fmla="*/ 2147483646 h 76"/>
                <a:gd name="T38" fmla="*/ 2147483646 w 48"/>
                <a:gd name="T39" fmla="*/ 2147483646 h 76"/>
                <a:gd name="T40" fmla="*/ 2147483646 w 48"/>
                <a:gd name="T41" fmla="*/ 2147483646 h 76"/>
                <a:gd name="T42" fmla="*/ 2147483646 w 48"/>
                <a:gd name="T43" fmla="*/ 2147483646 h 76"/>
                <a:gd name="T44" fmla="*/ 2147483646 w 48"/>
                <a:gd name="T45" fmla="*/ 2147483646 h 76"/>
                <a:gd name="T46" fmla="*/ 2147483646 w 48"/>
                <a:gd name="T47" fmla="*/ 2147483646 h 76"/>
                <a:gd name="T48" fmla="*/ 2147483646 w 48"/>
                <a:gd name="T49" fmla="*/ 2147483646 h 76"/>
                <a:gd name="T50" fmla="*/ 2147483646 w 48"/>
                <a:gd name="T51" fmla="*/ 2147483646 h 76"/>
                <a:gd name="T52" fmla="*/ 2147483646 w 48"/>
                <a:gd name="T53" fmla="*/ 2147483646 h 76"/>
                <a:gd name="T54" fmla="*/ 2147483646 w 48"/>
                <a:gd name="T55" fmla="*/ 2147483646 h 76"/>
                <a:gd name="T56" fmla="*/ 2147483646 w 48"/>
                <a:gd name="T57" fmla="*/ 2147483646 h 76"/>
                <a:gd name="T58" fmla="*/ 2147483646 w 48"/>
                <a:gd name="T59" fmla="*/ 2147483646 h 76"/>
                <a:gd name="T60" fmla="*/ 2147483646 w 48"/>
                <a:gd name="T61" fmla="*/ 2147483646 h 76"/>
                <a:gd name="T62" fmla="*/ 2147483646 w 48"/>
                <a:gd name="T63" fmla="*/ 2147483646 h 76"/>
                <a:gd name="T64" fmla="*/ 2147483646 w 48"/>
                <a:gd name="T65" fmla="*/ 2147483646 h 76"/>
                <a:gd name="T66" fmla="*/ 2147483646 w 48"/>
                <a:gd name="T67" fmla="*/ 2147483646 h 76"/>
                <a:gd name="T68" fmla="*/ 2147483646 w 48"/>
                <a:gd name="T69" fmla="*/ 2147483646 h 76"/>
                <a:gd name="T70" fmla="*/ 2147483646 w 48"/>
                <a:gd name="T71" fmla="*/ 2147483646 h 76"/>
                <a:gd name="T72" fmla="*/ 2147483646 w 48"/>
                <a:gd name="T73" fmla="*/ 2147483646 h 76"/>
                <a:gd name="T74" fmla="*/ 2147483646 w 48"/>
                <a:gd name="T75" fmla="*/ 2147483646 h 76"/>
                <a:gd name="T76" fmla="*/ 2147483646 w 48"/>
                <a:gd name="T77" fmla="*/ 2147483646 h 76"/>
                <a:gd name="T78" fmla="*/ 2147483646 w 48"/>
                <a:gd name="T79" fmla="*/ 2147483646 h 76"/>
                <a:gd name="T80" fmla="*/ 2147483646 w 48"/>
                <a:gd name="T81" fmla="*/ 2147483646 h 76"/>
                <a:gd name="T82" fmla="*/ 2147483646 w 48"/>
                <a:gd name="T83" fmla="*/ 2147483646 h 76"/>
                <a:gd name="T84" fmla="*/ 2147483646 w 48"/>
                <a:gd name="T85" fmla="*/ 2147483646 h 76"/>
                <a:gd name="T86" fmla="*/ 2147483646 w 48"/>
                <a:gd name="T87" fmla="*/ 2147483646 h 76"/>
                <a:gd name="T88" fmla="*/ 2147483646 w 48"/>
                <a:gd name="T89" fmla="*/ 2147483646 h 76"/>
                <a:gd name="T90" fmla="*/ 2147483646 w 48"/>
                <a:gd name="T91" fmla="*/ 2147483646 h 76"/>
                <a:gd name="T92" fmla="*/ 2147483646 w 48"/>
                <a:gd name="T93" fmla="*/ 2147483646 h 76"/>
                <a:gd name="T94" fmla="*/ 2147483646 w 48"/>
                <a:gd name="T95" fmla="*/ 2147483646 h 76"/>
                <a:gd name="T96" fmla="*/ 2147483646 w 48"/>
                <a:gd name="T97" fmla="*/ 2147483646 h 76"/>
                <a:gd name="T98" fmla="*/ 2147483646 w 48"/>
                <a:gd name="T99" fmla="*/ 2147483646 h 76"/>
                <a:gd name="T100" fmla="*/ 2147483646 w 48"/>
                <a:gd name="T101" fmla="*/ 2147483646 h 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8" h="76">
                  <a:moveTo>
                    <a:pt x="2" y="42"/>
                  </a:moveTo>
                  <a:lnTo>
                    <a:pt x="2" y="42"/>
                  </a:lnTo>
                  <a:lnTo>
                    <a:pt x="0" y="48"/>
                  </a:lnTo>
                  <a:lnTo>
                    <a:pt x="0" y="54"/>
                  </a:lnTo>
                  <a:lnTo>
                    <a:pt x="2" y="62"/>
                  </a:lnTo>
                  <a:lnTo>
                    <a:pt x="8" y="70"/>
                  </a:lnTo>
                  <a:lnTo>
                    <a:pt x="16" y="74"/>
                  </a:lnTo>
                  <a:lnTo>
                    <a:pt x="24" y="76"/>
                  </a:lnTo>
                  <a:lnTo>
                    <a:pt x="34" y="74"/>
                  </a:lnTo>
                  <a:lnTo>
                    <a:pt x="42" y="70"/>
                  </a:lnTo>
                  <a:lnTo>
                    <a:pt x="46" y="62"/>
                  </a:lnTo>
                  <a:lnTo>
                    <a:pt x="48" y="52"/>
                  </a:lnTo>
                  <a:lnTo>
                    <a:pt x="48" y="46"/>
                  </a:lnTo>
                  <a:lnTo>
                    <a:pt x="46" y="42"/>
                  </a:lnTo>
                  <a:lnTo>
                    <a:pt x="42" y="38"/>
                  </a:lnTo>
                  <a:lnTo>
                    <a:pt x="36" y="34"/>
                  </a:lnTo>
                  <a:lnTo>
                    <a:pt x="40" y="32"/>
                  </a:lnTo>
                  <a:lnTo>
                    <a:pt x="44" y="28"/>
                  </a:lnTo>
                  <a:lnTo>
                    <a:pt x="46" y="24"/>
                  </a:lnTo>
                  <a:lnTo>
                    <a:pt x="46" y="18"/>
                  </a:lnTo>
                  <a:lnTo>
                    <a:pt x="44" y="12"/>
                  </a:lnTo>
                  <a:lnTo>
                    <a:pt x="40" y="6"/>
                  </a:lnTo>
                  <a:lnTo>
                    <a:pt x="34" y="2"/>
                  </a:lnTo>
                  <a:lnTo>
                    <a:pt x="24" y="0"/>
                  </a:lnTo>
                  <a:lnTo>
                    <a:pt x="14" y="2"/>
                  </a:lnTo>
                  <a:lnTo>
                    <a:pt x="8" y="6"/>
                  </a:lnTo>
                  <a:lnTo>
                    <a:pt x="2" y="12"/>
                  </a:lnTo>
                  <a:lnTo>
                    <a:pt x="2" y="18"/>
                  </a:lnTo>
                  <a:lnTo>
                    <a:pt x="2" y="24"/>
                  </a:lnTo>
                  <a:lnTo>
                    <a:pt x="4" y="28"/>
                  </a:lnTo>
                  <a:lnTo>
                    <a:pt x="8" y="32"/>
                  </a:lnTo>
                  <a:lnTo>
                    <a:pt x="12" y="34"/>
                  </a:lnTo>
                  <a:lnTo>
                    <a:pt x="6" y="38"/>
                  </a:lnTo>
                  <a:lnTo>
                    <a:pt x="2" y="42"/>
                  </a:lnTo>
                  <a:close/>
                  <a:moveTo>
                    <a:pt x="18" y="14"/>
                  </a:moveTo>
                  <a:lnTo>
                    <a:pt x="18" y="14"/>
                  </a:lnTo>
                  <a:lnTo>
                    <a:pt x="20" y="12"/>
                  </a:lnTo>
                  <a:lnTo>
                    <a:pt x="24" y="10"/>
                  </a:lnTo>
                  <a:lnTo>
                    <a:pt x="28" y="12"/>
                  </a:lnTo>
                  <a:lnTo>
                    <a:pt x="30" y="14"/>
                  </a:lnTo>
                  <a:lnTo>
                    <a:pt x="32" y="16"/>
                  </a:lnTo>
                  <a:lnTo>
                    <a:pt x="32" y="20"/>
                  </a:lnTo>
                  <a:lnTo>
                    <a:pt x="32" y="24"/>
                  </a:lnTo>
                  <a:lnTo>
                    <a:pt x="30" y="26"/>
                  </a:lnTo>
                  <a:lnTo>
                    <a:pt x="28" y="28"/>
                  </a:lnTo>
                  <a:lnTo>
                    <a:pt x="24" y="28"/>
                  </a:lnTo>
                  <a:lnTo>
                    <a:pt x="20" y="28"/>
                  </a:lnTo>
                  <a:lnTo>
                    <a:pt x="18" y="26"/>
                  </a:lnTo>
                  <a:lnTo>
                    <a:pt x="16" y="24"/>
                  </a:lnTo>
                  <a:lnTo>
                    <a:pt x="14" y="20"/>
                  </a:lnTo>
                  <a:lnTo>
                    <a:pt x="16" y="16"/>
                  </a:lnTo>
                  <a:lnTo>
                    <a:pt x="18" y="14"/>
                  </a:lnTo>
                  <a:close/>
                  <a:moveTo>
                    <a:pt x="16" y="44"/>
                  </a:moveTo>
                  <a:lnTo>
                    <a:pt x="16" y="44"/>
                  </a:lnTo>
                  <a:lnTo>
                    <a:pt x="20" y="42"/>
                  </a:lnTo>
                  <a:lnTo>
                    <a:pt x="24" y="40"/>
                  </a:lnTo>
                  <a:lnTo>
                    <a:pt x="28" y="42"/>
                  </a:lnTo>
                  <a:lnTo>
                    <a:pt x="32" y="44"/>
                  </a:lnTo>
                  <a:lnTo>
                    <a:pt x="34" y="48"/>
                  </a:lnTo>
                  <a:lnTo>
                    <a:pt x="34" y="52"/>
                  </a:lnTo>
                  <a:lnTo>
                    <a:pt x="34" y="58"/>
                  </a:lnTo>
                  <a:lnTo>
                    <a:pt x="32" y="62"/>
                  </a:lnTo>
                  <a:lnTo>
                    <a:pt x="28" y="64"/>
                  </a:lnTo>
                  <a:lnTo>
                    <a:pt x="24" y="64"/>
                  </a:lnTo>
                  <a:lnTo>
                    <a:pt x="20" y="64"/>
                  </a:lnTo>
                  <a:lnTo>
                    <a:pt x="16" y="60"/>
                  </a:lnTo>
                  <a:lnTo>
                    <a:pt x="14" y="58"/>
                  </a:lnTo>
                  <a:lnTo>
                    <a:pt x="14" y="52"/>
                  </a:lnTo>
                  <a:lnTo>
                    <a:pt x="14" y="48"/>
                  </a:lnTo>
                  <a:lnTo>
                    <a:pt x="16" y="44"/>
                  </a:lnTo>
                  <a:close/>
                </a:path>
              </a:pathLst>
            </a:custGeom>
            <a:solidFill>
              <a:srgbClr val="000000"/>
            </a:solidFill>
            <a:ln w="9525">
              <a:noFill/>
              <a:round/>
              <a:headEnd/>
              <a:tailEnd/>
            </a:ln>
          </p:spPr>
          <p:txBody>
            <a:bodyPr/>
            <a:lstStyle/>
            <a:p>
              <a:endParaRPr lang="en-IN"/>
            </a:p>
          </p:txBody>
        </p:sp>
        <p:sp>
          <p:nvSpPr>
            <p:cNvPr id="109601" name="Freeform 162"/>
            <p:cNvSpPr>
              <a:spLocks/>
            </p:cNvSpPr>
            <p:nvPr/>
          </p:nvSpPr>
          <p:spPr bwMode="auto">
            <a:xfrm>
              <a:off x="1927935" y="4254092"/>
              <a:ext cx="50800" cy="117475"/>
            </a:xfrm>
            <a:custGeom>
              <a:avLst/>
              <a:gdLst>
                <a:gd name="T0" fmla="*/ 2147483646 w 32"/>
                <a:gd name="T1" fmla="*/ 0 h 74"/>
                <a:gd name="T2" fmla="*/ 2147483646 w 32"/>
                <a:gd name="T3" fmla="*/ 0 h 74"/>
                <a:gd name="T4" fmla="*/ 2147483646 w 32"/>
                <a:gd name="T5" fmla="*/ 0 h 74"/>
                <a:gd name="T6" fmla="*/ 2147483646 w 32"/>
                <a:gd name="T7" fmla="*/ 2147483646 h 74"/>
                <a:gd name="T8" fmla="*/ 2147483646 w 32"/>
                <a:gd name="T9" fmla="*/ 2147483646 h 74"/>
                <a:gd name="T10" fmla="*/ 2147483646 w 32"/>
                <a:gd name="T11" fmla="*/ 2147483646 h 74"/>
                <a:gd name="T12" fmla="*/ 0 w 32"/>
                <a:gd name="T13" fmla="*/ 2147483646 h 74"/>
                <a:gd name="T14" fmla="*/ 0 w 32"/>
                <a:gd name="T15" fmla="*/ 2147483646 h 74"/>
                <a:gd name="T16" fmla="*/ 0 w 32"/>
                <a:gd name="T17" fmla="*/ 2147483646 h 74"/>
                <a:gd name="T18" fmla="*/ 2147483646 w 32"/>
                <a:gd name="T19" fmla="*/ 2147483646 h 74"/>
                <a:gd name="T20" fmla="*/ 2147483646 w 32"/>
                <a:gd name="T21" fmla="*/ 2147483646 h 74"/>
                <a:gd name="T22" fmla="*/ 2147483646 w 32"/>
                <a:gd name="T23" fmla="*/ 2147483646 h 74"/>
                <a:gd name="T24" fmla="*/ 2147483646 w 32"/>
                <a:gd name="T25" fmla="*/ 2147483646 h 74"/>
                <a:gd name="T26" fmla="*/ 2147483646 w 32"/>
                <a:gd name="T27" fmla="*/ 0 h 74"/>
                <a:gd name="T28" fmla="*/ 2147483646 w 32"/>
                <a:gd name="T29" fmla="*/ 0 h 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 h="74">
                  <a:moveTo>
                    <a:pt x="32" y="0"/>
                  </a:moveTo>
                  <a:lnTo>
                    <a:pt x="22" y="0"/>
                  </a:lnTo>
                  <a:lnTo>
                    <a:pt x="18" y="6"/>
                  </a:lnTo>
                  <a:lnTo>
                    <a:pt x="12" y="12"/>
                  </a:lnTo>
                  <a:lnTo>
                    <a:pt x="0" y="18"/>
                  </a:lnTo>
                  <a:lnTo>
                    <a:pt x="0" y="32"/>
                  </a:lnTo>
                  <a:lnTo>
                    <a:pt x="10" y="28"/>
                  </a:lnTo>
                  <a:lnTo>
                    <a:pt x="18" y="20"/>
                  </a:lnTo>
                  <a:lnTo>
                    <a:pt x="18" y="74"/>
                  </a:lnTo>
                  <a:lnTo>
                    <a:pt x="32" y="74"/>
                  </a:lnTo>
                  <a:lnTo>
                    <a:pt x="32" y="0"/>
                  </a:lnTo>
                  <a:close/>
                </a:path>
              </a:pathLst>
            </a:custGeom>
            <a:solidFill>
              <a:srgbClr val="000000"/>
            </a:solidFill>
            <a:ln w="9525">
              <a:noFill/>
              <a:round/>
              <a:headEnd/>
              <a:tailEnd/>
            </a:ln>
          </p:spPr>
          <p:txBody>
            <a:bodyPr/>
            <a:lstStyle/>
            <a:p>
              <a:endParaRPr lang="en-IN"/>
            </a:p>
          </p:txBody>
        </p:sp>
        <p:sp>
          <p:nvSpPr>
            <p:cNvPr id="109602" name="Freeform 163"/>
            <p:cNvSpPr>
              <a:spLocks/>
            </p:cNvSpPr>
            <p:nvPr/>
          </p:nvSpPr>
          <p:spPr bwMode="auto">
            <a:xfrm>
              <a:off x="2010485" y="4254092"/>
              <a:ext cx="79375" cy="117475"/>
            </a:xfrm>
            <a:custGeom>
              <a:avLst/>
              <a:gdLst>
                <a:gd name="T0" fmla="*/ 2147483646 w 50"/>
                <a:gd name="T1" fmla="*/ 2147483646 h 74"/>
                <a:gd name="T2" fmla="*/ 2147483646 w 50"/>
                <a:gd name="T3" fmla="*/ 2147483646 h 74"/>
                <a:gd name="T4" fmla="*/ 2147483646 w 50"/>
                <a:gd name="T5" fmla="*/ 2147483646 h 74"/>
                <a:gd name="T6" fmla="*/ 2147483646 w 50"/>
                <a:gd name="T7" fmla="*/ 2147483646 h 74"/>
                <a:gd name="T8" fmla="*/ 2147483646 w 50"/>
                <a:gd name="T9" fmla="*/ 2147483646 h 74"/>
                <a:gd name="T10" fmla="*/ 2147483646 w 50"/>
                <a:gd name="T11" fmla="*/ 2147483646 h 74"/>
                <a:gd name="T12" fmla="*/ 2147483646 w 50"/>
                <a:gd name="T13" fmla="*/ 2147483646 h 74"/>
                <a:gd name="T14" fmla="*/ 2147483646 w 50"/>
                <a:gd name="T15" fmla="*/ 2147483646 h 74"/>
                <a:gd name="T16" fmla="*/ 2147483646 w 50"/>
                <a:gd name="T17" fmla="*/ 2147483646 h 74"/>
                <a:gd name="T18" fmla="*/ 2147483646 w 50"/>
                <a:gd name="T19" fmla="*/ 2147483646 h 74"/>
                <a:gd name="T20" fmla="*/ 2147483646 w 50"/>
                <a:gd name="T21" fmla="*/ 2147483646 h 74"/>
                <a:gd name="T22" fmla="*/ 2147483646 w 50"/>
                <a:gd name="T23" fmla="*/ 2147483646 h 74"/>
                <a:gd name="T24" fmla="*/ 2147483646 w 50"/>
                <a:gd name="T25" fmla="*/ 2147483646 h 74"/>
                <a:gd name="T26" fmla="*/ 2147483646 w 50"/>
                <a:gd name="T27" fmla="*/ 2147483646 h 74"/>
                <a:gd name="T28" fmla="*/ 2147483646 w 50"/>
                <a:gd name="T29" fmla="*/ 2147483646 h 74"/>
                <a:gd name="T30" fmla="*/ 2147483646 w 50"/>
                <a:gd name="T31" fmla="*/ 2147483646 h 74"/>
                <a:gd name="T32" fmla="*/ 2147483646 w 50"/>
                <a:gd name="T33" fmla="*/ 0 h 74"/>
                <a:gd name="T34" fmla="*/ 2147483646 w 50"/>
                <a:gd name="T35" fmla="*/ 0 h 74"/>
                <a:gd name="T36" fmla="*/ 2147483646 w 50"/>
                <a:gd name="T37" fmla="*/ 0 h 74"/>
                <a:gd name="T38" fmla="*/ 2147483646 w 50"/>
                <a:gd name="T39" fmla="*/ 2147483646 h 74"/>
                <a:gd name="T40" fmla="*/ 2147483646 w 50"/>
                <a:gd name="T41" fmla="*/ 2147483646 h 74"/>
                <a:gd name="T42" fmla="*/ 2147483646 w 50"/>
                <a:gd name="T43" fmla="*/ 2147483646 h 74"/>
                <a:gd name="T44" fmla="*/ 2147483646 w 50"/>
                <a:gd name="T45" fmla="*/ 2147483646 h 74"/>
                <a:gd name="T46" fmla="*/ 2147483646 w 50"/>
                <a:gd name="T47" fmla="*/ 2147483646 h 74"/>
                <a:gd name="T48" fmla="*/ 2147483646 w 50"/>
                <a:gd name="T49" fmla="*/ 2147483646 h 74"/>
                <a:gd name="T50" fmla="*/ 2147483646 w 50"/>
                <a:gd name="T51" fmla="*/ 2147483646 h 74"/>
                <a:gd name="T52" fmla="*/ 2147483646 w 50"/>
                <a:gd name="T53" fmla="*/ 2147483646 h 74"/>
                <a:gd name="T54" fmla="*/ 2147483646 w 50"/>
                <a:gd name="T55" fmla="*/ 2147483646 h 74"/>
                <a:gd name="T56" fmla="*/ 2147483646 w 50"/>
                <a:gd name="T57" fmla="*/ 2147483646 h 74"/>
                <a:gd name="T58" fmla="*/ 2147483646 w 50"/>
                <a:gd name="T59" fmla="*/ 2147483646 h 74"/>
                <a:gd name="T60" fmla="*/ 2147483646 w 50"/>
                <a:gd name="T61" fmla="*/ 2147483646 h 74"/>
                <a:gd name="T62" fmla="*/ 2147483646 w 50"/>
                <a:gd name="T63" fmla="*/ 2147483646 h 74"/>
                <a:gd name="T64" fmla="*/ 2147483646 w 50"/>
                <a:gd name="T65" fmla="*/ 2147483646 h 74"/>
                <a:gd name="T66" fmla="*/ 2147483646 w 50"/>
                <a:gd name="T67" fmla="*/ 2147483646 h 74"/>
                <a:gd name="T68" fmla="*/ 2147483646 w 50"/>
                <a:gd name="T69" fmla="*/ 2147483646 h 74"/>
                <a:gd name="T70" fmla="*/ 2147483646 w 50"/>
                <a:gd name="T71" fmla="*/ 2147483646 h 74"/>
                <a:gd name="T72" fmla="*/ 2147483646 w 50"/>
                <a:gd name="T73" fmla="*/ 2147483646 h 74"/>
                <a:gd name="T74" fmla="*/ 2147483646 w 50"/>
                <a:gd name="T75" fmla="*/ 2147483646 h 74"/>
                <a:gd name="T76" fmla="*/ 2147483646 w 50"/>
                <a:gd name="T77" fmla="*/ 2147483646 h 74"/>
                <a:gd name="T78" fmla="*/ 2147483646 w 50"/>
                <a:gd name="T79" fmla="*/ 2147483646 h 74"/>
                <a:gd name="T80" fmla="*/ 2147483646 w 50"/>
                <a:gd name="T81" fmla="*/ 2147483646 h 74"/>
                <a:gd name="T82" fmla="*/ 2147483646 w 50"/>
                <a:gd name="T83" fmla="*/ 2147483646 h 74"/>
                <a:gd name="T84" fmla="*/ 2147483646 w 50"/>
                <a:gd name="T85" fmla="*/ 2147483646 h 74"/>
                <a:gd name="T86" fmla="*/ 2147483646 w 50"/>
                <a:gd name="T87" fmla="*/ 2147483646 h 74"/>
                <a:gd name="T88" fmla="*/ 2147483646 w 50"/>
                <a:gd name="T89" fmla="*/ 2147483646 h 74"/>
                <a:gd name="T90" fmla="*/ 2147483646 w 50"/>
                <a:gd name="T91" fmla="*/ 2147483646 h 74"/>
                <a:gd name="T92" fmla="*/ 0 w 50"/>
                <a:gd name="T93" fmla="*/ 2147483646 h 74"/>
                <a:gd name="T94" fmla="*/ 2147483646 w 50"/>
                <a:gd name="T95" fmla="*/ 2147483646 h 74"/>
                <a:gd name="T96" fmla="*/ 2147483646 w 50"/>
                <a:gd name="T97" fmla="*/ 2147483646 h 74"/>
                <a:gd name="T98" fmla="*/ 2147483646 w 50"/>
                <a:gd name="T99" fmla="*/ 2147483646 h 74"/>
                <a:gd name="T100" fmla="*/ 2147483646 w 50"/>
                <a:gd name="T101" fmla="*/ 2147483646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 h="74">
                  <a:moveTo>
                    <a:pt x="22" y="62"/>
                  </a:moveTo>
                  <a:lnTo>
                    <a:pt x="22" y="62"/>
                  </a:lnTo>
                  <a:lnTo>
                    <a:pt x="26" y="58"/>
                  </a:lnTo>
                  <a:lnTo>
                    <a:pt x="34" y="48"/>
                  </a:lnTo>
                  <a:lnTo>
                    <a:pt x="44" y="40"/>
                  </a:lnTo>
                  <a:lnTo>
                    <a:pt x="48" y="30"/>
                  </a:lnTo>
                  <a:lnTo>
                    <a:pt x="50" y="20"/>
                  </a:lnTo>
                  <a:lnTo>
                    <a:pt x="48" y="12"/>
                  </a:lnTo>
                  <a:lnTo>
                    <a:pt x="44" y="6"/>
                  </a:lnTo>
                  <a:lnTo>
                    <a:pt x="36" y="2"/>
                  </a:lnTo>
                  <a:lnTo>
                    <a:pt x="26" y="0"/>
                  </a:lnTo>
                  <a:lnTo>
                    <a:pt x="18" y="0"/>
                  </a:lnTo>
                  <a:lnTo>
                    <a:pt x="10" y="4"/>
                  </a:lnTo>
                  <a:lnTo>
                    <a:pt x="4" y="12"/>
                  </a:lnTo>
                  <a:lnTo>
                    <a:pt x="2" y="22"/>
                  </a:lnTo>
                  <a:lnTo>
                    <a:pt x="16" y="24"/>
                  </a:lnTo>
                  <a:lnTo>
                    <a:pt x="18" y="18"/>
                  </a:lnTo>
                  <a:lnTo>
                    <a:pt x="20" y="14"/>
                  </a:lnTo>
                  <a:lnTo>
                    <a:pt x="22" y="12"/>
                  </a:lnTo>
                  <a:lnTo>
                    <a:pt x="26" y="12"/>
                  </a:lnTo>
                  <a:lnTo>
                    <a:pt x="30" y="12"/>
                  </a:lnTo>
                  <a:lnTo>
                    <a:pt x="34" y="14"/>
                  </a:lnTo>
                  <a:lnTo>
                    <a:pt x="36" y="18"/>
                  </a:lnTo>
                  <a:lnTo>
                    <a:pt x="36" y="22"/>
                  </a:lnTo>
                  <a:lnTo>
                    <a:pt x="36" y="26"/>
                  </a:lnTo>
                  <a:lnTo>
                    <a:pt x="34" y="30"/>
                  </a:lnTo>
                  <a:lnTo>
                    <a:pt x="22" y="42"/>
                  </a:lnTo>
                  <a:lnTo>
                    <a:pt x="12" y="52"/>
                  </a:lnTo>
                  <a:lnTo>
                    <a:pt x="6" y="60"/>
                  </a:lnTo>
                  <a:lnTo>
                    <a:pt x="2" y="68"/>
                  </a:lnTo>
                  <a:lnTo>
                    <a:pt x="0" y="74"/>
                  </a:lnTo>
                  <a:lnTo>
                    <a:pt x="50" y="74"/>
                  </a:lnTo>
                  <a:lnTo>
                    <a:pt x="50" y="62"/>
                  </a:lnTo>
                  <a:lnTo>
                    <a:pt x="22" y="62"/>
                  </a:lnTo>
                  <a:close/>
                </a:path>
              </a:pathLst>
            </a:custGeom>
            <a:solidFill>
              <a:srgbClr val="000000"/>
            </a:solidFill>
            <a:ln w="9525">
              <a:noFill/>
              <a:round/>
              <a:headEnd/>
              <a:tailEnd/>
            </a:ln>
          </p:spPr>
          <p:txBody>
            <a:bodyPr/>
            <a:lstStyle/>
            <a:p>
              <a:endParaRPr lang="en-IN"/>
            </a:p>
          </p:txBody>
        </p:sp>
        <p:sp>
          <p:nvSpPr>
            <p:cNvPr id="109603" name="Freeform 164"/>
            <p:cNvSpPr>
              <a:spLocks noEditPoints="1"/>
            </p:cNvSpPr>
            <p:nvPr/>
          </p:nvSpPr>
          <p:spPr bwMode="auto">
            <a:xfrm>
              <a:off x="2797885" y="4254092"/>
              <a:ext cx="79375" cy="120650"/>
            </a:xfrm>
            <a:custGeom>
              <a:avLst/>
              <a:gdLst>
                <a:gd name="T0" fmla="*/ 2147483646 w 50"/>
                <a:gd name="T1" fmla="*/ 2147483646 h 76"/>
                <a:gd name="T2" fmla="*/ 2147483646 w 50"/>
                <a:gd name="T3" fmla="*/ 0 h 76"/>
                <a:gd name="T4" fmla="*/ 2147483646 w 50"/>
                <a:gd name="T5" fmla="*/ 0 h 76"/>
                <a:gd name="T6" fmla="*/ 2147483646 w 50"/>
                <a:gd name="T7" fmla="*/ 2147483646 h 76"/>
                <a:gd name="T8" fmla="*/ 2147483646 w 50"/>
                <a:gd name="T9" fmla="*/ 2147483646 h 76"/>
                <a:gd name="T10" fmla="*/ 2147483646 w 50"/>
                <a:gd name="T11" fmla="*/ 2147483646 h 76"/>
                <a:gd name="T12" fmla="*/ 0 w 50"/>
                <a:gd name="T13" fmla="*/ 2147483646 h 76"/>
                <a:gd name="T14" fmla="*/ 2147483646 w 50"/>
                <a:gd name="T15" fmla="*/ 2147483646 h 76"/>
                <a:gd name="T16" fmla="*/ 2147483646 w 50"/>
                <a:gd name="T17" fmla="*/ 2147483646 h 76"/>
                <a:gd name="T18" fmla="*/ 2147483646 w 50"/>
                <a:gd name="T19" fmla="*/ 2147483646 h 76"/>
                <a:gd name="T20" fmla="*/ 2147483646 w 50"/>
                <a:gd name="T21" fmla="*/ 2147483646 h 76"/>
                <a:gd name="T22" fmla="*/ 2147483646 w 50"/>
                <a:gd name="T23" fmla="*/ 2147483646 h 76"/>
                <a:gd name="T24" fmla="*/ 2147483646 w 50"/>
                <a:gd name="T25" fmla="*/ 2147483646 h 76"/>
                <a:gd name="T26" fmla="*/ 2147483646 w 50"/>
                <a:gd name="T27" fmla="*/ 2147483646 h 76"/>
                <a:gd name="T28" fmla="*/ 2147483646 w 50"/>
                <a:gd name="T29" fmla="*/ 2147483646 h 76"/>
                <a:gd name="T30" fmla="*/ 2147483646 w 50"/>
                <a:gd name="T31" fmla="*/ 2147483646 h 76"/>
                <a:gd name="T32" fmla="*/ 2147483646 w 50"/>
                <a:gd name="T33" fmla="*/ 2147483646 h 76"/>
                <a:gd name="T34" fmla="*/ 2147483646 w 50"/>
                <a:gd name="T35" fmla="*/ 2147483646 h 76"/>
                <a:gd name="T36" fmla="*/ 2147483646 w 50"/>
                <a:gd name="T37" fmla="*/ 2147483646 h 76"/>
                <a:gd name="T38" fmla="*/ 2147483646 w 50"/>
                <a:gd name="T39" fmla="*/ 2147483646 h 76"/>
                <a:gd name="T40" fmla="*/ 2147483646 w 50"/>
                <a:gd name="T41" fmla="*/ 2147483646 h 76"/>
                <a:gd name="T42" fmla="*/ 2147483646 w 50"/>
                <a:gd name="T43" fmla="*/ 2147483646 h 76"/>
                <a:gd name="T44" fmla="*/ 2147483646 w 50"/>
                <a:gd name="T45" fmla="*/ 2147483646 h 76"/>
                <a:gd name="T46" fmla="*/ 2147483646 w 50"/>
                <a:gd name="T47" fmla="*/ 2147483646 h 76"/>
                <a:gd name="T48" fmla="*/ 2147483646 w 50"/>
                <a:gd name="T49" fmla="*/ 2147483646 h 76"/>
                <a:gd name="T50" fmla="*/ 2147483646 w 50"/>
                <a:gd name="T51" fmla="*/ 2147483646 h 76"/>
                <a:gd name="T52" fmla="*/ 2147483646 w 50"/>
                <a:gd name="T53" fmla="*/ 2147483646 h 76"/>
                <a:gd name="T54" fmla="*/ 2147483646 w 50"/>
                <a:gd name="T55" fmla="*/ 2147483646 h 76"/>
                <a:gd name="T56" fmla="*/ 2147483646 w 50"/>
                <a:gd name="T57" fmla="*/ 2147483646 h 76"/>
                <a:gd name="T58" fmla="*/ 2147483646 w 50"/>
                <a:gd name="T59" fmla="*/ 2147483646 h 76"/>
                <a:gd name="T60" fmla="*/ 2147483646 w 50"/>
                <a:gd name="T61" fmla="*/ 2147483646 h 76"/>
                <a:gd name="T62" fmla="*/ 2147483646 w 50"/>
                <a:gd name="T63" fmla="*/ 2147483646 h 76"/>
                <a:gd name="T64" fmla="*/ 2147483646 w 50"/>
                <a:gd name="T65" fmla="*/ 2147483646 h 76"/>
                <a:gd name="T66" fmla="*/ 2147483646 w 50"/>
                <a:gd name="T67" fmla="*/ 2147483646 h 76"/>
                <a:gd name="T68" fmla="*/ 2147483646 w 50"/>
                <a:gd name="T69" fmla="*/ 2147483646 h 76"/>
                <a:gd name="T70" fmla="*/ 2147483646 w 50"/>
                <a:gd name="T71" fmla="*/ 2147483646 h 76"/>
                <a:gd name="T72" fmla="*/ 2147483646 w 50"/>
                <a:gd name="T73" fmla="*/ 2147483646 h 76"/>
                <a:gd name="T74" fmla="*/ 2147483646 w 50"/>
                <a:gd name="T75" fmla="*/ 2147483646 h 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0" h="76">
                  <a:moveTo>
                    <a:pt x="42" y="4"/>
                  </a:moveTo>
                  <a:lnTo>
                    <a:pt x="42" y="4"/>
                  </a:lnTo>
                  <a:lnTo>
                    <a:pt x="36" y="0"/>
                  </a:lnTo>
                  <a:lnTo>
                    <a:pt x="28" y="0"/>
                  </a:lnTo>
                  <a:lnTo>
                    <a:pt x="22" y="0"/>
                  </a:lnTo>
                  <a:lnTo>
                    <a:pt x="16" y="2"/>
                  </a:lnTo>
                  <a:lnTo>
                    <a:pt x="12" y="4"/>
                  </a:lnTo>
                  <a:lnTo>
                    <a:pt x="8" y="8"/>
                  </a:lnTo>
                  <a:lnTo>
                    <a:pt x="4" y="14"/>
                  </a:lnTo>
                  <a:lnTo>
                    <a:pt x="2" y="20"/>
                  </a:lnTo>
                  <a:lnTo>
                    <a:pt x="0" y="38"/>
                  </a:lnTo>
                  <a:lnTo>
                    <a:pt x="2" y="56"/>
                  </a:lnTo>
                  <a:lnTo>
                    <a:pt x="4" y="62"/>
                  </a:lnTo>
                  <a:lnTo>
                    <a:pt x="8" y="66"/>
                  </a:lnTo>
                  <a:lnTo>
                    <a:pt x="16" y="74"/>
                  </a:lnTo>
                  <a:lnTo>
                    <a:pt x="26" y="76"/>
                  </a:lnTo>
                  <a:lnTo>
                    <a:pt x="36" y="74"/>
                  </a:lnTo>
                  <a:lnTo>
                    <a:pt x="44" y="68"/>
                  </a:lnTo>
                  <a:lnTo>
                    <a:pt x="48" y="60"/>
                  </a:lnTo>
                  <a:lnTo>
                    <a:pt x="50" y="50"/>
                  </a:lnTo>
                  <a:lnTo>
                    <a:pt x="48" y="40"/>
                  </a:lnTo>
                  <a:lnTo>
                    <a:pt x="44" y="32"/>
                  </a:lnTo>
                  <a:lnTo>
                    <a:pt x="36" y="28"/>
                  </a:lnTo>
                  <a:lnTo>
                    <a:pt x="28" y="26"/>
                  </a:lnTo>
                  <a:lnTo>
                    <a:pt x="20" y="28"/>
                  </a:lnTo>
                  <a:lnTo>
                    <a:pt x="14" y="32"/>
                  </a:lnTo>
                  <a:lnTo>
                    <a:pt x="16" y="22"/>
                  </a:lnTo>
                  <a:lnTo>
                    <a:pt x="18" y="16"/>
                  </a:lnTo>
                  <a:lnTo>
                    <a:pt x="22" y="12"/>
                  </a:lnTo>
                  <a:lnTo>
                    <a:pt x="26" y="12"/>
                  </a:lnTo>
                  <a:lnTo>
                    <a:pt x="32" y="14"/>
                  </a:lnTo>
                  <a:lnTo>
                    <a:pt x="34" y="20"/>
                  </a:lnTo>
                  <a:lnTo>
                    <a:pt x="48" y="18"/>
                  </a:lnTo>
                  <a:lnTo>
                    <a:pt x="46" y="10"/>
                  </a:lnTo>
                  <a:lnTo>
                    <a:pt x="42" y="4"/>
                  </a:lnTo>
                  <a:close/>
                  <a:moveTo>
                    <a:pt x="18" y="40"/>
                  </a:moveTo>
                  <a:lnTo>
                    <a:pt x="18" y="40"/>
                  </a:lnTo>
                  <a:lnTo>
                    <a:pt x="22" y="38"/>
                  </a:lnTo>
                  <a:lnTo>
                    <a:pt x="26" y="36"/>
                  </a:lnTo>
                  <a:lnTo>
                    <a:pt x="30" y="38"/>
                  </a:lnTo>
                  <a:lnTo>
                    <a:pt x="32" y="40"/>
                  </a:lnTo>
                  <a:lnTo>
                    <a:pt x="36" y="44"/>
                  </a:lnTo>
                  <a:lnTo>
                    <a:pt x="36" y="50"/>
                  </a:lnTo>
                  <a:lnTo>
                    <a:pt x="36" y="56"/>
                  </a:lnTo>
                  <a:lnTo>
                    <a:pt x="34" y="60"/>
                  </a:lnTo>
                  <a:lnTo>
                    <a:pt x="30" y="64"/>
                  </a:lnTo>
                  <a:lnTo>
                    <a:pt x="26" y="64"/>
                  </a:lnTo>
                  <a:lnTo>
                    <a:pt x="22" y="62"/>
                  </a:lnTo>
                  <a:lnTo>
                    <a:pt x="20" y="60"/>
                  </a:lnTo>
                  <a:lnTo>
                    <a:pt x="16" y="56"/>
                  </a:lnTo>
                  <a:lnTo>
                    <a:pt x="16" y="50"/>
                  </a:lnTo>
                  <a:lnTo>
                    <a:pt x="16" y="44"/>
                  </a:lnTo>
                  <a:lnTo>
                    <a:pt x="18" y="40"/>
                  </a:lnTo>
                  <a:close/>
                </a:path>
              </a:pathLst>
            </a:custGeom>
            <a:solidFill>
              <a:srgbClr val="000000"/>
            </a:solidFill>
            <a:ln w="9525">
              <a:noFill/>
              <a:round/>
              <a:headEnd/>
              <a:tailEnd/>
            </a:ln>
          </p:spPr>
          <p:txBody>
            <a:bodyPr/>
            <a:lstStyle/>
            <a:p>
              <a:endParaRPr lang="en-IN"/>
            </a:p>
          </p:txBody>
        </p:sp>
        <p:sp>
          <p:nvSpPr>
            <p:cNvPr id="109604" name="Freeform 165"/>
            <p:cNvSpPr>
              <a:spLocks/>
            </p:cNvSpPr>
            <p:nvPr/>
          </p:nvSpPr>
          <p:spPr bwMode="auto">
            <a:xfrm>
              <a:off x="3312235" y="4254092"/>
              <a:ext cx="50800" cy="117475"/>
            </a:xfrm>
            <a:custGeom>
              <a:avLst/>
              <a:gdLst>
                <a:gd name="T0" fmla="*/ 2147483646 w 32"/>
                <a:gd name="T1" fmla="*/ 0 h 74"/>
                <a:gd name="T2" fmla="*/ 2147483646 w 32"/>
                <a:gd name="T3" fmla="*/ 0 h 74"/>
                <a:gd name="T4" fmla="*/ 2147483646 w 32"/>
                <a:gd name="T5" fmla="*/ 0 h 74"/>
                <a:gd name="T6" fmla="*/ 2147483646 w 32"/>
                <a:gd name="T7" fmla="*/ 2147483646 h 74"/>
                <a:gd name="T8" fmla="*/ 2147483646 w 32"/>
                <a:gd name="T9" fmla="*/ 2147483646 h 74"/>
                <a:gd name="T10" fmla="*/ 2147483646 w 32"/>
                <a:gd name="T11" fmla="*/ 2147483646 h 74"/>
                <a:gd name="T12" fmla="*/ 0 w 32"/>
                <a:gd name="T13" fmla="*/ 2147483646 h 74"/>
                <a:gd name="T14" fmla="*/ 0 w 32"/>
                <a:gd name="T15" fmla="*/ 2147483646 h 74"/>
                <a:gd name="T16" fmla="*/ 0 w 32"/>
                <a:gd name="T17" fmla="*/ 2147483646 h 74"/>
                <a:gd name="T18" fmla="*/ 2147483646 w 32"/>
                <a:gd name="T19" fmla="*/ 2147483646 h 74"/>
                <a:gd name="T20" fmla="*/ 2147483646 w 32"/>
                <a:gd name="T21" fmla="*/ 2147483646 h 74"/>
                <a:gd name="T22" fmla="*/ 2147483646 w 32"/>
                <a:gd name="T23" fmla="*/ 2147483646 h 74"/>
                <a:gd name="T24" fmla="*/ 2147483646 w 32"/>
                <a:gd name="T25" fmla="*/ 2147483646 h 74"/>
                <a:gd name="T26" fmla="*/ 2147483646 w 32"/>
                <a:gd name="T27" fmla="*/ 0 h 74"/>
                <a:gd name="T28" fmla="*/ 2147483646 w 32"/>
                <a:gd name="T29" fmla="*/ 0 h 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 h="74">
                  <a:moveTo>
                    <a:pt x="32" y="0"/>
                  </a:moveTo>
                  <a:lnTo>
                    <a:pt x="20" y="0"/>
                  </a:lnTo>
                  <a:lnTo>
                    <a:pt x="18" y="6"/>
                  </a:lnTo>
                  <a:lnTo>
                    <a:pt x="12" y="12"/>
                  </a:lnTo>
                  <a:lnTo>
                    <a:pt x="0" y="18"/>
                  </a:lnTo>
                  <a:lnTo>
                    <a:pt x="0" y="32"/>
                  </a:lnTo>
                  <a:lnTo>
                    <a:pt x="10" y="28"/>
                  </a:lnTo>
                  <a:lnTo>
                    <a:pt x="18" y="20"/>
                  </a:lnTo>
                  <a:lnTo>
                    <a:pt x="18" y="74"/>
                  </a:lnTo>
                  <a:lnTo>
                    <a:pt x="32" y="74"/>
                  </a:lnTo>
                  <a:lnTo>
                    <a:pt x="32" y="0"/>
                  </a:lnTo>
                  <a:close/>
                </a:path>
              </a:pathLst>
            </a:custGeom>
            <a:solidFill>
              <a:srgbClr val="000000"/>
            </a:solidFill>
            <a:ln w="9525">
              <a:noFill/>
              <a:round/>
              <a:headEnd/>
              <a:tailEnd/>
            </a:ln>
          </p:spPr>
          <p:txBody>
            <a:bodyPr/>
            <a:lstStyle/>
            <a:p>
              <a:endParaRPr lang="en-IN"/>
            </a:p>
          </p:txBody>
        </p:sp>
        <p:sp>
          <p:nvSpPr>
            <p:cNvPr id="109605" name="Freeform 166"/>
            <p:cNvSpPr>
              <a:spLocks noEditPoints="1"/>
            </p:cNvSpPr>
            <p:nvPr/>
          </p:nvSpPr>
          <p:spPr bwMode="auto">
            <a:xfrm>
              <a:off x="3397960" y="4254092"/>
              <a:ext cx="76200" cy="120650"/>
            </a:xfrm>
            <a:custGeom>
              <a:avLst/>
              <a:gdLst>
                <a:gd name="T0" fmla="*/ 2147483646 w 48"/>
                <a:gd name="T1" fmla="*/ 2147483646 h 76"/>
                <a:gd name="T2" fmla="*/ 2147483646 w 48"/>
                <a:gd name="T3" fmla="*/ 2147483646 h 76"/>
                <a:gd name="T4" fmla="*/ 2147483646 w 48"/>
                <a:gd name="T5" fmla="*/ 2147483646 h 76"/>
                <a:gd name="T6" fmla="*/ 2147483646 w 48"/>
                <a:gd name="T7" fmla="*/ 2147483646 h 76"/>
                <a:gd name="T8" fmla="*/ 0 w 48"/>
                <a:gd name="T9" fmla="*/ 2147483646 h 76"/>
                <a:gd name="T10" fmla="*/ 0 w 48"/>
                <a:gd name="T11" fmla="*/ 2147483646 h 76"/>
                <a:gd name="T12" fmla="*/ 2147483646 w 48"/>
                <a:gd name="T13" fmla="*/ 2147483646 h 76"/>
                <a:gd name="T14" fmla="*/ 2147483646 w 48"/>
                <a:gd name="T15" fmla="*/ 2147483646 h 76"/>
                <a:gd name="T16" fmla="*/ 2147483646 w 48"/>
                <a:gd name="T17" fmla="*/ 2147483646 h 76"/>
                <a:gd name="T18" fmla="*/ 2147483646 w 48"/>
                <a:gd name="T19" fmla="*/ 2147483646 h 76"/>
                <a:gd name="T20" fmla="*/ 2147483646 w 48"/>
                <a:gd name="T21" fmla="*/ 2147483646 h 76"/>
                <a:gd name="T22" fmla="*/ 2147483646 w 48"/>
                <a:gd name="T23" fmla="*/ 2147483646 h 76"/>
                <a:gd name="T24" fmla="*/ 2147483646 w 48"/>
                <a:gd name="T25" fmla="*/ 2147483646 h 76"/>
                <a:gd name="T26" fmla="*/ 2147483646 w 48"/>
                <a:gd name="T27" fmla="*/ 2147483646 h 76"/>
                <a:gd name="T28" fmla="*/ 2147483646 w 48"/>
                <a:gd name="T29" fmla="*/ 2147483646 h 76"/>
                <a:gd name="T30" fmla="*/ 2147483646 w 48"/>
                <a:gd name="T31" fmla="*/ 2147483646 h 76"/>
                <a:gd name="T32" fmla="*/ 2147483646 w 48"/>
                <a:gd name="T33" fmla="*/ 2147483646 h 76"/>
                <a:gd name="T34" fmla="*/ 2147483646 w 48"/>
                <a:gd name="T35" fmla="*/ 2147483646 h 76"/>
                <a:gd name="T36" fmla="*/ 2147483646 w 48"/>
                <a:gd name="T37" fmla="*/ 2147483646 h 76"/>
                <a:gd name="T38" fmla="*/ 2147483646 w 48"/>
                <a:gd name="T39" fmla="*/ 2147483646 h 76"/>
                <a:gd name="T40" fmla="*/ 2147483646 w 48"/>
                <a:gd name="T41" fmla="*/ 2147483646 h 76"/>
                <a:gd name="T42" fmla="*/ 2147483646 w 48"/>
                <a:gd name="T43" fmla="*/ 2147483646 h 76"/>
                <a:gd name="T44" fmla="*/ 2147483646 w 48"/>
                <a:gd name="T45" fmla="*/ 2147483646 h 76"/>
                <a:gd name="T46" fmla="*/ 2147483646 w 48"/>
                <a:gd name="T47" fmla="*/ 2147483646 h 76"/>
                <a:gd name="T48" fmla="*/ 2147483646 w 48"/>
                <a:gd name="T49" fmla="*/ 2147483646 h 76"/>
                <a:gd name="T50" fmla="*/ 2147483646 w 48"/>
                <a:gd name="T51" fmla="*/ 0 h 76"/>
                <a:gd name="T52" fmla="*/ 2147483646 w 48"/>
                <a:gd name="T53" fmla="*/ 0 h 76"/>
                <a:gd name="T54" fmla="*/ 2147483646 w 48"/>
                <a:gd name="T55" fmla="*/ 2147483646 h 76"/>
                <a:gd name="T56" fmla="*/ 2147483646 w 48"/>
                <a:gd name="T57" fmla="*/ 2147483646 h 76"/>
                <a:gd name="T58" fmla="*/ 2147483646 w 48"/>
                <a:gd name="T59" fmla="*/ 2147483646 h 76"/>
                <a:gd name="T60" fmla="*/ 2147483646 w 48"/>
                <a:gd name="T61" fmla="*/ 2147483646 h 76"/>
                <a:gd name="T62" fmla="*/ 2147483646 w 48"/>
                <a:gd name="T63" fmla="*/ 2147483646 h 76"/>
                <a:gd name="T64" fmla="*/ 2147483646 w 48"/>
                <a:gd name="T65" fmla="*/ 2147483646 h 76"/>
                <a:gd name="T66" fmla="*/ 2147483646 w 48"/>
                <a:gd name="T67" fmla="*/ 2147483646 h 76"/>
                <a:gd name="T68" fmla="*/ 2147483646 w 48"/>
                <a:gd name="T69" fmla="*/ 2147483646 h 76"/>
                <a:gd name="T70" fmla="*/ 2147483646 w 48"/>
                <a:gd name="T71" fmla="*/ 2147483646 h 76"/>
                <a:gd name="T72" fmla="*/ 2147483646 w 48"/>
                <a:gd name="T73" fmla="*/ 2147483646 h 76"/>
                <a:gd name="T74" fmla="*/ 2147483646 w 48"/>
                <a:gd name="T75" fmla="*/ 2147483646 h 76"/>
                <a:gd name="T76" fmla="*/ 2147483646 w 48"/>
                <a:gd name="T77" fmla="*/ 2147483646 h 76"/>
                <a:gd name="T78" fmla="*/ 2147483646 w 48"/>
                <a:gd name="T79" fmla="*/ 2147483646 h 76"/>
                <a:gd name="T80" fmla="*/ 2147483646 w 48"/>
                <a:gd name="T81" fmla="*/ 2147483646 h 76"/>
                <a:gd name="T82" fmla="*/ 2147483646 w 48"/>
                <a:gd name="T83" fmla="*/ 2147483646 h 76"/>
                <a:gd name="T84" fmla="*/ 2147483646 w 48"/>
                <a:gd name="T85" fmla="*/ 2147483646 h 76"/>
                <a:gd name="T86" fmla="*/ 2147483646 w 48"/>
                <a:gd name="T87" fmla="*/ 2147483646 h 76"/>
                <a:gd name="T88" fmla="*/ 2147483646 w 48"/>
                <a:gd name="T89" fmla="*/ 2147483646 h 76"/>
                <a:gd name="T90" fmla="*/ 2147483646 w 48"/>
                <a:gd name="T91" fmla="*/ 2147483646 h 76"/>
                <a:gd name="T92" fmla="*/ 2147483646 w 48"/>
                <a:gd name="T93" fmla="*/ 2147483646 h 76"/>
                <a:gd name="T94" fmla="*/ 2147483646 w 48"/>
                <a:gd name="T95" fmla="*/ 2147483646 h 76"/>
                <a:gd name="T96" fmla="*/ 2147483646 w 48"/>
                <a:gd name="T97" fmla="*/ 2147483646 h 76"/>
                <a:gd name="T98" fmla="*/ 2147483646 w 48"/>
                <a:gd name="T99" fmla="*/ 2147483646 h 76"/>
                <a:gd name="T100" fmla="*/ 2147483646 w 48"/>
                <a:gd name="T101" fmla="*/ 2147483646 h 76"/>
                <a:gd name="T102" fmla="*/ 2147483646 w 48"/>
                <a:gd name="T103" fmla="*/ 2147483646 h 76"/>
                <a:gd name="T104" fmla="*/ 2147483646 w 48"/>
                <a:gd name="T105" fmla="*/ 2147483646 h 76"/>
                <a:gd name="T106" fmla="*/ 2147483646 w 48"/>
                <a:gd name="T107" fmla="*/ 2147483646 h 76"/>
                <a:gd name="T108" fmla="*/ 2147483646 w 48"/>
                <a:gd name="T109" fmla="*/ 2147483646 h 76"/>
                <a:gd name="T110" fmla="*/ 2147483646 w 48"/>
                <a:gd name="T111" fmla="*/ 2147483646 h 76"/>
                <a:gd name="T112" fmla="*/ 2147483646 w 48"/>
                <a:gd name="T113" fmla="*/ 2147483646 h 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8" h="76">
                  <a:moveTo>
                    <a:pt x="8" y="8"/>
                  </a:moveTo>
                  <a:lnTo>
                    <a:pt x="8" y="8"/>
                  </a:lnTo>
                  <a:lnTo>
                    <a:pt x="4" y="12"/>
                  </a:lnTo>
                  <a:lnTo>
                    <a:pt x="2" y="20"/>
                  </a:lnTo>
                  <a:lnTo>
                    <a:pt x="0" y="38"/>
                  </a:lnTo>
                  <a:lnTo>
                    <a:pt x="2" y="56"/>
                  </a:lnTo>
                  <a:lnTo>
                    <a:pt x="4" y="62"/>
                  </a:lnTo>
                  <a:lnTo>
                    <a:pt x="6" y="68"/>
                  </a:lnTo>
                  <a:lnTo>
                    <a:pt x="14" y="74"/>
                  </a:lnTo>
                  <a:lnTo>
                    <a:pt x="24" y="76"/>
                  </a:lnTo>
                  <a:lnTo>
                    <a:pt x="34" y="74"/>
                  </a:lnTo>
                  <a:lnTo>
                    <a:pt x="42" y="68"/>
                  </a:lnTo>
                  <a:lnTo>
                    <a:pt x="44" y="62"/>
                  </a:lnTo>
                  <a:lnTo>
                    <a:pt x="46" y="56"/>
                  </a:lnTo>
                  <a:lnTo>
                    <a:pt x="48" y="38"/>
                  </a:lnTo>
                  <a:lnTo>
                    <a:pt x="46" y="20"/>
                  </a:lnTo>
                  <a:lnTo>
                    <a:pt x="44" y="12"/>
                  </a:lnTo>
                  <a:lnTo>
                    <a:pt x="42" y="8"/>
                  </a:lnTo>
                  <a:lnTo>
                    <a:pt x="34" y="2"/>
                  </a:lnTo>
                  <a:lnTo>
                    <a:pt x="24" y="0"/>
                  </a:lnTo>
                  <a:lnTo>
                    <a:pt x="14" y="2"/>
                  </a:lnTo>
                  <a:lnTo>
                    <a:pt x="8" y="8"/>
                  </a:lnTo>
                  <a:close/>
                  <a:moveTo>
                    <a:pt x="28" y="14"/>
                  </a:moveTo>
                  <a:lnTo>
                    <a:pt x="28" y="14"/>
                  </a:lnTo>
                  <a:lnTo>
                    <a:pt x="32" y="20"/>
                  </a:lnTo>
                  <a:lnTo>
                    <a:pt x="34" y="38"/>
                  </a:lnTo>
                  <a:lnTo>
                    <a:pt x="32" y="56"/>
                  </a:lnTo>
                  <a:lnTo>
                    <a:pt x="28" y="62"/>
                  </a:lnTo>
                  <a:lnTo>
                    <a:pt x="24" y="64"/>
                  </a:lnTo>
                  <a:lnTo>
                    <a:pt x="20" y="62"/>
                  </a:lnTo>
                  <a:lnTo>
                    <a:pt x="16" y="56"/>
                  </a:lnTo>
                  <a:lnTo>
                    <a:pt x="14" y="38"/>
                  </a:lnTo>
                  <a:lnTo>
                    <a:pt x="16" y="20"/>
                  </a:lnTo>
                  <a:lnTo>
                    <a:pt x="20" y="14"/>
                  </a:lnTo>
                  <a:lnTo>
                    <a:pt x="24" y="12"/>
                  </a:lnTo>
                  <a:lnTo>
                    <a:pt x="28" y="14"/>
                  </a:lnTo>
                  <a:close/>
                </a:path>
              </a:pathLst>
            </a:custGeom>
            <a:solidFill>
              <a:srgbClr val="000000"/>
            </a:solidFill>
            <a:ln w="9525">
              <a:noFill/>
              <a:round/>
              <a:headEnd/>
              <a:tailEnd/>
            </a:ln>
          </p:spPr>
          <p:txBody>
            <a:bodyPr/>
            <a:lstStyle/>
            <a:p>
              <a:endParaRPr lang="en-IN"/>
            </a:p>
          </p:txBody>
        </p:sp>
        <p:sp>
          <p:nvSpPr>
            <p:cNvPr id="109606" name="Freeform 185"/>
            <p:cNvSpPr>
              <a:spLocks/>
            </p:cNvSpPr>
            <p:nvPr/>
          </p:nvSpPr>
          <p:spPr bwMode="auto">
            <a:xfrm>
              <a:off x="1013535" y="2618967"/>
              <a:ext cx="3121025" cy="1025525"/>
            </a:xfrm>
            <a:custGeom>
              <a:avLst/>
              <a:gdLst>
                <a:gd name="T0" fmla="*/ 2147483646 w 1966"/>
                <a:gd name="T1" fmla="*/ 2147483646 h 646"/>
                <a:gd name="T2" fmla="*/ 2147483646 w 1966"/>
                <a:gd name="T3" fmla="*/ 2147483646 h 646"/>
                <a:gd name="T4" fmla="*/ 2147483646 w 1966"/>
                <a:gd name="T5" fmla="*/ 2147483646 h 646"/>
                <a:gd name="T6" fmla="*/ 2147483646 w 1966"/>
                <a:gd name="T7" fmla="*/ 2147483646 h 646"/>
                <a:gd name="T8" fmla="*/ 2147483646 w 1966"/>
                <a:gd name="T9" fmla="*/ 2147483646 h 646"/>
                <a:gd name="T10" fmla="*/ 2147483646 w 1966"/>
                <a:gd name="T11" fmla="*/ 2147483646 h 646"/>
                <a:gd name="T12" fmla="*/ 2147483646 w 1966"/>
                <a:gd name="T13" fmla="*/ 2147483646 h 646"/>
                <a:gd name="T14" fmla="*/ 2147483646 w 1966"/>
                <a:gd name="T15" fmla="*/ 2147483646 h 646"/>
                <a:gd name="T16" fmla="*/ 2147483646 w 1966"/>
                <a:gd name="T17" fmla="*/ 2147483646 h 646"/>
                <a:gd name="T18" fmla="*/ 2147483646 w 1966"/>
                <a:gd name="T19" fmla="*/ 2147483646 h 646"/>
                <a:gd name="T20" fmla="*/ 2147483646 w 1966"/>
                <a:gd name="T21" fmla="*/ 2147483646 h 646"/>
                <a:gd name="T22" fmla="*/ 2147483646 w 1966"/>
                <a:gd name="T23" fmla="*/ 2147483646 h 646"/>
                <a:gd name="T24" fmla="*/ 2147483646 w 1966"/>
                <a:gd name="T25" fmla="*/ 2147483646 h 646"/>
                <a:gd name="T26" fmla="*/ 2147483646 w 1966"/>
                <a:gd name="T27" fmla="*/ 2147483646 h 646"/>
                <a:gd name="T28" fmla="*/ 2147483646 w 1966"/>
                <a:gd name="T29" fmla="*/ 2147483646 h 646"/>
                <a:gd name="T30" fmla="*/ 2147483646 w 1966"/>
                <a:gd name="T31" fmla="*/ 2147483646 h 646"/>
                <a:gd name="T32" fmla="*/ 2147483646 w 1966"/>
                <a:gd name="T33" fmla="*/ 2147483646 h 646"/>
                <a:gd name="T34" fmla="*/ 2147483646 w 1966"/>
                <a:gd name="T35" fmla="*/ 2147483646 h 646"/>
                <a:gd name="T36" fmla="*/ 2147483646 w 1966"/>
                <a:gd name="T37" fmla="*/ 2147483646 h 646"/>
                <a:gd name="T38" fmla="*/ 2147483646 w 1966"/>
                <a:gd name="T39" fmla="*/ 2147483646 h 646"/>
                <a:gd name="T40" fmla="*/ 2147483646 w 1966"/>
                <a:gd name="T41" fmla="*/ 2147483646 h 646"/>
                <a:gd name="T42" fmla="*/ 2147483646 w 1966"/>
                <a:gd name="T43" fmla="*/ 2147483646 h 646"/>
                <a:gd name="T44" fmla="*/ 2147483646 w 1966"/>
                <a:gd name="T45" fmla="*/ 2147483646 h 646"/>
                <a:gd name="T46" fmla="*/ 2147483646 w 1966"/>
                <a:gd name="T47" fmla="*/ 2147483646 h 646"/>
                <a:gd name="T48" fmla="*/ 2147483646 w 1966"/>
                <a:gd name="T49" fmla="*/ 2147483646 h 646"/>
                <a:gd name="T50" fmla="*/ 2147483646 w 1966"/>
                <a:gd name="T51" fmla="*/ 2147483646 h 646"/>
                <a:gd name="T52" fmla="*/ 2147483646 w 1966"/>
                <a:gd name="T53" fmla="*/ 2147483646 h 646"/>
                <a:gd name="T54" fmla="*/ 2147483646 w 1966"/>
                <a:gd name="T55" fmla="*/ 2147483646 h 646"/>
                <a:gd name="T56" fmla="*/ 2147483646 w 1966"/>
                <a:gd name="T57" fmla="*/ 2147483646 h 646"/>
                <a:gd name="T58" fmla="*/ 2147483646 w 1966"/>
                <a:gd name="T59" fmla="*/ 2147483646 h 646"/>
                <a:gd name="T60" fmla="*/ 2147483646 w 1966"/>
                <a:gd name="T61" fmla="*/ 2147483646 h 646"/>
                <a:gd name="T62" fmla="*/ 2147483646 w 1966"/>
                <a:gd name="T63" fmla="*/ 2147483646 h 646"/>
                <a:gd name="T64" fmla="*/ 2147483646 w 1966"/>
                <a:gd name="T65" fmla="*/ 2147483646 h 646"/>
                <a:gd name="T66" fmla="*/ 2147483646 w 1966"/>
                <a:gd name="T67" fmla="*/ 2147483646 h 646"/>
                <a:gd name="T68" fmla="*/ 2147483646 w 1966"/>
                <a:gd name="T69" fmla="*/ 2147483646 h 646"/>
                <a:gd name="T70" fmla="*/ 2147483646 w 1966"/>
                <a:gd name="T71" fmla="*/ 2147483646 h 646"/>
                <a:gd name="T72" fmla="*/ 2147483646 w 1966"/>
                <a:gd name="T73" fmla="*/ 2147483646 h 646"/>
                <a:gd name="T74" fmla="*/ 2147483646 w 1966"/>
                <a:gd name="T75" fmla="*/ 2147483646 h 646"/>
                <a:gd name="T76" fmla="*/ 2147483646 w 1966"/>
                <a:gd name="T77" fmla="*/ 2147483646 h 646"/>
                <a:gd name="T78" fmla="*/ 2147483646 w 1966"/>
                <a:gd name="T79" fmla="*/ 2147483646 h 646"/>
                <a:gd name="T80" fmla="*/ 2147483646 w 1966"/>
                <a:gd name="T81" fmla="*/ 2147483646 h 646"/>
                <a:gd name="T82" fmla="*/ 2147483646 w 1966"/>
                <a:gd name="T83" fmla="*/ 2147483646 h 646"/>
                <a:gd name="T84" fmla="*/ 2147483646 w 1966"/>
                <a:gd name="T85" fmla="*/ 0 h 64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66" h="646">
                  <a:moveTo>
                    <a:pt x="1966" y="6"/>
                  </a:moveTo>
                  <a:lnTo>
                    <a:pt x="1966" y="6"/>
                  </a:lnTo>
                  <a:lnTo>
                    <a:pt x="1964" y="6"/>
                  </a:lnTo>
                  <a:lnTo>
                    <a:pt x="1928" y="6"/>
                  </a:lnTo>
                  <a:lnTo>
                    <a:pt x="1892" y="8"/>
                  </a:lnTo>
                  <a:lnTo>
                    <a:pt x="1858" y="12"/>
                  </a:lnTo>
                  <a:lnTo>
                    <a:pt x="1824" y="18"/>
                  </a:lnTo>
                  <a:lnTo>
                    <a:pt x="1792" y="26"/>
                  </a:lnTo>
                  <a:lnTo>
                    <a:pt x="1758" y="34"/>
                  </a:lnTo>
                  <a:lnTo>
                    <a:pt x="1726" y="44"/>
                  </a:lnTo>
                  <a:lnTo>
                    <a:pt x="1694" y="56"/>
                  </a:lnTo>
                  <a:lnTo>
                    <a:pt x="1664" y="68"/>
                  </a:lnTo>
                  <a:lnTo>
                    <a:pt x="1634" y="82"/>
                  </a:lnTo>
                  <a:lnTo>
                    <a:pt x="1606" y="98"/>
                  </a:lnTo>
                  <a:lnTo>
                    <a:pt x="1578" y="114"/>
                  </a:lnTo>
                  <a:lnTo>
                    <a:pt x="1550" y="132"/>
                  </a:lnTo>
                  <a:lnTo>
                    <a:pt x="1524" y="150"/>
                  </a:lnTo>
                  <a:lnTo>
                    <a:pt x="1498" y="170"/>
                  </a:lnTo>
                  <a:lnTo>
                    <a:pt x="1474" y="192"/>
                  </a:lnTo>
                  <a:lnTo>
                    <a:pt x="1452" y="214"/>
                  </a:lnTo>
                  <a:lnTo>
                    <a:pt x="1430" y="238"/>
                  </a:lnTo>
                  <a:lnTo>
                    <a:pt x="1410" y="262"/>
                  </a:lnTo>
                  <a:lnTo>
                    <a:pt x="1390" y="286"/>
                  </a:lnTo>
                  <a:lnTo>
                    <a:pt x="1372" y="312"/>
                  </a:lnTo>
                  <a:lnTo>
                    <a:pt x="1354" y="340"/>
                  </a:lnTo>
                  <a:lnTo>
                    <a:pt x="1340" y="368"/>
                  </a:lnTo>
                  <a:lnTo>
                    <a:pt x="1326" y="396"/>
                  </a:lnTo>
                  <a:lnTo>
                    <a:pt x="1312" y="424"/>
                  </a:lnTo>
                  <a:lnTo>
                    <a:pt x="1302" y="454"/>
                  </a:lnTo>
                  <a:lnTo>
                    <a:pt x="1292" y="484"/>
                  </a:lnTo>
                  <a:lnTo>
                    <a:pt x="1284" y="516"/>
                  </a:lnTo>
                  <a:lnTo>
                    <a:pt x="1278" y="548"/>
                  </a:lnTo>
                  <a:lnTo>
                    <a:pt x="1272" y="580"/>
                  </a:lnTo>
                  <a:lnTo>
                    <a:pt x="1270" y="612"/>
                  </a:lnTo>
                  <a:lnTo>
                    <a:pt x="1268" y="646"/>
                  </a:lnTo>
                  <a:lnTo>
                    <a:pt x="1258" y="636"/>
                  </a:lnTo>
                  <a:lnTo>
                    <a:pt x="1234" y="620"/>
                  </a:lnTo>
                  <a:lnTo>
                    <a:pt x="1202" y="596"/>
                  </a:lnTo>
                  <a:lnTo>
                    <a:pt x="1168" y="576"/>
                  </a:lnTo>
                  <a:lnTo>
                    <a:pt x="1154" y="568"/>
                  </a:lnTo>
                  <a:lnTo>
                    <a:pt x="1140" y="564"/>
                  </a:lnTo>
                  <a:lnTo>
                    <a:pt x="1128" y="562"/>
                  </a:lnTo>
                  <a:lnTo>
                    <a:pt x="1118" y="564"/>
                  </a:lnTo>
                  <a:lnTo>
                    <a:pt x="1108" y="570"/>
                  </a:lnTo>
                  <a:lnTo>
                    <a:pt x="1100" y="574"/>
                  </a:lnTo>
                  <a:lnTo>
                    <a:pt x="1082" y="588"/>
                  </a:lnTo>
                  <a:lnTo>
                    <a:pt x="1068" y="600"/>
                  </a:lnTo>
                  <a:lnTo>
                    <a:pt x="1060" y="604"/>
                  </a:lnTo>
                  <a:lnTo>
                    <a:pt x="1054" y="610"/>
                  </a:lnTo>
                  <a:lnTo>
                    <a:pt x="1044" y="620"/>
                  </a:lnTo>
                  <a:lnTo>
                    <a:pt x="1040" y="626"/>
                  </a:lnTo>
                  <a:lnTo>
                    <a:pt x="1034" y="628"/>
                  </a:lnTo>
                  <a:lnTo>
                    <a:pt x="1028" y="630"/>
                  </a:lnTo>
                  <a:lnTo>
                    <a:pt x="1020" y="630"/>
                  </a:lnTo>
                  <a:lnTo>
                    <a:pt x="1012" y="628"/>
                  </a:lnTo>
                  <a:lnTo>
                    <a:pt x="1004" y="626"/>
                  </a:lnTo>
                  <a:lnTo>
                    <a:pt x="982" y="614"/>
                  </a:lnTo>
                  <a:lnTo>
                    <a:pt x="960" y="600"/>
                  </a:lnTo>
                  <a:lnTo>
                    <a:pt x="938" y="584"/>
                  </a:lnTo>
                  <a:lnTo>
                    <a:pt x="928" y="574"/>
                  </a:lnTo>
                  <a:lnTo>
                    <a:pt x="916" y="564"/>
                  </a:lnTo>
                  <a:lnTo>
                    <a:pt x="892" y="538"/>
                  </a:lnTo>
                  <a:lnTo>
                    <a:pt x="868" y="516"/>
                  </a:lnTo>
                  <a:lnTo>
                    <a:pt x="856" y="508"/>
                  </a:lnTo>
                  <a:lnTo>
                    <a:pt x="844" y="502"/>
                  </a:lnTo>
                  <a:lnTo>
                    <a:pt x="832" y="498"/>
                  </a:lnTo>
                  <a:lnTo>
                    <a:pt x="820" y="498"/>
                  </a:lnTo>
                  <a:lnTo>
                    <a:pt x="806" y="498"/>
                  </a:lnTo>
                  <a:lnTo>
                    <a:pt x="792" y="500"/>
                  </a:lnTo>
                  <a:lnTo>
                    <a:pt x="768" y="508"/>
                  </a:lnTo>
                  <a:lnTo>
                    <a:pt x="746" y="516"/>
                  </a:lnTo>
                  <a:lnTo>
                    <a:pt x="738" y="522"/>
                  </a:lnTo>
                  <a:lnTo>
                    <a:pt x="732" y="528"/>
                  </a:lnTo>
                  <a:lnTo>
                    <a:pt x="720" y="544"/>
                  </a:lnTo>
                  <a:lnTo>
                    <a:pt x="710" y="560"/>
                  </a:lnTo>
                  <a:lnTo>
                    <a:pt x="704" y="568"/>
                  </a:lnTo>
                  <a:lnTo>
                    <a:pt x="694" y="574"/>
                  </a:lnTo>
                  <a:lnTo>
                    <a:pt x="672" y="586"/>
                  </a:lnTo>
                  <a:lnTo>
                    <a:pt x="648" y="596"/>
                  </a:lnTo>
                  <a:lnTo>
                    <a:pt x="634" y="600"/>
                  </a:lnTo>
                  <a:lnTo>
                    <a:pt x="620" y="602"/>
                  </a:lnTo>
                  <a:lnTo>
                    <a:pt x="608" y="602"/>
                  </a:lnTo>
                  <a:lnTo>
                    <a:pt x="596" y="600"/>
                  </a:lnTo>
                  <a:lnTo>
                    <a:pt x="584" y="594"/>
                  </a:lnTo>
                  <a:lnTo>
                    <a:pt x="574" y="584"/>
                  </a:lnTo>
                  <a:lnTo>
                    <a:pt x="562" y="572"/>
                  </a:lnTo>
                  <a:lnTo>
                    <a:pt x="552" y="558"/>
                  </a:lnTo>
                  <a:lnTo>
                    <a:pt x="530" y="530"/>
                  </a:lnTo>
                  <a:lnTo>
                    <a:pt x="520" y="520"/>
                  </a:lnTo>
                  <a:lnTo>
                    <a:pt x="508" y="512"/>
                  </a:lnTo>
                  <a:lnTo>
                    <a:pt x="496" y="506"/>
                  </a:lnTo>
                  <a:lnTo>
                    <a:pt x="482" y="504"/>
                  </a:lnTo>
                  <a:lnTo>
                    <a:pt x="468" y="504"/>
                  </a:lnTo>
                  <a:lnTo>
                    <a:pt x="454" y="504"/>
                  </a:lnTo>
                  <a:lnTo>
                    <a:pt x="428" y="506"/>
                  </a:lnTo>
                  <a:lnTo>
                    <a:pt x="410" y="506"/>
                  </a:lnTo>
                  <a:lnTo>
                    <a:pt x="414" y="504"/>
                  </a:lnTo>
                  <a:lnTo>
                    <a:pt x="414" y="502"/>
                  </a:lnTo>
                  <a:lnTo>
                    <a:pt x="412" y="450"/>
                  </a:lnTo>
                  <a:lnTo>
                    <a:pt x="406" y="402"/>
                  </a:lnTo>
                  <a:lnTo>
                    <a:pt x="396" y="354"/>
                  </a:lnTo>
                  <a:lnTo>
                    <a:pt x="382" y="308"/>
                  </a:lnTo>
                  <a:lnTo>
                    <a:pt x="364" y="264"/>
                  </a:lnTo>
                  <a:lnTo>
                    <a:pt x="344" y="224"/>
                  </a:lnTo>
                  <a:lnTo>
                    <a:pt x="320" y="184"/>
                  </a:lnTo>
                  <a:lnTo>
                    <a:pt x="292" y="150"/>
                  </a:lnTo>
                  <a:lnTo>
                    <a:pt x="264" y="116"/>
                  </a:lnTo>
                  <a:lnTo>
                    <a:pt x="232" y="88"/>
                  </a:lnTo>
                  <a:lnTo>
                    <a:pt x="198" y="62"/>
                  </a:lnTo>
                  <a:lnTo>
                    <a:pt x="162" y="42"/>
                  </a:lnTo>
                  <a:lnTo>
                    <a:pt x="122" y="24"/>
                  </a:lnTo>
                  <a:lnTo>
                    <a:pt x="104" y="16"/>
                  </a:lnTo>
                  <a:lnTo>
                    <a:pt x="84" y="12"/>
                  </a:lnTo>
                  <a:lnTo>
                    <a:pt x="62" y="6"/>
                  </a:lnTo>
                  <a:lnTo>
                    <a:pt x="42" y="4"/>
                  </a:lnTo>
                  <a:lnTo>
                    <a:pt x="20" y="0"/>
                  </a:lnTo>
                  <a:lnTo>
                    <a:pt x="0" y="0"/>
                  </a:lnTo>
                </a:path>
              </a:pathLst>
            </a:custGeom>
            <a:noFill/>
            <a:ln w="31750">
              <a:solidFill>
                <a:srgbClr val="800080"/>
              </a:solidFill>
              <a:prstDash val="sysDash"/>
              <a:round/>
              <a:headEnd/>
              <a:tailEnd/>
            </a:ln>
          </p:spPr>
          <p:txBody>
            <a:bodyPr/>
            <a:lstStyle/>
            <a:p>
              <a:endParaRPr lang="en-IN"/>
            </a:p>
          </p:txBody>
        </p:sp>
        <p:sp>
          <p:nvSpPr>
            <p:cNvPr id="36" name="TextBox 35"/>
            <p:cNvSpPr txBox="1"/>
            <p:nvPr/>
          </p:nvSpPr>
          <p:spPr>
            <a:xfrm>
              <a:off x="501033" y="2547975"/>
              <a:ext cx="359886" cy="1477517"/>
            </a:xfrm>
            <a:prstGeom prst="rect">
              <a:avLst/>
            </a:prstGeom>
            <a:noFill/>
          </p:spPr>
          <p:txBody>
            <a:bodyPr vert="vert270" wrap="none">
              <a:spAutoFit/>
            </a:bodyPr>
            <a:lstStyle/>
            <a:p>
              <a:pPr eaLnBrk="1" hangingPunct="1">
                <a:defRPr/>
              </a:pPr>
              <a:r>
                <a:rPr lang="en-US" sz="1400" b="1" dirty="0"/>
                <a:t>Insulin requirement</a:t>
              </a:r>
            </a:p>
          </p:txBody>
        </p:sp>
      </p:grpSp>
      <p:grpSp>
        <p:nvGrpSpPr>
          <p:cNvPr id="5" name="Group 3"/>
          <p:cNvGrpSpPr>
            <a:grpSpLocks/>
          </p:cNvGrpSpPr>
          <p:nvPr/>
        </p:nvGrpSpPr>
        <p:grpSpPr bwMode="auto">
          <a:xfrm>
            <a:off x="3756025" y="3935413"/>
            <a:ext cx="4049713" cy="2074862"/>
            <a:chOff x="2575359" y="4114591"/>
            <a:chExt cx="3871361" cy="1896168"/>
          </a:xfrm>
        </p:grpSpPr>
        <p:grpSp>
          <p:nvGrpSpPr>
            <p:cNvPr id="6" name="Group 2"/>
            <p:cNvGrpSpPr>
              <a:grpSpLocks/>
            </p:cNvGrpSpPr>
            <p:nvPr/>
          </p:nvGrpSpPr>
          <p:grpSpPr bwMode="auto">
            <a:xfrm>
              <a:off x="3008195" y="4131159"/>
              <a:ext cx="3438525" cy="1879600"/>
              <a:chOff x="5337885" y="2491967"/>
              <a:chExt cx="3438525" cy="1879600"/>
            </a:xfrm>
          </p:grpSpPr>
          <p:sp>
            <p:nvSpPr>
              <p:cNvPr id="109582" name="Freeform 206"/>
              <p:cNvSpPr>
                <a:spLocks/>
              </p:cNvSpPr>
              <p:nvPr/>
            </p:nvSpPr>
            <p:spPr bwMode="auto">
              <a:xfrm>
                <a:off x="5337885" y="2491967"/>
                <a:ext cx="3438525" cy="1533525"/>
              </a:xfrm>
              <a:custGeom>
                <a:avLst/>
                <a:gdLst>
                  <a:gd name="T0" fmla="*/ 0 w 2166"/>
                  <a:gd name="T1" fmla="*/ 0 h 966"/>
                  <a:gd name="T2" fmla="*/ 0 w 2166"/>
                  <a:gd name="T3" fmla="*/ 2147483646 h 966"/>
                  <a:gd name="T4" fmla="*/ 2147483646 w 2166"/>
                  <a:gd name="T5" fmla="*/ 2147483646 h 966"/>
                  <a:gd name="T6" fmla="*/ 0 60000 65536"/>
                  <a:gd name="T7" fmla="*/ 0 60000 65536"/>
                  <a:gd name="T8" fmla="*/ 0 60000 65536"/>
                </a:gdLst>
                <a:ahLst/>
                <a:cxnLst>
                  <a:cxn ang="T6">
                    <a:pos x="T0" y="T1"/>
                  </a:cxn>
                  <a:cxn ang="T7">
                    <a:pos x="T2" y="T3"/>
                  </a:cxn>
                  <a:cxn ang="T8">
                    <a:pos x="T4" y="T5"/>
                  </a:cxn>
                </a:cxnLst>
                <a:rect l="0" t="0" r="r" b="b"/>
                <a:pathLst>
                  <a:path w="2166" h="966">
                    <a:moveTo>
                      <a:pt x="0" y="0"/>
                    </a:moveTo>
                    <a:lnTo>
                      <a:pt x="0" y="966"/>
                    </a:lnTo>
                    <a:lnTo>
                      <a:pt x="2166" y="966"/>
                    </a:lnTo>
                  </a:path>
                </a:pathLst>
              </a:custGeom>
              <a:noFill/>
              <a:ln w="22225">
                <a:solidFill>
                  <a:srgbClr val="000000"/>
                </a:solidFill>
                <a:prstDash val="solid"/>
                <a:round/>
                <a:headEnd/>
                <a:tailEnd/>
              </a:ln>
            </p:spPr>
            <p:txBody>
              <a:bodyPr/>
              <a:lstStyle/>
              <a:p>
                <a:endParaRPr lang="en-IN"/>
              </a:p>
            </p:txBody>
          </p:sp>
          <p:sp>
            <p:nvSpPr>
              <p:cNvPr id="109583" name="Freeform 207"/>
              <p:cNvSpPr>
                <a:spLocks noEditPoints="1"/>
              </p:cNvSpPr>
              <p:nvPr/>
            </p:nvSpPr>
            <p:spPr bwMode="auto">
              <a:xfrm>
                <a:off x="5849060" y="4250917"/>
                <a:ext cx="76200" cy="120650"/>
              </a:xfrm>
              <a:custGeom>
                <a:avLst/>
                <a:gdLst>
                  <a:gd name="T0" fmla="*/ 2147483646 w 48"/>
                  <a:gd name="T1" fmla="*/ 2147483646 h 76"/>
                  <a:gd name="T2" fmla="*/ 0 w 48"/>
                  <a:gd name="T3" fmla="*/ 2147483646 h 76"/>
                  <a:gd name="T4" fmla="*/ 2147483646 w 48"/>
                  <a:gd name="T5" fmla="*/ 2147483646 h 76"/>
                  <a:gd name="T6" fmla="*/ 2147483646 w 48"/>
                  <a:gd name="T7" fmla="*/ 2147483646 h 76"/>
                  <a:gd name="T8" fmla="*/ 2147483646 w 48"/>
                  <a:gd name="T9" fmla="*/ 2147483646 h 76"/>
                  <a:gd name="T10" fmla="*/ 2147483646 w 48"/>
                  <a:gd name="T11" fmla="*/ 2147483646 h 76"/>
                  <a:gd name="T12" fmla="*/ 2147483646 w 48"/>
                  <a:gd name="T13" fmla="*/ 2147483646 h 76"/>
                  <a:gd name="T14" fmla="*/ 2147483646 w 48"/>
                  <a:gd name="T15" fmla="*/ 2147483646 h 76"/>
                  <a:gd name="T16" fmla="*/ 2147483646 w 48"/>
                  <a:gd name="T17" fmla="*/ 2147483646 h 76"/>
                  <a:gd name="T18" fmla="*/ 2147483646 w 48"/>
                  <a:gd name="T19" fmla="*/ 2147483646 h 76"/>
                  <a:gd name="T20" fmla="*/ 2147483646 w 48"/>
                  <a:gd name="T21" fmla="*/ 2147483646 h 76"/>
                  <a:gd name="T22" fmla="*/ 2147483646 w 48"/>
                  <a:gd name="T23" fmla="*/ 2147483646 h 76"/>
                  <a:gd name="T24" fmla="*/ 2147483646 w 48"/>
                  <a:gd name="T25" fmla="*/ 2147483646 h 76"/>
                  <a:gd name="T26" fmla="*/ 2147483646 w 48"/>
                  <a:gd name="T27" fmla="*/ 2147483646 h 76"/>
                  <a:gd name="T28" fmla="*/ 2147483646 w 48"/>
                  <a:gd name="T29" fmla="*/ 2147483646 h 76"/>
                  <a:gd name="T30" fmla="*/ 2147483646 w 48"/>
                  <a:gd name="T31" fmla="*/ 2147483646 h 76"/>
                  <a:gd name="T32" fmla="*/ 2147483646 w 48"/>
                  <a:gd name="T33" fmla="*/ 0 h 76"/>
                  <a:gd name="T34" fmla="*/ 2147483646 w 48"/>
                  <a:gd name="T35" fmla="*/ 2147483646 h 76"/>
                  <a:gd name="T36" fmla="*/ 2147483646 w 48"/>
                  <a:gd name="T37" fmla="*/ 2147483646 h 76"/>
                  <a:gd name="T38" fmla="*/ 0 w 48"/>
                  <a:gd name="T39" fmla="*/ 2147483646 h 76"/>
                  <a:gd name="T40" fmla="*/ 2147483646 w 48"/>
                  <a:gd name="T41" fmla="*/ 2147483646 h 76"/>
                  <a:gd name="T42" fmla="*/ 2147483646 w 48"/>
                  <a:gd name="T43" fmla="*/ 2147483646 h 76"/>
                  <a:gd name="T44" fmla="*/ 2147483646 w 48"/>
                  <a:gd name="T45" fmla="*/ 2147483646 h 76"/>
                  <a:gd name="T46" fmla="*/ 2147483646 w 48"/>
                  <a:gd name="T47" fmla="*/ 2147483646 h 76"/>
                  <a:gd name="T48" fmla="*/ 2147483646 w 48"/>
                  <a:gd name="T49" fmla="*/ 2147483646 h 76"/>
                  <a:gd name="T50" fmla="*/ 2147483646 w 48"/>
                  <a:gd name="T51" fmla="*/ 2147483646 h 76"/>
                  <a:gd name="T52" fmla="*/ 2147483646 w 48"/>
                  <a:gd name="T53" fmla="*/ 2147483646 h 76"/>
                  <a:gd name="T54" fmla="*/ 2147483646 w 48"/>
                  <a:gd name="T55" fmla="*/ 2147483646 h 76"/>
                  <a:gd name="T56" fmla="*/ 2147483646 w 48"/>
                  <a:gd name="T57" fmla="*/ 2147483646 h 76"/>
                  <a:gd name="T58" fmla="*/ 2147483646 w 48"/>
                  <a:gd name="T59" fmla="*/ 2147483646 h 76"/>
                  <a:gd name="T60" fmla="*/ 2147483646 w 48"/>
                  <a:gd name="T61" fmla="*/ 2147483646 h 76"/>
                  <a:gd name="T62" fmla="*/ 2147483646 w 48"/>
                  <a:gd name="T63" fmla="*/ 2147483646 h 76"/>
                  <a:gd name="T64" fmla="*/ 2147483646 w 48"/>
                  <a:gd name="T65" fmla="*/ 2147483646 h 76"/>
                  <a:gd name="T66" fmla="*/ 2147483646 w 48"/>
                  <a:gd name="T67" fmla="*/ 2147483646 h 76"/>
                  <a:gd name="T68" fmla="*/ 2147483646 w 48"/>
                  <a:gd name="T69" fmla="*/ 2147483646 h 76"/>
                  <a:gd name="T70" fmla="*/ 2147483646 w 48"/>
                  <a:gd name="T71" fmla="*/ 2147483646 h 76"/>
                  <a:gd name="T72" fmla="*/ 2147483646 w 48"/>
                  <a:gd name="T73" fmla="*/ 2147483646 h 76"/>
                  <a:gd name="T74" fmla="*/ 2147483646 w 48"/>
                  <a:gd name="T75" fmla="*/ 2147483646 h 76"/>
                  <a:gd name="T76" fmla="*/ 2147483646 w 48"/>
                  <a:gd name="T77" fmla="*/ 2147483646 h 76"/>
                  <a:gd name="T78" fmla="*/ 2147483646 w 48"/>
                  <a:gd name="T79" fmla="*/ 2147483646 h 76"/>
                  <a:gd name="T80" fmla="*/ 2147483646 w 48"/>
                  <a:gd name="T81" fmla="*/ 2147483646 h 76"/>
                  <a:gd name="T82" fmla="*/ 2147483646 w 48"/>
                  <a:gd name="T83" fmla="*/ 2147483646 h 76"/>
                  <a:gd name="T84" fmla="*/ 2147483646 w 48"/>
                  <a:gd name="T85" fmla="*/ 2147483646 h 76"/>
                  <a:gd name="T86" fmla="*/ 2147483646 w 48"/>
                  <a:gd name="T87" fmla="*/ 2147483646 h 76"/>
                  <a:gd name="T88" fmla="*/ 2147483646 w 48"/>
                  <a:gd name="T89" fmla="*/ 2147483646 h 76"/>
                  <a:gd name="T90" fmla="*/ 2147483646 w 48"/>
                  <a:gd name="T91" fmla="*/ 2147483646 h 76"/>
                  <a:gd name="T92" fmla="*/ 2147483646 w 48"/>
                  <a:gd name="T93" fmla="*/ 2147483646 h 76"/>
                  <a:gd name="T94" fmla="*/ 2147483646 w 48"/>
                  <a:gd name="T95" fmla="*/ 2147483646 h 76"/>
                  <a:gd name="T96" fmla="*/ 2147483646 w 48"/>
                  <a:gd name="T97" fmla="*/ 2147483646 h 76"/>
                  <a:gd name="T98" fmla="*/ 2147483646 w 48"/>
                  <a:gd name="T99" fmla="*/ 2147483646 h 76"/>
                  <a:gd name="T100" fmla="*/ 2147483646 w 48"/>
                  <a:gd name="T101" fmla="*/ 2147483646 h 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8" h="76">
                    <a:moveTo>
                      <a:pt x="2" y="44"/>
                    </a:moveTo>
                    <a:lnTo>
                      <a:pt x="2" y="44"/>
                    </a:lnTo>
                    <a:lnTo>
                      <a:pt x="0" y="48"/>
                    </a:lnTo>
                    <a:lnTo>
                      <a:pt x="0" y="54"/>
                    </a:lnTo>
                    <a:lnTo>
                      <a:pt x="2" y="64"/>
                    </a:lnTo>
                    <a:lnTo>
                      <a:pt x="8" y="72"/>
                    </a:lnTo>
                    <a:lnTo>
                      <a:pt x="14" y="76"/>
                    </a:lnTo>
                    <a:lnTo>
                      <a:pt x="24" y="76"/>
                    </a:lnTo>
                    <a:lnTo>
                      <a:pt x="34" y="76"/>
                    </a:lnTo>
                    <a:lnTo>
                      <a:pt x="42" y="70"/>
                    </a:lnTo>
                    <a:lnTo>
                      <a:pt x="46" y="64"/>
                    </a:lnTo>
                    <a:lnTo>
                      <a:pt x="48" y="54"/>
                    </a:lnTo>
                    <a:lnTo>
                      <a:pt x="48" y="48"/>
                    </a:lnTo>
                    <a:lnTo>
                      <a:pt x="44" y="42"/>
                    </a:lnTo>
                    <a:lnTo>
                      <a:pt x="40" y="38"/>
                    </a:lnTo>
                    <a:lnTo>
                      <a:pt x="36" y="36"/>
                    </a:lnTo>
                    <a:lnTo>
                      <a:pt x="40" y="32"/>
                    </a:lnTo>
                    <a:lnTo>
                      <a:pt x="42" y="30"/>
                    </a:lnTo>
                    <a:lnTo>
                      <a:pt x="44" y="24"/>
                    </a:lnTo>
                    <a:lnTo>
                      <a:pt x="46" y="20"/>
                    </a:lnTo>
                    <a:lnTo>
                      <a:pt x="44" y="12"/>
                    </a:lnTo>
                    <a:lnTo>
                      <a:pt x="40" y="6"/>
                    </a:lnTo>
                    <a:lnTo>
                      <a:pt x="32" y="2"/>
                    </a:lnTo>
                    <a:lnTo>
                      <a:pt x="24" y="0"/>
                    </a:lnTo>
                    <a:lnTo>
                      <a:pt x="14" y="2"/>
                    </a:lnTo>
                    <a:lnTo>
                      <a:pt x="6" y="6"/>
                    </a:lnTo>
                    <a:lnTo>
                      <a:pt x="2" y="12"/>
                    </a:lnTo>
                    <a:lnTo>
                      <a:pt x="0" y="20"/>
                    </a:lnTo>
                    <a:lnTo>
                      <a:pt x="2" y="24"/>
                    </a:lnTo>
                    <a:lnTo>
                      <a:pt x="4" y="28"/>
                    </a:lnTo>
                    <a:lnTo>
                      <a:pt x="6" y="32"/>
                    </a:lnTo>
                    <a:lnTo>
                      <a:pt x="12" y="36"/>
                    </a:lnTo>
                    <a:lnTo>
                      <a:pt x="6" y="38"/>
                    </a:lnTo>
                    <a:lnTo>
                      <a:pt x="2" y="44"/>
                    </a:lnTo>
                    <a:close/>
                    <a:moveTo>
                      <a:pt x="16" y="14"/>
                    </a:moveTo>
                    <a:lnTo>
                      <a:pt x="16" y="14"/>
                    </a:lnTo>
                    <a:lnTo>
                      <a:pt x="20" y="12"/>
                    </a:lnTo>
                    <a:lnTo>
                      <a:pt x="24" y="12"/>
                    </a:lnTo>
                    <a:lnTo>
                      <a:pt x="28" y="12"/>
                    </a:lnTo>
                    <a:lnTo>
                      <a:pt x="30" y="14"/>
                    </a:lnTo>
                    <a:lnTo>
                      <a:pt x="32" y="18"/>
                    </a:lnTo>
                    <a:lnTo>
                      <a:pt x="32" y="20"/>
                    </a:lnTo>
                    <a:lnTo>
                      <a:pt x="32" y="24"/>
                    </a:lnTo>
                    <a:lnTo>
                      <a:pt x="30" y="28"/>
                    </a:lnTo>
                    <a:lnTo>
                      <a:pt x="26" y="30"/>
                    </a:lnTo>
                    <a:lnTo>
                      <a:pt x="24" y="30"/>
                    </a:lnTo>
                    <a:lnTo>
                      <a:pt x="20" y="30"/>
                    </a:lnTo>
                    <a:lnTo>
                      <a:pt x="16" y="28"/>
                    </a:lnTo>
                    <a:lnTo>
                      <a:pt x="16" y="24"/>
                    </a:lnTo>
                    <a:lnTo>
                      <a:pt x="14" y="22"/>
                    </a:lnTo>
                    <a:lnTo>
                      <a:pt x="16" y="18"/>
                    </a:lnTo>
                    <a:lnTo>
                      <a:pt x="16" y="14"/>
                    </a:lnTo>
                    <a:close/>
                    <a:moveTo>
                      <a:pt x="16" y="46"/>
                    </a:moveTo>
                    <a:lnTo>
                      <a:pt x="16" y="46"/>
                    </a:lnTo>
                    <a:lnTo>
                      <a:pt x="18" y="42"/>
                    </a:lnTo>
                    <a:lnTo>
                      <a:pt x="24" y="42"/>
                    </a:lnTo>
                    <a:lnTo>
                      <a:pt x="28" y="42"/>
                    </a:lnTo>
                    <a:lnTo>
                      <a:pt x="30" y="44"/>
                    </a:lnTo>
                    <a:lnTo>
                      <a:pt x="34" y="48"/>
                    </a:lnTo>
                    <a:lnTo>
                      <a:pt x="34" y="54"/>
                    </a:lnTo>
                    <a:lnTo>
                      <a:pt x="34" y="58"/>
                    </a:lnTo>
                    <a:lnTo>
                      <a:pt x="32" y="62"/>
                    </a:lnTo>
                    <a:lnTo>
                      <a:pt x="28" y="64"/>
                    </a:lnTo>
                    <a:lnTo>
                      <a:pt x="24" y="66"/>
                    </a:lnTo>
                    <a:lnTo>
                      <a:pt x="20" y="64"/>
                    </a:lnTo>
                    <a:lnTo>
                      <a:pt x="16" y="62"/>
                    </a:lnTo>
                    <a:lnTo>
                      <a:pt x="14" y="58"/>
                    </a:lnTo>
                    <a:lnTo>
                      <a:pt x="14" y="52"/>
                    </a:lnTo>
                    <a:lnTo>
                      <a:pt x="14" y="48"/>
                    </a:lnTo>
                    <a:lnTo>
                      <a:pt x="16" y="46"/>
                    </a:lnTo>
                    <a:close/>
                  </a:path>
                </a:pathLst>
              </a:custGeom>
              <a:solidFill>
                <a:srgbClr val="000000"/>
              </a:solidFill>
              <a:ln w="9525">
                <a:noFill/>
                <a:round/>
                <a:headEnd/>
                <a:tailEnd/>
              </a:ln>
            </p:spPr>
            <p:txBody>
              <a:bodyPr/>
              <a:lstStyle/>
              <a:p>
                <a:endParaRPr lang="en-IN"/>
              </a:p>
            </p:txBody>
          </p:sp>
          <p:sp>
            <p:nvSpPr>
              <p:cNvPr id="109584" name="Freeform 210"/>
              <p:cNvSpPr>
                <a:spLocks/>
              </p:cNvSpPr>
              <p:nvPr/>
            </p:nvSpPr>
            <p:spPr bwMode="auto">
              <a:xfrm>
                <a:off x="6557085" y="4250917"/>
                <a:ext cx="50800" cy="120650"/>
              </a:xfrm>
              <a:custGeom>
                <a:avLst/>
                <a:gdLst>
                  <a:gd name="T0" fmla="*/ 2147483646 w 32"/>
                  <a:gd name="T1" fmla="*/ 0 h 76"/>
                  <a:gd name="T2" fmla="*/ 2147483646 w 32"/>
                  <a:gd name="T3" fmla="*/ 0 h 76"/>
                  <a:gd name="T4" fmla="*/ 2147483646 w 32"/>
                  <a:gd name="T5" fmla="*/ 0 h 76"/>
                  <a:gd name="T6" fmla="*/ 2147483646 w 32"/>
                  <a:gd name="T7" fmla="*/ 2147483646 h 76"/>
                  <a:gd name="T8" fmla="*/ 2147483646 w 32"/>
                  <a:gd name="T9" fmla="*/ 2147483646 h 76"/>
                  <a:gd name="T10" fmla="*/ 2147483646 w 32"/>
                  <a:gd name="T11" fmla="*/ 2147483646 h 76"/>
                  <a:gd name="T12" fmla="*/ 0 w 32"/>
                  <a:gd name="T13" fmla="*/ 2147483646 h 76"/>
                  <a:gd name="T14" fmla="*/ 0 w 32"/>
                  <a:gd name="T15" fmla="*/ 2147483646 h 76"/>
                  <a:gd name="T16" fmla="*/ 0 w 32"/>
                  <a:gd name="T17" fmla="*/ 2147483646 h 76"/>
                  <a:gd name="T18" fmla="*/ 2147483646 w 32"/>
                  <a:gd name="T19" fmla="*/ 2147483646 h 76"/>
                  <a:gd name="T20" fmla="*/ 2147483646 w 32"/>
                  <a:gd name="T21" fmla="*/ 2147483646 h 76"/>
                  <a:gd name="T22" fmla="*/ 2147483646 w 32"/>
                  <a:gd name="T23" fmla="*/ 2147483646 h 76"/>
                  <a:gd name="T24" fmla="*/ 2147483646 w 32"/>
                  <a:gd name="T25" fmla="*/ 2147483646 h 76"/>
                  <a:gd name="T26" fmla="*/ 2147483646 w 32"/>
                  <a:gd name="T27" fmla="*/ 0 h 76"/>
                  <a:gd name="T28" fmla="*/ 2147483646 w 32"/>
                  <a:gd name="T29" fmla="*/ 0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 h="76">
                    <a:moveTo>
                      <a:pt x="32" y="0"/>
                    </a:moveTo>
                    <a:lnTo>
                      <a:pt x="20" y="0"/>
                    </a:lnTo>
                    <a:lnTo>
                      <a:pt x="16" y="8"/>
                    </a:lnTo>
                    <a:lnTo>
                      <a:pt x="12" y="12"/>
                    </a:lnTo>
                    <a:lnTo>
                      <a:pt x="0" y="20"/>
                    </a:lnTo>
                    <a:lnTo>
                      <a:pt x="0" y="32"/>
                    </a:lnTo>
                    <a:lnTo>
                      <a:pt x="10" y="28"/>
                    </a:lnTo>
                    <a:lnTo>
                      <a:pt x="18" y="22"/>
                    </a:lnTo>
                    <a:lnTo>
                      <a:pt x="18" y="76"/>
                    </a:lnTo>
                    <a:lnTo>
                      <a:pt x="32" y="76"/>
                    </a:lnTo>
                    <a:lnTo>
                      <a:pt x="32" y="0"/>
                    </a:lnTo>
                    <a:close/>
                  </a:path>
                </a:pathLst>
              </a:custGeom>
              <a:solidFill>
                <a:srgbClr val="000000"/>
              </a:solidFill>
              <a:ln w="9525">
                <a:noFill/>
                <a:round/>
                <a:headEnd/>
                <a:tailEnd/>
              </a:ln>
            </p:spPr>
            <p:txBody>
              <a:bodyPr/>
              <a:lstStyle/>
              <a:p>
                <a:endParaRPr lang="en-IN"/>
              </a:p>
            </p:txBody>
          </p:sp>
          <p:sp>
            <p:nvSpPr>
              <p:cNvPr id="109585" name="Freeform 211"/>
              <p:cNvSpPr>
                <a:spLocks/>
              </p:cNvSpPr>
              <p:nvPr/>
            </p:nvSpPr>
            <p:spPr bwMode="auto">
              <a:xfrm>
                <a:off x="6639635" y="4250917"/>
                <a:ext cx="79375" cy="120650"/>
              </a:xfrm>
              <a:custGeom>
                <a:avLst/>
                <a:gdLst>
                  <a:gd name="T0" fmla="*/ 2147483646 w 50"/>
                  <a:gd name="T1" fmla="*/ 2147483646 h 76"/>
                  <a:gd name="T2" fmla="*/ 2147483646 w 50"/>
                  <a:gd name="T3" fmla="*/ 2147483646 h 76"/>
                  <a:gd name="T4" fmla="*/ 2147483646 w 50"/>
                  <a:gd name="T5" fmla="*/ 2147483646 h 76"/>
                  <a:gd name="T6" fmla="*/ 2147483646 w 50"/>
                  <a:gd name="T7" fmla="*/ 2147483646 h 76"/>
                  <a:gd name="T8" fmla="*/ 2147483646 w 50"/>
                  <a:gd name="T9" fmla="*/ 2147483646 h 76"/>
                  <a:gd name="T10" fmla="*/ 2147483646 w 50"/>
                  <a:gd name="T11" fmla="*/ 2147483646 h 76"/>
                  <a:gd name="T12" fmla="*/ 2147483646 w 50"/>
                  <a:gd name="T13" fmla="*/ 2147483646 h 76"/>
                  <a:gd name="T14" fmla="*/ 2147483646 w 50"/>
                  <a:gd name="T15" fmla="*/ 2147483646 h 76"/>
                  <a:gd name="T16" fmla="*/ 2147483646 w 50"/>
                  <a:gd name="T17" fmla="*/ 2147483646 h 76"/>
                  <a:gd name="T18" fmla="*/ 2147483646 w 50"/>
                  <a:gd name="T19" fmla="*/ 2147483646 h 76"/>
                  <a:gd name="T20" fmla="*/ 2147483646 w 50"/>
                  <a:gd name="T21" fmla="*/ 2147483646 h 76"/>
                  <a:gd name="T22" fmla="*/ 2147483646 w 50"/>
                  <a:gd name="T23" fmla="*/ 2147483646 h 76"/>
                  <a:gd name="T24" fmla="*/ 2147483646 w 50"/>
                  <a:gd name="T25" fmla="*/ 2147483646 h 76"/>
                  <a:gd name="T26" fmla="*/ 2147483646 w 50"/>
                  <a:gd name="T27" fmla="*/ 2147483646 h 76"/>
                  <a:gd name="T28" fmla="*/ 2147483646 w 50"/>
                  <a:gd name="T29" fmla="*/ 2147483646 h 76"/>
                  <a:gd name="T30" fmla="*/ 2147483646 w 50"/>
                  <a:gd name="T31" fmla="*/ 2147483646 h 76"/>
                  <a:gd name="T32" fmla="*/ 2147483646 w 50"/>
                  <a:gd name="T33" fmla="*/ 0 h 76"/>
                  <a:gd name="T34" fmla="*/ 2147483646 w 50"/>
                  <a:gd name="T35" fmla="*/ 0 h 76"/>
                  <a:gd name="T36" fmla="*/ 2147483646 w 50"/>
                  <a:gd name="T37" fmla="*/ 2147483646 h 76"/>
                  <a:gd name="T38" fmla="*/ 2147483646 w 50"/>
                  <a:gd name="T39" fmla="*/ 2147483646 h 76"/>
                  <a:gd name="T40" fmla="*/ 2147483646 w 50"/>
                  <a:gd name="T41" fmla="*/ 2147483646 h 76"/>
                  <a:gd name="T42" fmla="*/ 2147483646 w 50"/>
                  <a:gd name="T43" fmla="*/ 2147483646 h 76"/>
                  <a:gd name="T44" fmla="*/ 2147483646 w 50"/>
                  <a:gd name="T45" fmla="*/ 2147483646 h 76"/>
                  <a:gd name="T46" fmla="*/ 2147483646 w 50"/>
                  <a:gd name="T47" fmla="*/ 2147483646 h 76"/>
                  <a:gd name="T48" fmla="*/ 2147483646 w 50"/>
                  <a:gd name="T49" fmla="*/ 2147483646 h 76"/>
                  <a:gd name="T50" fmla="*/ 2147483646 w 50"/>
                  <a:gd name="T51" fmla="*/ 2147483646 h 76"/>
                  <a:gd name="T52" fmla="*/ 2147483646 w 50"/>
                  <a:gd name="T53" fmla="*/ 2147483646 h 76"/>
                  <a:gd name="T54" fmla="*/ 2147483646 w 50"/>
                  <a:gd name="T55" fmla="*/ 2147483646 h 76"/>
                  <a:gd name="T56" fmla="*/ 2147483646 w 50"/>
                  <a:gd name="T57" fmla="*/ 2147483646 h 76"/>
                  <a:gd name="T58" fmla="*/ 2147483646 w 50"/>
                  <a:gd name="T59" fmla="*/ 2147483646 h 76"/>
                  <a:gd name="T60" fmla="*/ 2147483646 w 50"/>
                  <a:gd name="T61" fmla="*/ 2147483646 h 76"/>
                  <a:gd name="T62" fmla="*/ 2147483646 w 50"/>
                  <a:gd name="T63" fmla="*/ 2147483646 h 76"/>
                  <a:gd name="T64" fmla="*/ 2147483646 w 50"/>
                  <a:gd name="T65" fmla="*/ 2147483646 h 76"/>
                  <a:gd name="T66" fmla="*/ 2147483646 w 50"/>
                  <a:gd name="T67" fmla="*/ 2147483646 h 76"/>
                  <a:gd name="T68" fmla="*/ 2147483646 w 50"/>
                  <a:gd name="T69" fmla="*/ 2147483646 h 76"/>
                  <a:gd name="T70" fmla="*/ 2147483646 w 50"/>
                  <a:gd name="T71" fmla="*/ 2147483646 h 76"/>
                  <a:gd name="T72" fmla="*/ 2147483646 w 50"/>
                  <a:gd name="T73" fmla="*/ 2147483646 h 76"/>
                  <a:gd name="T74" fmla="*/ 2147483646 w 50"/>
                  <a:gd name="T75" fmla="*/ 2147483646 h 76"/>
                  <a:gd name="T76" fmla="*/ 2147483646 w 50"/>
                  <a:gd name="T77" fmla="*/ 2147483646 h 76"/>
                  <a:gd name="T78" fmla="*/ 2147483646 w 50"/>
                  <a:gd name="T79" fmla="*/ 2147483646 h 76"/>
                  <a:gd name="T80" fmla="*/ 2147483646 w 50"/>
                  <a:gd name="T81" fmla="*/ 2147483646 h 76"/>
                  <a:gd name="T82" fmla="*/ 2147483646 w 50"/>
                  <a:gd name="T83" fmla="*/ 2147483646 h 76"/>
                  <a:gd name="T84" fmla="*/ 2147483646 w 50"/>
                  <a:gd name="T85" fmla="*/ 2147483646 h 76"/>
                  <a:gd name="T86" fmla="*/ 2147483646 w 50"/>
                  <a:gd name="T87" fmla="*/ 2147483646 h 76"/>
                  <a:gd name="T88" fmla="*/ 2147483646 w 50"/>
                  <a:gd name="T89" fmla="*/ 2147483646 h 76"/>
                  <a:gd name="T90" fmla="*/ 2147483646 w 50"/>
                  <a:gd name="T91" fmla="*/ 2147483646 h 76"/>
                  <a:gd name="T92" fmla="*/ 0 w 50"/>
                  <a:gd name="T93" fmla="*/ 2147483646 h 76"/>
                  <a:gd name="T94" fmla="*/ 2147483646 w 50"/>
                  <a:gd name="T95" fmla="*/ 2147483646 h 76"/>
                  <a:gd name="T96" fmla="*/ 2147483646 w 50"/>
                  <a:gd name="T97" fmla="*/ 2147483646 h 76"/>
                  <a:gd name="T98" fmla="*/ 2147483646 w 50"/>
                  <a:gd name="T99" fmla="*/ 2147483646 h 76"/>
                  <a:gd name="T100" fmla="*/ 2147483646 w 50"/>
                  <a:gd name="T101" fmla="*/ 2147483646 h 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 h="76">
                    <a:moveTo>
                      <a:pt x="22" y="62"/>
                    </a:moveTo>
                    <a:lnTo>
                      <a:pt x="22" y="62"/>
                    </a:lnTo>
                    <a:lnTo>
                      <a:pt x="24" y="58"/>
                    </a:lnTo>
                    <a:lnTo>
                      <a:pt x="34" y="50"/>
                    </a:lnTo>
                    <a:lnTo>
                      <a:pt x="42" y="40"/>
                    </a:lnTo>
                    <a:lnTo>
                      <a:pt x="48" y="32"/>
                    </a:lnTo>
                    <a:lnTo>
                      <a:pt x="50" y="22"/>
                    </a:lnTo>
                    <a:lnTo>
                      <a:pt x="48" y="14"/>
                    </a:lnTo>
                    <a:lnTo>
                      <a:pt x="44" y="6"/>
                    </a:lnTo>
                    <a:lnTo>
                      <a:pt x="36" y="2"/>
                    </a:lnTo>
                    <a:lnTo>
                      <a:pt x="26" y="0"/>
                    </a:lnTo>
                    <a:lnTo>
                      <a:pt x="18" y="2"/>
                    </a:lnTo>
                    <a:lnTo>
                      <a:pt x="10" y="6"/>
                    </a:lnTo>
                    <a:lnTo>
                      <a:pt x="4" y="12"/>
                    </a:lnTo>
                    <a:lnTo>
                      <a:pt x="2" y="22"/>
                    </a:lnTo>
                    <a:lnTo>
                      <a:pt x="16" y="24"/>
                    </a:lnTo>
                    <a:lnTo>
                      <a:pt x="16" y="18"/>
                    </a:lnTo>
                    <a:lnTo>
                      <a:pt x="18" y="16"/>
                    </a:lnTo>
                    <a:lnTo>
                      <a:pt x="22" y="14"/>
                    </a:lnTo>
                    <a:lnTo>
                      <a:pt x="26" y="12"/>
                    </a:lnTo>
                    <a:lnTo>
                      <a:pt x="30" y="14"/>
                    </a:lnTo>
                    <a:lnTo>
                      <a:pt x="34" y="16"/>
                    </a:lnTo>
                    <a:lnTo>
                      <a:pt x="36" y="18"/>
                    </a:lnTo>
                    <a:lnTo>
                      <a:pt x="36" y="22"/>
                    </a:lnTo>
                    <a:lnTo>
                      <a:pt x="34" y="26"/>
                    </a:lnTo>
                    <a:lnTo>
                      <a:pt x="32" y="32"/>
                    </a:lnTo>
                    <a:lnTo>
                      <a:pt x="20" y="44"/>
                    </a:lnTo>
                    <a:lnTo>
                      <a:pt x="10" y="54"/>
                    </a:lnTo>
                    <a:lnTo>
                      <a:pt x="4" y="62"/>
                    </a:lnTo>
                    <a:lnTo>
                      <a:pt x="2" y="68"/>
                    </a:lnTo>
                    <a:lnTo>
                      <a:pt x="0" y="76"/>
                    </a:lnTo>
                    <a:lnTo>
                      <a:pt x="50" y="76"/>
                    </a:lnTo>
                    <a:lnTo>
                      <a:pt x="50" y="62"/>
                    </a:lnTo>
                    <a:lnTo>
                      <a:pt x="22" y="62"/>
                    </a:lnTo>
                    <a:close/>
                  </a:path>
                </a:pathLst>
              </a:custGeom>
              <a:solidFill>
                <a:srgbClr val="000000"/>
              </a:solidFill>
              <a:ln w="9525">
                <a:noFill/>
                <a:round/>
                <a:headEnd/>
                <a:tailEnd/>
              </a:ln>
            </p:spPr>
            <p:txBody>
              <a:bodyPr/>
              <a:lstStyle/>
              <a:p>
                <a:endParaRPr lang="en-IN"/>
              </a:p>
            </p:txBody>
          </p:sp>
          <p:sp>
            <p:nvSpPr>
              <p:cNvPr id="109586" name="Freeform 212"/>
              <p:cNvSpPr>
                <a:spLocks noEditPoints="1"/>
              </p:cNvSpPr>
              <p:nvPr/>
            </p:nvSpPr>
            <p:spPr bwMode="auto">
              <a:xfrm>
                <a:off x="7474660" y="4250917"/>
                <a:ext cx="79375" cy="120650"/>
              </a:xfrm>
              <a:custGeom>
                <a:avLst/>
                <a:gdLst>
                  <a:gd name="T0" fmla="*/ 2147483646 w 50"/>
                  <a:gd name="T1" fmla="*/ 2147483646 h 76"/>
                  <a:gd name="T2" fmla="*/ 2147483646 w 50"/>
                  <a:gd name="T3" fmla="*/ 0 h 76"/>
                  <a:gd name="T4" fmla="*/ 2147483646 w 50"/>
                  <a:gd name="T5" fmla="*/ 2147483646 h 76"/>
                  <a:gd name="T6" fmla="*/ 2147483646 w 50"/>
                  <a:gd name="T7" fmla="*/ 2147483646 h 76"/>
                  <a:gd name="T8" fmla="*/ 2147483646 w 50"/>
                  <a:gd name="T9" fmla="*/ 2147483646 h 76"/>
                  <a:gd name="T10" fmla="*/ 2147483646 w 50"/>
                  <a:gd name="T11" fmla="*/ 2147483646 h 76"/>
                  <a:gd name="T12" fmla="*/ 0 w 50"/>
                  <a:gd name="T13" fmla="*/ 2147483646 h 76"/>
                  <a:gd name="T14" fmla="*/ 2147483646 w 50"/>
                  <a:gd name="T15" fmla="*/ 2147483646 h 76"/>
                  <a:gd name="T16" fmla="*/ 2147483646 w 50"/>
                  <a:gd name="T17" fmla="*/ 2147483646 h 76"/>
                  <a:gd name="T18" fmla="*/ 2147483646 w 50"/>
                  <a:gd name="T19" fmla="*/ 2147483646 h 76"/>
                  <a:gd name="T20" fmla="*/ 2147483646 w 50"/>
                  <a:gd name="T21" fmla="*/ 2147483646 h 76"/>
                  <a:gd name="T22" fmla="*/ 2147483646 w 50"/>
                  <a:gd name="T23" fmla="*/ 2147483646 h 76"/>
                  <a:gd name="T24" fmla="*/ 2147483646 w 50"/>
                  <a:gd name="T25" fmla="*/ 2147483646 h 76"/>
                  <a:gd name="T26" fmla="*/ 2147483646 w 50"/>
                  <a:gd name="T27" fmla="*/ 2147483646 h 76"/>
                  <a:gd name="T28" fmla="*/ 2147483646 w 50"/>
                  <a:gd name="T29" fmla="*/ 2147483646 h 76"/>
                  <a:gd name="T30" fmla="*/ 2147483646 w 50"/>
                  <a:gd name="T31" fmla="*/ 2147483646 h 76"/>
                  <a:gd name="T32" fmla="*/ 2147483646 w 50"/>
                  <a:gd name="T33" fmla="*/ 2147483646 h 76"/>
                  <a:gd name="T34" fmla="*/ 2147483646 w 50"/>
                  <a:gd name="T35" fmla="*/ 2147483646 h 76"/>
                  <a:gd name="T36" fmla="*/ 2147483646 w 50"/>
                  <a:gd name="T37" fmla="*/ 2147483646 h 76"/>
                  <a:gd name="T38" fmla="*/ 2147483646 w 50"/>
                  <a:gd name="T39" fmla="*/ 2147483646 h 76"/>
                  <a:gd name="T40" fmla="*/ 2147483646 w 50"/>
                  <a:gd name="T41" fmla="*/ 2147483646 h 76"/>
                  <a:gd name="T42" fmla="*/ 2147483646 w 50"/>
                  <a:gd name="T43" fmla="*/ 2147483646 h 76"/>
                  <a:gd name="T44" fmla="*/ 2147483646 w 50"/>
                  <a:gd name="T45" fmla="*/ 2147483646 h 76"/>
                  <a:gd name="T46" fmla="*/ 2147483646 w 50"/>
                  <a:gd name="T47" fmla="*/ 2147483646 h 76"/>
                  <a:gd name="T48" fmla="*/ 2147483646 w 50"/>
                  <a:gd name="T49" fmla="*/ 2147483646 h 76"/>
                  <a:gd name="T50" fmla="*/ 2147483646 w 50"/>
                  <a:gd name="T51" fmla="*/ 2147483646 h 76"/>
                  <a:gd name="T52" fmla="*/ 2147483646 w 50"/>
                  <a:gd name="T53" fmla="*/ 2147483646 h 76"/>
                  <a:gd name="T54" fmla="*/ 2147483646 w 50"/>
                  <a:gd name="T55" fmla="*/ 2147483646 h 76"/>
                  <a:gd name="T56" fmla="*/ 2147483646 w 50"/>
                  <a:gd name="T57" fmla="*/ 2147483646 h 76"/>
                  <a:gd name="T58" fmla="*/ 2147483646 w 50"/>
                  <a:gd name="T59" fmla="*/ 2147483646 h 76"/>
                  <a:gd name="T60" fmla="*/ 2147483646 w 50"/>
                  <a:gd name="T61" fmla="*/ 2147483646 h 76"/>
                  <a:gd name="T62" fmla="*/ 2147483646 w 50"/>
                  <a:gd name="T63" fmla="*/ 2147483646 h 76"/>
                  <a:gd name="T64" fmla="*/ 2147483646 w 50"/>
                  <a:gd name="T65" fmla="*/ 2147483646 h 76"/>
                  <a:gd name="T66" fmla="*/ 2147483646 w 50"/>
                  <a:gd name="T67" fmla="*/ 2147483646 h 76"/>
                  <a:gd name="T68" fmla="*/ 2147483646 w 50"/>
                  <a:gd name="T69" fmla="*/ 2147483646 h 76"/>
                  <a:gd name="T70" fmla="*/ 2147483646 w 50"/>
                  <a:gd name="T71" fmla="*/ 2147483646 h 76"/>
                  <a:gd name="T72" fmla="*/ 2147483646 w 50"/>
                  <a:gd name="T73" fmla="*/ 2147483646 h 76"/>
                  <a:gd name="T74" fmla="*/ 2147483646 w 50"/>
                  <a:gd name="T75" fmla="*/ 2147483646 h 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0" h="76">
                    <a:moveTo>
                      <a:pt x="42" y="6"/>
                    </a:moveTo>
                    <a:lnTo>
                      <a:pt x="42" y="6"/>
                    </a:lnTo>
                    <a:lnTo>
                      <a:pt x="34" y="2"/>
                    </a:lnTo>
                    <a:lnTo>
                      <a:pt x="28" y="0"/>
                    </a:lnTo>
                    <a:lnTo>
                      <a:pt x="22" y="2"/>
                    </a:lnTo>
                    <a:lnTo>
                      <a:pt x="16" y="4"/>
                    </a:lnTo>
                    <a:lnTo>
                      <a:pt x="12" y="6"/>
                    </a:lnTo>
                    <a:lnTo>
                      <a:pt x="8" y="10"/>
                    </a:lnTo>
                    <a:lnTo>
                      <a:pt x="4" y="16"/>
                    </a:lnTo>
                    <a:lnTo>
                      <a:pt x="2" y="22"/>
                    </a:lnTo>
                    <a:lnTo>
                      <a:pt x="0" y="40"/>
                    </a:lnTo>
                    <a:lnTo>
                      <a:pt x="2" y="56"/>
                    </a:lnTo>
                    <a:lnTo>
                      <a:pt x="4" y="62"/>
                    </a:lnTo>
                    <a:lnTo>
                      <a:pt x="8" y="68"/>
                    </a:lnTo>
                    <a:lnTo>
                      <a:pt x="16" y="74"/>
                    </a:lnTo>
                    <a:lnTo>
                      <a:pt x="26" y="76"/>
                    </a:lnTo>
                    <a:lnTo>
                      <a:pt x="36" y="76"/>
                    </a:lnTo>
                    <a:lnTo>
                      <a:pt x="42" y="70"/>
                    </a:lnTo>
                    <a:lnTo>
                      <a:pt x="48" y="62"/>
                    </a:lnTo>
                    <a:lnTo>
                      <a:pt x="50" y="52"/>
                    </a:lnTo>
                    <a:lnTo>
                      <a:pt x="48" y="42"/>
                    </a:lnTo>
                    <a:lnTo>
                      <a:pt x="44" y="34"/>
                    </a:lnTo>
                    <a:lnTo>
                      <a:pt x="36" y="28"/>
                    </a:lnTo>
                    <a:lnTo>
                      <a:pt x="28" y="28"/>
                    </a:lnTo>
                    <a:lnTo>
                      <a:pt x="20" y="28"/>
                    </a:lnTo>
                    <a:lnTo>
                      <a:pt x="14" y="34"/>
                    </a:lnTo>
                    <a:lnTo>
                      <a:pt x="16" y="22"/>
                    </a:lnTo>
                    <a:lnTo>
                      <a:pt x="18" y="16"/>
                    </a:lnTo>
                    <a:lnTo>
                      <a:pt x="22" y="14"/>
                    </a:lnTo>
                    <a:lnTo>
                      <a:pt x="26" y="12"/>
                    </a:lnTo>
                    <a:lnTo>
                      <a:pt x="32" y="14"/>
                    </a:lnTo>
                    <a:lnTo>
                      <a:pt x="34" y="20"/>
                    </a:lnTo>
                    <a:lnTo>
                      <a:pt x="48" y="20"/>
                    </a:lnTo>
                    <a:lnTo>
                      <a:pt x="46" y="12"/>
                    </a:lnTo>
                    <a:lnTo>
                      <a:pt x="42" y="6"/>
                    </a:lnTo>
                    <a:close/>
                    <a:moveTo>
                      <a:pt x="18" y="40"/>
                    </a:moveTo>
                    <a:lnTo>
                      <a:pt x="18" y="40"/>
                    </a:lnTo>
                    <a:lnTo>
                      <a:pt x="22" y="38"/>
                    </a:lnTo>
                    <a:lnTo>
                      <a:pt x="26" y="38"/>
                    </a:lnTo>
                    <a:lnTo>
                      <a:pt x="30" y="38"/>
                    </a:lnTo>
                    <a:lnTo>
                      <a:pt x="32" y="42"/>
                    </a:lnTo>
                    <a:lnTo>
                      <a:pt x="34" y="46"/>
                    </a:lnTo>
                    <a:lnTo>
                      <a:pt x="36" y="52"/>
                    </a:lnTo>
                    <a:lnTo>
                      <a:pt x="34" y="58"/>
                    </a:lnTo>
                    <a:lnTo>
                      <a:pt x="32" y="62"/>
                    </a:lnTo>
                    <a:lnTo>
                      <a:pt x="30" y="64"/>
                    </a:lnTo>
                    <a:lnTo>
                      <a:pt x="26" y="64"/>
                    </a:lnTo>
                    <a:lnTo>
                      <a:pt x="22" y="64"/>
                    </a:lnTo>
                    <a:lnTo>
                      <a:pt x="18" y="62"/>
                    </a:lnTo>
                    <a:lnTo>
                      <a:pt x="16" y="56"/>
                    </a:lnTo>
                    <a:lnTo>
                      <a:pt x="16" y="50"/>
                    </a:lnTo>
                    <a:lnTo>
                      <a:pt x="16" y="44"/>
                    </a:lnTo>
                    <a:lnTo>
                      <a:pt x="18" y="40"/>
                    </a:lnTo>
                    <a:close/>
                  </a:path>
                </a:pathLst>
              </a:custGeom>
              <a:solidFill>
                <a:srgbClr val="000000"/>
              </a:solidFill>
              <a:ln w="9525">
                <a:noFill/>
                <a:round/>
                <a:headEnd/>
                <a:tailEnd/>
              </a:ln>
            </p:spPr>
            <p:txBody>
              <a:bodyPr/>
              <a:lstStyle/>
              <a:p>
                <a:endParaRPr lang="en-IN"/>
              </a:p>
            </p:txBody>
          </p:sp>
          <p:sp>
            <p:nvSpPr>
              <p:cNvPr id="109587" name="Freeform 213"/>
              <p:cNvSpPr>
                <a:spLocks/>
              </p:cNvSpPr>
              <p:nvPr/>
            </p:nvSpPr>
            <p:spPr bwMode="auto">
              <a:xfrm>
                <a:off x="8309685" y="4250917"/>
                <a:ext cx="53975" cy="120650"/>
              </a:xfrm>
              <a:custGeom>
                <a:avLst/>
                <a:gdLst>
                  <a:gd name="T0" fmla="*/ 2147483646 w 34"/>
                  <a:gd name="T1" fmla="*/ 0 h 76"/>
                  <a:gd name="T2" fmla="*/ 2147483646 w 34"/>
                  <a:gd name="T3" fmla="*/ 0 h 76"/>
                  <a:gd name="T4" fmla="*/ 2147483646 w 34"/>
                  <a:gd name="T5" fmla="*/ 0 h 76"/>
                  <a:gd name="T6" fmla="*/ 2147483646 w 34"/>
                  <a:gd name="T7" fmla="*/ 2147483646 h 76"/>
                  <a:gd name="T8" fmla="*/ 2147483646 w 34"/>
                  <a:gd name="T9" fmla="*/ 2147483646 h 76"/>
                  <a:gd name="T10" fmla="*/ 2147483646 w 34"/>
                  <a:gd name="T11" fmla="*/ 2147483646 h 76"/>
                  <a:gd name="T12" fmla="*/ 0 w 34"/>
                  <a:gd name="T13" fmla="*/ 2147483646 h 76"/>
                  <a:gd name="T14" fmla="*/ 0 w 34"/>
                  <a:gd name="T15" fmla="*/ 2147483646 h 76"/>
                  <a:gd name="T16" fmla="*/ 0 w 34"/>
                  <a:gd name="T17" fmla="*/ 2147483646 h 76"/>
                  <a:gd name="T18" fmla="*/ 2147483646 w 34"/>
                  <a:gd name="T19" fmla="*/ 2147483646 h 76"/>
                  <a:gd name="T20" fmla="*/ 2147483646 w 34"/>
                  <a:gd name="T21" fmla="*/ 2147483646 h 76"/>
                  <a:gd name="T22" fmla="*/ 2147483646 w 34"/>
                  <a:gd name="T23" fmla="*/ 2147483646 h 76"/>
                  <a:gd name="T24" fmla="*/ 2147483646 w 34"/>
                  <a:gd name="T25" fmla="*/ 2147483646 h 76"/>
                  <a:gd name="T26" fmla="*/ 2147483646 w 34"/>
                  <a:gd name="T27" fmla="*/ 0 h 76"/>
                  <a:gd name="T28" fmla="*/ 2147483646 w 34"/>
                  <a:gd name="T29" fmla="*/ 0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 h="76">
                    <a:moveTo>
                      <a:pt x="34" y="0"/>
                    </a:moveTo>
                    <a:lnTo>
                      <a:pt x="22" y="0"/>
                    </a:lnTo>
                    <a:lnTo>
                      <a:pt x="18" y="8"/>
                    </a:lnTo>
                    <a:lnTo>
                      <a:pt x="12" y="12"/>
                    </a:lnTo>
                    <a:lnTo>
                      <a:pt x="0" y="20"/>
                    </a:lnTo>
                    <a:lnTo>
                      <a:pt x="0" y="32"/>
                    </a:lnTo>
                    <a:lnTo>
                      <a:pt x="10" y="28"/>
                    </a:lnTo>
                    <a:lnTo>
                      <a:pt x="20" y="22"/>
                    </a:lnTo>
                    <a:lnTo>
                      <a:pt x="20" y="76"/>
                    </a:lnTo>
                    <a:lnTo>
                      <a:pt x="34" y="76"/>
                    </a:lnTo>
                    <a:lnTo>
                      <a:pt x="34" y="0"/>
                    </a:lnTo>
                    <a:close/>
                  </a:path>
                </a:pathLst>
              </a:custGeom>
              <a:solidFill>
                <a:srgbClr val="000000"/>
              </a:solidFill>
              <a:ln w="9525">
                <a:noFill/>
                <a:round/>
                <a:headEnd/>
                <a:tailEnd/>
              </a:ln>
            </p:spPr>
            <p:txBody>
              <a:bodyPr/>
              <a:lstStyle/>
              <a:p>
                <a:endParaRPr lang="en-IN"/>
              </a:p>
            </p:txBody>
          </p:sp>
          <p:sp>
            <p:nvSpPr>
              <p:cNvPr id="109588" name="Freeform 214"/>
              <p:cNvSpPr>
                <a:spLocks/>
              </p:cNvSpPr>
              <p:nvPr/>
            </p:nvSpPr>
            <p:spPr bwMode="auto">
              <a:xfrm>
                <a:off x="8395410" y="4250917"/>
                <a:ext cx="79375" cy="120650"/>
              </a:xfrm>
              <a:custGeom>
                <a:avLst/>
                <a:gdLst>
                  <a:gd name="T0" fmla="*/ 2147483646 w 50"/>
                  <a:gd name="T1" fmla="*/ 2147483646 h 76"/>
                  <a:gd name="T2" fmla="*/ 2147483646 w 50"/>
                  <a:gd name="T3" fmla="*/ 2147483646 h 76"/>
                  <a:gd name="T4" fmla="*/ 2147483646 w 50"/>
                  <a:gd name="T5" fmla="*/ 2147483646 h 76"/>
                  <a:gd name="T6" fmla="*/ 2147483646 w 50"/>
                  <a:gd name="T7" fmla="*/ 2147483646 h 76"/>
                  <a:gd name="T8" fmla="*/ 2147483646 w 50"/>
                  <a:gd name="T9" fmla="*/ 2147483646 h 76"/>
                  <a:gd name="T10" fmla="*/ 2147483646 w 50"/>
                  <a:gd name="T11" fmla="*/ 2147483646 h 76"/>
                  <a:gd name="T12" fmla="*/ 2147483646 w 50"/>
                  <a:gd name="T13" fmla="*/ 2147483646 h 76"/>
                  <a:gd name="T14" fmla="*/ 2147483646 w 50"/>
                  <a:gd name="T15" fmla="*/ 2147483646 h 76"/>
                  <a:gd name="T16" fmla="*/ 2147483646 w 50"/>
                  <a:gd name="T17" fmla="*/ 2147483646 h 76"/>
                  <a:gd name="T18" fmla="*/ 2147483646 w 50"/>
                  <a:gd name="T19" fmla="*/ 2147483646 h 76"/>
                  <a:gd name="T20" fmla="*/ 2147483646 w 50"/>
                  <a:gd name="T21" fmla="*/ 2147483646 h 76"/>
                  <a:gd name="T22" fmla="*/ 2147483646 w 50"/>
                  <a:gd name="T23" fmla="*/ 2147483646 h 76"/>
                  <a:gd name="T24" fmla="*/ 2147483646 w 50"/>
                  <a:gd name="T25" fmla="*/ 2147483646 h 76"/>
                  <a:gd name="T26" fmla="*/ 2147483646 w 50"/>
                  <a:gd name="T27" fmla="*/ 2147483646 h 76"/>
                  <a:gd name="T28" fmla="*/ 2147483646 w 50"/>
                  <a:gd name="T29" fmla="*/ 2147483646 h 76"/>
                  <a:gd name="T30" fmla="*/ 2147483646 w 50"/>
                  <a:gd name="T31" fmla="*/ 2147483646 h 76"/>
                  <a:gd name="T32" fmla="*/ 2147483646 w 50"/>
                  <a:gd name="T33" fmla="*/ 0 h 76"/>
                  <a:gd name="T34" fmla="*/ 2147483646 w 50"/>
                  <a:gd name="T35" fmla="*/ 0 h 76"/>
                  <a:gd name="T36" fmla="*/ 2147483646 w 50"/>
                  <a:gd name="T37" fmla="*/ 2147483646 h 76"/>
                  <a:gd name="T38" fmla="*/ 2147483646 w 50"/>
                  <a:gd name="T39" fmla="*/ 2147483646 h 76"/>
                  <a:gd name="T40" fmla="*/ 2147483646 w 50"/>
                  <a:gd name="T41" fmla="*/ 2147483646 h 76"/>
                  <a:gd name="T42" fmla="*/ 2147483646 w 50"/>
                  <a:gd name="T43" fmla="*/ 2147483646 h 76"/>
                  <a:gd name="T44" fmla="*/ 0 w 50"/>
                  <a:gd name="T45" fmla="*/ 2147483646 h 76"/>
                  <a:gd name="T46" fmla="*/ 2147483646 w 50"/>
                  <a:gd name="T47" fmla="*/ 2147483646 h 76"/>
                  <a:gd name="T48" fmla="*/ 2147483646 w 50"/>
                  <a:gd name="T49" fmla="*/ 2147483646 h 76"/>
                  <a:gd name="T50" fmla="*/ 2147483646 w 50"/>
                  <a:gd name="T51" fmla="*/ 2147483646 h 76"/>
                  <a:gd name="T52" fmla="*/ 2147483646 w 50"/>
                  <a:gd name="T53" fmla="*/ 2147483646 h 76"/>
                  <a:gd name="T54" fmla="*/ 2147483646 w 50"/>
                  <a:gd name="T55" fmla="*/ 2147483646 h 76"/>
                  <a:gd name="T56" fmla="*/ 2147483646 w 50"/>
                  <a:gd name="T57" fmla="*/ 2147483646 h 76"/>
                  <a:gd name="T58" fmla="*/ 2147483646 w 50"/>
                  <a:gd name="T59" fmla="*/ 2147483646 h 76"/>
                  <a:gd name="T60" fmla="*/ 2147483646 w 50"/>
                  <a:gd name="T61" fmla="*/ 2147483646 h 76"/>
                  <a:gd name="T62" fmla="*/ 2147483646 w 50"/>
                  <a:gd name="T63" fmla="*/ 2147483646 h 76"/>
                  <a:gd name="T64" fmla="*/ 2147483646 w 50"/>
                  <a:gd name="T65" fmla="*/ 2147483646 h 76"/>
                  <a:gd name="T66" fmla="*/ 2147483646 w 50"/>
                  <a:gd name="T67" fmla="*/ 2147483646 h 76"/>
                  <a:gd name="T68" fmla="*/ 2147483646 w 50"/>
                  <a:gd name="T69" fmla="*/ 2147483646 h 76"/>
                  <a:gd name="T70" fmla="*/ 2147483646 w 50"/>
                  <a:gd name="T71" fmla="*/ 2147483646 h 76"/>
                  <a:gd name="T72" fmla="*/ 2147483646 w 50"/>
                  <a:gd name="T73" fmla="*/ 2147483646 h 76"/>
                  <a:gd name="T74" fmla="*/ 2147483646 w 50"/>
                  <a:gd name="T75" fmla="*/ 2147483646 h 76"/>
                  <a:gd name="T76" fmla="*/ 2147483646 w 50"/>
                  <a:gd name="T77" fmla="*/ 2147483646 h 76"/>
                  <a:gd name="T78" fmla="*/ 2147483646 w 50"/>
                  <a:gd name="T79" fmla="*/ 2147483646 h 76"/>
                  <a:gd name="T80" fmla="*/ 2147483646 w 50"/>
                  <a:gd name="T81" fmla="*/ 2147483646 h 76"/>
                  <a:gd name="T82" fmla="*/ 2147483646 w 50"/>
                  <a:gd name="T83" fmla="*/ 2147483646 h 76"/>
                  <a:gd name="T84" fmla="*/ 2147483646 w 50"/>
                  <a:gd name="T85" fmla="*/ 2147483646 h 76"/>
                  <a:gd name="T86" fmla="*/ 2147483646 w 50"/>
                  <a:gd name="T87" fmla="*/ 2147483646 h 76"/>
                  <a:gd name="T88" fmla="*/ 2147483646 w 50"/>
                  <a:gd name="T89" fmla="*/ 2147483646 h 76"/>
                  <a:gd name="T90" fmla="*/ 0 w 50"/>
                  <a:gd name="T91" fmla="*/ 2147483646 h 76"/>
                  <a:gd name="T92" fmla="*/ 0 w 50"/>
                  <a:gd name="T93" fmla="*/ 2147483646 h 76"/>
                  <a:gd name="T94" fmla="*/ 2147483646 w 50"/>
                  <a:gd name="T95" fmla="*/ 2147483646 h 76"/>
                  <a:gd name="T96" fmla="*/ 2147483646 w 50"/>
                  <a:gd name="T97" fmla="*/ 2147483646 h 76"/>
                  <a:gd name="T98" fmla="*/ 2147483646 w 50"/>
                  <a:gd name="T99" fmla="*/ 2147483646 h 76"/>
                  <a:gd name="T100" fmla="*/ 2147483646 w 50"/>
                  <a:gd name="T101" fmla="*/ 2147483646 h 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 h="76">
                    <a:moveTo>
                      <a:pt x="20" y="62"/>
                    </a:moveTo>
                    <a:lnTo>
                      <a:pt x="20" y="62"/>
                    </a:lnTo>
                    <a:lnTo>
                      <a:pt x="24" y="58"/>
                    </a:lnTo>
                    <a:lnTo>
                      <a:pt x="32" y="50"/>
                    </a:lnTo>
                    <a:lnTo>
                      <a:pt x="42" y="40"/>
                    </a:lnTo>
                    <a:lnTo>
                      <a:pt x="48" y="32"/>
                    </a:lnTo>
                    <a:lnTo>
                      <a:pt x="50" y="22"/>
                    </a:lnTo>
                    <a:lnTo>
                      <a:pt x="48" y="14"/>
                    </a:lnTo>
                    <a:lnTo>
                      <a:pt x="44" y="6"/>
                    </a:lnTo>
                    <a:lnTo>
                      <a:pt x="36" y="2"/>
                    </a:lnTo>
                    <a:lnTo>
                      <a:pt x="26" y="0"/>
                    </a:lnTo>
                    <a:lnTo>
                      <a:pt x="16" y="2"/>
                    </a:lnTo>
                    <a:lnTo>
                      <a:pt x="8" y="6"/>
                    </a:lnTo>
                    <a:lnTo>
                      <a:pt x="4" y="12"/>
                    </a:lnTo>
                    <a:lnTo>
                      <a:pt x="0" y="22"/>
                    </a:lnTo>
                    <a:lnTo>
                      <a:pt x="16" y="24"/>
                    </a:lnTo>
                    <a:lnTo>
                      <a:pt x="16" y="18"/>
                    </a:lnTo>
                    <a:lnTo>
                      <a:pt x="18" y="16"/>
                    </a:lnTo>
                    <a:lnTo>
                      <a:pt x="22" y="14"/>
                    </a:lnTo>
                    <a:lnTo>
                      <a:pt x="26" y="12"/>
                    </a:lnTo>
                    <a:lnTo>
                      <a:pt x="30" y="14"/>
                    </a:lnTo>
                    <a:lnTo>
                      <a:pt x="32" y="16"/>
                    </a:lnTo>
                    <a:lnTo>
                      <a:pt x="34" y="18"/>
                    </a:lnTo>
                    <a:lnTo>
                      <a:pt x="36" y="22"/>
                    </a:lnTo>
                    <a:lnTo>
                      <a:pt x="34" y="26"/>
                    </a:lnTo>
                    <a:lnTo>
                      <a:pt x="32" y="32"/>
                    </a:lnTo>
                    <a:lnTo>
                      <a:pt x="20" y="44"/>
                    </a:lnTo>
                    <a:lnTo>
                      <a:pt x="10" y="54"/>
                    </a:lnTo>
                    <a:lnTo>
                      <a:pt x="4" y="62"/>
                    </a:lnTo>
                    <a:lnTo>
                      <a:pt x="0" y="68"/>
                    </a:lnTo>
                    <a:lnTo>
                      <a:pt x="0" y="76"/>
                    </a:lnTo>
                    <a:lnTo>
                      <a:pt x="50" y="76"/>
                    </a:lnTo>
                    <a:lnTo>
                      <a:pt x="50" y="62"/>
                    </a:lnTo>
                    <a:lnTo>
                      <a:pt x="20" y="62"/>
                    </a:lnTo>
                    <a:close/>
                  </a:path>
                </a:pathLst>
              </a:custGeom>
              <a:solidFill>
                <a:srgbClr val="000000"/>
              </a:solidFill>
              <a:ln w="9525">
                <a:noFill/>
                <a:round/>
                <a:headEnd/>
                <a:tailEnd/>
              </a:ln>
            </p:spPr>
            <p:txBody>
              <a:bodyPr/>
              <a:lstStyle/>
              <a:p>
                <a:endParaRPr lang="en-IN"/>
              </a:p>
            </p:txBody>
          </p:sp>
          <p:sp>
            <p:nvSpPr>
              <p:cNvPr id="109589" name="Freeform 215"/>
              <p:cNvSpPr>
                <a:spLocks/>
              </p:cNvSpPr>
              <p:nvPr/>
            </p:nvSpPr>
            <p:spPr bwMode="auto">
              <a:xfrm>
                <a:off x="5871285" y="3527017"/>
                <a:ext cx="781050" cy="390525"/>
              </a:xfrm>
              <a:custGeom>
                <a:avLst/>
                <a:gdLst>
                  <a:gd name="T0" fmla="*/ 2147483646 w 492"/>
                  <a:gd name="T1" fmla="*/ 2147483646 h 246"/>
                  <a:gd name="T2" fmla="*/ 2147483646 w 492"/>
                  <a:gd name="T3" fmla="*/ 2147483646 h 246"/>
                  <a:gd name="T4" fmla="*/ 2147483646 w 492"/>
                  <a:gd name="T5" fmla="*/ 2147483646 h 246"/>
                  <a:gd name="T6" fmla="*/ 2147483646 w 492"/>
                  <a:gd name="T7" fmla="*/ 2147483646 h 246"/>
                  <a:gd name="T8" fmla="*/ 2147483646 w 492"/>
                  <a:gd name="T9" fmla="*/ 2147483646 h 246"/>
                  <a:gd name="T10" fmla="*/ 2147483646 w 492"/>
                  <a:gd name="T11" fmla="*/ 2147483646 h 246"/>
                  <a:gd name="T12" fmla="*/ 2147483646 w 492"/>
                  <a:gd name="T13" fmla="*/ 2147483646 h 246"/>
                  <a:gd name="T14" fmla="*/ 2147483646 w 492"/>
                  <a:gd name="T15" fmla="*/ 2147483646 h 246"/>
                  <a:gd name="T16" fmla="*/ 2147483646 w 492"/>
                  <a:gd name="T17" fmla="*/ 2147483646 h 246"/>
                  <a:gd name="T18" fmla="*/ 2147483646 w 492"/>
                  <a:gd name="T19" fmla="*/ 2147483646 h 246"/>
                  <a:gd name="T20" fmla="*/ 2147483646 w 492"/>
                  <a:gd name="T21" fmla="*/ 2147483646 h 246"/>
                  <a:gd name="T22" fmla="*/ 2147483646 w 492"/>
                  <a:gd name="T23" fmla="*/ 2147483646 h 246"/>
                  <a:gd name="T24" fmla="*/ 2147483646 w 492"/>
                  <a:gd name="T25" fmla="*/ 2147483646 h 246"/>
                  <a:gd name="T26" fmla="*/ 2147483646 w 492"/>
                  <a:gd name="T27" fmla="*/ 2147483646 h 246"/>
                  <a:gd name="T28" fmla="*/ 2147483646 w 492"/>
                  <a:gd name="T29" fmla="*/ 2147483646 h 246"/>
                  <a:gd name="T30" fmla="*/ 2147483646 w 492"/>
                  <a:gd name="T31" fmla="*/ 2147483646 h 246"/>
                  <a:gd name="T32" fmla="*/ 2147483646 w 492"/>
                  <a:gd name="T33" fmla="*/ 0 h 246"/>
                  <a:gd name="T34" fmla="*/ 2147483646 w 492"/>
                  <a:gd name="T35" fmla="*/ 0 h 246"/>
                  <a:gd name="T36" fmla="*/ 2147483646 w 492"/>
                  <a:gd name="T37" fmla="*/ 0 h 246"/>
                  <a:gd name="T38" fmla="*/ 2147483646 w 492"/>
                  <a:gd name="T39" fmla="*/ 0 h 246"/>
                  <a:gd name="T40" fmla="*/ 2147483646 w 492"/>
                  <a:gd name="T41" fmla="*/ 0 h 246"/>
                  <a:gd name="T42" fmla="*/ 2147483646 w 492"/>
                  <a:gd name="T43" fmla="*/ 0 h 246"/>
                  <a:gd name="T44" fmla="*/ 2147483646 w 492"/>
                  <a:gd name="T45" fmla="*/ 0 h 246"/>
                  <a:gd name="T46" fmla="*/ 2147483646 w 492"/>
                  <a:gd name="T47" fmla="*/ 2147483646 h 246"/>
                  <a:gd name="T48" fmla="*/ 2147483646 w 492"/>
                  <a:gd name="T49" fmla="*/ 2147483646 h 246"/>
                  <a:gd name="T50" fmla="*/ 2147483646 w 492"/>
                  <a:gd name="T51" fmla="*/ 2147483646 h 246"/>
                  <a:gd name="T52" fmla="*/ 2147483646 w 492"/>
                  <a:gd name="T53" fmla="*/ 2147483646 h 246"/>
                  <a:gd name="T54" fmla="*/ 2147483646 w 492"/>
                  <a:gd name="T55" fmla="*/ 2147483646 h 246"/>
                  <a:gd name="T56" fmla="*/ 2147483646 w 492"/>
                  <a:gd name="T57" fmla="*/ 2147483646 h 246"/>
                  <a:gd name="T58" fmla="*/ 2147483646 w 492"/>
                  <a:gd name="T59" fmla="*/ 2147483646 h 246"/>
                  <a:gd name="T60" fmla="*/ 2147483646 w 492"/>
                  <a:gd name="T61" fmla="*/ 2147483646 h 246"/>
                  <a:gd name="T62" fmla="*/ 2147483646 w 492"/>
                  <a:gd name="T63" fmla="*/ 2147483646 h 246"/>
                  <a:gd name="T64" fmla="*/ 2147483646 w 492"/>
                  <a:gd name="T65" fmla="*/ 2147483646 h 246"/>
                  <a:gd name="T66" fmla="*/ 2147483646 w 492"/>
                  <a:gd name="T67" fmla="*/ 2147483646 h 246"/>
                  <a:gd name="T68" fmla="*/ 2147483646 w 492"/>
                  <a:gd name="T69" fmla="*/ 2147483646 h 246"/>
                  <a:gd name="T70" fmla="*/ 2147483646 w 492"/>
                  <a:gd name="T71" fmla="*/ 2147483646 h 246"/>
                  <a:gd name="T72" fmla="*/ 2147483646 w 492"/>
                  <a:gd name="T73" fmla="*/ 2147483646 h 246"/>
                  <a:gd name="T74" fmla="*/ 0 w 492"/>
                  <a:gd name="T75" fmla="*/ 2147483646 h 2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2" h="246">
                    <a:moveTo>
                      <a:pt x="492" y="246"/>
                    </a:moveTo>
                    <a:lnTo>
                      <a:pt x="492" y="246"/>
                    </a:lnTo>
                    <a:lnTo>
                      <a:pt x="492" y="220"/>
                    </a:lnTo>
                    <a:lnTo>
                      <a:pt x="488" y="196"/>
                    </a:lnTo>
                    <a:lnTo>
                      <a:pt x="484" y="172"/>
                    </a:lnTo>
                    <a:lnTo>
                      <a:pt x="478" y="150"/>
                    </a:lnTo>
                    <a:lnTo>
                      <a:pt x="470" y="128"/>
                    </a:lnTo>
                    <a:lnTo>
                      <a:pt x="462" y="108"/>
                    </a:lnTo>
                    <a:lnTo>
                      <a:pt x="452" y="90"/>
                    </a:lnTo>
                    <a:lnTo>
                      <a:pt x="440" y="72"/>
                    </a:lnTo>
                    <a:lnTo>
                      <a:pt x="426" y="56"/>
                    </a:lnTo>
                    <a:lnTo>
                      <a:pt x="414" y="42"/>
                    </a:lnTo>
                    <a:lnTo>
                      <a:pt x="398" y="28"/>
                    </a:lnTo>
                    <a:lnTo>
                      <a:pt x="382" y="18"/>
                    </a:lnTo>
                    <a:lnTo>
                      <a:pt x="366" y="10"/>
                    </a:lnTo>
                    <a:lnTo>
                      <a:pt x="348" y="4"/>
                    </a:lnTo>
                    <a:lnTo>
                      <a:pt x="332" y="0"/>
                    </a:lnTo>
                    <a:lnTo>
                      <a:pt x="312" y="0"/>
                    </a:lnTo>
                    <a:lnTo>
                      <a:pt x="314" y="0"/>
                    </a:lnTo>
                    <a:lnTo>
                      <a:pt x="282" y="0"/>
                    </a:lnTo>
                    <a:lnTo>
                      <a:pt x="252" y="4"/>
                    </a:lnTo>
                    <a:lnTo>
                      <a:pt x="222" y="10"/>
                    </a:lnTo>
                    <a:lnTo>
                      <a:pt x="192" y="18"/>
                    </a:lnTo>
                    <a:lnTo>
                      <a:pt x="166" y="28"/>
                    </a:lnTo>
                    <a:lnTo>
                      <a:pt x="140" y="40"/>
                    </a:lnTo>
                    <a:lnTo>
                      <a:pt x="116" y="54"/>
                    </a:lnTo>
                    <a:lnTo>
                      <a:pt x="94" y="70"/>
                    </a:lnTo>
                    <a:lnTo>
                      <a:pt x="74" y="88"/>
                    </a:lnTo>
                    <a:lnTo>
                      <a:pt x="56" y="106"/>
                    </a:lnTo>
                    <a:lnTo>
                      <a:pt x="40" y="126"/>
                    </a:lnTo>
                    <a:lnTo>
                      <a:pt x="26" y="148"/>
                    </a:lnTo>
                    <a:lnTo>
                      <a:pt x="16" y="170"/>
                    </a:lnTo>
                    <a:lnTo>
                      <a:pt x="8" y="194"/>
                    </a:lnTo>
                    <a:lnTo>
                      <a:pt x="2" y="218"/>
                    </a:lnTo>
                    <a:lnTo>
                      <a:pt x="0" y="244"/>
                    </a:lnTo>
                  </a:path>
                </a:pathLst>
              </a:custGeom>
              <a:noFill/>
              <a:ln w="31750">
                <a:solidFill>
                  <a:srgbClr val="D52B1E"/>
                </a:solidFill>
                <a:prstDash val="sysDash"/>
                <a:round/>
                <a:headEnd/>
                <a:tailEnd/>
              </a:ln>
            </p:spPr>
            <p:txBody>
              <a:bodyPr/>
              <a:lstStyle/>
              <a:p>
                <a:endParaRPr lang="en-IN"/>
              </a:p>
            </p:txBody>
          </p:sp>
          <p:sp>
            <p:nvSpPr>
              <p:cNvPr id="109590" name="Freeform 216"/>
              <p:cNvSpPr>
                <a:spLocks/>
              </p:cNvSpPr>
              <p:nvPr/>
            </p:nvSpPr>
            <p:spPr bwMode="auto">
              <a:xfrm>
                <a:off x="5871285" y="3644492"/>
                <a:ext cx="911225" cy="257175"/>
              </a:xfrm>
              <a:custGeom>
                <a:avLst/>
                <a:gdLst>
                  <a:gd name="T0" fmla="*/ 2147483646 w 574"/>
                  <a:gd name="T1" fmla="*/ 0 h 162"/>
                  <a:gd name="T2" fmla="*/ 2147483646 w 574"/>
                  <a:gd name="T3" fmla="*/ 0 h 162"/>
                  <a:gd name="T4" fmla="*/ 2147483646 w 574"/>
                  <a:gd name="T5" fmla="*/ 2147483646 h 162"/>
                  <a:gd name="T6" fmla="*/ 2147483646 w 574"/>
                  <a:gd name="T7" fmla="*/ 2147483646 h 162"/>
                  <a:gd name="T8" fmla="*/ 2147483646 w 574"/>
                  <a:gd name="T9" fmla="*/ 2147483646 h 162"/>
                  <a:gd name="T10" fmla="*/ 2147483646 w 574"/>
                  <a:gd name="T11" fmla="*/ 2147483646 h 162"/>
                  <a:gd name="T12" fmla="*/ 2147483646 w 574"/>
                  <a:gd name="T13" fmla="*/ 2147483646 h 162"/>
                  <a:gd name="T14" fmla="*/ 2147483646 w 574"/>
                  <a:gd name="T15" fmla="*/ 2147483646 h 162"/>
                  <a:gd name="T16" fmla="*/ 2147483646 w 574"/>
                  <a:gd name="T17" fmla="*/ 2147483646 h 162"/>
                  <a:gd name="T18" fmla="*/ 2147483646 w 574"/>
                  <a:gd name="T19" fmla="*/ 2147483646 h 162"/>
                  <a:gd name="T20" fmla="*/ 2147483646 w 574"/>
                  <a:gd name="T21" fmla="*/ 2147483646 h 162"/>
                  <a:gd name="T22" fmla="*/ 2147483646 w 574"/>
                  <a:gd name="T23" fmla="*/ 2147483646 h 162"/>
                  <a:gd name="T24" fmla="*/ 2147483646 w 574"/>
                  <a:gd name="T25" fmla="*/ 2147483646 h 162"/>
                  <a:gd name="T26" fmla="*/ 2147483646 w 574"/>
                  <a:gd name="T27" fmla="*/ 2147483646 h 162"/>
                  <a:gd name="T28" fmla="*/ 2147483646 w 574"/>
                  <a:gd name="T29" fmla="*/ 2147483646 h 162"/>
                  <a:gd name="T30" fmla="*/ 2147483646 w 574"/>
                  <a:gd name="T31" fmla="*/ 2147483646 h 162"/>
                  <a:gd name="T32" fmla="*/ 2147483646 w 574"/>
                  <a:gd name="T33" fmla="*/ 2147483646 h 162"/>
                  <a:gd name="T34" fmla="*/ 2147483646 w 574"/>
                  <a:gd name="T35" fmla="*/ 2147483646 h 162"/>
                  <a:gd name="T36" fmla="*/ 2147483646 w 574"/>
                  <a:gd name="T37" fmla="*/ 2147483646 h 162"/>
                  <a:gd name="T38" fmla="*/ 0 w 574"/>
                  <a:gd name="T39" fmla="*/ 2147483646 h 1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74" h="162">
                    <a:moveTo>
                      <a:pt x="574" y="0"/>
                    </a:moveTo>
                    <a:lnTo>
                      <a:pt x="574" y="0"/>
                    </a:lnTo>
                    <a:lnTo>
                      <a:pt x="516" y="2"/>
                    </a:lnTo>
                    <a:lnTo>
                      <a:pt x="458" y="4"/>
                    </a:lnTo>
                    <a:lnTo>
                      <a:pt x="404" y="8"/>
                    </a:lnTo>
                    <a:lnTo>
                      <a:pt x="350" y="14"/>
                    </a:lnTo>
                    <a:lnTo>
                      <a:pt x="300" y="20"/>
                    </a:lnTo>
                    <a:lnTo>
                      <a:pt x="254" y="28"/>
                    </a:lnTo>
                    <a:lnTo>
                      <a:pt x="210" y="38"/>
                    </a:lnTo>
                    <a:lnTo>
                      <a:pt x="168" y="48"/>
                    </a:lnTo>
                    <a:lnTo>
                      <a:pt x="132" y="60"/>
                    </a:lnTo>
                    <a:lnTo>
                      <a:pt x="98" y="72"/>
                    </a:lnTo>
                    <a:lnTo>
                      <a:pt x="70" y="86"/>
                    </a:lnTo>
                    <a:lnTo>
                      <a:pt x="46" y="100"/>
                    </a:lnTo>
                    <a:lnTo>
                      <a:pt x="26" y="114"/>
                    </a:lnTo>
                    <a:lnTo>
                      <a:pt x="12" y="130"/>
                    </a:lnTo>
                    <a:lnTo>
                      <a:pt x="8" y="138"/>
                    </a:lnTo>
                    <a:lnTo>
                      <a:pt x="4" y="146"/>
                    </a:lnTo>
                    <a:lnTo>
                      <a:pt x="2" y="154"/>
                    </a:lnTo>
                    <a:lnTo>
                      <a:pt x="0" y="162"/>
                    </a:lnTo>
                  </a:path>
                </a:pathLst>
              </a:custGeom>
              <a:noFill/>
              <a:ln w="31750">
                <a:solidFill>
                  <a:srgbClr val="00AF3F"/>
                </a:solidFill>
                <a:prstDash val="solid"/>
                <a:round/>
                <a:headEnd/>
                <a:tailEnd/>
              </a:ln>
            </p:spPr>
            <p:txBody>
              <a:bodyPr/>
              <a:lstStyle/>
              <a:p>
                <a:endParaRPr lang="en-IN"/>
              </a:p>
            </p:txBody>
          </p:sp>
          <p:sp>
            <p:nvSpPr>
              <p:cNvPr id="109591" name="Freeform 217"/>
              <p:cNvSpPr>
                <a:spLocks/>
              </p:cNvSpPr>
              <p:nvPr/>
            </p:nvSpPr>
            <p:spPr bwMode="auto">
              <a:xfrm>
                <a:off x="6782510" y="3644492"/>
                <a:ext cx="1260475" cy="269875"/>
              </a:xfrm>
              <a:custGeom>
                <a:avLst/>
                <a:gdLst>
                  <a:gd name="T0" fmla="*/ 0 w 794"/>
                  <a:gd name="T1" fmla="*/ 0 h 170"/>
                  <a:gd name="T2" fmla="*/ 0 w 794"/>
                  <a:gd name="T3" fmla="*/ 0 h 170"/>
                  <a:gd name="T4" fmla="*/ 2147483646 w 794"/>
                  <a:gd name="T5" fmla="*/ 2147483646 h 170"/>
                  <a:gd name="T6" fmla="*/ 2147483646 w 794"/>
                  <a:gd name="T7" fmla="*/ 2147483646 h 170"/>
                  <a:gd name="T8" fmla="*/ 2147483646 w 794"/>
                  <a:gd name="T9" fmla="*/ 2147483646 h 170"/>
                  <a:gd name="T10" fmla="*/ 2147483646 w 794"/>
                  <a:gd name="T11" fmla="*/ 2147483646 h 170"/>
                  <a:gd name="T12" fmla="*/ 2147483646 w 794"/>
                  <a:gd name="T13" fmla="*/ 2147483646 h 170"/>
                  <a:gd name="T14" fmla="*/ 2147483646 w 794"/>
                  <a:gd name="T15" fmla="*/ 2147483646 h 170"/>
                  <a:gd name="T16" fmla="*/ 2147483646 w 794"/>
                  <a:gd name="T17" fmla="*/ 2147483646 h 170"/>
                  <a:gd name="T18" fmla="*/ 2147483646 w 794"/>
                  <a:gd name="T19" fmla="*/ 2147483646 h 170"/>
                  <a:gd name="T20" fmla="*/ 2147483646 w 794"/>
                  <a:gd name="T21" fmla="*/ 2147483646 h 170"/>
                  <a:gd name="T22" fmla="*/ 2147483646 w 794"/>
                  <a:gd name="T23" fmla="*/ 2147483646 h 170"/>
                  <a:gd name="T24" fmla="*/ 2147483646 w 794"/>
                  <a:gd name="T25" fmla="*/ 2147483646 h 170"/>
                  <a:gd name="T26" fmla="*/ 2147483646 w 794"/>
                  <a:gd name="T27" fmla="*/ 2147483646 h 170"/>
                  <a:gd name="T28" fmla="*/ 2147483646 w 794"/>
                  <a:gd name="T29" fmla="*/ 2147483646 h 170"/>
                  <a:gd name="T30" fmla="*/ 2147483646 w 794"/>
                  <a:gd name="T31" fmla="*/ 2147483646 h 170"/>
                  <a:gd name="T32" fmla="*/ 2147483646 w 794"/>
                  <a:gd name="T33" fmla="*/ 2147483646 h 170"/>
                  <a:gd name="T34" fmla="*/ 2147483646 w 794"/>
                  <a:gd name="T35" fmla="*/ 2147483646 h 170"/>
                  <a:gd name="T36" fmla="*/ 2147483646 w 794"/>
                  <a:gd name="T37" fmla="*/ 2147483646 h 170"/>
                  <a:gd name="T38" fmla="*/ 2147483646 w 794"/>
                  <a:gd name="T39" fmla="*/ 2147483646 h 170"/>
                  <a:gd name="T40" fmla="*/ 2147483646 w 794"/>
                  <a:gd name="T41" fmla="*/ 2147483646 h 1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94" h="170">
                    <a:moveTo>
                      <a:pt x="0" y="0"/>
                    </a:moveTo>
                    <a:lnTo>
                      <a:pt x="0" y="0"/>
                    </a:lnTo>
                    <a:lnTo>
                      <a:pt x="80" y="2"/>
                    </a:lnTo>
                    <a:lnTo>
                      <a:pt x="160" y="4"/>
                    </a:lnTo>
                    <a:lnTo>
                      <a:pt x="236" y="8"/>
                    </a:lnTo>
                    <a:lnTo>
                      <a:pt x="308" y="14"/>
                    </a:lnTo>
                    <a:lnTo>
                      <a:pt x="378" y="22"/>
                    </a:lnTo>
                    <a:lnTo>
                      <a:pt x="444" y="30"/>
                    </a:lnTo>
                    <a:lnTo>
                      <a:pt x="504" y="40"/>
                    </a:lnTo>
                    <a:lnTo>
                      <a:pt x="562" y="50"/>
                    </a:lnTo>
                    <a:lnTo>
                      <a:pt x="612" y="62"/>
                    </a:lnTo>
                    <a:lnTo>
                      <a:pt x="658" y="76"/>
                    </a:lnTo>
                    <a:lnTo>
                      <a:pt x="698" y="90"/>
                    </a:lnTo>
                    <a:lnTo>
                      <a:pt x="732" y="104"/>
                    </a:lnTo>
                    <a:lnTo>
                      <a:pt x="758" y="120"/>
                    </a:lnTo>
                    <a:lnTo>
                      <a:pt x="768" y="128"/>
                    </a:lnTo>
                    <a:lnTo>
                      <a:pt x="778" y="136"/>
                    </a:lnTo>
                    <a:lnTo>
                      <a:pt x="784" y="144"/>
                    </a:lnTo>
                    <a:lnTo>
                      <a:pt x="790" y="154"/>
                    </a:lnTo>
                    <a:lnTo>
                      <a:pt x="792" y="162"/>
                    </a:lnTo>
                    <a:lnTo>
                      <a:pt x="794" y="170"/>
                    </a:lnTo>
                  </a:path>
                </a:pathLst>
              </a:custGeom>
              <a:noFill/>
              <a:ln w="31750">
                <a:solidFill>
                  <a:srgbClr val="00AF3F"/>
                </a:solidFill>
                <a:prstDash val="solid"/>
                <a:round/>
                <a:headEnd/>
                <a:tailEnd/>
              </a:ln>
            </p:spPr>
            <p:txBody>
              <a:bodyPr/>
              <a:lstStyle/>
              <a:p>
                <a:endParaRPr lang="en-IN"/>
              </a:p>
            </p:txBody>
          </p:sp>
          <p:sp>
            <p:nvSpPr>
              <p:cNvPr id="109592" name="Freeform 222"/>
              <p:cNvSpPr>
                <a:spLocks/>
              </p:cNvSpPr>
              <p:nvPr/>
            </p:nvSpPr>
            <p:spPr bwMode="auto">
              <a:xfrm>
                <a:off x="6924717" y="2911126"/>
                <a:ext cx="215900" cy="22225"/>
              </a:xfrm>
              <a:custGeom>
                <a:avLst/>
                <a:gdLst>
                  <a:gd name="T0" fmla="*/ 2147483646 w 136"/>
                  <a:gd name="T1" fmla="*/ 2147483646 h 14"/>
                  <a:gd name="T2" fmla="*/ 2147483646 w 136"/>
                  <a:gd name="T3" fmla="*/ 0 h 14"/>
                  <a:gd name="T4" fmla="*/ 0 w 136"/>
                  <a:gd name="T5" fmla="*/ 0 h 14"/>
                  <a:gd name="T6" fmla="*/ 0 w 136"/>
                  <a:gd name="T7" fmla="*/ 2147483646 h 14"/>
                  <a:gd name="T8" fmla="*/ 2147483646 w 136"/>
                  <a:gd name="T9" fmla="*/ 2147483646 h 14"/>
                  <a:gd name="T10" fmla="*/ 2147483646 w 136"/>
                  <a:gd name="T11" fmla="*/ 2147483646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6" h="14">
                    <a:moveTo>
                      <a:pt x="136" y="14"/>
                    </a:moveTo>
                    <a:lnTo>
                      <a:pt x="136" y="0"/>
                    </a:lnTo>
                    <a:lnTo>
                      <a:pt x="0" y="0"/>
                    </a:lnTo>
                    <a:lnTo>
                      <a:pt x="0" y="14"/>
                    </a:lnTo>
                    <a:lnTo>
                      <a:pt x="136" y="14"/>
                    </a:lnTo>
                    <a:close/>
                  </a:path>
                </a:pathLst>
              </a:custGeom>
              <a:solidFill>
                <a:srgbClr val="00AF3F"/>
              </a:solidFill>
              <a:ln w="9525">
                <a:noFill/>
                <a:round/>
                <a:headEnd/>
                <a:tailEnd/>
              </a:ln>
            </p:spPr>
            <p:txBody>
              <a:bodyPr/>
              <a:lstStyle/>
              <a:p>
                <a:endParaRPr lang="en-IN"/>
              </a:p>
            </p:txBody>
          </p:sp>
          <p:sp>
            <p:nvSpPr>
              <p:cNvPr id="109593" name="Freeform 223"/>
              <p:cNvSpPr>
                <a:spLocks/>
              </p:cNvSpPr>
              <p:nvPr/>
            </p:nvSpPr>
            <p:spPr bwMode="auto">
              <a:xfrm>
                <a:off x="7509585" y="2942817"/>
                <a:ext cx="819150" cy="987425"/>
              </a:xfrm>
              <a:custGeom>
                <a:avLst/>
                <a:gdLst>
                  <a:gd name="T0" fmla="*/ 2147483646 w 516"/>
                  <a:gd name="T1" fmla="*/ 2147483646 h 622"/>
                  <a:gd name="T2" fmla="*/ 2147483646 w 516"/>
                  <a:gd name="T3" fmla="*/ 2147483646 h 622"/>
                  <a:gd name="T4" fmla="*/ 2147483646 w 516"/>
                  <a:gd name="T5" fmla="*/ 2147483646 h 622"/>
                  <a:gd name="T6" fmla="*/ 2147483646 w 516"/>
                  <a:gd name="T7" fmla="*/ 2147483646 h 622"/>
                  <a:gd name="T8" fmla="*/ 2147483646 w 516"/>
                  <a:gd name="T9" fmla="*/ 2147483646 h 622"/>
                  <a:gd name="T10" fmla="*/ 2147483646 w 516"/>
                  <a:gd name="T11" fmla="*/ 2147483646 h 622"/>
                  <a:gd name="T12" fmla="*/ 2147483646 w 516"/>
                  <a:gd name="T13" fmla="*/ 2147483646 h 622"/>
                  <a:gd name="T14" fmla="*/ 2147483646 w 516"/>
                  <a:gd name="T15" fmla="*/ 2147483646 h 622"/>
                  <a:gd name="T16" fmla="*/ 2147483646 w 516"/>
                  <a:gd name="T17" fmla="*/ 2147483646 h 622"/>
                  <a:gd name="T18" fmla="*/ 2147483646 w 516"/>
                  <a:gd name="T19" fmla="*/ 2147483646 h 622"/>
                  <a:gd name="T20" fmla="*/ 2147483646 w 516"/>
                  <a:gd name="T21" fmla="*/ 2147483646 h 622"/>
                  <a:gd name="T22" fmla="*/ 2147483646 w 516"/>
                  <a:gd name="T23" fmla="*/ 2147483646 h 622"/>
                  <a:gd name="T24" fmla="*/ 2147483646 w 516"/>
                  <a:gd name="T25" fmla="*/ 2147483646 h 622"/>
                  <a:gd name="T26" fmla="*/ 2147483646 w 516"/>
                  <a:gd name="T27" fmla="*/ 2147483646 h 622"/>
                  <a:gd name="T28" fmla="*/ 2147483646 w 516"/>
                  <a:gd name="T29" fmla="*/ 2147483646 h 622"/>
                  <a:gd name="T30" fmla="*/ 2147483646 w 516"/>
                  <a:gd name="T31" fmla="*/ 2147483646 h 622"/>
                  <a:gd name="T32" fmla="*/ 2147483646 w 516"/>
                  <a:gd name="T33" fmla="*/ 2147483646 h 622"/>
                  <a:gd name="T34" fmla="*/ 2147483646 w 516"/>
                  <a:gd name="T35" fmla="*/ 2147483646 h 622"/>
                  <a:gd name="T36" fmla="*/ 2147483646 w 516"/>
                  <a:gd name="T37" fmla="*/ 0 h 622"/>
                  <a:gd name="T38" fmla="*/ 2147483646 w 516"/>
                  <a:gd name="T39" fmla="*/ 0 h 622"/>
                  <a:gd name="T40" fmla="*/ 2147483646 w 516"/>
                  <a:gd name="T41" fmla="*/ 0 h 622"/>
                  <a:gd name="T42" fmla="*/ 2147483646 w 516"/>
                  <a:gd name="T43" fmla="*/ 0 h 622"/>
                  <a:gd name="T44" fmla="*/ 2147483646 w 516"/>
                  <a:gd name="T45" fmla="*/ 0 h 622"/>
                  <a:gd name="T46" fmla="*/ 2147483646 w 516"/>
                  <a:gd name="T47" fmla="*/ 0 h 622"/>
                  <a:gd name="T48" fmla="*/ 2147483646 w 516"/>
                  <a:gd name="T49" fmla="*/ 0 h 622"/>
                  <a:gd name="T50" fmla="*/ 2147483646 w 516"/>
                  <a:gd name="T51" fmla="*/ 2147483646 h 622"/>
                  <a:gd name="T52" fmla="*/ 2147483646 w 516"/>
                  <a:gd name="T53" fmla="*/ 2147483646 h 622"/>
                  <a:gd name="T54" fmla="*/ 2147483646 w 516"/>
                  <a:gd name="T55" fmla="*/ 2147483646 h 622"/>
                  <a:gd name="T56" fmla="*/ 2147483646 w 516"/>
                  <a:gd name="T57" fmla="*/ 2147483646 h 622"/>
                  <a:gd name="T58" fmla="*/ 2147483646 w 516"/>
                  <a:gd name="T59" fmla="*/ 2147483646 h 622"/>
                  <a:gd name="T60" fmla="*/ 2147483646 w 516"/>
                  <a:gd name="T61" fmla="*/ 2147483646 h 622"/>
                  <a:gd name="T62" fmla="*/ 2147483646 w 516"/>
                  <a:gd name="T63" fmla="*/ 2147483646 h 622"/>
                  <a:gd name="T64" fmla="*/ 2147483646 w 516"/>
                  <a:gd name="T65" fmla="*/ 2147483646 h 622"/>
                  <a:gd name="T66" fmla="*/ 2147483646 w 516"/>
                  <a:gd name="T67" fmla="*/ 2147483646 h 622"/>
                  <a:gd name="T68" fmla="*/ 2147483646 w 516"/>
                  <a:gd name="T69" fmla="*/ 2147483646 h 622"/>
                  <a:gd name="T70" fmla="*/ 2147483646 w 516"/>
                  <a:gd name="T71" fmla="*/ 2147483646 h 622"/>
                  <a:gd name="T72" fmla="*/ 2147483646 w 516"/>
                  <a:gd name="T73" fmla="*/ 2147483646 h 622"/>
                  <a:gd name="T74" fmla="*/ 2147483646 w 516"/>
                  <a:gd name="T75" fmla="*/ 2147483646 h 622"/>
                  <a:gd name="T76" fmla="*/ 2147483646 w 516"/>
                  <a:gd name="T77" fmla="*/ 2147483646 h 622"/>
                  <a:gd name="T78" fmla="*/ 2147483646 w 516"/>
                  <a:gd name="T79" fmla="*/ 2147483646 h 622"/>
                  <a:gd name="T80" fmla="*/ 2147483646 w 516"/>
                  <a:gd name="T81" fmla="*/ 2147483646 h 622"/>
                  <a:gd name="T82" fmla="*/ 2147483646 w 516"/>
                  <a:gd name="T83" fmla="*/ 2147483646 h 622"/>
                  <a:gd name="T84" fmla="*/ 2147483646 w 516"/>
                  <a:gd name="T85" fmla="*/ 2147483646 h 622"/>
                  <a:gd name="T86" fmla="*/ 0 w 516"/>
                  <a:gd name="T87" fmla="*/ 2147483646 h 6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16" h="622">
                    <a:moveTo>
                      <a:pt x="516" y="622"/>
                    </a:moveTo>
                    <a:lnTo>
                      <a:pt x="516" y="622"/>
                    </a:lnTo>
                    <a:lnTo>
                      <a:pt x="514" y="558"/>
                    </a:lnTo>
                    <a:lnTo>
                      <a:pt x="512" y="496"/>
                    </a:lnTo>
                    <a:lnTo>
                      <a:pt x="508" y="438"/>
                    </a:lnTo>
                    <a:lnTo>
                      <a:pt x="502" y="380"/>
                    </a:lnTo>
                    <a:lnTo>
                      <a:pt x="494" y="326"/>
                    </a:lnTo>
                    <a:lnTo>
                      <a:pt x="484" y="274"/>
                    </a:lnTo>
                    <a:lnTo>
                      <a:pt x="474" y="226"/>
                    </a:lnTo>
                    <a:lnTo>
                      <a:pt x="462" y="182"/>
                    </a:lnTo>
                    <a:lnTo>
                      <a:pt x="450" y="142"/>
                    </a:lnTo>
                    <a:lnTo>
                      <a:pt x="436" y="106"/>
                    </a:lnTo>
                    <a:lnTo>
                      <a:pt x="422" y="74"/>
                    </a:lnTo>
                    <a:lnTo>
                      <a:pt x="406" y="48"/>
                    </a:lnTo>
                    <a:lnTo>
                      <a:pt x="390" y="28"/>
                    </a:lnTo>
                    <a:lnTo>
                      <a:pt x="372" y="12"/>
                    </a:lnTo>
                    <a:lnTo>
                      <a:pt x="364" y="8"/>
                    </a:lnTo>
                    <a:lnTo>
                      <a:pt x="354" y="4"/>
                    </a:lnTo>
                    <a:lnTo>
                      <a:pt x="344" y="0"/>
                    </a:lnTo>
                    <a:lnTo>
                      <a:pt x="336" y="0"/>
                    </a:lnTo>
                    <a:lnTo>
                      <a:pt x="314" y="0"/>
                    </a:lnTo>
                    <a:lnTo>
                      <a:pt x="298" y="0"/>
                    </a:lnTo>
                    <a:lnTo>
                      <a:pt x="282" y="2"/>
                    </a:lnTo>
                    <a:lnTo>
                      <a:pt x="266" y="6"/>
                    </a:lnTo>
                    <a:lnTo>
                      <a:pt x="250" y="12"/>
                    </a:lnTo>
                    <a:lnTo>
                      <a:pt x="236" y="18"/>
                    </a:lnTo>
                    <a:lnTo>
                      <a:pt x="220" y="26"/>
                    </a:lnTo>
                    <a:lnTo>
                      <a:pt x="206" y="36"/>
                    </a:lnTo>
                    <a:lnTo>
                      <a:pt x="192" y="48"/>
                    </a:lnTo>
                    <a:lnTo>
                      <a:pt x="166" y="72"/>
                    </a:lnTo>
                    <a:lnTo>
                      <a:pt x="140" y="102"/>
                    </a:lnTo>
                    <a:lnTo>
                      <a:pt x="116" y="138"/>
                    </a:lnTo>
                    <a:lnTo>
                      <a:pt x="94" y="176"/>
                    </a:lnTo>
                    <a:lnTo>
                      <a:pt x="72" y="220"/>
                    </a:lnTo>
                    <a:lnTo>
                      <a:pt x="54" y="266"/>
                    </a:lnTo>
                    <a:lnTo>
                      <a:pt x="40" y="316"/>
                    </a:lnTo>
                    <a:lnTo>
                      <a:pt x="26" y="368"/>
                    </a:lnTo>
                    <a:lnTo>
                      <a:pt x="16" y="424"/>
                    </a:lnTo>
                    <a:lnTo>
                      <a:pt x="8" y="482"/>
                    </a:lnTo>
                    <a:lnTo>
                      <a:pt x="2" y="542"/>
                    </a:lnTo>
                    <a:lnTo>
                      <a:pt x="0" y="604"/>
                    </a:lnTo>
                  </a:path>
                </a:pathLst>
              </a:custGeom>
              <a:noFill/>
              <a:ln w="31750">
                <a:solidFill>
                  <a:srgbClr val="D52B1E"/>
                </a:solidFill>
                <a:prstDash val="sysDash"/>
                <a:round/>
                <a:headEnd/>
                <a:tailEnd/>
              </a:ln>
            </p:spPr>
            <p:txBody>
              <a:bodyPr/>
              <a:lstStyle/>
              <a:p>
                <a:endParaRPr lang="en-IN"/>
              </a:p>
            </p:txBody>
          </p:sp>
          <p:sp>
            <p:nvSpPr>
              <p:cNvPr id="109594" name="Freeform 224"/>
              <p:cNvSpPr>
                <a:spLocks/>
              </p:cNvSpPr>
              <p:nvPr/>
            </p:nvSpPr>
            <p:spPr bwMode="auto">
              <a:xfrm>
                <a:off x="7534985" y="3123792"/>
                <a:ext cx="1241425" cy="790575"/>
              </a:xfrm>
              <a:custGeom>
                <a:avLst/>
                <a:gdLst>
                  <a:gd name="T0" fmla="*/ 2147483646 w 782"/>
                  <a:gd name="T1" fmla="*/ 0 h 498"/>
                  <a:gd name="T2" fmla="*/ 2147483646 w 782"/>
                  <a:gd name="T3" fmla="*/ 0 h 498"/>
                  <a:gd name="T4" fmla="*/ 2147483646 w 782"/>
                  <a:gd name="T5" fmla="*/ 0 h 498"/>
                  <a:gd name="T6" fmla="*/ 2147483646 w 782"/>
                  <a:gd name="T7" fmla="*/ 0 h 498"/>
                  <a:gd name="T8" fmla="*/ 2147483646 w 782"/>
                  <a:gd name="T9" fmla="*/ 0 h 498"/>
                  <a:gd name="T10" fmla="*/ 2147483646 w 782"/>
                  <a:gd name="T11" fmla="*/ 2147483646 h 498"/>
                  <a:gd name="T12" fmla="*/ 2147483646 w 782"/>
                  <a:gd name="T13" fmla="*/ 2147483646 h 498"/>
                  <a:gd name="T14" fmla="*/ 2147483646 w 782"/>
                  <a:gd name="T15" fmla="*/ 2147483646 h 498"/>
                  <a:gd name="T16" fmla="*/ 2147483646 w 782"/>
                  <a:gd name="T17" fmla="*/ 2147483646 h 498"/>
                  <a:gd name="T18" fmla="*/ 2147483646 w 782"/>
                  <a:gd name="T19" fmla="*/ 2147483646 h 498"/>
                  <a:gd name="T20" fmla="*/ 2147483646 w 782"/>
                  <a:gd name="T21" fmla="*/ 2147483646 h 498"/>
                  <a:gd name="T22" fmla="*/ 2147483646 w 782"/>
                  <a:gd name="T23" fmla="*/ 2147483646 h 498"/>
                  <a:gd name="T24" fmla="*/ 2147483646 w 782"/>
                  <a:gd name="T25" fmla="*/ 2147483646 h 498"/>
                  <a:gd name="T26" fmla="*/ 2147483646 w 782"/>
                  <a:gd name="T27" fmla="*/ 2147483646 h 498"/>
                  <a:gd name="T28" fmla="*/ 2147483646 w 782"/>
                  <a:gd name="T29" fmla="*/ 2147483646 h 498"/>
                  <a:gd name="T30" fmla="*/ 2147483646 w 782"/>
                  <a:gd name="T31" fmla="*/ 2147483646 h 498"/>
                  <a:gd name="T32" fmla="*/ 2147483646 w 782"/>
                  <a:gd name="T33" fmla="*/ 2147483646 h 498"/>
                  <a:gd name="T34" fmla="*/ 2147483646 w 782"/>
                  <a:gd name="T35" fmla="*/ 2147483646 h 498"/>
                  <a:gd name="T36" fmla="*/ 2147483646 w 782"/>
                  <a:gd name="T37" fmla="*/ 2147483646 h 498"/>
                  <a:gd name="T38" fmla="*/ 2147483646 w 782"/>
                  <a:gd name="T39" fmla="*/ 2147483646 h 498"/>
                  <a:gd name="T40" fmla="*/ 2147483646 w 782"/>
                  <a:gd name="T41" fmla="*/ 2147483646 h 498"/>
                  <a:gd name="T42" fmla="*/ 2147483646 w 782"/>
                  <a:gd name="T43" fmla="*/ 2147483646 h 498"/>
                  <a:gd name="T44" fmla="*/ 2147483646 w 782"/>
                  <a:gd name="T45" fmla="*/ 2147483646 h 498"/>
                  <a:gd name="T46" fmla="*/ 2147483646 w 782"/>
                  <a:gd name="T47" fmla="*/ 2147483646 h 498"/>
                  <a:gd name="T48" fmla="*/ 2147483646 w 782"/>
                  <a:gd name="T49" fmla="*/ 2147483646 h 498"/>
                  <a:gd name="T50" fmla="*/ 2147483646 w 782"/>
                  <a:gd name="T51" fmla="*/ 2147483646 h 498"/>
                  <a:gd name="T52" fmla="*/ 2147483646 w 782"/>
                  <a:gd name="T53" fmla="*/ 2147483646 h 498"/>
                  <a:gd name="T54" fmla="*/ 2147483646 w 782"/>
                  <a:gd name="T55" fmla="*/ 2147483646 h 498"/>
                  <a:gd name="T56" fmla="*/ 2147483646 w 782"/>
                  <a:gd name="T57" fmla="*/ 2147483646 h 498"/>
                  <a:gd name="T58" fmla="*/ 2147483646 w 782"/>
                  <a:gd name="T59" fmla="*/ 2147483646 h 498"/>
                  <a:gd name="T60" fmla="*/ 2147483646 w 782"/>
                  <a:gd name="T61" fmla="*/ 2147483646 h 498"/>
                  <a:gd name="T62" fmla="*/ 2147483646 w 782"/>
                  <a:gd name="T63" fmla="*/ 2147483646 h 498"/>
                  <a:gd name="T64" fmla="*/ 2147483646 w 782"/>
                  <a:gd name="T65" fmla="*/ 2147483646 h 498"/>
                  <a:gd name="T66" fmla="*/ 2147483646 w 782"/>
                  <a:gd name="T67" fmla="*/ 2147483646 h 498"/>
                  <a:gd name="T68" fmla="*/ 2147483646 w 782"/>
                  <a:gd name="T69" fmla="*/ 2147483646 h 498"/>
                  <a:gd name="T70" fmla="*/ 0 w 782"/>
                  <a:gd name="T71" fmla="*/ 2147483646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82" h="498">
                    <a:moveTo>
                      <a:pt x="782" y="0"/>
                    </a:moveTo>
                    <a:lnTo>
                      <a:pt x="782" y="0"/>
                    </a:lnTo>
                    <a:lnTo>
                      <a:pt x="776" y="0"/>
                    </a:lnTo>
                    <a:lnTo>
                      <a:pt x="736" y="0"/>
                    </a:lnTo>
                    <a:lnTo>
                      <a:pt x="698" y="2"/>
                    </a:lnTo>
                    <a:lnTo>
                      <a:pt x="658" y="6"/>
                    </a:lnTo>
                    <a:lnTo>
                      <a:pt x="620" y="10"/>
                    </a:lnTo>
                    <a:lnTo>
                      <a:pt x="582" y="16"/>
                    </a:lnTo>
                    <a:lnTo>
                      <a:pt x="546" y="22"/>
                    </a:lnTo>
                    <a:lnTo>
                      <a:pt x="510" y="30"/>
                    </a:lnTo>
                    <a:lnTo>
                      <a:pt x="474" y="40"/>
                    </a:lnTo>
                    <a:lnTo>
                      <a:pt x="440" y="50"/>
                    </a:lnTo>
                    <a:lnTo>
                      <a:pt x="406" y="60"/>
                    </a:lnTo>
                    <a:lnTo>
                      <a:pt x="374" y="72"/>
                    </a:lnTo>
                    <a:lnTo>
                      <a:pt x="342" y="86"/>
                    </a:lnTo>
                    <a:lnTo>
                      <a:pt x="312" y="100"/>
                    </a:lnTo>
                    <a:lnTo>
                      <a:pt x="282" y="114"/>
                    </a:lnTo>
                    <a:lnTo>
                      <a:pt x="254" y="130"/>
                    </a:lnTo>
                    <a:lnTo>
                      <a:pt x="228" y="146"/>
                    </a:lnTo>
                    <a:lnTo>
                      <a:pt x="202" y="164"/>
                    </a:lnTo>
                    <a:lnTo>
                      <a:pt x="178" y="182"/>
                    </a:lnTo>
                    <a:lnTo>
                      <a:pt x="154" y="200"/>
                    </a:lnTo>
                    <a:lnTo>
                      <a:pt x="132" y="220"/>
                    </a:lnTo>
                    <a:lnTo>
                      <a:pt x="112" y="240"/>
                    </a:lnTo>
                    <a:lnTo>
                      <a:pt x="94" y="260"/>
                    </a:lnTo>
                    <a:lnTo>
                      <a:pt x="76" y="282"/>
                    </a:lnTo>
                    <a:lnTo>
                      <a:pt x="62" y="304"/>
                    </a:lnTo>
                    <a:lnTo>
                      <a:pt x="48" y="326"/>
                    </a:lnTo>
                    <a:lnTo>
                      <a:pt x="34" y="350"/>
                    </a:lnTo>
                    <a:lnTo>
                      <a:pt x="24" y="374"/>
                    </a:lnTo>
                    <a:lnTo>
                      <a:pt x="16" y="398"/>
                    </a:lnTo>
                    <a:lnTo>
                      <a:pt x="8" y="422"/>
                    </a:lnTo>
                    <a:lnTo>
                      <a:pt x="4" y="448"/>
                    </a:lnTo>
                    <a:lnTo>
                      <a:pt x="2" y="472"/>
                    </a:lnTo>
                    <a:lnTo>
                      <a:pt x="0" y="498"/>
                    </a:lnTo>
                  </a:path>
                </a:pathLst>
              </a:custGeom>
              <a:noFill/>
              <a:ln w="31750">
                <a:solidFill>
                  <a:srgbClr val="00AF3F"/>
                </a:solidFill>
                <a:prstDash val="solid"/>
                <a:round/>
                <a:headEnd/>
                <a:tailEnd/>
              </a:ln>
            </p:spPr>
            <p:txBody>
              <a:bodyPr/>
              <a:lstStyle/>
              <a:p>
                <a:endParaRPr lang="en-IN"/>
              </a:p>
            </p:txBody>
          </p:sp>
          <p:sp>
            <p:nvSpPr>
              <p:cNvPr id="109595" name="Freeform 225"/>
              <p:cNvSpPr>
                <a:spLocks/>
              </p:cNvSpPr>
              <p:nvPr/>
            </p:nvSpPr>
            <p:spPr bwMode="auto">
              <a:xfrm>
                <a:off x="5563310" y="3209517"/>
                <a:ext cx="806450" cy="704850"/>
              </a:xfrm>
              <a:custGeom>
                <a:avLst/>
                <a:gdLst>
                  <a:gd name="T0" fmla="*/ 0 w 508"/>
                  <a:gd name="T1" fmla="*/ 0 h 444"/>
                  <a:gd name="T2" fmla="*/ 0 w 508"/>
                  <a:gd name="T3" fmla="*/ 0 h 444"/>
                  <a:gd name="T4" fmla="*/ 2147483646 w 508"/>
                  <a:gd name="T5" fmla="*/ 2147483646 h 444"/>
                  <a:gd name="T6" fmla="*/ 2147483646 w 508"/>
                  <a:gd name="T7" fmla="*/ 2147483646 h 444"/>
                  <a:gd name="T8" fmla="*/ 2147483646 w 508"/>
                  <a:gd name="T9" fmla="*/ 2147483646 h 444"/>
                  <a:gd name="T10" fmla="*/ 2147483646 w 508"/>
                  <a:gd name="T11" fmla="*/ 2147483646 h 444"/>
                  <a:gd name="T12" fmla="*/ 2147483646 w 508"/>
                  <a:gd name="T13" fmla="*/ 2147483646 h 444"/>
                  <a:gd name="T14" fmla="*/ 2147483646 w 508"/>
                  <a:gd name="T15" fmla="*/ 2147483646 h 444"/>
                  <a:gd name="T16" fmla="*/ 2147483646 w 508"/>
                  <a:gd name="T17" fmla="*/ 2147483646 h 444"/>
                  <a:gd name="T18" fmla="*/ 2147483646 w 508"/>
                  <a:gd name="T19" fmla="*/ 2147483646 h 444"/>
                  <a:gd name="T20" fmla="*/ 2147483646 w 508"/>
                  <a:gd name="T21" fmla="*/ 2147483646 h 444"/>
                  <a:gd name="T22" fmla="*/ 2147483646 w 508"/>
                  <a:gd name="T23" fmla="*/ 2147483646 h 444"/>
                  <a:gd name="T24" fmla="*/ 2147483646 w 508"/>
                  <a:gd name="T25" fmla="*/ 2147483646 h 444"/>
                  <a:gd name="T26" fmla="*/ 2147483646 w 508"/>
                  <a:gd name="T27" fmla="*/ 2147483646 h 444"/>
                  <a:gd name="T28" fmla="*/ 2147483646 w 508"/>
                  <a:gd name="T29" fmla="*/ 2147483646 h 444"/>
                  <a:gd name="T30" fmla="*/ 2147483646 w 508"/>
                  <a:gd name="T31" fmla="*/ 2147483646 h 444"/>
                  <a:gd name="T32" fmla="*/ 2147483646 w 508"/>
                  <a:gd name="T33" fmla="*/ 2147483646 h 444"/>
                  <a:gd name="T34" fmla="*/ 2147483646 w 508"/>
                  <a:gd name="T35" fmla="*/ 2147483646 h 444"/>
                  <a:gd name="T36" fmla="*/ 2147483646 w 508"/>
                  <a:gd name="T37" fmla="*/ 2147483646 h 444"/>
                  <a:gd name="T38" fmla="*/ 2147483646 w 508"/>
                  <a:gd name="T39" fmla="*/ 2147483646 h 444"/>
                  <a:gd name="T40" fmla="*/ 2147483646 w 508"/>
                  <a:gd name="T41" fmla="*/ 2147483646 h 444"/>
                  <a:gd name="T42" fmla="*/ 2147483646 w 508"/>
                  <a:gd name="T43" fmla="*/ 2147483646 h 4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08" h="444">
                    <a:moveTo>
                      <a:pt x="0" y="0"/>
                    </a:moveTo>
                    <a:lnTo>
                      <a:pt x="0" y="0"/>
                    </a:lnTo>
                    <a:lnTo>
                      <a:pt x="52" y="2"/>
                    </a:lnTo>
                    <a:lnTo>
                      <a:pt x="102" y="10"/>
                    </a:lnTo>
                    <a:lnTo>
                      <a:pt x="152" y="20"/>
                    </a:lnTo>
                    <a:lnTo>
                      <a:pt x="198" y="34"/>
                    </a:lnTo>
                    <a:lnTo>
                      <a:pt x="242" y="54"/>
                    </a:lnTo>
                    <a:lnTo>
                      <a:pt x="284" y="76"/>
                    </a:lnTo>
                    <a:lnTo>
                      <a:pt x="324" y="102"/>
                    </a:lnTo>
                    <a:lnTo>
                      <a:pt x="360" y="130"/>
                    </a:lnTo>
                    <a:lnTo>
                      <a:pt x="392" y="162"/>
                    </a:lnTo>
                    <a:lnTo>
                      <a:pt x="422" y="196"/>
                    </a:lnTo>
                    <a:lnTo>
                      <a:pt x="448" y="232"/>
                    </a:lnTo>
                    <a:lnTo>
                      <a:pt x="468" y="272"/>
                    </a:lnTo>
                    <a:lnTo>
                      <a:pt x="478" y="292"/>
                    </a:lnTo>
                    <a:lnTo>
                      <a:pt x="486" y="312"/>
                    </a:lnTo>
                    <a:lnTo>
                      <a:pt x="492" y="334"/>
                    </a:lnTo>
                    <a:lnTo>
                      <a:pt x="498" y="354"/>
                    </a:lnTo>
                    <a:lnTo>
                      <a:pt x="502" y="376"/>
                    </a:lnTo>
                    <a:lnTo>
                      <a:pt x="506" y="398"/>
                    </a:lnTo>
                    <a:lnTo>
                      <a:pt x="508" y="422"/>
                    </a:lnTo>
                    <a:lnTo>
                      <a:pt x="508" y="444"/>
                    </a:lnTo>
                  </a:path>
                </a:pathLst>
              </a:custGeom>
              <a:noFill/>
              <a:ln w="31750">
                <a:solidFill>
                  <a:srgbClr val="00AF3F"/>
                </a:solidFill>
                <a:prstDash val="solid"/>
                <a:round/>
                <a:headEnd/>
                <a:tailEnd/>
              </a:ln>
            </p:spPr>
            <p:txBody>
              <a:bodyPr/>
              <a:lstStyle/>
              <a:p>
                <a:endParaRPr lang="en-IN"/>
              </a:p>
            </p:txBody>
          </p:sp>
          <p:sp>
            <p:nvSpPr>
              <p:cNvPr id="109596" name="Line 226"/>
              <p:cNvSpPr>
                <a:spLocks noChangeShapeType="1"/>
              </p:cNvSpPr>
              <p:nvPr/>
            </p:nvSpPr>
            <p:spPr bwMode="auto">
              <a:xfrm>
                <a:off x="5671626" y="2906305"/>
                <a:ext cx="222250" cy="0"/>
              </a:xfrm>
              <a:prstGeom prst="line">
                <a:avLst/>
              </a:prstGeom>
              <a:noFill/>
              <a:ln w="31750">
                <a:solidFill>
                  <a:srgbClr val="D52B1E"/>
                </a:solidFill>
                <a:prstDash val="sysDash"/>
                <a:round/>
                <a:headEnd/>
                <a:tailEnd/>
              </a:ln>
            </p:spPr>
            <p:txBody>
              <a:bodyPr/>
              <a:lstStyle/>
              <a:p>
                <a:endParaRPr lang="en-IN"/>
              </a:p>
            </p:txBody>
          </p:sp>
          <p:sp>
            <p:nvSpPr>
              <p:cNvPr id="239" name="Text Box 19"/>
              <p:cNvSpPr txBox="1">
                <a:spLocks noChangeArrowheads="1"/>
              </p:cNvSpPr>
              <p:nvPr/>
            </p:nvSpPr>
            <p:spPr bwMode="auto">
              <a:xfrm>
                <a:off x="5947630" y="2775710"/>
                <a:ext cx="306552" cy="291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auto">
                  <a:spcBef>
                    <a:spcPts val="0"/>
                  </a:spcBef>
                  <a:spcAft>
                    <a:spcPts val="0"/>
                  </a:spcAft>
                  <a:defRPr/>
                </a:pPr>
                <a:r>
                  <a:rPr lang="en-US" altLang="en-US" sz="1300" b="1" kern="0" dirty="0">
                    <a:solidFill>
                      <a:srgbClr val="D52B1E"/>
                    </a:solidFill>
                  </a:rPr>
                  <a:t>R</a:t>
                </a:r>
              </a:p>
            </p:txBody>
          </p:sp>
          <p:sp>
            <p:nvSpPr>
              <p:cNvPr id="240" name="Text Box 19"/>
              <p:cNvSpPr txBox="1">
                <a:spLocks noChangeArrowheads="1"/>
              </p:cNvSpPr>
              <p:nvPr/>
            </p:nvSpPr>
            <p:spPr bwMode="auto">
              <a:xfrm>
                <a:off x="7140453" y="2764104"/>
                <a:ext cx="582753" cy="2930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auto">
                  <a:spcBef>
                    <a:spcPts val="0"/>
                  </a:spcBef>
                  <a:spcAft>
                    <a:spcPts val="0"/>
                  </a:spcAft>
                  <a:defRPr/>
                </a:pPr>
                <a:r>
                  <a:rPr lang="en-US" altLang="en-US" sz="1300" b="1" kern="0" dirty="0">
                    <a:solidFill>
                      <a:srgbClr val="00AF3F"/>
                    </a:solidFill>
                  </a:rPr>
                  <a:t>NPH </a:t>
                </a:r>
              </a:p>
            </p:txBody>
          </p:sp>
        </p:grpSp>
        <p:sp>
          <p:nvSpPr>
            <p:cNvPr id="39" name="TextBox 38"/>
            <p:cNvSpPr txBox="1"/>
            <p:nvPr/>
          </p:nvSpPr>
          <p:spPr>
            <a:xfrm>
              <a:off x="2575359" y="4114591"/>
              <a:ext cx="382489" cy="1602462"/>
            </a:xfrm>
            <a:prstGeom prst="rect">
              <a:avLst/>
            </a:prstGeom>
            <a:noFill/>
          </p:spPr>
          <p:txBody>
            <a:bodyPr vert="vert270" wrap="none">
              <a:spAutoFit/>
            </a:bodyPr>
            <a:lstStyle/>
            <a:p>
              <a:pPr eaLnBrk="1" hangingPunct="1">
                <a:defRPr/>
              </a:pPr>
              <a:r>
                <a:rPr lang="en-US" sz="1400" b="1" dirty="0"/>
                <a:t>Insulin requirement</a:t>
              </a:r>
            </a:p>
          </p:txBody>
        </p:sp>
      </p:grpSp>
      <p:sp>
        <p:nvSpPr>
          <p:cNvPr id="109578" name="TextBox 1"/>
          <p:cNvSpPr txBox="1">
            <a:spLocks noChangeArrowheads="1"/>
          </p:cNvSpPr>
          <p:nvPr/>
        </p:nvSpPr>
        <p:spPr bwMode="auto">
          <a:xfrm>
            <a:off x="5492750" y="6013450"/>
            <a:ext cx="1038225" cy="276225"/>
          </a:xfrm>
          <a:prstGeom prst="rect">
            <a:avLst/>
          </a:prstGeom>
          <a:noFill/>
          <a:ln w="9525">
            <a:noFill/>
            <a:miter lim="800000"/>
            <a:headEnd/>
            <a:tailEnd/>
          </a:ln>
        </p:spPr>
        <p:txBody>
          <a:bodyPr wrap="none">
            <a:spAutoFit/>
          </a:bodyPr>
          <a:lstStyle/>
          <a:p>
            <a:pPr eaLnBrk="1" hangingPunct="1"/>
            <a:r>
              <a:rPr lang="en-US" altLang="en-US" sz="1200" b="1">
                <a:ea typeface="ヒラギノ角ゴ Pro W3" charset="-128"/>
              </a:rPr>
              <a:t>Time of day</a:t>
            </a:r>
          </a:p>
        </p:txBody>
      </p:sp>
      <p:sp>
        <p:nvSpPr>
          <p:cNvPr id="109579" name="TextBox 36"/>
          <p:cNvSpPr txBox="1">
            <a:spLocks noChangeArrowheads="1"/>
          </p:cNvSpPr>
          <p:nvPr/>
        </p:nvSpPr>
        <p:spPr bwMode="auto">
          <a:xfrm>
            <a:off x="990600" y="4586288"/>
            <a:ext cx="2590799" cy="369332"/>
          </a:xfrm>
          <a:prstGeom prst="rect">
            <a:avLst/>
          </a:prstGeom>
          <a:solidFill>
            <a:srgbClr val="D07C7A"/>
          </a:solidFill>
          <a:ln w="9525">
            <a:noFill/>
            <a:miter lim="800000"/>
            <a:headEnd/>
            <a:tailEnd/>
          </a:ln>
        </p:spPr>
        <p:txBody>
          <a:bodyPr wrap="square">
            <a:spAutoFit/>
          </a:bodyPr>
          <a:lstStyle/>
          <a:p>
            <a:pPr eaLnBrk="1" hangingPunct="1"/>
            <a:r>
              <a:rPr lang="en-US" altLang="en-US" b="1" dirty="0">
                <a:solidFill>
                  <a:schemeClr val="bg1"/>
                </a:solidFill>
                <a:ea typeface="ヒラギノ角ゴ Pro W3" charset="-128"/>
              </a:rPr>
              <a:t>Suggested regimen</a:t>
            </a:r>
          </a:p>
        </p:txBody>
      </p:sp>
      <p:sp>
        <p:nvSpPr>
          <p:cNvPr id="40" name="Rectangle 1"/>
          <p:cNvSpPr>
            <a:spLocks noChangeArrowheads="1"/>
          </p:cNvSpPr>
          <p:nvPr/>
        </p:nvSpPr>
        <p:spPr bwMode="auto">
          <a:xfrm>
            <a:off x="7391400" y="6629400"/>
            <a:ext cx="1752600" cy="276999"/>
          </a:xfrm>
          <a:prstGeom prst="rect">
            <a:avLst/>
          </a:prstGeom>
          <a:noFill/>
          <a:ln w="9525">
            <a:noFill/>
            <a:miter lim="800000"/>
            <a:headEnd/>
            <a:tailEnd/>
          </a:ln>
        </p:spPr>
        <p:txBody>
          <a:bodyPr wrap="square">
            <a:spAutoFit/>
          </a:bodyPr>
          <a:lstStyle/>
          <a:p>
            <a:r>
              <a:rPr lang="en-US" altLang="en-US" sz="1200" dirty="0">
                <a:solidFill>
                  <a:srgbClr val="000000"/>
                </a:solidFill>
                <a:latin typeface="Calibri" pitchFamily="34" charset="0"/>
                <a:ea typeface="ヒラギノ角ゴ Pro W3" charset="-128"/>
              </a:rPr>
              <a:t>EGL/CYCLE/Jun/2017/24</a:t>
            </a:r>
            <a:r>
              <a:rPr lang="en-US" altLang="en-US" sz="1200" dirty="0">
                <a:ea typeface="ヒラギノ角ゴ Pro W3" charset="-128"/>
              </a:rPr>
              <a:t> </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1"/>
          <p:cNvSpPr>
            <a:spLocks noChangeArrowheads="1"/>
          </p:cNvSpPr>
          <p:nvPr/>
        </p:nvSpPr>
        <p:spPr bwMode="auto">
          <a:xfrm>
            <a:off x="7391400" y="6629400"/>
            <a:ext cx="1752600" cy="276999"/>
          </a:xfrm>
          <a:prstGeom prst="rect">
            <a:avLst/>
          </a:prstGeom>
          <a:noFill/>
          <a:ln w="9525">
            <a:noFill/>
            <a:miter lim="800000"/>
            <a:headEnd/>
            <a:tailEnd/>
          </a:ln>
        </p:spPr>
        <p:txBody>
          <a:bodyPr wrap="square">
            <a:spAutoFit/>
          </a:bodyPr>
          <a:lstStyle/>
          <a:p>
            <a:r>
              <a:rPr lang="en-US" altLang="en-US" sz="1200" dirty="0">
                <a:solidFill>
                  <a:srgbClr val="000000"/>
                </a:solidFill>
                <a:latin typeface="Calibri" pitchFamily="34" charset="0"/>
                <a:ea typeface="ヒラギノ角ゴ Pro W3" charset="-128"/>
              </a:rPr>
              <a:t>EGL/CYCLE/Jun/2017/24</a:t>
            </a:r>
            <a:r>
              <a:rPr lang="en-US" altLang="en-US" sz="1200" dirty="0">
                <a:ea typeface="ヒラギノ角ゴ Pro W3" charset="-128"/>
              </a:rPr>
              <a:t> </a:t>
            </a:r>
          </a:p>
        </p:txBody>
      </p:sp>
      <p:sp>
        <p:nvSpPr>
          <p:cNvPr id="6" name="Title 3"/>
          <p:cNvSpPr txBox="1">
            <a:spLocks/>
          </p:cNvSpPr>
          <p:nvPr/>
        </p:nvSpPr>
        <p:spPr>
          <a:xfrm>
            <a:off x="990600" y="1676400"/>
            <a:ext cx="7467600" cy="75247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mj-lt"/>
                <a:ea typeface="+mj-ea"/>
                <a:cs typeface="+mj-cs"/>
              </a:rPr>
              <a:t>Special Situations	</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7" name="Subtitle 4"/>
          <p:cNvSpPr txBox="1">
            <a:spLocks/>
          </p:cNvSpPr>
          <p:nvPr/>
        </p:nvSpPr>
        <p:spPr>
          <a:xfrm>
            <a:off x="1031081" y="4191000"/>
            <a:ext cx="7081838" cy="455613"/>
          </a:xfrm>
          <a:prstGeom prst="rect">
            <a:avLst/>
          </a:prstGeom>
        </p:spPr>
        <p:txBody>
          <a:bodyPr>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altLang="en-US" sz="3200" b="0" i="0" u="none" strike="noStrike" kern="1200" cap="none" spc="0" normalizeH="0" baseline="0" noProof="0" smtClean="0">
                <a:ln>
                  <a:noFill/>
                </a:ln>
                <a:solidFill>
                  <a:srgbClr val="C00000"/>
                </a:solidFill>
                <a:effectLst/>
                <a:uLnTx/>
                <a:uFillTx/>
                <a:latin typeface="+mn-lt"/>
                <a:ea typeface="ヒラギノ角ゴ Pro W3" charset="-128"/>
                <a:cs typeface="DIN-Regular" pitchFamily="34" charset="0"/>
              </a:rPr>
              <a:t>Pre-operative Patient</a:t>
            </a:r>
            <a:endParaRPr kumimoji="0" lang="en-US" altLang="en-US" sz="3200" b="0" i="0" u="none" strike="noStrike" kern="1200" cap="none" spc="0" normalizeH="0" baseline="0" noProof="0" dirty="0" smtClean="0">
              <a:ln>
                <a:noFill/>
              </a:ln>
              <a:solidFill>
                <a:srgbClr val="C00000"/>
              </a:solidFill>
              <a:effectLst/>
              <a:uLnTx/>
              <a:uFillTx/>
              <a:latin typeface="+mn-lt"/>
              <a:ea typeface="ヒラギノ角ゴ Pro W3" charset="-128"/>
              <a:cs typeface="DIN-Regular"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Freeform 200"/>
          <p:cNvSpPr>
            <a:spLocks/>
          </p:cNvSpPr>
          <p:nvPr/>
        </p:nvSpPr>
        <p:spPr bwMode="auto">
          <a:xfrm>
            <a:off x="3117850" y="4683125"/>
            <a:ext cx="3165475" cy="1530350"/>
          </a:xfrm>
          <a:custGeom>
            <a:avLst/>
            <a:gdLst>
              <a:gd name="T0" fmla="*/ 0 w 1994"/>
              <a:gd name="T1" fmla="*/ 0 h 964"/>
              <a:gd name="T2" fmla="*/ 0 w 1994"/>
              <a:gd name="T3" fmla="*/ 2147483646 h 964"/>
              <a:gd name="T4" fmla="*/ 2147483646 w 1994"/>
              <a:gd name="T5" fmla="*/ 2147483646 h 964"/>
              <a:gd name="T6" fmla="*/ 0 60000 65536"/>
              <a:gd name="T7" fmla="*/ 0 60000 65536"/>
              <a:gd name="T8" fmla="*/ 0 60000 65536"/>
            </a:gdLst>
            <a:ahLst/>
            <a:cxnLst>
              <a:cxn ang="T6">
                <a:pos x="T0" y="T1"/>
              </a:cxn>
              <a:cxn ang="T7">
                <a:pos x="T2" y="T3"/>
              </a:cxn>
              <a:cxn ang="T8">
                <a:pos x="T4" y="T5"/>
              </a:cxn>
            </a:cxnLst>
            <a:rect l="0" t="0" r="r" b="b"/>
            <a:pathLst>
              <a:path w="1994" h="964">
                <a:moveTo>
                  <a:pt x="0" y="0"/>
                </a:moveTo>
                <a:lnTo>
                  <a:pt x="0" y="964"/>
                </a:lnTo>
                <a:lnTo>
                  <a:pt x="1994" y="964"/>
                </a:lnTo>
              </a:path>
            </a:pathLst>
          </a:custGeom>
          <a:noFill/>
          <a:ln w="22225">
            <a:solidFill>
              <a:srgbClr val="000000"/>
            </a:solidFill>
            <a:prstDash val="solid"/>
            <a:round/>
            <a:headEnd/>
            <a:tailEnd/>
          </a:ln>
        </p:spPr>
        <p:txBody>
          <a:bodyPr/>
          <a:lstStyle/>
          <a:p>
            <a:endParaRPr lang="en-IN"/>
          </a:p>
        </p:txBody>
      </p:sp>
      <p:sp>
        <p:nvSpPr>
          <p:cNvPr id="113667" name="Freeform 201"/>
          <p:cNvSpPr>
            <a:spLocks noEditPoints="1"/>
          </p:cNvSpPr>
          <p:nvPr/>
        </p:nvSpPr>
        <p:spPr bwMode="auto">
          <a:xfrm>
            <a:off x="3089275" y="6438900"/>
            <a:ext cx="79375" cy="120650"/>
          </a:xfrm>
          <a:custGeom>
            <a:avLst/>
            <a:gdLst>
              <a:gd name="T0" fmla="*/ 2147483646 w 50"/>
              <a:gd name="T1" fmla="*/ 2147483646 h 76"/>
              <a:gd name="T2" fmla="*/ 2147483646 w 50"/>
              <a:gd name="T3" fmla="*/ 0 h 76"/>
              <a:gd name="T4" fmla="*/ 2147483646 w 50"/>
              <a:gd name="T5" fmla="*/ 2147483646 h 76"/>
              <a:gd name="T6" fmla="*/ 2147483646 w 50"/>
              <a:gd name="T7" fmla="*/ 2147483646 h 76"/>
              <a:gd name="T8" fmla="*/ 2147483646 w 50"/>
              <a:gd name="T9" fmla="*/ 2147483646 h 76"/>
              <a:gd name="T10" fmla="*/ 2147483646 w 50"/>
              <a:gd name="T11" fmla="*/ 2147483646 h 76"/>
              <a:gd name="T12" fmla="*/ 0 w 50"/>
              <a:gd name="T13" fmla="*/ 2147483646 h 76"/>
              <a:gd name="T14" fmla="*/ 2147483646 w 50"/>
              <a:gd name="T15" fmla="*/ 2147483646 h 76"/>
              <a:gd name="T16" fmla="*/ 2147483646 w 50"/>
              <a:gd name="T17" fmla="*/ 2147483646 h 76"/>
              <a:gd name="T18" fmla="*/ 2147483646 w 50"/>
              <a:gd name="T19" fmla="*/ 2147483646 h 76"/>
              <a:gd name="T20" fmla="*/ 2147483646 w 50"/>
              <a:gd name="T21" fmla="*/ 2147483646 h 76"/>
              <a:gd name="T22" fmla="*/ 2147483646 w 50"/>
              <a:gd name="T23" fmla="*/ 2147483646 h 76"/>
              <a:gd name="T24" fmla="*/ 2147483646 w 50"/>
              <a:gd name="T25" fmla="*/ 2147483646 h 76"/>
              <a:gd name="T26" fmla="*/ 2147483646 w 50"/>
              <a:gd name="T27" fmla="*/ 2147483646 h 76"/>
              <a:gd name="T28" fmla="*/ 2147483646 w 50"/>
              <a:gd name="T29" fmla="*/ 2147483646 h 76"/>
              <a:gd name="T30" fmla="*/ 2147483646 w 50"/>
              <a:gd name="T31" fmla="*/ 2147483646 h 76"/>
              <a:gd name="T32" fmla="*/ 2147483646 w 50"/>
              <a:gd name="T33" fmla="*/ 2147483646 h 76"/>
              <a:gd name="T34" fmla="*/ 2147483646 w 50"/>
              <a:gd name="T35" fmla="*/ 2147483646 h 76"/>
              <a:gd name="T36" fmla="*/ 2147483646 w 50"/>
              <a:gd name="T37" fmla="*/ 2147483646 h 76"/>
              <a:gd name="T38" fmla="*/ 2147483646 w 50"/>
              <a:gd name="T39" fmla="*/ 2147483646 h 76"/>
              <a:gd name="T40" fmla="*/ 2147483646 w 50"/>
              <a:gd name="T41" fmla="*/ 2147483646 h 76"/>
              <a:gd name="T42" fmla="*/ 2147483646 w 50"/>
              <a:gd name="T43" fmla="*/ 2147483646 h 76"/>
              <a:gd name="T44" fmla="*/ 2147483646 w 50"/>
              <a:gd name="T45" fmla="*/ 2147483646 h 76"/>
              <a:gd name="T46" fmla="*/ 2147483646 w 50"/>
              <a:gd name="T47" fmla="*/ 2147483646 h 76"/>
              <a:gd name="T48" fmla="*/ 2147483646 w 50"/>
              <a:gd name="T49" fmla="*/ 2147483646 h 76"/>
              <a:gd name="T50" fmla="*/ 2147483646 w 50"/>
              <a:gd name="T51" fmla="*/ 2147483646 h 76"/>
              <a:gd name="T52" fmla="*/ 2147483646 w 50"/>
              <a:gd name="T53" fmla="*/ 2147483646 h 76"/>
              <a:gd name="T54" fmla="*/ 2147483646 w 50"/>
              <a:gd name="T55" fmla="*/ 2147483646 h 76"/>
              <a:gd name="T56" fmla="*/ 2147483646 w 50"/>
              <a:gd name="T57" fmla="*/ 2147483646 h 76"/>
              <a:gd name="T58" fmla="*/ 2147483646 w 50"/>
              <a:gd name="T59" fmla="*/ 2147483646 h 76"/>
              <a:gd name="T60" fmla="*/ 2147483646 w 50"/>
              <a:gd name="T61" fmla="*/ 2147483646 h 76"/>
              <a:gd name="T62" fmla="*/ 2147483646 w 50"/>
              <a:gd name="T63" fmla="*/ 2147483646 h 76"/>
              <a:gd name="T64" fmla="*/ 2147483646 w 50"/>
              <a:gd name="T65" fmla="*/ 2147483646 h 76"/>
              <a:gd name="T66" fmla="*/ 2147483646 w 50"/>
              <a:gd name="T67" fmla="*/ 2147483646 h 76"/>
              <a:gd name="T68" fmla="*/ 2147483646 w 50"/>
              <a:gd name="T69" fmla="*/ 2147483646 h 76"/>
              <a:gd name="T70" fmla="*/ 2147483646 w 50"/>
              <a:gd name="T71" fmla="*/ 2147483646 h 76"/>
              <a:gd name="T72" fmla="*/ 2147483646 w 50"/>
              <a:gd name="T73" fmla="*/ 2147483646 h 76"/>
              <a:gd name="T74" fmla="*/ 2147483646 w 50"/>
              <a:gd name="T75" fmla="*/ 2147483646 h 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0" h="76">
                <a:moveTo>
                  <a:pt x="40" y="6"/>
                </a:moveTo>
                <a:lnTo>
                  <a:pt x="40" y="6"/>
                </a:lnTo>
                <a:lnTo>
                  <a:pt x="34" y="2"/>
                </a:lnTo>
                <a:lnTo>
                  <a:pt x="26" y="0"/>
                </a:lnTo>
                <a:lnTo>
                  <a:pt x="22" y="2"/>
                </a:lnTo>
                <a:lnTo>
                  <a:pt x="16" y="2"/>
                </a:lnTo>
                <a:lnTo>
                  <a:pt x="12" y="6"/>
                </a:lnTo>
                <a:lnTo>
                  <a:pt x="8" y="10"/>
                </a:lnTo>
                <a:lnTo>
                  <a:pt x="4" y="14"/>
                </a:lnTo>
                <a:lnTo>
                  <a:pt x="2" y="22"/>
                </a:lnTo>
                <a:lnTo>
                  <a:pt x="0" y="40"/>
                </a:lnTo>
                <a:lnTo>
                  <a:pt x="2" y="56"/>
                </a:lnTo>
                <a:lnTo>
                  <a:pt x="4" y="62"/>
                </a:lnTo>
                <a:lnTo>
                  <a:pt x="6" y="68"/>
                </a:lnTo>
                <a:lnTo>
                  <a:pt x="16" y="74"/>
                </a:lnTo>
                <a:lnTo>
                  <a:pt x="26" y="76"/>
                </a:lnTo>
                <a:lnTo>
                  <a:pt x="36" y="74"/>
                </a:lnTo>
                <a:lnTo>
                  <a:pt x="42" y="70"/>
                </a:lnTo>
                <a:lnTo>
                  <a:pt x="48" y="62"/>
                </a:lnTo>
                <a:lnTo>
                  <a:pt x="50" y="52"/>
                </a:lnTo>
                <a:lnTo>
                  <a:pt x="48" y="42"/>
                </a:lnTo>
                <a:lnTo>
                  <a:pt x="42" y="34"/>
                </a:lnTo>
                <a:lnTo>
                  <a:pt x="36" y="28"/>
                </a:lnTo>
                <a:lnTo>
                  <a:pt x="28" y="28"/>
                </a:lnTo>
                <a:lnTo>
                  <a:pt x="20" y="28"/>
                </a:lnTo>
                <a:lnTo>
                  <a:pt x="14" y="34"/>
                </a:lnTo>
                <a:lnTo>
                  <a:pt x="16" y="22"/>
                </a:lnTo>
                <a:lnTo>
                  <a:pt x="18" y="16"/>
                </a:lnTo>
                <a:lnTo>
                  <a:pt x="22" y="14"/>
                </a:lnTo>
                <a:lnTo>
                  <a:pt x="26" y="12"/>
                </a:lnTo>
                <a:lnTo>
                  <a:pt x="32" y="14"/>
                </a:lnTo>
                <a:lnTo>
                  <a:pt x="34" y="20"/>
                </a:lnTo>
                <a:lnTo>
                  <a:pt x="48" y="20"/>
                </a:lnTo>
                <a:lnTo>
                  <a:pt x="46" y="12"/>
                </a:lnTo>
                <a:lnTo>
                  <a:pt x="40" y="6"/>
                </a:lnTo>
                <a:close/>
                <a:moveTo>
                  <a:pt x="18" y="40"/>
                </a:moveTo>
                <a:lnTo>
                  <a:pt x="18" y="40"/>
                </a:lnTo>
                <a:lnTo>
                  <a:pt x="22" y="38"/>
                </a:lnTo>
                <a:lnTo>
                  <a:pt x="26" y="38"/>
                </a:lnTo>
                <a:lnTo>
                  <a:pt x="30" y="38"/>
                </a:lnTo>
                <a:lnTo>
                  <a:pt x="32" y="40"/>
                </a:lnTo>
                <a:lnTo>
                  <a:pt x="34" y="46"/>
                </a:lnTo>
                <a:lnTo>
                  <a:pt x="36" y="52"/>
                </a:lnTo>
                <a:lnTo>
                  <a:pt x="34" y="58"/>
                </a:lnTo>
                <a:lnTo>
                  <a:pt x="32" y="62"/>
                </a:lnTo>
                <a:lnTo>
                  <a:pt x="30" y="64"/>
                </a:lnTo>
                <a:lnTo>
                  <a:pt x="26" y="64"/>
                </a:lnTo>
                <a:lnTo>
                  <a:pt x="22" y="64"/>
                </a:lnTo>
                <a:lnTo>
                  <a:pt x="18" y="62"/>
                </a:lnTo>
                <a:lnTo>
                  <a:pt x="16" y="56"/>
                </a:lnTo>
                <a:lnTo>
                  <a:pt x="16" y="50"/>
                </a:lnTo>
                <a:lnTo>
                  <a:pt x="16" y="44"/>
                </a:lnTo>
                <a:lnTo>
                  <a:pt x="18" y="40"/>
                </a:lnTo>
                <a:close/>
              </a:path>
            </a:pathLst>
          </a:custGeom>
          <a:solidFill>
            <a:srgbClr val="000000"/>
          </a:solidFill>
          <a:ln w="9525">
            <a:noFill/>
            <a:round/>
            <a:headEnd/>
            <a:tailEnd/>
          </a:ln>
        </p:spPr>
        <p:txBody>
          <a:bodyPr/>
          <a:lstStyle/>
          <a:p>
            <a:endParaRPr lang="en-IN"/>
          </a:p>
        </p:txBody>
      </p:sp>
      <p:sp>
        <p:nvSpPr>
          <p:cNvPr id="113668" name="Freeform 202"/>
          <p:cNvSpPr>
            <a:spLocks noEditPoints="1"/>
          </p:cNvSpPr>
          <p:nvPr/>
        </p:nvSpPr>
        <p:spPr bwMode="auto">
          <a:xfrm>
            <a:off x="3225800" y="6470650"/>
            <a:ext cx="79375" cy="88900"/>
          </a:xfrm>
          <a:custGeom>
            <a:avLst/>
            <a:gdLst>
              <a:gd name="T0" fmla="*/ 2147483646 w 50"/>
              <a:gd name="T1" fmla="*/ 2147483646 h 56"/>
              <a:gd name="T2" fmla="*/ 2147483646 w 50"/>
              <a:gd name="T3" fmla="*/ 2147483646 h 56"/>
              <a:gd name="T4" fmla="*/ 2147483646 w 50"/>
              <a:gd name="T5" fmla="*/ 2147483646 h 56"/>
              <a:gd name="T6" fmla="*/ 2147483646 w 50"/>
              <a:gd name="T7" fmla="*/ 2147483646 h 56"/>
              <a:gd name="T8" fmla="*/ 2147483646 w 50"/>
              <a:gd name="T9" fmla="*/ 2147483646 h 56"/>
              <a:gd name="T10" fmla="*/ 2147483646 w 50"/>
              <a:gd name="T11" fmla="*/ 2147483646 h 56"/>
              <a:gd name="T12" fmla="*/ 2147483646 w 50"/>
              <a:gd name="T13" fmla="*/ 2147483646 h 56"/>
              <a:gd name="T14" fmla="*/ 2147483646 w 50"/>
              <a:gd name="T15" fmla="*/ 2147483646 h 56"/>
              <a:gd name="T16" fmla="*/ 2147483646 w 50"/>
              <a:gd name="T17" fmla="*/ 2147483646 h 56"/>
              <a:gd name="T18" fmla="*/ 0 w 50"/>
              <a:gd name="T19" fmla="*/ 2147483646 h 56"/>
              <a:gd name="T20" fmla="*/ 2147483646 w 50"/>
              <a:gd name="T21" fmla="*/ 2147483646 h 56"/>
              <a:gd name="T22" fmla="*/ 2147483646 w 50"/>
              <a:gd name="T23" fmla="*/ 2147483646 h 56"/>
              <a:gd name="T24" fmla="*/ 2147483646 w 50"/>
              <a:gd name="T25" fmla="*/ 2147483646 h 56"/>
              <a:gd name="T26" fmla="*/ 2147483646 w 50"/>
              <a:gd name="T27" fmla="*/ 2147483646 h 56"/>
              <a:gd name="T28" fmla="*/ 2147483646 w 50"/>
              <a:gd name="T29" fmla="*/ 2147483646 h 56"/>
              <a:gd name="T30" fmla="*/ 2147483646 w 50"/>
              <a:gd name="T31" fmla="*/ 2147483646 h 56"/>
              <a:gd name="T32" fmla="*/ 2147483646 w 50"/>
              <a:gd name="T33" fmla="*/ 2147483646 h 56"/>
              <a:gd name="T34" fmla="*/ 2147483646 w 50"/>
              <a:gd name="T35" fmla="*/ 2147483646 h 56"/>
              <a:gd name="T36" fmla="*/ 2147483646 w 50"/>
              <a:gd name="T37" fmla="*/ 2147483646 h 56"/>
              <a:gd name="T38" fmla="*/ 2147483646 w 50"/>
              <a:gd name="T39" fmla="*/ 2147483646 h 56"/>
              <a:gd name="T40" fmla="*/ 2147483646 w 50"/>
              <a:gd name="T41" fmla="*/ 2147483646 h 56"/>
              <a:gd name="T42" fmla="*/ 2147483646 w 50"/>
              <a:gd name="T43" fmla="*/ 2147483646 h 56"/>
              <a:gd name="T44" fmla="*/ 2147483646 w 50"/>
              <a:gd name="T45" fmla="*/ 2147483646 h 56"/>
              <a:gd name="T46" fmla="*/ 2147483646 w 50"/>
              <a:gd name="T47" fmla="*/ 0 h 56"/>
              <a:gd name="T48" fmla="*/ 2147483646 w 50"/>
              <a:gd name="T49" fmla="*/ 2147483646 h 56"/>
              <a:gd name="T50" fmla="*/ 2147483646 w 50"/>
              <a:gd name="T51" fmla="*/ 2147483646 h 56"/>
              <a:gd name="T52" fmla="*/ 2147483646 w 50"/>
              <a:gd name="T53" fmla="*/ 2147483646 h 56"/>
              <a:gd name="T54" fmla="*/ 2147483646 w 50"/>
              <a:gd name="T55" fmla="*/ 2147483646 h 56"/>
              <a:gd name="T56" fmla="*/ 2147483646 w 50"/>
              <a:gd name="T57" fmla="*/ 2147483646 h 56"/>
              <a:gd name="T58" fmla="*/ 2147483646 w 50"/>
              <a:gd name="T59" fmla="*/ 2147483646 h 56"/>
              <a:gd name="T60" fmla="*/ 2147483646 w 50"/>
              <a:gd name="T61" fmla="*/ 2147483646 h 56"/>
              <a:gd name="T62" fmla="*/ 2147483646 w 50"/>
              <a:gd name="T63" fmla="*/ 2147483646 h 56"/>
              <a:gd name="T64" fmla="*/ 2147483646 w 50"/>
              <a:gd name="T65" fmla="*/ 2147483646 h 56"/>
              <a:gd name="T66" fmla="*/ 2147483646 w 50"/>
              <a:gd name="T67" fmla="*/ 2147483646 h 56"/>
              <a:gd name="T68" fmla="*/ 2147483646 w 50"/>
              <a:gd name="T69" fmla="*/ 2147483646 h 56"/>
              <a:gd name="T70" fmla="*/ 2147483646 w 50"/>
              <a:gd name="T71" fmla="*/ 2147483646 h 56"/>
              <a:gd name="T72" fmla="*/ 2147483646 w 50"/>
              <a:gd name="T73" fmla="*/ 2147483646 h 56"/>
              <a:gd name="T74" fmla="*/ 2147483646 w 50"/>
              <a:gd name="T75" fmla="*/ 2147483646 h 56"/>
              <a:gd name="T76" fmla="*/ 2147483646 w 50"/>
              <a:gd name="T77" fmla="*/ 2147483646 h 56"/>
              <a:gd name="T78" fmla="*/ 2147483646 w 50"/>
              <a:gd name="T79" fmla="*/ 2147483646 h 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0" h="56">
                <a:moveTo>
                  <a:pt x="18" y="12"/>
                </a:moveTo>
                <a:lnTo>
                  <a:pt x="18" y="12"/>
                </a:lnTo>
                <a:lnTo>
                  <a:pt x="24" y="12"/>
                </a:lnTo>
                <a:lnTo>
                  <a:pt x="28" y="12"/>
                </a:lnTo>
                <a:lnTo>
                  <a:pt x="32" y="12"/>
                </a:lnTo>
                <a:lnTo>
                  <a:pt x="32" y="16"/>
                </a:lnTo>
                <a:lnTo>
                  <a:pt x="34" y="18"/>
                </a:lnTo>
                <a:lnTo>
                  <a:pt x="34" y="20"/>
                </a:lnTo>
                <a:lnTo>
                  <a:pt x="20" y="24"/>
                </a:lnTo>
                <a:lnTo>
                  <a:pt x="8" y="26"/>
                </a:lnTo>
                <a:lnTo>
                  <a:pt x="4" y="30"/>
                </a:lnTo>
                <a:lnTo>
                  <a:pt x="2" y="32"/>
                </a:lnTo>
                <a:lnTo>
                  <a:pt x="0" y="40"/>
                </a:lnTo>
                <a:lnTo>
                  <a:pt x="2" y="46"/>
                </a:lnTo>
                <a:lnTo>
                  <a:pt x="4" y="52"/>
                </a:lnTo>
                <a:lnTo>
                  <a:pt x="10" y="56"/>
                </a:lnTo>
                <a:lnTo>
                  <a:pt x="18" y="56"/>
                </a:lnTo>
                <a:lnTo>
                  <a:pt x="26" y="54"/>
                </a:lnTo>
                <a:lnTo>
                  <a:pt x="34" y="50"/>
                </a:lnTo>
                <a:lnTo>
                  <a:pt x="36" y="52"/>
                </a:lnTo>
                <a:lnTo>
                  <a:pt x="36" y="56"/>
                </a:lnTo>
                <a:lnTo>
                  <a:pt x="50" y="56"/>
                </a:lnTo>
                <a:lnTo>
                  <a:pt x="48" y="48"/>
                </a:lnTo>
                <a:lnTo>
                  <a:pt x="48" y="38"/>
                </a:lnTo>
                <a:lnTo>
                  <a:pt x="48" y="20"/>
                </a:lnTo>
                <a:lnTo>
                  <a:pt x="46" y="14"/>
                </a:lnTo>
                <a:lnTo>
                  <a:pt x="46" y="8"/>
                </a:lnTo>
                <a:lnTo>
                  <a:pt x="42" y="6"/>
                </a:lnTo>
                <a:lnTo>
                  <a:pt x="38" y="2"/>
                </a:lnTo>
                <a:lnTo>
                  <a:pt x="34" y="0"/>
                </a:lnTo>
                <a:lnTo>
                  <a:pt x="24" y="0"/>
                </a:lnTo>
                <a:lnTo>
                  <a:pt x="16" y="2"/>
                </a:lnTo>
                <a:lnTo>
                  <a:pt x="8" y="4"/>
                </a:lnTo>
                <a:lnTo>
                  <a:pt x="4" y="8"/>
                </a:lnTo>
                <a:lnTo>
                  <a:pt x="2" y="16"/>
                </a:lnTo>
                <a:lnTo>
                  <a:pt x="14" y="18"/>
                </a:lnTo>
                <a:lnTo>
                  <a:pt x="18" y="12"/>
                </a:lnTo>
                <a:close/>
                <a:moveTo>
                  <a:pt x="34" y="32"/>
                </a:moveTo>
                <a:lnTo>
                  <a:pt x="34" y="32"/>
                </a:lnTo>
                <a:lnTo>
                  <a:pt x="32" y="40"/>
                </a:lnTo>
                <a:lnTo>
                  <a:pt x="30" y="44"/>
                </a:lnTo>
                <a:lnTo>
                  <a:pt x="26" y="46"/>
                </a:lnTo>
                <a:lnTo>
                  <a:pt x="22" y="46"/>
                </a:lnTo>
                <a:lnTo>
                  <a:pt x="18" y="46"/>
                </a:lnTo>
                <a:lnTo>
                  <a:pt x="16" y="44"/>
                </a:lnTo>
                <a:lnTo>
                  <a:pt x="14" y="40"/>
                </a:lnTo>
                <a:lnTo>
                  <a:pt x="14" y="36"/>
                </a:lnTo>
                <a:lnTo>
                  <a:pt x="16" y="34"/>
                </a:lnTo>
                <a:lnTo>
                  <a:pt x="24" y="32"/>
                </a:lnTo>
                <a:lnTo>
                  <a:pt x="34" y="30"/>
                </a:lnTo>
                <a:lnTo>
                  <a:pt x="34" y="32"/>
                </a:lnTo>
                <a:close/>
              </a:path>
            </a:pathLst>
          </a:custGeom>
          <a:solidFill>
            <a:srgbClr val="000000"/>
          </a:solidFill>
          <a:ln w="9525">
            <a:noFill/>
            <a:round/>
            <a:headEnd/>
            <a:tailEnd/>
          </a:ln>
        </p:spPr>
        <p:txBody>
          <a:bodyPr/>
          <a:lstStyle/>
          <a:p>
            <a:endParaRPr lang="en-IN"/>
          </a:p>
        </p:txBody>
      </p:sp>
      <p:sp>
        <p:nvSpPr>
          <p:cNvPr id="113669" name="Freeform 203"/>
          <p:cNvSpPr>
            <a:spLocks/>
          </p:cNvSpPr>
          <p:nvPr/>
        </p:nvSpPr>
        <p:spPr bwMode="auto">
          <a:xfrm>
            <a:off x="3324225" y="6470650"/>
            <a:ext cx="123825" cy="88900"/>
          </a:xfrm>
          <a:custGeom>
            <a:avLst/>
            <a:gdLst>
              <a:gd name="T0" fmla="*/ 0 w 78"/>
              <a:gd name="T1" fmla="*/ 2147483646 h 56"/>
              <a:gd name="T2" fmla="*/ 2147483646 w 78"/>
              <a:gd name="T3" fmla="*/ 2147483646 h 56"/>
              <a:gd name="T4" fmla="*/ 2147483646 w 78"/>
              <a:gd name="T5" fmla="*/ 2147483646 h 56"/>
              <a:gd name="T6" fmla="*/ 2147483646 w 78"/>
              <a:gd name="T7" fmla="*/ 2147483646 h 56"/>
              <a:gd name="T8" fmla="*/ 2147483646 w 78"/>
              <a:gd name="T9" fmla="*/ 2147483646 h 56"/>
              <a:gd name="T10" fmla="*/ 2147483646 w 78"/>
              <a:gd name="T11" fmla="*/ 2147483646 h 56"/>
              <a:gd name="T12" fmla="*/ 2147483646 w 78"/>
              <a:gd name="T13" fmla="*/ 2147483646 h 56"/>
              <a:gd name="T14" fmla="*/ 2147483646 w 78"/>
              <a:gd name="T15" fmla="*/ 2147483646 h 56"/>
              <a:gd name="T16" fmla="*/ 2147483646 w 78"/>
              <a:gd name="T17" fmla="*/ 2147483646 h 56"/>
              <a:gd name="T18" fmla="*/ 2147483646 w 78"/>
              <a:gd name="T19" fmla="*/ 2147483646 h 56"/>
              <a:gd name="T20" fmla="*/ 2147483646 w 78"/>
              <a:gd name="T21" fmla="*/ 2147483646 h 56"/>
              <a:gd name="T22" fmla="*/ 2147483646 w 78"/>
              <a:gd name="T23" fmla="*/ 2147483646 h 56"/>
              <a:gd name="T24" fmla="*/ 2147483646 w 78"/>
              <a:gd name="T25" fmla="*/ 2147483646 h 56"/>
              <a:gd name="T26" fmla="*/ 2147483646 w 78"/>
              <a:gd name="T27" fmla="*/ 2147483646 h 56"/>
              <a:gd name="T28" fmla="*/ 2147483646 w 78"/>
              <a:gd name="T29" fmla="*/ 2147483646 h 56"/>
              <a:gd name="T30" fmla="*/ 2147483646 w 78"/>
              <a:gd name="T31" fmla="*/ 2147483646 h 56"/>
              <a:gd name="T32" fmla="*/ 2147483646 w 78"/>
              <a:gd name="T33" fmla="*/ 2147483646 h 56"/>
              <a:gd name="T34" fmla="*/ 2147483646 w 78"/>
              <a:gd name="T35" fmla="*/ 2147483646 h 56"/>
              <a:gd name="T36" fmla="*/ 2147483646 w 78"/>
              <a:gd name="T37" fmla="*/ 2147483646 h 56"/>
              <a:gd name="T38" fmla="*/ 2147483646 w 78"/>
              <a:gd name="T39" fmla="*/ 2147483646 h 56"/>
              <a:gd name="T40" fmla="*/ 2147483646 w 78"/>
              <a:gd name="T41" fmla="*/ 2147483646 h 56"/>
              <a:gd name="T42" fmla="*/ 2147483646 w 78"/>
              <a:gd name="T43" fmla="*/ 2147483646 h 56"/>
              <a:gd name="T44" fmla="*/ 2147483646 w 78"/>
              <a:gd name="T45" fmla="*/ 2147483646 h 56"/>
              <a:gd name="T46" fmla="*/ 2147483646 w 78"/>
              <a:gd name="T47" fmla="*/ 2147483646 h 56"/>
              <a:gd name="T48" fmla="*/ 2147483646 w 78"/>
              <a:gd name="T49" fmla="*/ 2147483646 h 56"/>
              <a:gd name="T50" fmla="*/ 2147483646 w 78"/>
              <a:gd name="T51" fmla="*/ 2147483646 h 56"/>
              <a:gd name="T52" fmla="*/ 2147483646 w 78"/>
              <a:gd name="T53" fmla="*/ 2147483646 h 56"/>
              <a:gd name="T54" fmla="*/ 2147483646 w 78"/>
              <a:gd name="T55" fmla="*/ 2147483646 h 56"/>
              <a:gd name="T56" fmla="*/ 2147483646 w 78"/>
              <a:gd name="T57" fmla="*/ 2147483646 h 56"/>
              <a:gd name="T58" fmla="*/ 2147483646 w 78"/>
              <a:gd name="T59" fmla="*/ 2147483646 h 56"/>
              <a:gd name="T60" fmla="*/ 2147483646 w 78"/>
              <a:gd name="T61" fmla="*/ 2147483646 h 56"/>
              <a:gd name="T62" fmla="*/ 2147483646 w 78"/>
              <a:gd name="T63" fmla="*/ 2147483646 h 56"/>
              <a:gd name="T64" fmla="*/ 2147483646 w 78"/>
              <a:gd name="T65" fmla="*/ 2147483646 h 56"/>
              <a:gd name="T66" fmla="*/ 2147483646 w 78"/>
              <a:gd name="T67" fmla="*/ 2147483646 h 56"/>
              <a:gd name="T68" fmla="*/ 2147483646 w 78"/>
              <a:gd name="T69" fmla="*/ 2147483646 h 56"/>
              <a:gd name="T70" fmla="*/ 2147483646 w 78"/>
              <a:gd name="T71" fmla="*/ 2147483646 h 56"/>
              <a:gd name="T72" fmla="*/ 2147483646 w 78"/>
              <a:gd name="T73" fmla="*/ 2147483646 h 56"/>
              <a:gd name="T74" fmla="*/ 2147483646 w 78"/>
              <a:gd name="T75" fmla="*/ 2147483646 h 56"/>
              <a:gd name="T76" fmla="*/ 2147483646 w 78"/>
              <a:gd name="T77" fmla="*/ 0 h 56"/>
              <a:gd name="T78" fmla="*/ 2147483646 w 78"/>
              <a:gd name="T79" fmla="*/ 0 h 56"/>
              <a:gd name="T80" fmla="*/ 2147483646 w 78"/>
              <a:gd name="T81" fmla="*/ 0 h 56"/>
              <a:gd name="T82" fmla="*/ 2147483646 w 78"/>
              <a:gd name="T83" fmla="*/ 2147483646 h 56"/>
              <a:gd name="T84" fmla="*/ 2147483646 w 78"/>
              <a:gd name="T85" fmla="*/ 2147483646 h 56"/>
              <a:gd name="T86" fmla="*/ 2147483646 w 78"/>
              <a:gd name="T87" fmla="*/ 2147483646 h 56"/>
              <a:gd name="T88" fmla="*/ 2147483646 w 78"/>
              <a:gd name="T89" fmla="*/ 2147483646 h 56"/>
              <a:gd name="T90" fmla="*/ 2147483646 w 78"/>
              <a:gd name="T91" fmla="*/ 2147483646 h 56"/>
              <a:gd name="T92" fmla="*/ 2147483646 w 78"/>
              <a:gd name="T93" fmla="*/ 2147483646 h 56"/>
              <a:gd name="T94" fmla="*/ 2147483646 w 78"/>
              <a:gd name="T95" fmla="*/ 2147483646 h 56"/>
              <a:gd name="T96" fmla="*/ 2147483646 w 78"/>
              <a:gd name="T97" fmla="*/ 0 h 56"/>
              <a:gd name="T98" fmla="*/ 2147483646 w 78"/>
              <a:gd name="T99" fmla="*/ 0 h 56"/>
              <a:gd name="T100" fmla="*/ 2147483646 w 78"/>
              <a:gd name="T101" fmla="*/ 2147483646 h 56"/>
              <a:gd name="T102" fmla="*/ 2147483646 w 78"/>
              <a:gd name="T103" fmla="*/ 2147483646 h 56"/>
              <a:gd name="T104" fmla="*/ 2147483646 w 78"/>
              <a:gd name="T105" fmla="*/ 2147483646 h 56"/>
              <a:gd name="T106" fmla="*/ 0 w 78"/>
              <a:gd name="T107" fmla="*/ 2147483646 h 56"/>
              <a:gd name="T108" fmla="*/ 0 w 78"/>
              <a:gd name="T109" fmla="*/ 2147483646 h 56"/>
              <a:gd name="T110" fmla="*/ 0 w 78"/>
              <a:gd name="T111" fmla="*/ 2147483646 h 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8" h="56">
                <a:moveTo>
                  <a:pt x="0" y="56"/>
                </a:moveTo>
                <a:lnTo>
                  <a:pt x="14" y="56"/>
                </a:lnTo>
                <a:lnTo>
                  <a:pt x="14" y="30"/>
                </a:lnTo>
                <a:lnTo>
                  <a:pt x="14" y="18"/>
                </a:lnTo>
                <a:lnTo>
                  <a:pt x="18" y="12"/>
                </a:lnTo>
                <a:lnTo>
                  <a:pt x="24" y="12"/>
                </a:lnTo>
                <a:lnTo>
                  <a:pt x="28" y="12"/>
                </a:lnTo>
                <a:lnTo>
                  <a:pt x="30" y="16"/>
                </a:lnTo>
                <a:lnTo>
                  <a:pt x="32" y="26"/>
                </a:lnTo>
                <a:lnTo>
                  <a:pt x="32" y="56"/>
                </a:lnTo>
                <a:lnTo>
                  <a:pt x="46" y="56"/>
                </a:lnTo>
                <a:lnTo>
                  <a:pt x="46" y="30"/>
                </a:lnTo>
                <a:lnTo>
                  <a:pt x="48" y="18"/>
                </a:lnTo>
                <a:lnTo>
                  <a:pt x="50" y="12"/>
                </a:lnTo>
                <a:lnTo>
                  <a:pt x="56" y="12"/>
                </a:lnTo>
                <a:lnTo>
                  <a:pt x="60" y="12"/>
                </a:lnTo>
                <a:lnTo>
                  <a:pt x="62" y="14"/>
                </a:lnTo>
                <a:lnTo>
                  <a:pt x="64" y="24"/>
                </a:lnTo>
                <a:lnTo>
                  <a:pt x="64" y="56"/>
                </a:lnTo>
                <a:lnTo>
                  <a:pt x="78" y="56"/>
                </a:lnTo>
                <a:lnTo>
                  <a:pt x="78" y="20"/>
                </a:lnTo>
                <a:lnTo>
                  <a:pt x="76" y="10"/>
                </a:lnTo>
                <a:lnTo>
                  <a:pt x="74" y="6"/>
                </a:lnTo>
                <a:lnTo>
                  <a:pt x="70" y="2"/>
                </a:lnTo>
                <a:lnTo>
                  <a:pt x="66" y="0"/>
                </a:lnTo>
                <a:lnTo>
                  <a:pt x="60" y="0"/>
                </a:lnTo>
                <a:lnTo>
                  <a:pt x="52" y="2"/>
                </a:lnTo>
                <a:lnTo>
                  <a:pt x="44" y="8"/>
                </a:lnTo>
                <a:lnTo>
                  <a:pt x="42" y="6"/>
                </a:lnTo>
                <a:lnTo>
                  <a:pt x="38" y="2"/>
                </a:lnTo>
                <a:lnTo>
                  <a:pt x="28" y="0"/>
                </a:lnTo>
                <a:lnTo>
                  <a:pt x="20" y="2"/>
                </a:lnTo>
                <a:lnTo>
                  <a:pt x="12" y="8"/>
                </a:lnTo>
                <a:lnTo>
                  <a:pt x="12" y="2"/>
                </a:lnTo>
                <a:lnTo>
                  <a:pt x="0" y="2"/>
                </a:lnTo>
                <a:lnTo>
                  <a:pt x="0" y="56"/>
                </a:lnTo>
                <a:close/>
              </a:path>
            </a:pathLst>
          </a:custGeom>
          <a:solidFill>
            <a:srgbClr val="000000"/>
          </a:solidFill>
          <a:ln w="9525">
            <a:noFill/>
            <a:round/>
            <a:headEnd/>
            <a:tailEnd/>
          </a:ln>
        </p:spPr>
        <p:txBody>
          <a:bodyPr/>
          <a:lstStyle/>
          <a:p>
            <a:endParaRPr lang="en-IN"/>
          </a:p>
        </p:txBody>
      </p:sp>
      <p:sp>
        <p:nvSpPr>
          <p:cNvPr id="113670" name="Freeform 204"/>
          <p:cNvSpPr>
            <a:spLocks/>
          </p:cNvSpPr>
          <p:nvPr/>
        </p:nvSpPr>
        <p:spPr bwMode="auto">
          <a:xfrm>
            <a:off x="3933825" y="6438900"/>
            <a:ext cx="50800" cy="120650"/>
          </a:xfrm>
          <a:custGeom>
            <a:avLst/>
            <a:gdLst>
              <a:gd name="T0" fmla="*/ 2147483646 w 32"/>
              <a:gd name="T1" fmla="*/ 0 h 76"/>
              <a:gd name="T2" fmla="*/ 2147483646 w 32"/>
              <a:gd name="T3" fmla="*/ 0 h 76"/>
              <a:gd name="T4" fmla="*/ 2147483646 w 32"/>
              <a:gd name="T5" fmla="*/ 0 h 76"/>
              <a:gd name="T6" fmla="*/ 2147483646 w 32"/>
              <a:gd name="T7" fmla="*/ 2147483646 h 76"/>
              <a:gd name="T8" fmla="*/ 2147483646 w 32"/>
              <a:gd name="T9" fmla="*/ 2147483646 h 76"/>
              <a:gd name="T10" fmla="*/ 2147483646 w 32"/>
              <a:gd name="T11" fmla="*/ 2147483646 h 76"/>
              <a:gd name="T12" fmla="*/ 0 w 32"/>
              <a:gd name="T13" fmla="*/ 2147483646 h 76"/>
              <a:gd name="T14" fmla="*/ 0 w 32"/>
              <a:gd name="T15" fmla="*/ 2147483646 h 76"/>
              <a:gd name="T16" fmla="*/ 0 w 32"/>
              <a:gd name="T17" fmla="*/ 2147483646 h 76"/>
              <a:gd name="T18" fmla="*/ 2147483646 w 32"/>
              <a:gd name="T19" fmla="*/ 2147483646 h 76"/>
              <a:gd name="T20" fmla="*/ 2147483646 w 32"/>
              <a:gd name="T21" fmla="*/ 2147483646 h 76"/>
              <a:gd name="T22" fmla="*/ 2147483646 w 32"/>
              <a:gd name="T23" fmla="*/ 2147483646 h 76"/>
              <a:gd name="T24" fmla="*/ 2147483646 w 32"/>
              <a:gd name="T25" fmla="*/ 2147483646 h 76"/>
              <a:gd name="T26" fmla="*/ 2147483646 w 32"/>
              <a:gd name="T27" fmla="*/ 0 h 76"/>
              <a:gd name="T28" fmla="*/ 2147483646 w 32"/>
              <a:gd name="T29" fmla="*/ 0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 h="76">
                <a:moveTo>
                  <a:pt x="32" y="0"/>
                </a:moveTo>
                <a:lnTo>
                  <a:pt x="20" y="0"/>
                </a:lnTo>
                <a:lnTo>
                  <a:pt x="16" y="6"/>
                </a:lnTo>
                <a:lnTo>
                  <a:pt x="12" y="12"/>
                </a:lnTo>
                <a:lnTo>
                  <a:pt x="0" y="20"/>
                </a:lnTo>
                <a:lnTo>
                  <a:pt x="0" y="32"/>
                </a:lnTo>
                <a:lnTo>
                  <a:pt x="10" y="28"/>
                </a:lnTo>
                <a:lnTo>
                  <a:pt x="18" y="22"/>
                </a:lnTo>
                <a:lnTo>
                  <a:pt x="18" y="76"/>
                </a:lnTo>
                <a:lnTo>
                  <a:pt x="32" y="76"/>
                </a:lnTo>
                <a:lnTo>
                  <a:pt x="32" y="0"/>
                </a:lnTo>
                <a:close/>
              </a:path>
            </a:pathLst>
          </a:custGeom>
          <a:solidFill>
            <a:srgbClr val="000000"/>
          </a:solidFill>
          <a:ln w="9525">
            <a:noFill/>
            <a:round/>
            <a:headEnd/>
            <a:tailEnd/>
          </a:ln>
        </p:spPr>
        <p:txBody>
          <a:bodyPr/>
          <a:lstStyle/>
          <a:p>
            <a:endParaRPr lang="en-IN"/>
          </a:p>
        </p:txBody>
      </p:sp>
      <p:sp>
        <p:nvSpPr>
          <p:cNvPr id="113671" name="Freeform 205"/>
          <p:cNvSpPr>
            <a:spLocks/>
          </p:cNvSpPr>
          <p:nvPr/>
        </p:nvSpPr>
        <p:spPr bwMode="auto">
          <a:xfrm>
            <a:off x="4016375" y="6438900"/>
            <a:ext cx="79375" cy="120650"/>
          </a:xfrm>
          <a:custGeom>
            <a:avLst/>
            <a:gdLst>
              <a:gd name="T0" fmla="*/ 2147483646 w 50"/>
              <a:gd name="T1" fmla="*/ 2147483646 h 76"/>
              <a:gd name="T2" fmla="*/ 2147483646 w 50"/>
              <a:gd name="T3" fmla="*/ 2147483646 h 76"/>
              <a:gd name="T4" fmla="*/ 2147483646 w 50"/>
              <a:gd name="T5" fmla="*/ 2147483646 h 76"/>
              <a:gd name="T6" fmla="*/ 2147483646 w 50"/>
              <a:gd name="T7" fmla="*/ 2147483646 h 76"/>
              <a:gd name="T8" fmla="*/ 2147483646 w 50"/>
              <a:gd name="T9" fmla="*/ 2147483646 h 76"/>
              <a:gd name="T10" fmla="*/ 2147483646 w 50"/>
              <a:gd name="T11" fmla="*/ 2147483646 h 76"/>
              <a:gd name="T12" fmla="*/ 2147483646 w 50"/>
              <a:gd name="T13" fmla="*/ 2147483646 h 76"/>
              <a:gd name="T14" fmla="*/ 2147483646 w 50"/>
              <a:gd name="T15" fmla="*/ 2147483646 h 76"/>
              <a:gd name="T16" fmla="*/ 2147483646 w 50"/>
              <a:gd name="T17" fmla="*/ 2147483646 h 76"/>
              <a:gd name="T18" fmla="*/ 2147483646 w 50"/>
              <a:gd name="T19" fmla="*/ 2147483646 h 76"/>
              <a:gd name="T20" fmla="*/ 2147483646 w 50"/>
              <a:gd name="T21" fmla="*/ 2147483646 h 76"/>
              <a:gd name="T22" fmla="*/ 2147483646 w 50"/>
              <a:gd name="T23" fmla="*/ 2147483646 h 76"/>
              <a:gd name="T24" fmla="*/ 2147483646 w 50"/>
              <a:gd name="T25" fmla="*/ 2147483646 h 76"/>
              <a:gd name="T26" fmla="*/ 2147483646 w 50"/>
              <a:gd name="T27" fmla="*/ 2147483646 h 76"/>
              <a:gd name="T28" fmla="*/ 2147483646 w 50"/>
              <a:gd name="T29" fmla="*/ 2147483646 h 76"/>
              <a:gd name="T30" fmla="*/ 2147483646 w 50"/>
              <a:gd name="T31" fmla="*/ 2147483646 h 76"/>
              <a:gd name="T32" fmla="*/ 2147483646 w 50"/>
              <a:gd name="T33" fmla="*/ 0 h 76"/>
              <a:gd name="T34" fmla="*/ 2147483646 w 50"/>
              <a:gd name="T35" fmla="*/ 0 h 76"/>
              <a:gd name="T36" fmla="*/ 2147483646 w 50"/>
              <a:gd name="T37" fmla="*/ 2147483646 h 76"/>
              <a:gd name="T38" fmla="*/ 2147483646 w 50"/>
              <a:gd name="T39" fmla="*/ 2147483646 h 76"/>
              <a:gd name="T40" fmla="*/ 2147483646 w 50"/>
              <a:gd name="T41" fmla="*/ 2147483646 h 76"/>
              <a:gd name="T42" fmla="*/ 2147483646 w 50"/>
              <a:gd name="T43" fmla="*/ 2147483646 h 76"/>
              <a:gd name="T44" fmla="*/ 2147483646 w 50"/>
              <a:gd name="T45" fmla="*/ 2147483646 h 76"/>
              <a:gd name="T46" fmla="*/ 2147483646 w 50"/>
              <a:gd name="T47" fmla="*/ 2147483646 h 76"/>
              <a:gd name="T48" fmla="*/ 2147483646 w 50"/>
              <a:gd name="T49" fmla="*/ 2147483646 h 76"/>
              <a:gd name="T50" fmla="*/ 2147483646 w 50"/>
              <a:gd name="T51" fmla="*/ 2147483646 h 76"/>
              <a:gd name="T52" fmla="*/ 2147483646 w 50"/>
              <a:gd name="T53" fmla="*/ 2147483646 h 76"/>
              <a:gd name="T54" fmla="*/ 2147483646 w 50"/>
              <a:gd name="T55" fmla="*/ 2147483646 h 76"/>
              <a:gd name="T56" fmla="*/ 2147483646 w 50"/>
              <a:gd name="T57" fmla="*/ 2147483646 h 76"/>
              <a:gd name="T58" fmla="*/ 2147483646 w 50"/>
              <a:gd name="T59" fmla="*/ 2147483646 h 76"/>
              <a:gd name="T60" fmla="*/ 2147483646 w 50"/>
              <a:gd name="T61" fmla="*/ 2147483646 h 76"/>
              <a:gd name="T62" fmla="*/ 2147483646 w 50"/>
              <a:gd name="T63" fmla="*/ 2147483646 h 76"/>
              <a:gd name="T64" fmla="*/ 2147483646 w 50"/>
              <a:gd name="T65" fmla="*/ 2147483646 h 76"/>
              <a:gd name="T66" fmla="*/ 2147483646 w 50"/>
              <a:gd name="T67" fmla="*/ 2147483646 h 76"/>
              <a:gd name="T68" fmla="*/ 2147483646 w 50"/>
              <a:gd name="T69" fmla="*/ 2147483646 h 76"/>
              <a:gd name="T70" fmla="*/ 2147483646 w 50"/>
              <a:gd name="T71" fmla="*/ 2147483646 h 76"/>
              <a:gd name="T72" fmla="*/ 2147483646 w 50"/>
              <a:gd name="T73" fmla="*/ 2147483646 h 76"/>
              <a:gd name="T74" fmla="*/ 2147483646 w 50"/>
              <a:gd name="T75" fmla="*/ 2147483646 h 76"/>
              <a:gd name="T76" fmla="*/ 2147483646 w 50"/>
              <a:gd name="T77" fmla="*/ 2147483646 h 76"/>
              <a:gd name="T78" fmla="*/ 2147483646 w 50"/>
              <a:gd name="T79" fmla="*/ 2147483646 h 76"/>
              <a:gd name="T80" fmla="*/ 2147483646 w 50"/>
              <a:gd name="T81" fmla="*/ 2147483646 h 76"/>
              <a:gd name="T82" fmla="*/ 2147483646 w 50"/>
              <a:gd name="T83" fmla="*/ 2147483646 h 76"/>
              <a:gd name="T84" fmla="*/ 2147483646 w 50"/>
              <a:gd name="T85" fmla="*/ 2147483646 h 76"/>
              <a:gd name="T86" fmla="*/ 2147483646 w 50"/>
              <a:gd name="T87" fmla="*/ 2147483646 h 76"/>
              <a:gd name="T88" fmla="*/ 2147483646 w 50"/>
              <a:gd name="T89" fmla="*/ 2147483646 h 76"/>
              <a:gd name="T90" fmla="*/ 2147483646 w 50"/>
              <a:gd name="T91" fmla="*/ 2147483646 h 76"/>
              <a:gd name="T92" fmla="*/ 0 w 50"/>
              <a:gd name="T93" fmla="*/ 2147483646 h 76"/>
              <a:gd name="T94" fmla="*/ 2147483646 w 50"/>
              <a:gd name="T95" fmla="*/ 2147483646 h 76"/>
              <a:gd name="T96" fmla="*/ 2147483646 w 50"/>
              <a:gd name="T97" fmla="*/ 2147483646 h 76"/>
              <a:gd name="T98" fmla="*/ 2147483646 w 50"/>
              <a:gd name="T99" fmla="*/ 2147483646 h 76"/>
              <a:gd name="T100" fmla="*/ 2147483646 w 50"/>
              <a:gd name="T101" fmla="*/ 2147483646 h 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 h="76">
                <a:moveTo>
                  <a:pt x="22" y="62"/>
                </a:moveTo>
                <a:lnTo>
                  <a:pt x="22" y="62"/>
                </a:lnTo>
                <a:lnTo>
                  <a:pt x="24" y="58"/>
                </a:lnTo>
                <a:lnTo>
                  <a:pt x="32" y="50"/>
                </a:lnTo>
                <a:lnTo>
                  <a:pt x="42" y="40"/>
                </a:lnTo>
                <a:lnTo>
                  <a:pt x="48" y="30"/>
                </a:lnTo>
                <a:lnTo>
                  <a:pt x="50" y="22"/>
                </a:lnTo>
                <a:lnTo>
                  <a:pt x="48" y="14"/>
                </a:lnTo>
                <a:lnTo>
                  <a:pt x="44" y="6"/>
                </a:lnTo>
                <a:lnTo>
                  <a:pt x="36" y="2"/>
                </a:lnTo>
                <a:lnTo>
                  <a:pt x="26" y="0"/>
                </a:lnTo>
                <a:lnTo>
                  <a:pt x="16" y="2"/>
                </a:lnTo>
                <a:lnTo>
                  <a:pt x="10" y="6"/>
                </a:lnTo>
                <a:lnTo>
                  <a:pt x="4" y="12"/>
                </a:lnTo>
                <a:lnTo>
                  <a:pt x="2" y="22"/>
                </a:lnTo>
                <a:lnTo>
                  <a:pt x="16" y="24"/>
                </a:lnTo>
                <a:lnTo>
                  <a:pt x="16" y="18"/>
                </a:lnTo>
                <a:lnTo>
                  <a:pt x="18" y="16"/>
                </a:lnTo>
                <a:lnTo>
                  <a:pt x="22" y="14"/>
                </a:lnTo>
                <a:lnTo>
                  <a:pt x="26" y="12"/>
                </a:lnTo>
                <a:lnTo>
                  <a:pt x="30" y="14"/>
                </a:lnTo>
                <a:lnTo>
                  <a:pt x="32" y="16"/>
                </a:lnTo>
                <a:lnTo>
                  <a:pt x="34" y="18"/>
                </a:lnTo>
                <a:lnTo>
                  <a:pt x="36" y="22"/>
                </a:lnTo>
                <a:lnTo>
                  <a:pt x="34" y="26"/>
                </a:lnTo>
                <a:lnTo>
                  <a:pt x="32" y="32"/>
                </a:lnTo>
                <a:lnTo>
                  <a:pt x="20" y="44"/>
                </a:lnTo>
                <a:lnTo>
                  <a:pt x="10" y="54"/>
                </a:lnTo>
                <a:lnTo>
                  <a:pt x="4" y="62"/>
                </a:lnTo>
                <a:lnTo>
                  <a:pt x="2" y="68"/>
                </a:lnTo>
                <a:lnTo>
                  <a:pt x="0" y="76"/>
                </a:lnTo>
                <a:lnTo>
                  <a:pt x="50" y="76"/>
                </a:lnTo>
                <a:lnTo>
                  <a:pt x="50" y="62"/>
                </a:lnTo>
                <a:lnTo>
                  <a:pt x="22" y="62"/>
                </a:lnTo>
                <a:close/>
              </a:path>
            </a:pathLst>
          </a:custGeom>
          <a:solidFill>
            <a:srgbClr val="000000"/>
          </a:solidFill>
          <a:ln w="9525">
            <a:noFill/>
            <a:round/>
            <a:headEnd/>
            <a:tailEnd/>
          </a:ln>
        </p:spPr>
        <p:txBody>
          <a:bodyPr/>
          <a:lstStyle/>
          <a:p>
            <a:endParaRPr lang="en-IN"/>
          </a:p>
        </p:txBody>
      </p:sp>
      <p:sp>
        <p:nvSpPr>
          <p:cNvPr id="113672" name="Freeform 207"/>
          <p:cNvSpPr>
            <a:spLocks noEditPoints="1"/>
          </p:cNvSpPr>
          <p:nvPr/>
        </p:nvSpPr>
        <p:spPr bwMode="auto">
          <a:xfrm>
            <a:off x="4162425" y="6470650"/>
            <a:ext cx="82550" cy="120650"/>
          </a:xfrm>
          <a:custGeom>
            <a:avLst/>
            <a:gdLst>
              <a:gd name="T0" fmla="*/ 0 w 52"/>
              <a:gd name="T1" fmla="*/ 2147483646 h 76"/>
              <a:gd name="T2" fmla="*/ 2147483646 w 52"/>
              <a:gd name="T3" fmla="*/ 2147483646 h 76"/>
              <a:gd name="T4" fmla="*/ 2147483646 w 52"/>
              <a:gd name="T5" fmla="*/ 2147483646 h 76"/>
              <a:gd name="T6" fmla="*/ 2147483646 w 52"/>
              <a:gd name="T7" fmla="*/ 2147483646 h 76"/>
              <a:gd name="T8" fmla="*/ 2147483646 w 52"/>
              <a:gd name="T9" fmla="*/ 2147483646 h 76"/>
              <a:gd name="T10" fmla="*/ 2147483646 w 52"/>
              <a:gd name="T11" fmla="*/ 2147483646 h 76"/>
              <a:gd name="T12" fmla="*/ 2147483646 w 52"/>
              <a:gd name="T13" fmla="*/ 2147483646 h 76"/>
              <a:gd name="T14" fmla="*/ 2147483646 w 52"/>
              <a:gd name="T15" fmla="*/ 2147483646 h 76"/>
              <a:gd name="T16" fmla="*/ 2147483646 w 52"/>
              <a:gd name="T17" fmla="*/ 2147483646 h 76"/>
              <a:gd name="T18" fmla="*/ 2147483646 w 52"/>
              <a:gd name="T19" fmla="*/ 2147483646 h 76"/>
              <a:gd name="T20" fmla="*/ 2147483646 w 52"/>
              <a:gd name="T21" fmla="*/ 2147483646 h 76"/>
              <a:gd name="T22" fmla="*/ 2147483646 w 52"/>
              <a:gd name="T23" fmla="*/ 2147483646 h 76"/>
              <a:gd name="T24" fmla="*/ 2147483646 w 52"/>
              <a:gd name="T25" fmla="*/ 2147483646 h 76"/>
              <a:gd name="T26" fmla="*/ 2147483646 w 52"/>
              <a:gd name="T27" fmla="*/ 2147483646 h 76"/>
              <a:gd name="T28" fmla="*/ 2147483646 w 52"/>
              <a:gd name="T29" fmla="*/ 2147483646 h 76"/>
              <a:gd name="T30" fmla="*/ 2147483646 w 52"/>
              <a:gd name="T31" fmla="*/ 2147483646 h 76"/>
              <a:gd name="T32" fmla="*/ 2147483646 w 52"/>
              <a:gd name="T33" fmla="*/ 2147483646 h 76"/>
              <a:gd name="T34" fmla="*/ 2147483646 w 52"/>
              <a:gd name="T35" fmla="*/ 2147483646 h 76"/>
              <a:gd name="T36" fmla="*/ 2147483646 w 52"/>
              <a:gd name="T37" fmla="*/ 0 h 76"/>
              <a:gd name="T38" fmla="*/ 2147483646 w 52"/>
              <a:gd name="T39" fmla="*/ 0 h 76"/>
              <a:gd name="T40" fmla="*/ 2147483646 w 52"/>
              <a:gd name="T41" fmla="*/ 0 h 76"/>
              <a:gd name="T42" fmla="*/ 2147483646 w 52"/>
              <a:gd name="T43" fmla="*/ 2147483646 h 76"/>
              <a:gd name="T44" fmla="*/ 2147483646 w 52"/>
              <a:gd name="T45" fmla="*/ 2147483646 h 76"/>
              <a:gd name="T46" fmla="*/ 2147483646 w 52"/>
              <a:gd name="T47" fmla="*/ 2147483646 h 76"/>
              <a:gd name="T48" fmla="*/ 2147483646 w 52"/>
              <a:gd name="T49" fmla="*/ 2147483646 h 76"/>
              <a:gd name="T50" fmla="*/ 0 w 52"/>
              <a:gd name="T51" fmla="*/ 2147483646 h 76"/>
              <a:gd name="T52" fmla="*/ 0 w 52"/>
              <a:gd name="T53" fmla="*/ 2147483646 h 76"/>
              <a:gd name="T54" fmla="*/ 0 w 52"/>
              <a:gd name="T55" fmla="*/ 2147483646 h 76"/>
              <a:gd name="T56" fmla="*/ 2147483646 w 52"/>
              <a:gd name="T57" fmla="*/ 2147483646 h 76"/>
              <a:gd name="T58" fmla="*/ 2147483646 w 52"/>
              <a:gd name="T59" fmla="*/ 2147483646 h 76"/>
              <a:gd name="T60" fmla="*/ 2147483646 w 52"/>
              <a:gd name="T61" fmla="*/ 2147483646 h 76"/>
              <a:gd name="T62" fmla="*/ 2147483646 w 52"/>
              <a:gd name="T63" fmla="*/ 2147483646 h 76"/>
              <a:gd name="T64" fmla="*/ 2147483646 w 52"/>
              <a:gd name="T65" fmla="*/ 2147483646 h 76"/>
              <a:gd name="T66" fmla="*/ 2147483646 w 52"/>
              <a:gd name="T67" fmla="*/ 2147483646 h 76"/>
              <a:gd name="T68" fmla="*/ 2147483646 w 52"/>
              <a:gd name="T69" fmla="*/ 2147483646 h 76"/>
              <a:gd name="T70" fmla="*/ 2147483646 w 52"/>
              <a:gd name="T71" fmla="*/ 2147483646 h 76"/>
              <a:gd name="T72" fmla="*/ 2147483646 w 52"/>
              <a:gd name="T73" fmla="*/ 2147483646 h 76"/>
              <a:gd name="T74" fmla="*/ 2147483646 w 52"/>
              <a:gd name="T75" fmla="*/ 2147483646 h 76"/>
              <a:gd name="T76" fmla="*/ 2147483646 w 52"/>
              <a:gd name="T77" fmla="*/ 2147483646 h 76"/>
              <a:gd name="T78" fmla="*/ 2147483646 w 52"/>
              <a:gd name="T79" fmla="*/ 2147483646 h 76"/>
              <a:gd name="T80" fmla="*/ 2147483646 w 52"/>
              <a:gd name="T81" fmla="*/ 2147483646 h 76"/>
              <a:gd name="T82" fmla="*/ 2147483646 w 52"/>
              <a:gd name="T83" fmla="*/ 2147483646 h 76"/>
              <a:gd name="T84" fmla="*/ 2147483646 w 52"/>
              <a:gd name="T85" fmla="*/ 2147483646 h 76"/>
              <a:gd name="T86" fmla="*/ 2147483646 w 52"/>
              <a:gd name="T87" fmla="*/ 2147483646 h 76"/>
              <a:gd name="T88" fmla="*/ 2147483646 w 52"/>
              <a:gd name="T89" fmla="*/ 2147483646 h 76"/>
              <a:gd name="T90" fmla="*/ 2147483646 w 52"/>
              <a:gd name="T91" fmla="*/ 2147483646 h 76"/>
              <a:gd name="T92" fmla="*/ 2147483646 w 52"/>
              <a:gd name="T93" fmla="*/ 2147483646 h 76"/>
              <a:gd name="T94" fmla="*/ 2147483646 w 52"/>
              <a:gd name="T95" fmla="*/ 2147483646 h 76"/>
              <a:gd name="T96" fmla="*/ 2147483646 w 52"/>
              <a:gd name="T97" fmla="*/ 2147483646 h 76"/>
              <a:gd name="T98" fmla="*/ 2147483646 w 52"/>
              <a:gd name="T99" fmla="*/ 2147483646 h 76"/>
              <a:gd name="T100" fmla="*/ 2147483646 w 52"/>
              <a:gd name="T101" fmla="*/ 2147483646 h 76"/>
              <a:gd name="T102" fmla="*/ 2147483646 w 52"/>
              <a:gd name="T103" fmla="*/ 2147483646 h 76"/>
              <a:gd name="T104" fmla="*/ 2147483646 w 52"/>
              <a:gd name="T105" fmla="*/ 2147483646 h 76"/>
              <a:gd name="T106" fmla="*/ 2147483646 w 52"/>
              <a:gd name="T107" fmla="*/ 2147483646 h 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2" h="76">
                <a:moveTo>
                  <a:pt x="0" y="76"/>
                </a:moveTo>
                <a:lnTo>
                  <a:pt x="14" y="76"/>
                </a:lnTo>
                <a:lnTo>
                  <a:pt x="14" y="48"/>
                </a:lnTo>
                <a:lnTo>
                  <a:pt x="22" y="54"/>
                </a:lnTo>
                <a:lnTo>
                  <a:pt x="30" y="56"/>
                </a:lnTo>
                <a:lnTo>
                  <a:pt x="40" y="54"/>
                </a:lnTo>
                <a:lnTo>
                  <a:pt x="46" y="50"/>
                </a:lnTo>
                <a:lnTo>
                  <a:pt x="52" y="40"/>
                </a:lnTo>
                <a:lnTo>
                  <a:pt x="52" y="28"/>
                </a:lnTo>
                <a:lnTo>
                  <a:pt x="52" y="16"/>
                </a:lnTo>
                <a:lnTo>
                  <a:pt x="46" y="8"/>
                </a:lnTo>
                <a:lnTo>
                  <a:pt x="40" y="2"/>
                </a:lnTo>
                <a:lnTo>
                  <a:pt x="30" y="0"/>
                </a:lnTo>
                <a:lnTo>
                  <a:pt x="26" y="0"/>
                </a:lnTo>
                <a:lnTo>
                  <a:pt x="20" y="2"/>
                </a:lnTo>
                <a:lnTo>
                  <a:pt x="14" y="10"/>
                </a:lnTo>
                <a:lnTo>
                  <a:pt x="14" y="2"/>
                </a:lnTo>
                <a:lnTo>
                  <a:pt x="0" y="2"/>
                </a:lnTo>
                <a:lnTo>
                  <a:pt x="0" y="76"/>
                </a:lnTo>
                <a:close/>
                <a:moveTo>
                  <a:pt x="18" y="16"/>
                </a:moveTo>
                <a:lnTo>
                  <a:pt x="18" y="16"/>
                </a:lnTo>
                <a:lnTo>
                  <a:pt x="22" y="12"/>
                </a:lnTo>
                <a:lnTo>
                  <a:pt x="26" y="12"/>
                </a:lnTo>
                <a:lnTo>
                  <a:pt x="32" y="12"/>
                </a:lnTo>
                <a:lnTo>
                  <a:pt x="36" y="16"/>
                </a:lnTo>
                <a:lnTo>
                  <a:pt x="38" y="20"/>
                </a:lnTo>
                <a:lnTo>
                  <a:pt x="38" y="28"/>
                </a:lnTo>
                <a:lnTo>
                  <a:pt x="38" y="36"/>
                </a:lnTo>
                <a:lnTo>
                  <a:pt x="36" y="42"/>
                </a:lnTo>
                <a:lnTo>
                  <a:pt x="32" y="44"/>
                </a:lnTo>
                <a:lnTo>
                  <a:pt x="26" y="46"/>
                </a:lnTo>
                <a:lnTo>
                  <a:pt x="22" y="44"/>
                </a:lnTo>
                <a:lnTo>
                  <a:pt x="18" y="40"/>
                </a:lnTo>
                <a:lnTo>
                  <a:pt x="16" y="36"/>
                </a:lnTo>
                <a:lnTo>
                  <a:pt x="14" y="28"/>
                </a:lnTo>
                <a:lnTo>
                  <a:pt x="16" y="20"/>
                </a:lnTo>
                <a:lnTo>
                  <a:pt x="18" y="16"/>
                </a:lnTo>
                <a:close/>
              </a:path>
            </a:pathLst>
          </a:custGeom>
          <a:solidFill>
            <a:srgbClr val="000000"/>
          </a:solidFill>
          <a:ln w="9525">
            <a:noFill/>
            <a:round/>
            <a:headEnd/>
            <a:tailEnd/>
          </a:ln>
        </p:spPr>
        <p:txBody>
          <a:bodyPr/>
          <a:lstStyle/>
          <a:p>
            <a:endParaRPr lang="en-IN"/>
          </a:p>
        </p:txBody>
      </p:sp>
      <p:sp>
        <p:nvSpPr>
          <p:cNvPr id="113673" name="Freeform 208"/>
          <p:cNvSpPr>
            <a:spLocks/>
          </p:cNvSpPr>
          <p:nvPr/>
        </p:nvSpPr>
        <p:spPr bwMode="auto">
          <a:xfrm>
            <a:off x="4264025" y="6470650"/>
            <a:ext cx="127000" cy="88900"/>
          </a:xfrm>
          <a:custGeom>
            <a:avLst/>
            <a:gdLst>
              <a:gd name="T0" fmla="*/ 0 w 80"/>
              <a:gd name="T1" fmla="*/ 2147483646 h 56"/>
              <a:gd name="T2" fmla="*/ 2147483646 w 80"/>
              <a:gd name="T3" fmla="*/ 2147483646 h 56"/>
              <a:gd name="T4" fmla="*/ 2147483646 w 80"/>
              <a:gd name="T5" fmla="*/ 2147483646 h 56"/>
              <a:gd name="T6" fmla="*/ 2147483646 w 80"/>
              <a:gd name="T7" fmla="*/ 2147483646 h 56"/>
              <a:gd name="T8" fmla="*/ 2147483646 w 80"/>
              <a:gd name="T9" fmla="*/ 2147483646 h 56"/>
              <a:gd name="T10" fmla="*/ 2147483646 w 80"/>
              <a:gd name="T11" fmla="*/ 2147483646 h 56"/>
              <a:gd name="T12" fmla="*/ 2147483646 w 80"/>
              <a:gd name="T13" fmla="*/ 2147483646 h 56"/>
              <a:gd name="T14" fmla="*/ 2147483646 w 80"/>
              <a:gd name="T15" fmla="*/ 2147483646 h 56"/>
              <a:gd name="T16" fmla="*/ 2147483646 w 80"/>
              <a:gd name="T17" fmla="*/ 2147483646 h 56"/>
              <a:gd name="T18" fmla="*/ 2147483646 w 80"/>
              <a:gd name="T19" fmla="*/ 2147483646 h 56"/>
              <a:gd name="T20" fmla="*/ 2147483646 w 80"/>
              <a:gd name="T21" fmla="*/ 2147483646 h 56"/>
              <a:gd name="T22" fmla="*/ 2147483646 w 80"/>
              <a:gd name="T23" fmla="*/ 2147483646 h 56"/>
              <a:gd name="T24" fmla="*/ 2147483646 w 80"/>
              <a:gd name="T25" fmla="*/ 2147483646 h 56"/>
              <a:gd name="T26" fmla="*/ 2147483646 w 80"/>
              <a:gd name="T27" fmla="*/ 2147483646 h 56"/>
              <a:gd name="T28" fmla="*/ 2147483646 w 80"/>
              <a:gd name="T29" fmla="*/ 2147483646 h 56"/>
              <a:gd name="T30" fmla="*/ 2147483646 w 80"/>
              <a:gd name="T31" fmla="*/ 2147483646 h 56"/>
              <a:gd name="T32" fmla="*/ 2147483646 w 80"/>
              <a:gd name="T33" fmla="*/ 2147483646 h 56"/>
              <a:gd name="T34" fmla="*/ 2147483646 w 80"/>
              <a:gd name="T35" fmla="*/ 2147483646 h 56"/>
              <a:gd name="T36" fmla="*/ 2147483646 w 80"/>
              <a:gd name="T37" fmla="*/ 2147483646 h 56"/>
              <a:gd name="T38" fmla="*/ 2147483646 w 80"/>
              <a:gd name="T39" fmla="*/ 2147483646 h 56"/>
              <a:gd name="T40" fmla="*/ 2147483646 w 80"/>
              <a:gd name="T41" fmla="*/ 2147483646 h 56"/>
              <a:gd name="T42" fmla="*/ 2147483646 w 80"/>
              <a:gd name="T43" fmla="*/ 2147483646 h 56"/>
              <a:gd name="T44" fmla="*/ 2147483646 w 80"/>
              <a:gd name="T45" fmla="*/ 2147483646 h 56"/>
              <a:gd name="T46" fmla="*/ 2147483646 w 80"/>
              <a:gd name="T47" fmla="*/ 2147483646 h 56"/>
              <a:gd name="T48" fmla="*/ 2147483646 w 80"/>
              <a:gd name="T49" fmla="*/ 2147483646 h 56"/>
              <a:gd name="T50" fmla="*/ 2147483646 w 80"/>
              <a:gd name="T51" fmla="*/ 2147483646 h 56"/>
              <a:gd name="T52" fmla="*/ 2147483646 w 80"/>
              <a:gd name="T53" fmla="*/ 2147483646 h 56"/>
              <a:gd name="T54" fmla="*/ 2147483646 w 80"/>
              <a:gd name="T55" fmla="*/ 2147483646 h 56"/>
              <a:gd name="T56" fmla="*/ 2147483646 w 80"/>
              <a:gd name="T57" fmla="*/ 2147483646 h 56"/>
              <a:gd name="T58" fmla="*/ 2147483646 w 80"/>
              <a:gd name="T59" fmla="*/ 2147483646 h 56"/>
              <a:gd name="T60" fmla="*/ 2147483646 w 80"/>
              <a:gd name="T61" fmla="*/ 2147483646 h 56"/>
              <a:gd name="T62" fmla="*/ 2147483646 w 80"/>
              <a:gd name="T63" fmla="*/ 2147483646 h 56"/>
              <a:gd name="T64" fmla="*/ 2147483646 w 80"/>
              <a:gd name="T65" fmla="*/ 2147483646 h 56"/>
              <a:gd name="T66" fmla="*/ 2147483646 w 80"/>
              <a:gd name="T67" fmla="*/ 2147483646 h 56"/>
              <a:gd name="T68" fmla="*/ 2147483646 w 80"/>
              <a:gd name="T69" fmla="*/ 2147483646 h 56"/>
              <a:gd name="T70" fmla="*/ 2147483646 w 80"/>
              <a:gd name="T71" fmla="*/ 2147483646 h 56"/>
              <a:gd name="T72" fmla="*/ 2147483646 w 80"/>
              <a:gd name="T73" fmla="*/ 2147483646 h 56"/>
              <a:gd name="T74" fmla="*/ 2147483646 w 80"/>
              <a:gd name="T75" fmla="*/ 2147483646 h 56"/>
              <a:gd name="T76" fmla="*/ 2147483646 w 80"/>
              <a:gd name="T77" fmla="*/ 0 h 56"/>
              <a:gd name="T78" fmla="*/ 2147483646 w 80"/>
              <a:gd name="T79" fmla="*/ 0 h 56"/>
              <a:gd name="T80" fmla="*/ 2147483646 w 80"/>
              <a:gd name="T81" fmla="*/ 0 h 56"/>
              <a:gd name="T82" fmla="*/ 2147483646 w 80"/>
              <a:gd name="T83" fmla="*/ 2147483646 h 56"/>
              <a:gd name="T84" fmla="*/ 2147483646 w 80"/>
              <a:gd name="T85" fmla="*/ 2147483646 h 56"/>
              <a:gd name="T86" fmla="*/ 2147483646 w 80"/>
              <a:gd name="T87" fmla="*/ 2147483646 h 56"/>
              <a:gd name="T88" fmla="*/ 2147483646 w 80"/>
              <a:gd name="T89" fmla="*/ 2147483646 h 56"/>
              <a:gd name="T90" fmla="*/ 2147483646 w 80"/>
              <a:gd name="T91" fmla="*/ 2147483646 h 56"/>
              <a:gd name="T92" fmla="*/ 2147483646 w 80"/>
              <a:gd name="T93" fmla="*/ 2147483646 h 56"/>
              <a:gd name="T94" fmla="*/ 2147483646 w 80"/>
              <a:gd name="T95" fmla="*/ 2147483646 h 56"/>
              <a:gd name="T96" fmla="*/ 2147483646 w 80"/>
              <a:gd name="T97" fmla="*/ 0 h 56"/>
              <a:gd name="T98" fmla="*/ 2147483646 w 80"/>
              <a:gd name="T99" fmla="*/ 0 h 56"/>
              <a:gd name="T100" fmla="*/ 2147483646 w 80"/>
              <a:gd name="T101" fmla="*/ 2147483646 h 56"/>
              <a:gd name="T102" fmla="*/ 2147483646 w 80"/>
              <a:gd name="T103" fmla="*/ 2147483646 h 56"/>
              <a:gd name="T104" fmla="*/ 2147483646 w 80"/>
              <a:gd name="T105" fmla="*/ 2147483646 h 56"/>
              <a:gd name="T106" fmla="*/ 0 w 80"/>
              <a:gd name="T107" fmla="*/ 2147483646 h 56"/>
              <a:gd name="T108" fmla="*/ 0 w 80"/>
              <a:gd name="T109" fmla="*/ 2147483646 h 56"/>
              <a:gd name="T110" fmla="*/ 0 w 80"/>
              <a:gd name="T111" fmla="*/ 2147483646 h 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0" h="56">
                <a:moveTo>
                  <a:pt x="0" y="56"/>
                </a:moveTo>
                <a:lnTo>
                  <a:pt x="14" y="56"/>
                </a:lnTo>
                <a:lnTo>
                  <a:pt x="14" y="30"/>
                </a:lnTo>
                <a:lnTo>
                  <a:pt x="16" y="18"/>
                </a:lnTo>
                <a:lnTo>
                  <a:pt x="20" y="12"/>
                </a:lnTo>
                <a:lnTo>
                  <a:pt x="26" y="12"/>
                </a:lnTo>
                <a:lnTo>
                  <a:pt x="30" y="12"/>
                </a:lnTo>
                <a:lnTo>
                  <a:pt x="32" y="16"/>
                </a:lnTo>
                <a:lnTo>
                  <a:pt x="32" y="26"/>
                </a:lnTo>
                <a:lnTo>
                  <a:pt x="32" y="56"/>
                </a:lnTo>
                <a:lnTo>
                  <a:pt x="46" y="56"/>
                </a:lnTo>
                <a:lnTo>
                  <a:pt x="46" y="30"/>
                </a:lnTo>
                <a:lnTo>
                  <a:pt x="48" y="18"/>
                </a:lnTo>
                <a:lnTo>
                  <a:pt x="52" y="12"/>
                </a:lnTo>
                <a:lnTo>
                  <a:pt x="58" y="12"/>
                </a:lnTo>
                <a:lnTo>
                  <a:pt x="60" y="12"/>
                </a:lnTo>
                <a:lnTo>
                  <a:pt x="64" y="14"/>
                </a:lnTo>
                <a:lnTo>
                  <a:pt x="64" y="24"/>
                </a:lnTo>
                <a:lnTo>
                  <a:pt x="64" y="56"/>
                </a:lnTo>
                <a:lnTo>
                  <a:pt x="80" y="56"/>
                </a:lnTo>
                <a:lnTo>
                  <a:pt x="80" y="20"/>
                </a:lnTo>
                <a:lnTo>
                  <a:pt x="78" y="10"/>
                </a:lnTo>
                <a:lnTo>
                  <a:pt x="76" y="6"/>
                </a:lnTo>
                <a:lnTo>
                  <a:pt x="72" y="2"/>
                </a:lnTo>
                <a:lnTo>
                  <a:pt x="66" y="0"/>
                </a:lnTo>
                <a:lnTo>
                  <a:pt x="62" y="0"/>
                </a:lnTo>
                <a:lnTo>
                  <a:pt x="52" y="2"/>
                </a:lnTo>
                <a:lnTo>
                  <a:pt x="46" y="8"/>
                </a:lnTo>
                <a:lnTo>
                  <a:pt x="42" y="6"/>
                </a:lnTo>
                <a:lnTo>
                  <a:pt x="38" y="2"/>
                </a:lnTo>
                <a:lnTo>
                  <a:pt x="30" y="0"/>
                </a:lnTo>
                <a:lnTo>
                  <a:pt x="20" y="2"/>
                </a:lnTo>
                <a:lnTo>
                  <a:pt x="14" y="8"/>
                </a:lnTo>
                <a:lnTo>
                  <a:pt x="14" y="2"/>
                </a:lnTo>
                <a:lnTo>
                  <a:pt x="0" y="2"/>
                </a:lnTo>
                <a:lnTo>
                  <a:pt x="0" y="56"/>
                </a:lnTo>
                <a:close/>
              </a:path>
            </a:pathLst>
          </a:custGeom>
          <a:solidFill>
            <a:srgbClr val="000000"/>
          </a:solidFill>
          <a:ln w="9525">
            <a:noFill/>
            <a:round/>
            <a:headEnd/>
            <a:tailEnd/>
          </a:ln>
        </p:spPr>
        <p:txBody>
          <a:bodyPr/>
          <a:lstStyle/>
          <a:p>
            <a:endParaRPr lang="en-IN"/>
          </a:p>
        </p:txBody>
      </p:sp>
      <p:sp>
        <p:nvSpPr>
          <p:cNvPr id="113674" name="Freeform 209"/>
          <p:cNvSpPr>
            <a:spLocks noEditPoints="1"/>
          </p:cNvSpPr>
          <p:nvPr/>
        </p:nvSpPr>
        <p:spPr bwMode="auto">
          <a:xfrm>
            <a:off x="4911725" y="6438900"/>
            <a:ext cx="79375" cy="120650"/>
          </a:xfrm>
          <a:custGeom>
            <a:avLst/>
            <a:gdLst>
              <a:gd name="T0" fmla="*/ 2147483646 w 50"/>
              <a:gd name="T1" fmla="*/ 2147483646 h 76"/>
              <a:gd name="T2" fmla="*/ 2147483646 w 50"/>
              <a:gd name="T3" fmla="*/ 0 h 76"/>
              <a:gd name="T4" fmla="*/ 2147483646 w 50"/>
              <a:gd name="T5" fmla="*/ 2147483646 h 76"/>
              <a:gd name="T6" fmla="*/ 2147483646 w 50"/>
              <a:gd name="T7" fmla="*/ 2147483646 h 76"/>
              <a:gd name="T8" fmla="*/ 2147483646 w 50"/>
              <a:gd name="T9" fmla="*/ 2147483646 h 76"/>
              <a:gd name="T10" fmla="*/ 2147483646 w 50"/>
              <a:gd name="T11" fmla="*/ 2147483646 h 76"/>
              <a:gd name="T12" fmla="*/ 0 w 50"/>
              <a:gd name="T13" fmla="*/ 2147483646 h 76"/>
              <a:gd name="T14" fmla="*/ 2147483646 w 50"/>
              <a:gd name="T15" fmla="*/ 2147483646 h 76"/>
              <a:gd name="T16" fmla="*/ 2147483646 w 50"/>
              <a:gd name="T17" fmla="*/ 2147483646 h 76"/>
              <a:gd name="T18" fmla="*/ 2147483646 w 50"/>
              <a:gd name="T19" fmla="*/ 2147483646 h 76"/>
              <a:gd name="T20" fmla="*/ 2147483646 w 50"/>
              <a:gd name="T21" fmla="*/ 2147483646 h 76"/>
              <a:gd name="T22" fmla="*/ 2147483646 w 50"/>
              <a:gd name="T23" fmla="*/ 2147483646 h 76"/>
              <a:gd name="T24" fmla="*/ 2147483646 w 50"/>
              <a:gd name="T25" fmla="*/ 2147483646 h 76"/>
              <a:gd name="T26" fmla="*/ 2147483646 w 50"/>
              <a:gd name="T27" fmla="*/ 2147483646 h 76"/>
              <a:gd name="T28" fmla="*/ 2147483646 w 50"/>
              <a:gd name="T29" fmla="*/ 2147483646 h 76"/>
              <a:gd name="T30" fmla="*/ 2147483646 w 50"/>
              <a:gd name="T31" fmla="*/ 2147483646 h 76"/>
              <a:gd name="T32" fmla="*/ 2147483646 w 50"/>
              <a:gd name="T33" fmla="*/ 2147483646 h 76"/>
              <a:gd name="T34" fmla="*/ 2147483646 w 50"/>
              <a:gd name="T35" fmla="*/ 2147483646 h 76"/>
              <a:gd name="T36" fmla="*/ 2147483646 w 50"/>
              <a:gd name="T37" fmla="*/ 2147483646 h 76"/>
              <a:gd name="T38" fmla="*/ 2147483646 w 50"/>
              <a:gd name="T39" fmla="*/ 2147483646 h 76"/>
              <a:gd name="T40" fmla="*/ 2147483646 w 50"/>
              <a:gd name="T41" fmla="*/ 2147483646 h 76"/>
              <a:gd name="T42" fmla="*/ 2147483646 w 50"/>
              <a:gd name="T43" fmla="*/ 2147483646 h 76"/>
              <a:gd name="T44" fmla="*/ 2147483646 w 50"/>
              <a:gd name="T45" fmla="*/ 2147483646 h 76"/>
              <a:gd name="T46" fmla="*/ 2147483646 w 50"/>
              <a:gd name="T47" fmla="*/ 2147483646 h 76"/>
              <a:gd name="T48" fmla="*/ 2147483646 w 50"/>
              <a:gd name="T49" fmla="*/ 2147483646 h 76"/>
              <a:gd name="T50" fmla="*/ 2147483646 w 50"/>
              <a:gd name="T51" fmla="*/ 2147483646 h 76"/>
              <a:gd name="T52" fmla="*/ 2147483646 w 50"/>
              <a:gd name="T53" fmla="*/ 2147483646 h 76"/>
              <a:gd name="T54" fmla="*/ 2147483646 w 50"/>
              <a:gd name="T55" fmla="*/ 2147483646 h 76"/>
              <a:gd name="T56" fmla="*/ 2147483646 w 50"/>
              <a:gd name="T57" fmla="*/ 2147483646 h 76"/>
              <a:gd name="T58" fmla="*/ 2147483646 w 50"/>
              <a:gd name="T59" fmla="*/ 2147483646 h 76"/>
              <a:gd name="T60" fmla="*/ 2147483646 w 50"/>
              <a:gd name="T61" fmla="*/ 2147483646 h 76"/>
              <a:gd name="T62" fmla="*/ 2147483646 w 50"/>
              <a:gd name="T63" fmla="*/ 2147483646 h 76"/>
              <a:gd name="T64" fmla="*/ 2147483646 w 50"/>
              <a:gd name="T65" fmla="*/ 2147483646 h 76"/>
              <a:gd name="T66" fmla="*/ 2147483646 w 50"/>
              <a:gd name="T67" fmla="*/ 2147483646 h 76"/>
              <a:gd name="T68" fmla="*/ 2147483646 w 50"/>
              <a:gd name="T69" fmla="*/ 2147483646 h 76"/>
              <a:gd name="T70" fmla="*/ 2147483646 w 50"/>
              <a:gd name="T71" fmla="*/ 2147483646 h 76"/>
              <a:gd name="T72" fmla="*/ 2147483646 w 50"/>
              <a:gd name="T73" fmla="*/ 2147483646 h 76"/>
              <a:gd name="T74" fmla="*/ 2147483646 w 50"/>
              <a:gd name="T75" fmla="*/ 2147483646 h 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0" h="76">
                <a:moveTo>
                  <a:pt x="42" y="6"/>
                </a:moveTo>
                <a:lnTo>
                  <a:pt x="42" y="6"/>
                </a:lnTo>
                <a:lnTo>
                  <a:pt x="36" y="2"/>
                </a:lnTo>
                <a:lnTo>
                  <a:pt x="28" y="0"/>
                </a:lnTo>
                <a:lnTo>
                  <a:pt x="22" y="2"/>
                </a:lnTo>
                <a:lnTo>
                  <a:pt x="18" y="2"/>
                </a:lnTo>
                <a:lnTo>
                  <a:pt x="12" y="6"/>
                </a:lnTo>
                <a:lnTo>
                  <a:pt x="8" y="10"/>
                </a:lnTo>
                <a:lnTo>
                  <a:pt x="6" y="14"/>
                </a:lnTo>
                <a:lnTo>
                  <a:pt x="2" y="22"/>
                </a:lnTo>
                <a:lnTo>
                  <a:pt x="0" y="40"/>
                </a:lnTo>
                <a:lnTo>
                  <a:pt x="2" y="56"/>
                </a:lnTo>
                <a:lnTo>
                  <a:pt x="4" y="62"/>
                </a:lnTo>
                <a:lnTo>
                  <a:pt x="8" y="68"/>
                </a:lnTo>
                <a:lnTo>
                  <a:pt x="16" y="74"/>
                </a:lnTo>
                <a:lnTo>
                  <a:pt x="26" y="76"/>
                </a:lnTo>
                <a:lnTo>
                  <a:pt x="36" y="74"/>
                </a:lnTo>
                <a:lnTo>
                  <a:pt x="44" y="70"/>
                </a:lnTo>
                <a:lnTo>
                  <a:pt x="48" y="62"/>
                </a:lnTo>
                <a:lnTo>
                  <a:pt x="50" y="52"/>
                </a:lnTo>
                <a:lnTo>
                  <a:pt x="48" y="42"/>
                </a:lnTo>
                <a:lnTo>
                  <a:pt x="44" y="34"/>
                </a:lnTo>
                <a:lnTo>
                  <a:pt x="38" y="28"/>
                </a:lnTo>
                <a:lnTo>
                  <a:pt x="28" y="28"/>
                </a:lnTo>
                <a:lnTo>
                  <a:pt x="22" y="28"/>
                </a:lnTo>
                <a:lnTo>
                  <a:pt x="16" y="34"/>
                </a:lnTo>
                <a:lnTo>
                  <a:pt x="18" y="22"/>
                </a:lnTo>
                <a:lnTo>
                  <a:pt x="20" y="16"/>
                </a:lnTo>
                <a:lnTo>
                  <a:pt x="24" y="14"/>
                </a:lnTo>
                <a:lnTo>
                  <a:pt x="28" y="12"/>
                </a:lnTo>
                <a:lnTo>
                  <a:pt x="32" y="14"/>
                </a:lnTo>
                <a:lnTo>
                  <a:pt x="36" y="20"/>
                </a:lnTo>
                <a:lnTo>
                  <a:pt x="50" y="20"/>
                </a:lnTo>
                <a:lnTo>
                  <a:pt x="46" y="12"/>
                </a:lnTo>
                <a:lnTo>
                  <a:pt x="42" y="6"/>
                </a:lnTo>
                <a:close/>
                <a:moveTo>
                  <a:pt x="20" y="40"/>
                </a:moveTo>
                <a:lnTo>
                  <a:pt x="20" y="40"/>
                </a:lnTo>
                <a:lnTo>
                  <a:pt x="22" y="38"/>
                </a:lnTo>
                <a:lnTo>
                  <a:pt x="26" y="38"/>
                </a:lnTo>
                <a:lnTo>
                  <a:pt x="30" y="38"/>
                </a:lnTo>
                <a:lnTo>
                  <a:pt x="34" y="40"/>
                </a:lnTo>
                <a:lnTo>
                  <a:pt x="36" y="46"/>
                </a:lnTo>
                <a:lnTo>
                  <a:pt x="36" y="52"/>
                </a:lnTo>
                <a:lnTo>
                  <a:pt x="36" y="58"/>
                </a:lnTo>
                <a:lnTo>
                  <a:pt x="34" y="62"/>
                </a:lnTo>
                <a:lnTo>
                  <a:pt x="30" y="64"/>
                </a:lnTo>
                <a:lnTo>
                  <a:pt x="28" y="64"/>
                </a:lnTo>
                <a:lnTo>
                  <a:pt x="24" y="64"/>
                </a:lnTo>
                <a:lnTo>
                  <a:pt x="20" y="62"/>
                </a:lnTo>
                <a:lnTo>
                  <a:pt x="18" y="56"/>
                </a:lnTo>
                <a:lnTo>
                  <a:pt x="16" y="50"/>
                </a:lnTo>
                <a:lnTo>
                  <a:pt x="18" y="44"/>
                </a:lnTo>
                <a:lnTo>
                  <a:pt x="20" y="40"/>
                </a:lnTo>
                <a:close/>
              </a:path>
            </a:pathLst>
          </a:custGeom>
          <a:solidFill>
            <a:srgbClr val="000000"/>
          </a:solidFill>
          <a:ln w="9525">
            <a:noFill/>
            <a:round/>
            <a:headEnd/>
            <a:tailEnd/>
          </a:ln>
        </p:spPr>
        <p:txBody>
          <a:bodyPr/>
          <a:lstStyle/>
          <a:p>
            <a:endParaRPr lang="en-IN"/>
          </a:p>
        </p:txBody>
      </p:sp>
      <p:sp>
        <p:nvSpPr>
          <p:cNvPr id="113675" name="Freeform 210"/>
          <p:cNvSpPr>
            <a:spLocks noEditPoints="1"/>
          </p:cNvSpPr>
          <p:nvPr/>
        </p:nvSpPr>
        <p:spPr bwMode="auto">
          <a:xfrm>
            <a:off x="5057775" y="6470650"/>
            <a:ext cx="82550" cy="120650"/>
          </a:xfrm>
          <a:custGeom>
            <a:avLst/>
            <a:gdLst>
              <a:gd name="T0" fmla="*/ 0 w 52"/>
              <a:gd name="T1" fmla="*/ 2147483646 h 76"/>
              <a:gd name="T2" fmla="*/ 2147483646 w 52"/>
              <a:gd name="T3" fmla="*/ 2147483646 h 76"/>
              <a:gd name="T4" fmla="*/ 2147483646 w 52"/>
              <a:gd name="T5" fmla="*/ 2147483646 h 76"/>
              <a:gd name="T6" fmla="*/ 2147483646 w 52"/>
              <a:gd name="T7" fmla="*/ 2147483646 h 76"/>
              <a:gd name="T8" fmla="*/ 2147483646 w 52"/>
              <a:gd name="T9" fmla="*/ 2147483646 h 76"/>
              <a:gd name="T10" fmla="*/ 2147483646 w 52"/>
              <a:gd name="T11" fmla="*/ 2147483646 h 76"/>
              <a:gd name="T12" fmla="*/ 2147483646 w 52"/>
              <a:gd name="T13" fmla="*/ 2147483646 h 76"/>
              <a:gd name="T14" fmla="*/ 2147483646 w 52"/>
              <a:gd name="T15" fmla="*/ 2147483646 h 76"/>
              <a:gd name="T16" fmla="*/ 2147483646 w 52"/>
              <a:gd name="T17" fmla="*/ 2147483646 h 76"/>
              <a:gd name="T18" fmla="*/ 2147483646 w 52"/>
              <a:gd name="T19" fmla="*/ 2147483646 h 76"/>
              <a:gd name="T20" fmla="*/ 2147483646 w 52"/>
              <a:gd name="T21" fmla="*/ 2147483646 h 76"/>
              <a:gd name="T22" fmla="*/ 2147483646 w 52"/>
              <a:gd name="T23" fmla="*/ 2147483646 h 76"/>
              <a:gd name="T24" fmla="*/ 2147483646 w 52"/>
              <a:gd name="T25" fmla="*/ 2147483646 h 76"/>
              <a:gd name="T26" fmla="*/ 2147483646 w 52"/>
              <a:gd name="T27" fmla="*/ 2147483646 h 76"/>
              <a:gd name="T28" fmla="*/ 2147483646 w 52"/>
              <a:gd name="T29" fmla="*/ 2147483646 h 76"/>
              <a:gd name="T30" fmla="*/ 2147483646 w 52"/>
              <a:gd name="T31" fmla="*/ 2147483646 h 76"/>
              <a:gd name="T32" fmla="*/ 2147483646 w 52"/>
              <a:gd name="T33" fmla="*/ 2147483646 h 76"/>
              <a:gd name="T34" fmla="*/ 2147483646 w 52"/>
              <a:gd name="T35" fmla="*/ 2147483646 h 76"/>
              <a:gd name="T36" fmla="*/ 2147483646 w 52"/>
              <a:gd name="T37" fmla="*/ 0 h 76"/>
              <a:gd name="T38" fmla="*/ 2147483646 w 52"/>
              <a:gd name="T39" fmla="*/ 0 h 76"/>
              <a:gd name="T40" fmla="*/ 2147483646 w 52"/>
              <a:gd name="T41" fmla="*/ 0 h 76"/>
              <a:gd name="T42" fmla="*/ 2147483646 w 52"/>
              <a:gd name="T43" fmla="*/ 2147483646 h 76"/>
              <a:gd name="T44" fmla="*/ 2147483646 w 52"/>
              <a:gd name="T45" fmla="*/ 2147483646 h 76"/>
              <a:gd name="T46" fmla="*/ 2147483646 w 52"/>
              <a:gd name="T47" fmla="*/ 2147483646 h 76"/>
              <a:gd name="T48" fmla="*/ 2147483646 w 52"/>
              <a:gd name="T49" fmla="*/ 2147483646 h 76"/>
              <a:gd name="T50" fmla="*/ 0 w 52"/>
              <a:gd name="T51" fmla="*/ 2147483646 h 76"/>
              <a:gd name="T52" fmla="*/ 0 w 52"/>
              <a:gd name="T53" fmla="*/ 2147483646 h 76"/>
              <a:gd name="T54" fmla="*/ 0 w 52"/>
              <a:gd name="T55" fmla="*/ 2147483646 h 76"/>
              <a:gd name="T56" fmla="*/ 2147483646 w 52"/>
              <a:gd name="T57" fmla="*/ 2147483646 h 76"/>
              <a:gd name="T58" fmla="*/ 2147483646 w 52"/>
              <a:gd name="T59" fmla="*/ 2147483646 h 76"/>
              <a:gd name="T60" fmla="*/ 2147483646 w 52"/>
              <a:gd name="T61" fmla="*/ 2147483646 h 76"/>
              <a:gd name="T62" fmla="*/ 2147483646 w 52"/>
              <a:gd name="T63" fmla="*/ 2147483646 h 76"/>
              <a:gd name="T64" fmla="*/ 2147483646 w 52"/>
              <a:gd name="T65" fmla="*/ 2147483646 h 76"/>
              <a:gd name="T66" fmla="*/ 2147483646 w 52"/>
              <a:gd name="T67" fmla="*/ 2147483646 h 76"/>
              <a:gd name="T68" fmla="*/ 2147483646 w 52"/>
              <a:gd name="T69" fmla="*/ 2147483646 h 76"/>
              <a:gd name="T70" fmla="*/ 2147483646 w 52"/>
              <a:gd name="T71" fmla="*/ 2147483646 h 76"/>
              <a:gd name="T72" fmla="*/ 2147483646 w 52"/>
              <a:gd name="T73" fmla="*/ 2147483646 h 76"/>
              <a:gd name="T74" fmla="*/ 2147483646 w 52"/>
              <a:gd name="T75" fmla="*/ 2147483646 h 76"/>
              <a:gd name="T76" fmla="*/ 2147483646 w 52"/>
              <a:gd name="T77" fmla="*/ 2147483646 h 76"/>
              <a:gd name="T78" fmla="*/ 2147483646 w 52"/>
              <a:gd name="T79" fmla="*/ 2147483646 h 76"/>
              <a:gd name="T80" fmla="*/ 2147483646 w 52"/>
              <a:gd name="T81" fmla="*/ 2147483646 h 76"/>
              <a:gd name="T82" fmla="*/ 2147483646 w 52"/>
              <a:gd name="T83" fmla="*/ 2147483646 h 76"/>
              <a:gd name="T84" fmla="*/ 2147483646 w 52"/>
              <a:gd name="T85" fmla="*/ 2147483646 h 76"/>
              <a:gd name="T86" fmla="*/ 2147483646 w 52"/>
              <a:gd name="T87" fmla="*/ 2147483646 h 76"/>
              <a:gd name="T88" fmla="*/ 2147483646 w 52"/>
              <a:gd name="T89" fmla="*/ 2147483646 h 76"/>
              <a:gd name="T90" fmla="*/ 2147483646 w 52"/>
              <a:gd name="T91" fmla="*/ 2147483646 h 76"/>
              <a:gd name="T92" fmla="*/ 2147483646 w 52"/>
              <a:gd name="T93" fmla="*/ 2147483646 h 76"/>
              <a:gd name="T94" fmla="*/ 2147483646 w 52"/>
              <a:gd name="T95" fmla="*/ 2147483646 h 76"/>
              <a:gd name="T96" fmla="*/ 2147483646 w 52"/>
              <a:gd name="T97" fmla="*/ 2147483646 h 76"/>
              <a:gd name="T98" fmla="*/ 2147483646 w 52"/>
              <a:gd name="T99" fmla="*/ 2147483646 h 76"/>
              <a:gd name="T100" fmla="*/ 2147483646 w 52"/>
              <a:gd name="T101" fmla="*/ 2147483646 h 76"/>
              <a:gd name="T102" fmla="*/ 2147483646 w 52"/>
              <a:gd name="T103" fmla="*/ 2147483646 h 76"/>
              <a:gd name="T104" fmla="*/ 2147483646 w 52"/>
              <a:gd name="T105" fmla="*/ 2147483646 h 76"/>
              <a:gd name="T106" fmla="*/ 2147483646 w 52"/>
              <a:gd name="T107" fmla="*/ 2147483646 h 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2" h="76">
                <a:moveTo>
                  <a:pt x="0" y="76"/>
                </a:moveTo>
                <a:lnTo>
                  <a:pt x="14" y="76"/>
                </a:lnTo>
                <a:lnTo>
                  <a:pt x="14" y="48"/>
                </a:lnTo>
                <a:lnTo>
                  <a:pt x="22" y="54"/>
                </a:lnTo>
                <a:lnTo>
                  <a:pt x="30" y="56"/>
                </a:lnTo>
                <a:lnTo>
                  <a:pt x="38" y="54"/>
                </a:lnTo>
                <a:lnTo>
                  <a:pt x="46" y="50"/>
                </a:lnTo>
                <a:lnTo>
                  <a:pt x="50" y="40"/>
                </a:lnTo>
                <a:lnTo>
                  <a:pt x="52" y="28"/>
                </a:lnTo>
                <a:lnTo>
                  <a:pt x="50" y="16"/>
                </a:lnTo>
                <a:lnTo>
                  <a:pt x="46" y="8"/>
                </a:lnTo>
                <a:lnTo>
                  <a:pt x="38" y="2"/>
                </a:lnTo>
                <a:lnTo>
                  <a:pt x="30" y="0"/>
                </a:lnTo>
                <a:lnTo>
                  <a:pt x="24" y="0"/>
                </a:lnTo>
                <a:lnTo>
                  <a:pt x="20" y="2"/>
                </a:lnTo>
                <a:lnTo>
                  <a:pt x="12" y="10"/>
                </a:lnTo>
                <a:lnTo>
                  <a:pt x="12" y="2"/>
                </a:lnTo>
                <a:lnTo>
                  <a:pt x="0" y="2"/>
                </a:lnTo>
                <a:lnTo>
                  <a:pt x="0" y="76"/>
                </a:lnTo>
                <a:close/>
                <a:moveTo>
                  <a:pt x="16" y="16"/>
                </a:moveTo>
                <a:lnTo>
                  <a:pt x="16" y="16"/>
                </a:lnTo>
                <a:lnTo>
                  <a:pt x="20" y="12"/>
                </a:lnTo>
                <a:lnTo>
                  <a:pt x="26" y="12"/>
                </a:lnTo>
                <a:lnTo>
                  <a:pt x="30" y="12"/>
                </a:lnTo>
                <a:lnTo>
                  <a:pt x="34" y="16"/>
                </a:lnTo>
                <a:lnTo>
                  <a:pt x="36" y="20"/>
                </a:lnTo>
                <a:lnTo>
                  <a:pt x="38" y="28"/>
                </a:lnTo>
                <a:lnTo>
                  <a:pt x="36" y="36"/>
                </a:lnTo>
                <a:lnTo>
                  <a:pt x="34" y="42"/>
                </a:lnTo>
                <a:lnTo>
                  <a:pt x="30" y="44"/>
                </a:lnTo>
                <a:lnTo>
                  <a:pt x="26" y="46"/>
                </a:lnTo>
                <a:lnTo>
                  <a:pt x="20" y="44"/>
                </a:lnTo>
                <a:lnTo>
                  <a:pt x="16" y="40"/>
                </a:lnTo>
                <a:lnTo>
                  <a:pt x="14" y="36"/>
                </a:lnTo>
                <a:lnTo>
                  <a:pt x="14" y="28"/>
                </a:lnTo>
                <a:lnTo>
                  <a:pt x="14" y="20"/>
                </a:lnTo>
                <a:lnTo>
                  <a:pt x="16" y="16"/>
                </a:lnTo>
                <a:close/>
              </a:path>
            </a:pathLst>
          </a:custGeom>
          <a:solidFill>
            <a:srgbClr val="000000"/>
          </a:solidFill>
          <a:ln w="9525">
            <a:noFill/>
            <a:round/>
            <a:headEnd/>
            <a:tailEnd/>
          </a:ln>
        </p:spPr>
        <p:txBody>
          <a:bodyPr/>
          <a:lstStyle/>
          <a:p>
            <a:endParaRPr lang="en-IN"/>
          </a:p>
        </p:txBody>
      </p:sp>
      <p:sp>
        <p:nvSpPr>
          <p:cNvPr id="113676" name="Freeform 211"/>
          <p:cNvSpPr>
            <a:spLocks/>
          </p:cNvSpPr>
          <p:nvPr/>
        </p:nvSpPr>
        <p:spPr bwMode="auto">
          <a:xfrm>
            <a:off x="5156200" y="6470650"/>
            <a:ext cx="127000" cy="88900"/>
          </a:xfrm>
          <a:custGeom>
            <a:avLst/>
            <a:gdLst>
              <a:gd name="T0" fmla="*/ 0 w 80"/>
              <a:gd name="T1" fmla="*/ 2147483646 h 56"/>
              <a:gd name="T2" fmla="*/ 2147483646 w 80"/>
              <a:gd name="T3" fmla="*/ 2147483646 h 56"/>
              <a:gd name="T4" fmla="*/ 2147483646 w 80"/>
              <a:gd name="T5" fmla="*/ 2147483646 h 56"/>
              <a:gd name="T6" fmla="*/ 2147483646 w 80"/>
              <a:gd name="T7" fmla="*/ 2147483646 h 56"/>
              <a:gd name="T8" fmla="*/ 2147483646 w 80"/>
              <a:gd name="T9" fmla="*/ 2147483646 h 56"/>
              <a:gd name="T10" fmla="*/ 2147483646 w 80"/>
              <a:gd name="T11" fmla="*/ 2147483646 h 56"/>
              <a:gd name="T12" fmla="*/ 2147483646 w 80"/>
              <a:gd name="T13" fmla="*/ 2147483646 h 56"/>
              <a:gd name="T14" fmla="*/ 2147483646 w 80"/>
              <a:gd name="T15" fmla="*/ 2147483646 h 56"/>
              <a:gd name="T16" fmla="*/ 2147483646 w 80"/>
              <a:gd name="T17" fmla="*/ 2147483646 h 56"/>
              <a:gd name="T18" fmla="*/ 2147483646 w 80"/>
              <a:gd name="T19" fmla="*/ 2147483646 h 56"/>
              <a:gd name="T20" fmla="*/ 2147483646 w 80"/>
              <a:gd name="T21" fmla="*/ 2147483646 h 56"/>
              <a:gd name="T22" fmla="*/ 2147483646 w 80"/>
              <a:gd name="T23" fmla="*/ 2147483646 h 56"/>
              <a:gd name="T24" fmla="*/ 2147483646 w 80"/>
              <a:gd name="T25" fmla="*/ 2147483646 h 56"/>
              <a:gd name="T26" fmla="*/ 2147483646 w 80"/>
              <a:gd name="T27" fmla="*/ 2147483646 h 56"/>
              <a:gd name="T28" fmla="*/ 2147483646 w 80"/>
              <a:gd name="T29" fmla="*/ 2147483646 h 56"/>
              <a:gd name="T30" fmla="*/ 2147483646 w 80"/>
              <a:gd name="T31" fmla="*/ 2147483646 h 56"/>
              <a:gd name="T32" fmla="*/ 2147483646 w 80"/>
              <a:gd name="T33" fmla="*/ 2147483646 h 56"/>
              <a:gd name="T34" fmla="*/ 2147483646 w 80"/>
              <a:gd name="T35" fmla="*/ 2147483646 h 56"/>
              <a:gd name="T36" fmla="*/ 2147483646 w 80"/>
              <a:gd name="T37" fmla="*/ 2147483646 h 56"/>
              <a:gd name="T38" fmla="*/ 2147483646 w 80"/>
              <a:gd name="T39" fmla="*/ 2147483646 h 56"/>
              <a:gd name="T40" fmla="*/ 2147483646 w 80"/>
              <a:gd name="T41" fmla="*/ 2147483646 h 56"/>
              <a:gd name="T42" fmla="*/ 2147483646 w 80"/>
              <a:gd name="T43" fmla="*/ 2147483646 h 56"/>
              <a:gd name="T44" fmla="*/ 2147483646 w 80"/>
              <a:gd name="T45" fmla="*/ 2147483646 h 56"/>
              <a:gd name="T46" fmla="*/ 2147483646 w 80"/>
              <a:gd name="T47" fmla="*/ 2147483646 h 56"/>
              <a:gd name="T48" fmla="*/ 2147483646 w 80"/>
              <a:gd name="T49" fmla="*/ 2147483646 h 56"/>
              <a:gd name="T50" fmla="*/ 2147483646 w 80"/>
              <a:gd name="T51" fmla="*/ 2147483646 h 56"/>
              <a:gd name="T52" fmla="*/ 2147483646 w 80"/>
              <a:gd name="T53" fmla="*/ 2147483646 h 56"/>
              <a:gd name="T54" fmla="*/ 2147483646 w 80"/>
              <a:gd name="T55" fmla="*/ 2147483646 h 56"/>
              <a:gd name="T56" fmla="*/ 2147483646 w 80"/>
              <a:gd name="T57" fmla="*/ 2147483646 h 56"/>
              <a:gd name="T58" fmla="*/ 2147483646 w 80"/>
              <a:gd name="T59" fmla="*/ 2147483646 h 56"/>
              <a:gd name="T60" fmla="*/ 2147483646 w 80"/>
              <a:gd name="T61" fmla="*/ 2147483646 h 56"/>
              <a:gd name="T62" fmla="*/ 2147483646 w 80"/>
              <a:gd name="T63" fmla="*/ 2147483646 h 56"/>
              <a:gd name="T64" fmla="*/ 2147483646 w 80"/>
              <a:gd name="T65" fmla="*/ 2147483646 h 56"/>
              <a:gd name="T66" fmla="*/ 2147483646 w 80"/>
              <a:gd name="T67" fmla="*/ 2147483646 h 56"/>
              <a:gd name="T68" fmla="*/ 2147483646 w 80"/>
              <a:gd name="T69" fmla="*/ 2147483646 h 56"/>
              <a:gd name="T70" fmla="*/ 2147483646 w 80"/>
              <a:gd name="T71" fmla="*/ 2147483646 h 56"/>
              <a:gd name="T72" fmla="*/ 2147483646 w 80"/>
              <a:gd name="T73" fmla="*/ 2147483646 h 56"/>
              <a:gd name="T74" fmla="*/ 2147483646 w 80"/>
              <a:gd name="T75" fmla="*/ 2147483646 h 56"/>
              <a:gd name="T76" fmla="*/ 2147483646 w 80"/>
              <a:gd name="T77" fmla="*/ 0 h 56"/>
              <a:gd name="T78" fmla="*/ 2147483646 w 80"/>
              <a:gd name="T79" fmla="*/ 0 h 56"/>
              <a:gd name="T80" fmla="*/ 2147483646 w 80"/>
              <a:gd name="T81" fmla="*/ 0 h 56"/>
              <a:gd name="T82" fmla="*/ 2147483646 w 80"/>
              <a:gd name="T83" fmla="*/ 2147483646 h 56"/>
              <a:gd name="T84" fmla="*/ 2147483646 w 80"/>
              <a:gd name="T85" fmla="*/ 2147483646 h 56"/>
              <a:gd name="T86" fmla="*/ 2147483646 w 80"/>
              <a:gd name="T87" fmla="*/ 2147483646 h 56"/>
              <a:gd name="T88" fmla="*/ 2147483646 w 80"/>
              <a:gd name="T89" fmla="*/ 2147483646 h 56"/>
              <a:gd name="T90" fmla="*/ 2147483646 w 80"/>
              <a:gd name="T91" fmla="*/ 2147483646 h 56"/>
              <a:gd name="T92" fmla="*/ 2147483646 w 80"/>
              <a:gd name="T93" fmla="*/ 2147483646 h 56"/>
              <a:gd name="T94" fmla="*/ 2147483646 w 80"/>
              <a:gd name="T95" fmla="*/ 2147483646 h 56"/>
              <a:gd name="T96" fmla="*/ 2147483646 w 80"/>
              <a:gd name="T97" fmla="*/ 0 h 56"/>
              <a:gd name="T98" fmla="*/ 2147483646 w 80"/>
              <a:gd name="T99" fmla="*/ 0 h 56"/>
              <a:gd name="T100" fmla="*/ 2147483646 w 80"/>
              <a:gd name="T101" fmla="*/ 2147483646 h 56"/>
              <a:gd name="T102" fmla="*/ 2147483646 w 80"/>
              <a:gd name="T103" fmla="*/ 2147483646 h 56"/>
              <a:gd name="T104" fmla="*/ 2147483646 w 80"/>
              <a:gd name="T105" fmla="*/ 2147483646 h 56"/>
              <a:gd name="T106" fmla="*/ 0 w 80"/>
              <a:gd name="T107" fmla="*/ 2147483646 h 56"/>
              <a:gd name="T108" fmla="*/ 0 w 80"/>
              <a:gd name="T109" fmla="*/ 2147483646 h 56"/>
              <a:gd name="T110" fmla="*/ 0 w 80"/>
              <a:gd name="T111" fmla="*/ 2147483646 h 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0" h="56">
                <a:moveTo>
                  <a:pt x="0" y="56"/>
                </a:moveTo>
                <a:lnTo>
                  <a:pt x="16" y="56"/>
                </a:lnTo>
                <a:lnTo>
                  <a:pt x="16" y="30"/>
                </a:lnTo>
                <a:lnTo>
                  <a:pt x="16" y="18"/>
                </a:lnTo>
                <a:lnTo>
                  <a:pt x="20" y="12"/>
                </a:lnTo>
                <a:lnTo>
                  <a:pt x="26" y="12"/>
                </a:lnTo>
                <a:lnTo>
                  <a:pt x="30" y="12"/>
                </a:lnTo>
                <a:lnTo>
                  <a:pt x="32" y="16"/>
                </a:lnTo>
                <a:lnTo>
                  <a:pt x="34" y="26"/>
                </a:lnTo>
                <a:lnTo>
                  <a:pt x="34" y="56"/>
                </a:lnTo>
                <a:lnTo>
                  <a:pt x="48" y="56"/>
                </a:lnTo>
                <a:lnTo>
                  <a:pt x="48" y="30"/>
                </a:lnTo>
                <a:lnTo>
                  <a:pt x="48" y="18"/>
                </a:lnTo>
                <a:lnTo>
                  <a:pt x="52" y="12"/>
                </a:lnTo>
                <a:lnTo>
                  <a:pt x="58" y="12"/>
                </a:lnTo>
                <a:lnTo>
                  <a:pt x="62" y="12"/>
                </a:lnTo>
                <a:lnTo>
                  <a:pt x="64" y="14"/>
                </a:lnTo>
                <a:lnTo>
                  <a:pt x="66" y="24"/>
                </a:lnTo>
                <a:lnTo>
                  <a:pt x="66" y="56"/>
                </a:lnTo>
                <a:lnTo>
                  <a:pt x="80" y="56"/>
                </a:lnTo>
                <a:lnTo>
                  <a:pt x="80" y="20"/>
                </a:lnTo>
                <a:lnTo>
                  <a:pt x="78" y="10"/>
                </a:lnTo>
                <a:lnTo>
                  <a:pt x="76" y="6"/>
                </a:lnTo>
                <a:lnTo>
                  <a:pt x="72" y="2"/>
                </a:lnTo>
                <a:lnTo>
                  <a:pt x="68" y="0"/>
                </a:lnTo>
                <a:lnTo>
                  <a:pt x="62" y="0"/>
                </a:lnTo>
                <a:lnTo>
                  <a:pt x="54" y="2"/>
                </a:lnTo>
                <a:lnTo>
                  <a:pt x="46" y="8"/>
                </a:lnTo>
                <a:lnTo>
                  <a:pt x="44" y="6"/>
                </a:lnTo>
                <a:lnTo>
                  <a:pt x="40" y="2"/>
                </a:lnTo>
                <a:lnTo>
                  <a:pt x="30" y="0"/>
                </a:lnTo>
                <a:lnTo>
                  <a:pt x="22" y="2"/>
                </a:lnTo>
                <a:lnTo>
                  <a:pt x="14" y="8"/>
                </a:lnTo>
                <a:lnTo>
                  <a:pt x="14" y="2"/>
                </a:lnTo>
                <a:lnTo>
                  <a:pt x="0" y="2"/>
                </a:lnTo>
                <a:lnTo>
                  <a:pt x="0" y="56"/>
                </a:lnTo>
                <a:close/>
              </a:path>
            </a:pathLst>
          </a:custGeom>
          <a:solidFill>
            <a:srgbClr val="000000"/>
          </a:solidFill>
          <a:ln w="9525">
            <a:noFill/>
            <a:round/>
            <a:headEnd/>
            <a:tailEnd/>
          </a:ln>
        </p:spPr>
        <p:txBody>
          <a:bodyPr/>
          <a:lstStyle/>
          <a:p>
            <a:endParaRPr lang="en-IN"/>
          </a:p>
        </p:txBody>
      </p:sp>
      <p:sp>
        <p:nvSpPr>
          <p:cNvPr id="113677" name="Freeform 212"/>
          <p:cNvSpPr>
            <a:spLocks/>
          </p:cNvSpPr>
          <p:nvPr/>
        </p:nvSpPr>
        <p:spPr bwMode="auto">
          <a:xfrm>
            <a:off x="5765800" y="6438900"/>
            <a:ext cx="53975" cy="120650"/>
          </a:xfrm>
          <a:custGeom>
            <a:avLst/>
            <a:gdLst>
              <a:gd name="T0" fmla="*/ 2147483646 w 34"/>
              <a:gd name="T1" fmla="*/ 0 h 76"/>
              <a:gd name="T2" fmla="*/ 2147483646 w 34"/>
              <a:gd name="T3" fmla="*/ 0 h 76"/>
              <a:gd name="T4" fmla="*/ 2147483646 w 34"/>
              <a:gd name="T5" fmla="*/ 0 h 76"/>
              <a:gd name="T6" fmla="*/ 2147483646 w 34"/>
              <a:gd name="T7" fmla="*/ 2147483646 h 76"/>
              <a:gd name="T8" fmla="*/ 2147483646 w 34"/>
              <a:gd name="T9" fmla="*/ 2147483646 h 76"/>
              <a:gd name="T10" fmla="*/ 2147483646 w 34"/>
              <a:gd name="T11" fmla="*/ 2147483646 h 76"/>
              <a:gd name="T12" fmla="*/ 0 w 34"/>
              <a:gd name="T13" fmla="*/ 2147483646 h 76"/>
              <a:gd name="T14" fmla="*/ 0 w 34"/>
              <a:gd name="T15" fmla="*/ 2147483646 h 76"/>
              <a:gd name="T16" fmla="*/ 0 w 34"/>
              <a:gd name="T17" fmla="*/ 2147483646 h 76"/>
              <a:gd name="T18" fmla="*/ 2147483646 w 34"/>
              <a:gd name="T19" fmla="*/ 2147483646 h 76"/>
              <a:gd name="T20" fmla="*/ 2147483646 w 34"/>
              <a:gd name="T21" fmla="*/ 2147483646 h 76"/>
              <a:gd name="T22" fmla="*/ 2147483646 w 34"/>
              <a:gd name="T23" fmla="*/ 2147483646 h 76"/>
              <a:gd name="T24" fmla="*/ 2147483646 w 34"/>
              <a:gd name="T25" fmla="*/ 2147483646 h 76"/>
              <a:gd name="T26" fmla="*/ 2147483646 w 34"/>
              <a:gd name="T27" fmla="*/ 0 h 76"/>
              <a:gd name="T28" fmla="*/ 2147483646 w 34"/>
              <a:gd name="T29" fmla="*/ 0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 h="76">
                <a:moveTo>
                  <a:pt x="34" y="0"/>
                </a:moveTo>
                <a:lnTo>
                  <a:pt x="22" y="0"/>
                </a:lnTo>
                <a:lnTo>
                  <a:pt x="18" y="6"/>
                </a:lnTo>
                <a:lnTo>
                  <a:pt x="12" y="12"/>
                </a:lnTo>
                <a:lnTo>
                  <a:pt x="0" y="20"/>
                </a:lnTo>
                <a:lnTo>
                  <a:pt x="0" y="32"/>
                </a:lnTo>
                <a:lnTo>
                  <a:pt x="10" y="28"/>
                </a:lnTo>
                <a:lnTo>
                  <a:pt x="20" y="22"/>
                </a:lnTo>
                <a:lnTo>
                  <a:pt x="20" y="76"/>
                </a:lnTo>
                <a:lnTo>
                  <a:pt x="34" y="76"/>
                </a:lnTo>
                <a:lnTo>
                  <a:pt x="34" y="0"/>
                </a:lnTo>
                <a:close/>
              </a:path>
            </a:pathLst>
          </a:custGeom>
          <a:solidFill>
            <a:srgbClr val="000000"/>
          </a:solidFill>
          <a:ln w="9525">
            <a:noFill/>
            <a:round/>
            <a:headEnd/>
            <a:tailEnd/>
          </a:ln>
        </p:spPr>
        <p:txBody>
          <a:bodyPr/>
          <a:lstStyle/>
          <a:p>
            <a:endParaRPr lang="en-IN"/>
          </a:p>
        </p:txBody>
      </p:sp>
      <p:sp>
        <p:nvSpPr>
          <p:cNvPr id="113678" name="Freeform 213"/>
          <p:cNvSpPr>
            <a:spLocks/>
          </p:cNvSpPr>
          <p:nvPr/>
        </p:nvSpPr>
        <p:spPr bwMode="auto">
          <a:xfrm>
            <a:off x="5848350" y="6438900"/>
            <a:ext cx="79375" cy="120650"/>
          </a:xfrm>
          <a:custGeom>
            <a:avLst/>
            <a:gdLst>
              <a:gd name="T0" fmla="*/ 2147483646 w 50"/>
              <a:gd name="T1" fmla="*/ 2147483646 h 76"/>
              <a:gd name="T2" fmla="*/ 2147483646 w 50"/>
              <a:gd name="T3" fmla="*/ 2147483646 h 76"/>
              <a:gd name="T4" fmla="*/ 2147483646 w 50"/>
              <a:gd name="T5" fmla="*/ 2147483646 h 76"/>
              <a:gd name="T6" fmla="*/ 2147483646 w 50"/>
              <a:gd name="T7" fmla="*/ 2147483646 h 76"/>
              <a:gd name="T8" fmla="*/ 2147483646 w 50"/>
              <a:gd name="T9" fmla="*/ 2147483646 h 76"/>
              <a:gd name="T10" fmla="*/ 2147483646 w 50"/>
              <a:gd name="T11" fmla="*/ 2147483646 h 76"/>
              <a:gd name="T12" fmla="*/ 2147483646 w 50"/>
              <a:gd name="T13" fmla="*/ 2147483646 h 76"/>
              <a:gd name="T14" fmla="*/ 2147483646 w 50"/>
              <a:gd name="T15" fmla="*/ 2147483646 h 76"/>
              <a:gd name="T16" fmla="*/ 2147483646 w 50"/>
              <a:gd name="T17" fmla="*/ 2147483646 h 76"/>
              <a:gd name="T18" fmla="*/ 2147483646 w 50"/>
              <a:gd name="T19" fmla="*/ 2147483646 h 76"/>
              <a:gd name="T20" fmla="*/ 2147483646 w 50"/>
              <a:gd name="T21" fmla="*/ 2147483646 h 76"/>
              <a:gd name="T22" fmla="*/ 2147483646 w 50"/>
              <a:gd name="T23" fmla="*/ 2147483646 h 76"/>
              <a:gd name="T24" fmla="*/ 2147483646 w 50"/>
              <a:gd name="T25" fmla="*/ 2147483646 h 76"/>
              <a:gd name="T26" fmla="*/ 2147483646 w 50"/>
              <a:gd name="T27" fmla="*/ 2147483646 h 76"/>
              <a:gd name="T28" fmla="*/ 2147483646 w 50"/>
              <a:gd name="T29" fmla="*/ 2147483646 h 76"/>
              <a:gd name="T30" fmla="*/ 2147483646 w 50"/>
              <a:gd name="T31" fmla="*/ 2147483646 h 76"/>
              <a:gd name="T32" fmla="*/ 2147483646 w 50"/>
              <a:gd name="T33" fmla="*/ 0 h 76"/>
              <a:gd name="T34" fmla="*/ 2147483646 w 50"/>
              <a:gd name="T35" fmla="*/ 0 h 76"/>
              <a:gd name="T36" fmla="*/ 2147483646 w 50"/>
              <a:gd name="T37" fmla="*/ 2147483646 h 76"/>
              <a:gd name="T38" fmla="*/ 2147483646 w 50"/>
              <a:gd name="T39" fmla="*/ 2147483646 h 76"/>
              <a:gd name="T40" fmla="*/ 2147483646 w 50"/>
              <a:gd name="T41" fmla="*/ 2147483646 h 76"/>
              <a:gd name="T42" fmla="*/ 2147483646 w 50"/>
              <a:gd name="T43" fmla="*/ 2147483646 h 76"/>
              <a:gd name="T44" fmla="*/ 2147483646 w 50"/>
              <a:gd name="T45" fmla="*/ 2147483646 h 76"/>
              <a:gd name="T46" fmla="*/ 2147483646 w 50"/>
              <a:gd name="T47" fmla="*/ 2147483646 h 76"/>
              <a:gd name="T48" fmla="*/ 2147483646 w 50"/>
              <a:gd name="T49" fmla="*/ 2147483646 h 76"/>
              <a:gd name="T50" fmla="*/ 2147483646 w 50"/>
              <a:gd name="T51" fmla="*/ 2147483646 h 76"/>
              <a:gd name="T52" fmla="*/ 2147483646 w 50"/>
              <a:gd name="T53" fmla="*/ 2147483646 h 76"/>
              <a:gd name="T54" fmla="*/ 2147483646 w 50"/>
              <a:gd name="T55" fmla="*/ 2147483646 h 76"/>
              <a:gd name="T56" fmla="*/ 2147483646 w 50"/>
              <a:gd name="T57" fmla="*/ 2147483646 h 76"/>
              <a:gd name="T58" fmla="*/ 2147483646 w 50"/>
              <a:gd name="T59" fmla="*/ 2147483646 h 76"/>
              <a:gd name="T60" fmla="*/ 2147483646 w 50"/>
              <a:gd name="T61" fmla="*/ 2147483646 h 76"/>
              <a:gd name="T62" fmla="*/ 2147483646 w 50"/>
              <a:gd name="T63" fmla="*/ 2147483646 h 76"/>
              <a:gd name="T64" fmla="*/ 2147483646 w 50"/>
              <a:gd name="T65" fmla="*/ 2147483646 h 76"/>
              <a:gd name="T66" fmla="*/ 2147483646 w 50"/>
              <a:gd name="T67" fmla="*/ 2147483646 h 76"/>
              <a:gd name="T68" fmla="*/ 2147483646 w 50"/>
              <a:gd name="T69" fmla="*/ 2147483646 h 76"/>
              <a:gd name="T70" fmla="*/ 2147483646 w 50"/>
              <a:gd name="T71" fmla="*/ 2147483646 h 76"/>
              <a:gd name="T72" fmla="*/ 2147483646 w 50"/>
              <a:gd name="T73" fmla="*/ 2147483646 h 76"/>
              <a:gd name="T74" fmla="*/ 2147483646 w 50"/>
              <a:gd name="T75" fmla="*/ 2147483646 h 76"/>
              <a:gd name="T76" fmla="*/ 2147483646 w 50"/>
              <a:gd name="T77" fmla="*/ 2147483646 h 76"/>
              <a:gd name="T78" fmla="*/ 2147483646 w 50"/>
              <a:gd name="T79" fmla="*/ 2147483646 h 76"/>
              <a:gd name="T80" fmla="*/ 2147483646 w 50"/>
              <a:gd name="T81" fmla="*/ 2147483646 h 76"/>
              <a:gd name="T82" fmla="*/ 2147483646 w 50"/>
              <a:gd name="T83" fmla="*/ 2147483646 h 76"/>
              <a:gd name="T84" fmla="*/ 2147483646 w 50"/>
              <a:gd name="T85" fmla="*/ 2147483646 h 76"/>
              <a:gd name="T86" fmla="*/ 2147483646 w 50"/>
              <a:gd name="T87" fmla="*/ 2147483646 h 76"/>
              <a:gd name="T88" fmla="*/ 2147483646 w 50"/>
              <a:gd name="T89" fmla="*/ 2147483646 h 76"/>
              <a:gd name="T90" fmla="*/ 2147483646 w 50"/>
              <a:gd name="T91" fmla="*/ 2147483646 h 76"/>
              <a:gd name="T92" fmla="*/ 0 w 50"/>
              <a:gd name="T93" fmla="*/ 2147483646 h 76"/>
              <a:gd name="T94" fmla="*/ 2147483646 w 50"/>
              <a:gd name="T95" fmla="*/ 2147483646 h 76"/>
              <a:gd name="T96" fmla="*/ 2147483646 w 50"/>
              <a:gd name="T97" fmla="*/ 2147483646 h 76"/>
              <a:gd name="T98" fmla="*/ 2147483646 w 50"/>
              <a:gd name="T99" fmla="*/ 2147483646 h 76"/>
              <a:gd name="T100" fmla="*/ 2147483646 w 50"/>
              <a:gd name="T101" fmla="*/ 2147483646 h 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 h="76">
                <a:moveTo>
                  <a:pt x="22" y="62"/>
                </a:moveTo>
                <a:lnTo>
                  <a:pt x="22" y="62"/>
                </a:lnTo>
                <a:lnTo>
                  <a:pt x="26" y="58"/>
                </a:lnTo>
                <a:lnTo>
                  <a:pt x="34" y="50"/>
                </a:lnTo>
                <a:lnTo>
                  <a:pt x="44" y="40"/>
                </a:lnTo>
                <a:lnTo>
                  <a:pt x="50" y="30"/>
                </a:lnTo>
                <a:lnTo>
                  <a:pt x="50" y="22"/>
                </a:lnTo>
                <a:lnTo>
                  <a:pt x="50" y="14"/>
                </a:lnTo>
                <a:lnTo>
                  <a:pt x="44" y="6"/>
                </a:lnTo>
                <a:lnTo>
                  <a:pt x="38" y="2"/>
                </a:lnTo>
                <a:lnTo>
                  <a:pt x="28" y="0"/>
                </a:lnTo>
                <a:lnTo>
                  <a:pt x="18" y="2"/>
                </a:lnTo>
                <a:lnTo>
                  <a:pt x="10" y="6"/>
                </a:lnTo>
                <a:lnTo>
                  <a:pt x="6" y="12"/>
                </a:lnTo>
                <a:lnTo>
                  <a:pt x="2" y="22"/>
                </a:lnTo>
                <a:lnTo>
                  <a:pt x="16" y="24"/>
                </a:lnTo>
                <a:lnTo>
                  <a:pt x="18" y="18"/>
                </a:lnTo>
                <a:lnTo>
                  <a:pt x="20" y="16"/>
                </a:lnTo>
                <a:lnTo>
                  <a:pt x="22" y="14"/>
                </a:lnTo>
                <a:lnTo>
                  <a:pt x="28" y="12"/>
                </a:lnTo>
                <a:lnTo>
                  <a:pt x="32" y="14"/>
                </a:lnTo>
                <a:lnTo>
                  <a:pt x="34" y="16"/>
                </a:lnTo>
                <a:lnTo>
                  <a:pt x="36" y="18"/>
                </a:lnTo>
                <a:lnTo>
                  <a:pt x="36" y="22"/>
                </a:lnTo>
                <a:lnTo>
                  <a:pt x="36" y="26"/>
                </a:lnTo>
                <a:lnTo>
                  <a:pt x="34" y="32"/>
                </a:lnTo>
                <a:lnTo>
                  <a:pt x="22" y="44"/>
                </a:lnTo>
                <a:lnTo>
                  <a:pt x="12" y="54"/>
                </a:lnTo>
                <a:lnTo>
                  <a:pt x="6" y="62"/>
                </a:lnTo>
                <a:lnTo>
                  <a:pt x="2" y="68"/>
                </a:lnTo>
                <a:lnTo>
                  <a:pt x="0" y="76"/>
                </a:lnTo>
                <a:lnTo>
                  <a:pt x="50" y="76"/>
                </a:lnTo>
                <a:lnTo>
                  <a:pt x="50" y="62"/>
                </a:lnTo>
                <a:lnTo>
                  <a:pt x="22" y="62"/>
                </a:lnTo>
                <a:close/>
              </a:path>
            </a:pathLst>
          </a:custGeom>
          <a:solidFill>
            <a:srgbClr val="000000"/>
          </a:solidFill>
          <a:ln w="9525">
            <a:noFill/>
            <a:round/>
            <a:headEnd/>
            <a:tailEnd/>
          </a:ln>
        </p:spPr>
        <p:txBody>
          <a:bodyPr/>
          <a:lstStyle/>
          <a:p>
            <a:endParaRPr lang="en-IN"/>
          </a:p>
        </p:txBody>
      </p:sp>
      <p:sp>
        <p:nvSpPr>
          <p:cNvPr id="113679" name="Freeform 214"/>
          <p:cNvSpPr>
            <a:spLocks noEditPoints="1"/>
          </p:cNvSpPr>
          <p:nvPr/>
        </p:nvSpPr>
        <p:spPr bwMode="auto">
          <a:xfrm>
            <a:off x="5991225" y="6470650"/>
            <a:ext cx="79375" cy="88900"/>
          </a:xfrm>
          <a:custGeom>
            <a:avLst/>
            <a:gdLst>
              <a:gd name="T0" fmla="*/ 2147483646 w 50"/>
              <a:gd name="T1" fmla="*/ 2147483646 h 56"/>
              <a:gd name="T2" fmla="*/ 2147483646 w 50"/>
              <a:gd name="T3" fmla="*/ 2147483646 h 56"/>
              <a:gd name="T4" fmla="*/ 2147483646 w 50"/>
              <a:gd name="T5" fmla="*/ 2147483646 h 56"/>
              <a:gd name="T6" fmla="*/ 2147483646 w 50"/>
              <a:gd name="T7" fmla="*/ 2147483646 h 56"/>
              <a:gd name="T8" fmla="*/ 2147483646 w 50"/>
              <a:gd name="T9" fmla="*/ 2147483646 h 56"/>
              <a:gd name="T10" fmla="*/ 2147483646 w 50"/>
              <a:gd name="T11" fmla="*/ 2147483646 h 56"/>
              <a:gd name="T12" fmla="*/ 2147483646 w 50"/>
              <a:gd name="T13" fmla="*/ 2147483646 h 56"/>
              <a:gd name="T14" fmla="*/ 2147483646 w 50"/>
              <a:gd name="T15" fmla="*/ 2147483646 h 56"/>
              <a:gd name="T16" fmla="*/ 2147483646 w 50"/>
              <a:gd name="T17" fmla="*/ 2147483646 h 56"/>
              <a:gd name="T18" fmla="*/ 0 w 50"/>
              <a:gd name="T19" fmla="*/ 2147483646 h 56"/>
              <a:gd name="T20" fmla="*/ 2147483646 w 50"/>
              <a:gd name="T21" fmla="*/ 2147483646 h 56"/>
              <a:gd name="T22" fmla="*/ 2147483646 w 50"/>
              <a:gd name="T23" fmla="*/ 2147483646 h 56"/>
              <a:gd name="T24" fmla="*/ 2147483646 w 50"/>
              <a:gd name="T25" fmla="*/ 2147483646 h 56"/>
              <a:gd name="T26" fmla="*/ 2147483646 w 50"/>
              <a:gd name="T27" fmla="*/ 2147483646 h 56"/>
              <a:gd name="T28" fmla="*/ 2147483646 w 50"/>
              <a:gd name="T29" fmla="*/ 2147483646 h 56"/>
              <a:gd name="T30" fmla="*/ 2147483646 w 50"/>
              <a:gd name="T31" fmla="*/ 2147483646 h 56"/>
              <a:gd name="T32" fmla="*/ 2147483646 w 50"/>
              <a:gd name="T33" fmla="*/ 2147483646 h 56"/>
              <a:gd name="T34" fmla="*/ 2147483646 w 50"/>
              <a:gd name="T35" fmla="*/ 2147483646 h 56"/>
              <a:gd name="T36" fmla="*/ 2147483646 w 50"/>
              <a:gd name="T37" fmla="*/ 2147483646 h 56"/>
              <a:gd name="T38" fmla="*/ 2147483646 w 50"/>
              <a:gd name="T39" fmla="*/ 2147483646 h 56"/>
              <a:gd name="T40" fmla="*/ 2147483646 w 50"/>
              <a:gd name="T41" fmla="*/ 2147483646 h 56"/>
              <a:gd name="T42" fmla="*/ 2147483646 w 50"/>
              <a:gd name="T43" fmla="*/ 2147483646 h 56"/>
              <a:gd name="T44" fmla="*/ 2147483646 w 50"/>
              <a:gd name="T45" fmla="*/ 2147483646 h 56"/>
              <a:gd name="T46" fmla="*/ 2147483646 w 50"/>
              <a:gd name="T47" fmla="*/ 0 h 56"/>
              <a:gd name="T48" fmla="*/ 2147483646 w 50"/>
              <a:gd name="T49" fmla="*/ 2147483646 h 56"/>
              <a:gd name="T50" fmla="*/ 2147483646 w 50"/>
              <a:gd name="T51" fmla="*/ 2147483646 h 56"/>
              <a:gd name="T52" fmla="*/ 0 w 50"/>
              <a:gd name="T53" fmla="*/ 2147483646 h 56"/>
              <a:gd name="T54" fmla="*/ 2147483646 w 50"/>
              <a:gd name="T55" fmla="*/ 2147483646 h 56"/>
              <a:gd name="T56" fmla="*/ 2147483646 w 50"/>
              <a:gd name="T57" fmla="*/ 2147483646 h 56"/>
              <a:gd name="T58" fmla="*/ 2147483646 w 50"/>
              <a:gd name="T59" fmla="*/ 2147483646 h 56"/>
              <a:gd name="T60" fmla="*/ 2147483646 w 50"/>
              <a:gd name="T61" fmla="*/ 2147483646 h 56"/>
              <a:gd name="T62" fmla="*/ 2147483646 w 50"/>
              <a:gd name="T63" fmla="*/ 2147483646 h 56"/>
              <a:gd name="T64" fmla="*/ 2147483646 w 50"/>
              <a:gd name="T65" fmla="*/ 2147483646 h 56"/>
              <a:gd name="T66" fmla="*/ 2147483646 w 50"/>
              <a:gd name="T67" fmla="*/ 2147483646 h 56"/>
              <a:gd name="T68" fmla="*/ 2147483646 w 50"/>
              <a:gd name="T69" fmla="*/ 2147483646 h 56"/>
              <a:gd name="T70" fmla="*/ 2147483646 w 50"/>
              <a:gd name="T71" fmla="*/ 2147483646 h 56"/>
              <a:gd name="T72" fmla="*/ 2147483646 w 50"/>
              <a:gd name="T73" fmla="*/ 2147483646 h 56"/>
              <a:gd name="T74" fmla="*/ 2147483646 w 50"/>
              <a:gd name="T75" fmla="*/ 2147483646 h 56"/>
              <a:gd name="T76" fmla="*/ 2147483646 w 50"/>
              <a:gd name="T77" fmla="*/ 2147483646 h 56"/>
              <a:gd name="T78" fmla="*/ 2147483646 w 50"/>
              <a:gd name="T79" fmla="*/ 2147483646 h 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0" h="56">
                <a:moveTo>
                  <a:pt x="16" y="12"/>
                </a:moveTo>
                <a:lnTo>
                  <a:pt x="16" y="12"/>
                </a:lnTo>
                <a:lnTo>
                  <a:pt x="22" y="12"/>
                </a:lnTo>
                <a:lnTo>
                  <a:pt x="28" y="12"/>
                </a:lnTo>
                <a:lnTo>
                  <a:pt x="30" y="12"/>
                </a:lnTo>
                <a:lnTo>
                  <a:pt x="32" y="16"/>
                </a:lnTo>
                <a:lnTo>
                  <a:pt x="32" y="18"/>
                </a:lnTo>
                <a:lnTo>
                  <a:pt x="32" y="20"/>
                </a:lnTo>
                <a:lnTo>
                  <a:pt x="18" y="24"/>
                </a:lnTo>
                <a:lnTo>
                  <a:pt x="8" y="26"/>
                </a:lnTo>
                <a:lnTo>
                  <a:pt x="4" y="30"/>
                </a:lnTo>
                <a:lnTo>
                  <a:pt x="2" y="32"/>
                </a:lnTo>
                <a:lnTo>
                  <a:pt x="0" y="40"/>
                </a:lnTo>
                <a:lnTo>
                  <a:pt x="0" y="46"/>
                </a:lnTo>
                <a:lnTo>
                  <a:pt x="4" y="52"/>
                </a:lnTo>
                <a:lnTo>
                  <a:pt x="10" y="56"/>
                </a:lnTo>
                <a:lnTo>
                  <a:pt x="16" y="56"/>
                </a:lnTo>
                <a:lnTo>
                  <a:pt x="26" y="54"/>
                </a:lnTo>
                <a:lnTo>
                  <a:pt x="34" y="50"/>
                </a:lnTo>
                <a:lnTo>
                  <a:pt x="34" y="52"/>
                </a:lnTo>
                <a:lnTo>
                  <a:pt x="36" y="56"/>
                </a:lnTo>
                <a:lnTo>
                  <a:pt x="50" y="56"/>
                </a:lnTo>
                <a:lnTo>
                  <a:pt x="48" y="48"/>
                </a:lnTo>
                <a:lnTo>
                  <a:pt x="46" y="38"/>
                </a:lnTo>
                <a:lnTo>
                  <a:pt x="46" y="20"/>
                </a:lnTo>
                <a:lnTo>
                  <a:pt x="46" y="14"/>
                </a:lnTo>
                <a:lnTo>
                  <a:pt x="44" y="8"/>
                </a:lnTo>
                <a:lnTo>
                  <a:pt x="42" y="6"/>
                </a:lnTo>
                <a:lnTo>
                  <a:pt x="38" y="2"/>
                </a:lnTo>
                <a:lnTo>
                  <a:pt x="32" y="0"/>
                </a:lnTo>
                <a:lnTo>
                  <a:pt x="24" y="0"/>
                </a:lnTo>
                <a:lnTo>
                  <a:pt x="14" y="2"/>
                </a:lnTo>
                <a:lnTo>
                  <a:pt x="8" y="4"/>
                </a:lnTo>
                <a:lnTo>
                  <a:pt x="4" y="8"/>
                </a:lnTo>
                <a:lnTo>
                  <a:pt x="0" y="16"/>
                </a:lnTo>
                <a:lnTo>
                  <a:pt x="14" y="18"/>
                </a:lnTo>
                <a:lnTo>
                  <a:pt x="16" y="12"/>
                </a:lnTo>
                <a:close/>
                <a:moveTo>
                  <a:pt x="32" y="32"/>
                </a:moveTo>
                <a:lnTo>
                  <a:pt x="32" y="32"/>
                </a:lnTo>
                <a:lnTo>
                  <a:pt x="32" y="40"/>
                </a:lnTo>
                <a:lnTo>
                  <a:pt x="28" y="44"/>
                </a:lnTo>
                <a:lnTo>
                  <a:pt x="24" y="46"/>
                </a:lnTo>
                <a:lnTo>
                  <a:pt x="22" y="46"/>
                </a:lnTo>
                <a:lnTo>
                  <a:pt x="18" y="46"/>
                </a:lnTo>
                <a:lnTo>
                  <a:pt x="16" y="44"/>
                </a:lnTo>
                <a:lnTo>
                  <a:pt x="14" y="40"/>
                </a:lnTo>
                <a:lnTo>
                  <a:pt x="14" y="36"/>
                </a:lnTo>
                <a:lnTo>
                  <a:pt x="16" y="34"/>
                </a:lnTo>
                <a:lnTo>
                  <a:pt x="24" y="32"/>
                </a:lnTo>
                <a:lnTo>
                  <a:pt x="32" y="30"/>
                </a:lnTo>
                <a:lnTo>
                  <a:pt x="32" y="32"/>
                </a:lnTo>
                <a:close/>
              </a:path>
            </a:pathLst>
          </a:custGeom>
          <a:solidFill>
            <a:srgbClr val="000000"/>
          </a:solidFill>
          <a:ln w="9525">
            <a:noFill/>
            <a:round/>
            <a:headEnd/>
            <a:tailEnd/>
          </a:ln>
        </p:spPr>
        <p:txBody>
          <a:bodyPr/>
          <a:lstStyle/>
          <a:p>
            <a:endParaRPr lang="en-IN"/>
          </a:p>
        </p:txBody>
      </p:sp>
      <p:sp>
        <p:nvSpPr>
          <p:cNvPr id="113680" name="Freeform 215"/>
          <p:cNvSpPr>
            <a:spLocks/>
          </p:cNvSpPr>
          <p:nvPr/>
        </p:nvSpPr>
        <p:spPr bwMode="auto">
          <a:xfrm>
            <a:off x="6086475" y="6470650"/>
            <a:ext cx="127000" cy="88900"/>
          </a:xfrm>
          <a:custGeom>
            <a:avLst/>
            <a:gdLst>
              <a:gd name="T0" fmla="*/ 0 w 80"/>
              <a:gd name="T1" fmla="*/ 2147483646 h 56"/>
              <a:gd name="T2" fmla="*/ 2147483646 w 80"/>
              <a:gd name="T3" fmla="*/ 2147483646 h 56"/>
              <a:gd name="T4" fmla="*/ 2147483646 w 80"/>
              <a:gd name="T5" fmla="*/ 2147483646 h 56"/>
              <a:gd name="T6" fmla="*/ 2147483646 w 80"/>
              <a:gd name="T7" fmla="*/ 2147483646 h 56"/>
              <a:gd name="T8" fmla="*/ 2147483646 w 80"/>
              <a:gd name="T9" fmla="*/ 2147483646 h 56"/>
              <a:gd name="T10" fmla="*/ 2147483646 w 80"/>
              <a:gd name="T11" fmla="*/ 2147483646 h 56"/>
              <a:gd name="T12" fmla="*/ 2147483646 w 80"/>
              <a:gd name="T13" fmla="*/ 2147483646 h 56"/>
              <a:gd name="T14" fmla="*/ 2147483646 w 80"/>
              <a:gd name="T15" fmla="*/ 2147483646 h 56"/>
              <a:gd name="T16" fmla="*/ 2147483646 w 80"/>
              <a:gd name="T17" fmla="*/ 2147483646 h 56"/>
              <a:gd name="T18" fmla="*/ 2147483646 w 80"/>
              <a:gd name="T19" fmla="*/ 2147483646 h 56"/>
              <a:gd name="T20" fmla="*/ 2147483646 w 80"/>
              <a:gd name="T21" fmla="*/ 2147483646 h 56"/>
              <a:gd name="T22" fmla="*/ 2147483646 w 80"/>
              <a:gd name="T23" fmla="*/ 2147483646 h 56"/>
              <a:gd name="T24" fmla="*/ 2147483646 w 80"/>
              <a:gd name="T25" fmla="*/ 2147483646 h 56"/>
              <a:gd name="T26" fmla="*/ 2147483646 w 80"/>
              <a:gd name="T27" fmla="*/ 2147483646 h 56"/>
              <a:gd name="T28" fmla="*/ 2147483646 w 80"/>
              <a:gd name="T29" fmla="*/ 2147483646 h 56"/>
              <a:gd name="T30" fmla="*/ 2147483646 w 80"/>
              <a:gd name="T31" fmla="*/ 2147483646 h 56"/>
              <a:gd name="T32" fmla="*/ 2147483646 w 80"/>
              <a:gd name="T33" fmla="*/ 2147483646 h 56"/>
              <a:gd name="T34" fmla="*/ 2147483646 w 80"/>
              <a:gd name="T35" fmla="*/ 2147483646 h 56"/>
              <a:gd name="T36" fmla="*/ 2147483646 w 80"/>
              <a:gd name="T37" fmla="*/ 2147483646 h 56"/>
              <a:gd name="T38" fmla="*/ 2147483646 w 80"/>
              <a:gd name="T39" fmla="*/ 2147483646 h 56"/>
              <a:gd name="T40" fmla="*/ 2147483646 w 80"/>
              <a:gd name="T41" fmla="*/ 2147483646 h 56"/>
              <a:gd name="T42" fmla="*/ 2147483646 w 80"/>
              <a:gd name="T43" fmla="*/ 2147483646 h 56"/>
              <a:gd name="T44" fmla="*/ 2147483646 w 80"/>
              <a:gd name="T45" fmla="*/ 2147483646 h 56"/>
              <a:gd name="T46" fmla="*/ 2147483646 w 80"/>
              <a:gd name="T47" fmla="*/ 2147483646 h 56"/>
              <a:gd name="T48" fmla="*/ 2147483646 w 80"/>
              <a:gd name="T49" fmla="*/ 2147483646 h 56"/>
              <a:gd name="T50" fmla="*/ 2147483646 w 80"/>
              <a:gd name="T51" fmla="*/ 2147483646 h 56"/>
              <a:gd name="T52" fmla="*/ 2147483646 w 80"/>
              <a:gd name="T53" fmla="*/ 2147483646 h 56"/>
              <a:gd name="T54" fmla="*/ 2147483646 w 80"/>
              <a:gd name="T55" fmla="*/ 2147483646 h 56"/>
              <a:gd name="T56" fmla="*/ 2147483646 w 80"/>
              <a:gd name="T57" fmla="*/ 2147483646 h 56"/>
              <a:gd name="T58" fmla="*/ 2147483646 w 80"/>
              <a:gd name="T59" fmla="*/ 2147483646 h 56"/>
              <a:gd name="T60" fmla="*/ 2147483646 w 80"/>
              <a:gd name="T61" fmla="*/ 2147483646 h 56"/>
              <a:gd name="T62" fmla="*/ 2147483646 w 80"/>
              <a:gd name="T63" fmla="*/ 2147483646 h 56"/>
              <a:gd name="T64" fmla="*/ 2147483646 w 80"/>
              <a:gd name="T65" fmla="*/ 2147483646 h 56"/>
              <a:gd name="T66" fmla="*/ 2147483646 w 80"/>
              <a:gd name="T67" fmla="*/ 2147483646 h 56"/>
              <a:gd name="T68" fmla="*/ 2147483646 w 80"/>
              <a:gd name="T69" fmla="*/ 2147483646 h 56"/>
              <a:gd name="T70" fmla="*/ 2147483646 w 80"/>
              <a:gd name="T71" fmla="*/ 2147483646 h 56"/>
              <a:gd name="T72" fmla="*/ 2147483646 w 80"/>
              <a:gd name="T73" fmla="*/ 2147483646 h 56"/>
              <a:gd name="T74" fmla="*/ 2147483646 w 80"/>
              <a:gd name="T75" fmla="*/ 2147483646 h 56"/>
              <a:gd name="T76" fmla="*/ 2147483646 w 80"/>
              <a:gd name="T77" fmla="*/ 0 h 56"/>
              <a:gd name="T78" fmla="*/ 2147483646 w 80"/>
              <a:gd name="T79" fmla="*/ 0 h 56"/>
              <a:gd name="T80" fmla="*/ 2147483646 w 80"/>
              <a:gd name="T81" fmla="*/ 0 h 56"/>
              <a:gd name="T82" fmla="*/ 2147483646 w 80"/>
              <a:gd name="T83" fmla="*/ 2147483646 h 56"/>
              <a:gd name="T84" fmla="*/ 2147483646 w 80"/>
              <a:gd name="T85" fmla="*/ 2147483646 h 56"/>
              <a:gd name="T86" fmla="*/ 2147483646 w 80"/>
              <a:gd name="T87" fmla="*/ 2147483646 h 56"/>
              <a:gd name="T88" fmla="*/ 2147483646 w 80"/>
              <a:gd name="T89" fmla="*/ 2147483646 h 56"/>
              <a:gd name="T90" fmla="*/ 2147483646 w 80"/>
              <a:gd name="T91" fmla="*/ 2147483646 h 56"/>
              <a:gd name="T92" fmla="*/ 2147483646 w 80"/>
              <a:gd name="T93" fmla="*/ 2147483646 h 56"/>
              <a:gd name="T94" fmla="*/ 2147483646 w 80"/>
              <a:gd name="T95" fmla="*/ 2147483646 h 56"/>
              <a:gd name="T96" fmla="*/ 2147483646 w 80"/>
              <a:gd name="T97" fmla="*/ 0 h 56"/>
              <a:gd name="T98" fmla="*/ 2147483646 w 80"/>
              <a:gd name="T99" fmla="*/ 0 h 56"/>
              <a:gd name="T100" fmla="*/ 2147483646 w 80"/>
              <a:gd name="T101" fmla="*/ 2147483646 h 56"/>
              <a:gd name="T102" fmla="*/ 2147483646 w 80"/>
              <a:gd name="T103" fmla="*/ 2147483646 h 56"/>
              <a:gd name="T104" fmla="*/ 2147483646 w 80"/>
              <a:gd name="T105" fmla="*/ 2147483646 h 56"/>
              <a:gd name="T106" fmla="*/ 0 w 80"/>
              <a:gd name="T107" fmla="*/ 2147483646 h 56"/>
              <a:gd name="T108" fmla="*/ 0 w 80"/>
              <a:gd name="T109" fmla="*/ 2147483646 h 56"/>
              <a:gd name="T110" fmla="*/ 0 w 80"/>
              <a:gd name="T111" fmla="*/ 2147483646 h 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0" h="56">
                <a:moveTo>
                  <a:pt x="0" y="56"/>
                </a:moveTo>
                <a:lnTo>
                  <a:pt x="14" y="56"/>
                </a:lnTo>
                <a:lnTo>
                  <a:pt x="14" y="30"/>
                </a:lnTo>
                <a:lnTo>
                  <a:pt x="16" y="18"/>
                </a:lnTo>
                <a:lnTo>
                  <a:pt x="20" y="12"/>
                </a:lnTo>
                <a:lnTo>
                  <a:pt x="26" y="12"/>
                </a:lnTo>
                <a:lnTo>
                  <a:pt x="30" y="12"/>
                </a:lnTo>
                <a:lnTo>
                  <a:pt x="32" y="16"/>
                </a:lnTo>
                <a:lnTo>
                  <a:pt x="34" y="26"/>
                </a:lnTo>
                <a:lnTo>
                  <a:pt x="34" y="56"/>
                </a:lnTo>
                <a:lnTo>
                  <a:pt x="48" y="56"/>
                </a:lnTo>
                <a:lnTo>
                  <a:pt x="48" y="30"/>
                </a:lnTo>
                <a:lnTo>
                  <a:pt x="48" y="18"/>
                </a:lnTo>
                <a:lnTo>
                  <a:pt x="52" y="12"/>
                </a:lnTo>
                <a:lnTo>
                  <a:pt x="58" y="12"/>
                </a:lnTo>
                <a:lnTo>
                  <a:pt x="62" y="12"/>
                </a:lnTo>
                <a:lnTo>
                  <a:pt x="64" y="14"/>
                </a:lnTo>
                <a:lnTo>
                  <a:pt x="66" y="24"/>
                </a:lnTo>
                <a:lnTo>
                  <a:pt x="66" y="56"/>
                </a:lnTo>
                <a:lnTo>
                  <a:pt x="80" y="56"/>
                </a:lnTo>
                <a:lnTo>
                  <a:pt x="80" y="20"/>
                </a:lnTo>
                <a:lnTo>
                  <a:pt x="78" y="10"/>
                </a:lnTo>
                <a:lnTo>
                  <a:pt x="76" y="6"/>
                </a:lnTo>
                <a:lnTo>
                  <a:pt x="72" y="2"/>
                </a:lnTo>
                <a:lnTo>
                  <a:pt x="68" y="0"/>
                </a:lnTo>
                <a:lnTo>
                  <a:pt x="62" y="0"/>
                </a:lnTo>
                <a:lnTo>
                  <a:pt x="54" y="2"/>
                </a:lnTo>
                <a:lnTo>
                  <a:pt x="46" y="8"/>
                </a:lnTo>
                <a:lnTo>
                  <a:pt x="44" y="6"/>
                </a:lnTo>
                <a:lnTo>
                  <a:pt x="40" y="2"/>
                </a:lnTo>
                <a:lnTo>
                  <a:pt x="30" y="0"/>
                </a:lnTo>
                <a:lnTo>
                  <a:pt x="22" y="2"/>
                </a:lnTo>
                <a:lnTo>
                  <a:pt x="14" y="8"/>
                </a:lnTo>
                <a:lnTo>
                  <a:pt x="14" y="2"/>
                </a:lnTo>
                <a:lnTo>
                  <a:pt x="0" y="2"/>
                </a:lnTo>
                <a:lnTo>
                  <a:pt x="0" y="56"/>
                </a:lnTo>
                <a:close/>
              </a:path>
            </a:pathLst>
          </a:custGeom>
          <a:solidFill>
            <a:srgbClr val="000000"/>
          </a:solidFill>
          <a:ln w="9525">
            <a:noFill/>
            <a:round/>
            <a:headEnd/>
            <a:tailEnd/>
          </a:ln>
        </p:spPr>
        <p:txBody>
          <a:bodyPr/>
          <a:lstStyle/>
          <a:p>
            <a:endParaRPr lang="en-IN"/>
          </a:p>
        </p:txBody>
      </p:sp>
      <p:sp>
        <p:nvSpPr>
          <p:cNvPr id="113681" name="Line 239"/>
          <p:cNvSpPr>
            <a:spLocks noChangeShapeType="1"/>
          </p:cNvSpPr>
          <p:nvPr/>
        </p:nvSpPr>
        <p:spPr bwMode="auto">
          <a:xfrm>
            <a:off x="3248025" y="5534025"/>
            <a:ext cx="2184400" cy="0"/>
          </a:xfrm>
          <a:prstGeom prst="line">
            <a:avLst/>
          </a:prstGeom>
          <a:noFill/>
          <a:ln w="31750">
            <a:solidFill>
              <a:srgbClr val="0070C0"/>
            </a:solidFill>
            <a:round/>
            <a:headEnd/>
            <a:tailEnd/>
          </a:ln>
        </p:spPr>
        <p:txBody>
          <a:bodyPr/>
          <a:lstStyle/>
          <a:p>
            <a:endParaRPr lang="en-IN"/>
          </a:p>
        </p:txBody>
      </p:sp>
      <p:sp>
        <p:nvSpPr>
          <p:cNvPr id="113682" name="Line 240"/>
          <p:cNvSpPr>
            <a:spLocks noChangeShapeType="1"/>
          </p:cNvSpPr>
          <p:nvPr/>
        </p:nvSpPr>
        <p:spPr bwMode="auto">
          <a:xfrm>
            <a:off x="5432425" y="5537200"/>
            <a:ext cx="190500" cy="0"/>
          </a:xfrm>
          <a:prstGeom prst="line">
            <a:avLst/>
          </a:prstGeom>
          <a:noFill/>
          <a:ln w="31750">
            <a:solidFill>
              <a:srgbClr val="0070C0"/>
            </a:solidFill>
            <a:prstDash val="sysDash"/>
            <a:round/>
            <a:headEnd/>
            <a:tailEnd/>
          </a:ln>
        </p:spPr>
        <p:txBody>
          <a:bodyPr/>
          <a:lstStyle/>
          <a:p>
            <a:endParaRPr lang="en-IN"/>
          </a:p>
        </p:txBody>
      </p:sp>
      <p:sp>
        <p:nvSpPr>
          <p:cNvPr id="113683" name="Freeform 286"/>
          <p:cNvSpPr>
            <a:spLocks/>
          </p:cNvSpPr>
          <p:nvPr/>
        </p:nvSpPr>
        <p:spPr bwMode="auto">
          <a:xfrm>
            <a:off x="4041775" y="5295900"/>
            <a:ext cx="2098675" cy="517525"/>
          </a:xfrm>
          <a:custGeom>
            <a:avLst/>
            <a:gdLst>
              <a:gd name="T0" fmla="*/ 0 w 1322"/>
              <a:gd name="T1" fmla="*/ 2147483646 h 326"/>
              <a:gd name="T2" fmla="*/ 2147483646 w 1322"/>
              <a:gd name="T3" fmla="*/ 2147483646 h 326"/>
              <a:gd name="T4" fmla="*/ 2147483646 w 1322"/>
              <a:gd name="T5" fmla="*/ 2147483646 h 326"/>
              <a:gd name="T6" fmla="*/ 2147483646 w 1322"/>
              <a:gd name="T7" fmla="*/ 2147483646 h 326"/>
              <a:gd name="T8" fmla="*/ 2147483646 w 1322"/>
              <a:gd name="T9" fmla="*/ 2147483646 h 326"/>
              <a:gd name="T10" fmla="*/ 2147483646 w 1322"/>
              <a:gd name="T11" fmla="*/ 2147483646 h 326"/>
              <a:gd name="T12" fmla="*/ 2147483646 w 1322"/>
              <a:gd name="T13" fmla="*/ 2147483646 h 326"/>
              <a:gd name="T14" fmla="*/ 2147483646 w 1322"/>
              <a:gd name="T15" fmla="*/ 2147483646 h 326"/>
              <a:gd name="T16" fmla="*/ 2147483646 w 1322"/>
              <a:gd name="T17" fmla="*/ 2147483646 h 326"/>
              <a:gd name="T18" fmla="*/ 2147483646 w 1322"/>
              <a:gd name="T19" fmla="*/ 2147483646 h 326"/>
              <a:gd name="T20" fmla="*/ 2147483646 w 1322"/>
              <a:gd name="T21" fmla="*/ 2147483646 h 326"/>
              <a:gd name="T22" fmla="*/ 2147483646 w 1322"/>
              <a:gd name="T23" fmla="*/ 2147483646 h 326"/>
              <a:gd name="T24" fmla="*/ 2147483646 w 1322"/>
              <a:gd name="T25" fmla="*/ 2147483646 h 326"/>
              <a:gd name="T26" fmla="*/ 2147483646 w 1322"/>
              <a:gd name="T27" fmla="*/ 2147483646 h 326"/>
              <a:gd name="T28" fmla="*/ 2147483646 w 1322"/>
              <a:gd name="T29" fmla="*/ 2147483646 h 326"/>
              <a:gd name="T30" fmla="*/ 2147483646 w 1322"/>
              <a:gd name="T31" fmla="*/ 2147483646 h 326"/>
              <a:gd name="T32" fmla="*/ 2147483646 w 1322"/>
              <a:gd name="T33" fmla="*/ 2147483646 h 326"/>
              <a:gd name="T34" fmla="*/ 2147483646 w 1322"/>
              <a:gd name="T35" fmla="*/ 2147483646 h 326"/>
              <a:gd name="T36" fmla="*/ 2147483646 w 1322"/>
              <a:gd name="T37" fmla="*/ 2147483646 h 326"/>
              <a:gd name="T38" fmla="*/ 2147483646 w 1322"/>
              <a:gd name="T39" fmla="*/ 2147483646 h 326"/>
              <a:gd name="T40" fmla="*/ 2147483646 w 1322"/>
              <a:gd name="T41" fmla="*/ 2147483646 h 326"/>
              <a:gd name="T42" fmla="*/ 2147483646 w 1322"/>
              <a:gd name="T43" fmla="*/ 2147483646 h 326"/>
              <a:gd name="T44" fmla="*/ 2147483646 w 1322"/>
              <a:gd name="T45" fmla="*/ 2147483646 h 326"/>
              <a:gd name="T46" fmla="*/ 2147483646 w 1322"/>
              <a:gd name="T47" fmla="*/ 2147483646 h 326"/>
              <a:gd name="T48" fmla="*/ 2147483646 w 1322"/>
              <a:gd name="T49" fmla="*/ 2147483646 h 326"/>
              <a:gd name="T50" fmla="*/ 2147483646 w 1322"/>
              <a:gd name="T51" fmla="*/ 2147483646 h 326"/>
              <a:gd name="T52" fmla="*/ 2147483646 w 1322"/>
              <a:gd name="T53" fmla="*/ 2147483646 h 326"/>
              <a:gd name="T54" fmla="*/ 2147483646 w 1322"/>
              <a:gd name="T55" fmla="*/ 2147483646 h 326"/>
              <a:gd name="T56" fmla="*/ 2147483646 w 1322"/>
              <a:gd name="T57" fmla="*/ 2147483646 h 326"/>
              <a:gd name="T58" fmla="*/ 2147483646 w 1322"/>
              <a:gd name="T59" fmla="*/ 2147483646 h 326"/>
              <a:gd name="T60" fmla="*/ 2147483646 w 1322"/>
              <a:gd name="T61" fmla="*/ 2147483646 h 326"/>
              <a:gd name="T62" fmla="*/ 2147483646 w 1322"/>
              <a:gd name="T63" fmla="*/ 2147483646 h 326"/>
              <a:gd name="T64" fmla="*/ 2147483646 w 1322"/>
              <a:gd name="T65" fmla="*/ 2147483646 h 326"/>
              <a:gd name="T66" fmla="*/ 2147483646 w 1322"/>
              <a:gd name="T67" fmla="*/ 2147483646 h 326"/>
              <a:gd name="T68" fmla="*/ 2147483646 w 1322"/>
              <a:gd name="T69" fmla="*/ 2147483646 h 326"/>
              <a:gd name="T70" fmla="*/ 2147483646 w 1322"/>
              <a:gd name="T71" fmla="*/ 2147483646 h 326"/>
              <a:gd name="T72" fmla="*/ 2147483646 w 1322"/>
              <a:gd name="T73" fmla="*/ 2147483646 h 326"/>
              <a:gd name="T74" fmla="*/ 2147483646 w 1322"/>
              <a:gd name="T75" fmla="*/ 2147483646 h 326"/>
              <a:gd name="T76" fmla="*/ 2147483646 w 1322"/>
              <a:gd name="T77" fmla="*/ 2147483646 h 326"/>
              <a:gd name="T78" fmla="*/ 2147483646 w 1322"/>
              <a:gd name="T79" fmla="*/ 2147483646 h 326"/>
              <a:gd name="T80" fmla="*/ 2147483646 w 1322"/>
              <a:gd name="T81" fmla="*/ 0 h 326"/>
              <a:gd name="T82" fmla="*/ 2147483646 w 1322"/>
              <a:gd name="T83" fmla="*/ 2147483646 h 326"/>
              <a:gd name="T84" fmla="*/ 2147483646 w 1322"/>
              <a:gd name="T85" fmla="*/ 2147483646 h 326"/>
              <a:gd name="T86" fmla="*/ 2147483646 w 1322"/>
              <a:gd name="T87" fmla="*/ 2147483646 h 326"/>
              <a:gd name="T88" fmla="*/ 2147483646 w 1322"/>
              <a:gd name="T89" fmla="*/ 2147483646 h 326"/>
              <a:gd name="T90" fmla="*/ 2147483646 w 1322"/>
              <a:gd name="T91" fmla="*/ 2147483646 h 326"/>
              <a:gd name="T92" fmla="*/ 2147483646 w 1322"/>
              <a:gd name="T93" fmla="*/ 2147483646 h 326"/>
              <a:gd name="T94" fmla="*/ 2147483646 w 1322"/>
              <a:gd name="T95" fmla="*/ 2147483646 h 326"/>
              <a:gd name="T96" fmla="*/ 2147483646 w 1322"/>
              <a:gd name="T97" fmla="*/ 2147483646 h 3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322" h="326">
                <a:moveTo>
                  <a:pt x="0" y="326"/>
                </a:moveTo>
                <a:lnTo>
                  <a:pt x="0" y="326"/>
                </a:lnTo>
                <a:lnTo>
                  <a:pt x="30" y="306"/>
                </a:lnTo>
                <a:lnTo>
                  <a:pt x="74" y="278"/>
                </a:lnTo>
                <a:lnTo>
                  <a:pt x="98" y="264"/>
                </a:lnTo>
                <a:lnTo>
                  <a:pt x="124" y="250"/>
                </a:lnTo>
                <a:lnTo>
                  <a:pt x="148" y="242"/>
                </a:lnTo>
                <a:lnTo>
                  <a:pt x="168" y="236"/>
                </a:lnTo>
                <a:lnTo>
                  <a:pt x="178" y="236"/>
                </a:lnTo>
                <a:lnTo>
                  <a:pt x="190" y="238"/>
                </a:lnTo>
                <a:lnTo>
                  <a:pt x="210" y="244"/>
                </a:lnTo>
                <a:lnTo>
                  <a:pt x="230" y="254"/>
                </a:lnTo>
                <a:lnTo>
                  <a:pt x="250" y="266"/>
                </a:lnTo>
                <a:lnTo>
                  <a:pt x="268" y="278"/>
                </a:lnTo>
                <a:lnTo>
                  <a:pt x="288" y="286"/>
                </a:lnTo>
                <a:lnTo>
                  <a:pt x="308" y="292"/>
                </a:lnTo>
                <a:lnTo>
                  <a:pt x="316" y="294"/>
                </a:lnTo>
                <a:lnTo>
                  <a:pt x="326" y="292"/>
                </a:lnTo>
                <a:lnTo>
                  <a:pt x="334" y="290"/>
                </a:lnTo>
                <a:lnTo>
                  <a:pt x="344" y="286"/>
                </a:lnTo>
                <a:lnTo>
                  <a:pt x="360" y="274"/>
                </a:lnTo>
                <a:lnTo>
                  <a:pt x="376" y="258"/>
                </a:lnTo>
                <a:lnTo>
                  <a:pt x="390" y="240"/>
                </a:lnTo>
                <a:lnTo>
                  <a:pt x="406" y="220"/>
                </a:lnTo>
                <a:lnTo>
                  <a:pt x="424" y="204"/>
                </a:lnTo>
                <a:lnTo>
                  <a:pt x="440" y="190"/>
                </a:lnTo>
                <a:lnTo>
                  <a:pt x="450" y="184"/>
                </a:lnTo>
                <a:lnTo>
                  <a:pt x="460" y="180"/>
                </a:lnTo>
                <a:lnTo>
                  <a:pt x="470" y="178"/>
                </a:lnTo>
                <a:lnTo>
                  <a:pt x="482" y="178"/>
                </a:lnTo>
                <a:lnTo>
                  <a:pt x="506" y="178"/>
                </a:lnTo>
                <a:lnTo>
                  <a:pt x="530" y="184"/>
                </a:lnTo>
                <a:lnTo>
                  <a:pt x="556" y="190"/>
                </a:lnTo>
                <a:lnTo>
                  <a:pt x="582" y="196"/>
                </a:lnTo>
                <a:lnTo>
                  <a:pt x="606" y="198"/>
                </a:lnTo>
                <a:lnTo>
                  <a:pt x="618" y="198"/>
                </a:lnTo>
                <a:lnTo>
                  <a:pt x="630" y="198"/>
                </a:lnTo>
                <a:lnTo>
                  <a:pt x="640" y="196"/>
                </a:lnTo>
                <a:lnTo>
                  <a:pt x="650" y="192"/>
                </a:lnTo>
                <a:lnTo>
                  <a:pt x="660" y="186"/>
                </a:lnTo>
                <a:lnTo>
                  <a:pt x="670" y="178"/>
                </a:lnTo>
                <a:lnTo>
                  <a:pt x="678" y="168"/>
                </a:lnTo>
                <a:lnTo>
                  <a:pt x="686" y="156"/>
                </a:lnTo>
                <a:lnTo>
                  <a:pt x="702" y="130"/>
                </a:lnTo>
                <a:lnTo>
                  <a:pt x="716" y="102"/>
                </a:lnTo>
                <a:lnTo>
                  <a:pt x="730" y="76"/>
                </a:lnTo>
                <a:lnTo>
                  <a:pt x="744" y="52"/>
                </a:lnTo>
                <a:lnTo>
                  <a:pt x="750" y="42"/>
                </a:lnTo>
                <a:lnTo>
                  <a:pt x="758" y="34"/>
                </a:lnTo>
                <a:lnTo>
                  <a:pt x="766" y="26"/>
                </a:lnTo>
                <a:lnTo>
                  <a:pt x="774" y="24"/>
                </a:lnTo>
                <a:lnTo>
                  <a:pt x="782" y="22"/>
                </a:lnTo>
                <a:lnTo>
                  <a:pt x="790" y="24"/>
                </a:lnTo>
                <a:lnTo>
                  <a:pt x="798" y="28"/>
                </a:lnTo>
                <a:lnTo>
                  <a:pt x="808" y="34"/>
                </a:lnTo>
                <a:lnTo>
                  <a:pt x="826" y="50"/>
                </a:lnTo>
                <a:lnTo>
                  <a:pt x="844" y="68"/>
                </a:lnTo>
                <a:lnTo>
                  <a:pt x="860" y="86"/>
                </a:lnTo>
                <a:lnTo>
                  <a:pt x="878" y="104"/>
                </a:lnTo>
                <a:lnTo>
                  <a:pt x="886" y="110"/>
                </a:lnTo>
                <a:lnTo>
                  <a:pt x="894" y="116"/>
                </a:lnTo>
                <a:lnTo>
                  <a:pt x="902" y="118"/>
                </a:lnTo>
                <a:lnTo>
                  <a:pt x="908" y="118"/>
                </a:lnTo>
                <a:lnTo>
                  <a:pt x="916" y="116"/>
                </a:lnTo>
                <a:lnTo>
                  <a:pt x="922" y="112"/>
                </a:lnTo>
                <a:lnTo>
                  <a:pt x="928" y="106"/>
                </a:lnTo>
                <a:lnTo>
                  <a:pt x="932" y="100"/>
                </a:lnTo>
                <a:lnTo>
                  <a:pt x="944" y="82"/>
                </a:lnTo>
                <a:lnTo>
                  <a:pt x="954" y="60"/>
                </a:lnTo>
                <a:lnTo>
                  <a:pt x="962" y="40"/>
                </a:lnTo>
                <a:lnTo>
                  <a:pt x="974" y="22"/>
                </a:lnTo>
                <a:lnTo>
                  <a:pt x="978" y="14"/>
                </a:lnTo>
                <a:lnTo>
                  <a:pt x="984" y="8"/>
                </a:lnTo>
                <a:lnTo>
                  <a:pt x="992" y="4"/>
                </a:lnTo>
                <a:lnTo>
                  <a:pt x="998" y="0"/>
                </a:lnTo>
                <a:lnTo>
                  <a:pt x="1004" y="0"/>
                </a:lnTo>
                <a:lnTo>
                  <a:pt x="1012" y="2"/>
                </a:lnTo>
                <a:lnTo>
                  <a:pt x="1028" y="8"/>
                </a:lnTo>
                <a:lnTo>
                  <a:pt x="1042" y="20"/>
                </a:lnTo>
                <a:lnTo>
                  <a:pt x="1058" y="32"/>
                </a:lnTo>
                <a:lnTo>
                  <a:pt x="1076" y="48"/>
                </a:lnTo>
                <a:lnTo>
                  <a:pt x="1094" y="60"/>
                </a:lnTo>
                <a:lnTo>
                  <a:pt x="1112" y="72"/>
                </a:lnTo>
                <a:lnTo>
                  <a:pt x="1122" y="76"/>
                </a:lnTo>
                <a:lnTo>
                  <a:pt x="1132" y="80"/>
                </a:lnTo>
                <a:lnTo>
                  <a:pt x="1154" y="84"/>
                </a:lnTo>
                <a:lnTo>
                  <a:pt x="1180" y="84"/>
                </a:lnTo>
                <a:lnTo>
                  <a:pt x="1206" y="86"/>
                </a:lnTo>
                <a:lnTo>
                  <a:pt x="1234" y="84"/>
                </a:lnTo>
                <a:lnTo>
                  <a:pt x="1284" y="82"/>
                </a:lnTo>
                <a:lnTo>
                  <a:pt x="1322" y="80"/>
                </a:lnTo>
              </a:path>
            </a:pathLst>
          </a:custGeom>
          <a:noFill/>
          <a:ln w="22225">
            <a:solidFill>
              <a:srgbClr val="C02BAC"/>
            </a:solidFill>
            <a:prstDash val="solid"/>
            <a:round/>
            <a:headEnd/>
            <a:tailEnd/>
          </a:ln>
        </p:spPr>
        <p:txBody>
          <a:bodyPr/>
          <a:lstStyle/>
          <a:p>
            <a:endParaRPr lang="en-IN"/>
          </a:p>
        </p:txBody>
      </p:sp>
      <p:sp>
        <p:nvSpPr>
          <p:cNvPr id="113684" name="Text Box 5"/>
          <p:cNvSpPr txBox="1">
            <a:spLocks noChangeArrowheads="1"/>
          </p:cNvSpPr>
          <p:nvPr/>
        </p:nvSpPr>
        <p:spPr bwMode="auto">
          <a:xfrm>
            <a:off x="4911725" y="1646238"/>
            <a:ext cx="4219575" cy="554037"/>
          </a:xfrm>
          <a:prstGeom prst="rect">
            <a:avLst/>
          </a:prstGeom>
          <a:noFill/>
          <a:ln w="50800">
            <a:noFill/>
            <a:miter lim="800000"/>
            <a:headEnd/>
            <a:tailEnd type="none" w="lg" len="lg"/>
          </a:ln>
          <a:effectLst/>
        </p:spPr>
        <p:txBody>
          <a:bodyPr anchor="ctr">
            <a:spAutoFit/>
          </a:bodyPr>
          <a:lstStyle/>
          <a:p>
            <a:pPr eaLnBrk="1" hangingPunct="1"/>
            <a:r>
              <a:rPr lang="en-US" altLang="en-US" sz="1500" b="1">
                <a:ea typeface="ヒラギノ角ゴ Pro W3" charset="-128"/>
              </a:rPr>
              <a:t>Procedures, brief NPO status, </a:t>
            </a:r>
            <a:br>
              <a:rPr lang="en-US" altLang="en-US" sz="1500" b="1">
                <a:ea typeface="ヒラギノ角ゴ Pro W3" charset="-128"/>
              </a:rPr>
            </a:br>
            <a:r>
              <a:rPr lang="en-US" altLang="en-US" sz="1500" b="1">
                <a:ea typeface="ヒラギノ角ゴ Pro W3" charset="-128"/>
              </a:rPr>
              <a:t>or anesthesia &lt;1 hour</a:t>
            </a:r>
          </a:p>
        </p:txBody>
      </p:sp>
      <p:grpSp>
        <p:nvGrpSpPr>
          <p:cNvPr id="2" name="Group 1"/>
          <p:cNvGrpSpPr>
            <a:grpSpLocks/>
          </p:cNvGrpSpPr>
          <p:nvPr/>
        </p:nvGrpSpPr>
        <p:grpSpPr bwMode="auto">
          <a:xfrm>
            <a:off x="771525" y="1628775"/>
            <a:ext cx="3968750" cy="2644775"/>
            <a:chOff x="417513" y="3681040"/>
            <a:chExt cx="3968750" cy="2645148"/>
          </a:xfrm>
        </p:grpSpPr>
        <p:sp>
          <p:nvSpPr>
            <p:cNvPr id="113716" name="Freeform 65"/>
            <p:cNvSpPr>
              <a:spLocks/>
            </p:cNvSpPr>
            <p:nvPr/>
          </p:nvSpPr>
          <p:spPr bwMode="auto">
            <a:xfrm>
              <a:off x="550863" y="4414838"/>
              <a:ext cx="3171825" cy="1533525"/>
            </a:xfrm>
            <a:custGeom>
              <a:avLst/>
              <a:gdLst>
                <a:gd name="T0" fmla="*/ 0 w 1998"/>
                <a:gd name="T1" fmla="*/ 0 h 966"/>
                <a:gd name="T2" fmla="*/ 0 w 1998"/>
                <a:gd name="T3" fmla="*/ 2147483646 h 966"/>
                <a:gd name="T4" fmla="*/ 2147483646 w 1998"/>
                <a:gd name="T5" fmla="*/ 2147483646 h 966"/>
                <a:gd name="T6" fmla="*/ 0 60000 65536"/>
                <a:gd name="T7" fmla="*/ 0 60000 65536"/>
                <a:gd name="T8" fmla="*/ 0 60000 65536"/>
              </a:gdLst>
              <a:ahLst/>
              <a:cxnLst>
                <a:cxn ang="T6">
                  <a:pos x="T0" y="T1"/>
                </a:cxn>
                <a:cxn ang="T7">
                  <a:pos x="T2" y="T3"/>
                </a:cxn>
                <a:cxn ang="T8">
                  <a:pos x="T4" y="T5"/>
                </a:cxn>
              </a:cxnLst>
              <a:rect l="0" t="0" r="r" b="b"/>
              <a:pathLst>
                <a:path w="1998" h="966">
                  <a:moveTo>
                    <a:pt x="0" y="0"/>
                  </a:moveTo>
                  <a:lnTo>
                    <a:pt x="0" y="966"/>
                  </a:lnTo>
                  <a:lnTo>
                    <a:pt x="1998" y="966"/>
                  </a:lnTo>
                </a:path>
              </a:pathLst>
            </a:custGeom>
            <a:noFill/>
            <a:ln w="22225">
              <a:solidFill>
                <a:srgbClr val="000000"/>
              </a:solidFill>
              <a:prstDash val="solid"/>
              <a:round/>
              <a:headEnd/>
              <a:tailEnd/>
            </a:ln>
          </p:spPr>
          <p:txBody>
            <a:bodyPr/>
            <a:lstStyle/>
            <a:p>
              <a:endParaRPr lang="en-IN"/>
            </a:p>
          </p:txBody>
        </p:sp>
        <p:sp>
          <p:nvSpPr>
            <p:cNvPr id="113717" name="Freeform 66"/>
            <p:cNvSpPr>
              <a:spLocks noEditPoints="1"/>
            </p:cNvSpPr>
            <p:nvPr/>
          </p:nvSpPr>
          <p:spPr bwMode="auto">
            <a:xfrm>
              <a:off x="522288" y="6173788"/>
              <a:ext cx="79375" cy="120650"/>
            </a:xfrm>
            <a:custGeom>
              <a:avLst/>
              <a:gdLst>
                <a:gd name="T0" fmla="*/ 2147483646 w 50"/>
                <a:gd name="T1" fmla="*/ 2147483646 h 76"/>
                <a:gd name="T2" fmla="*/ 2147483646 w 50"/>
                <a:gd name="T3" fmla="*/ 0 h 76"/>
                <a:gd name="T4" fmla="*/ 2147483646 w 50"/>
                <a:gd name="T5" fmla="*/ 2147483646 h 76"/>
                <a:gd name="T6" fmla="*/ 2147483646 w 50"/>
                <a:gd name="T7" fmla="*/ 2147483646 h 76"/>
                <a:gd name="T8" fmla="*/ 2147483646 w 50"/>
                <a:gd name="T9" fmla="*/ 2147483646 h 76"/>
                <a:gd name="T10" fmla="*/ 2147483646 w 50"/>
                <a:gd name="T11" fmla="*/ 2147483646 h 76"/>
                <a:gd name="T12" fmla="*/ 0 w 50"/>
                <a:gd name="T13" fmla="*/ 2147483646 h 76"/>
                <a:gd name="T14" fmla="*/ 2147483646 w 50"/>
                <a:gd name="T15" fmla="*/ 2147483646 h 76"/>
                <a:gd name="T16" fmla="*/ 2147483646 w 50"/>
                <a:gd name="T17" fmla="*/ 2147483646 h 76"/>
                <a:gd name="T18" fmla="*/ 2147483646 w 50"/>
                <a:gd name="T19" fmla="*/ 2147483646 h 76"/>
                <a:gd name="T20" fmla="*/ 2147483646 w 50"/>
                <a:gd name="T21" fmla="*/ 2147483646 h 76"/>
                <a:gd name="T22" fmla="*/ 2147483646 w 50"/>
                <a:gd name="T23" fmla="*/ 2147483646 h 76"/>
                <a:gd name="T24" fmla="*/ 2147483646 w 50"/>
                <a:gd name="T25" fmla="*/ 2147483646 h 76"/>
                <a:gd name="T26" fmla="*/ 2147483646 w 50"/>
                <a:gd name="T27" fmla="*/ 2147483646 h 76"/>
                <a:gd name="T28" fmla="*/ 2147483646 w 50"/>
                <a:gd name="T29" fmla="*/ 2147483646 h 76"/>
                <a:gd name="T30" fmla="*/ 2147483646 w 50"/>
                <a:gd name="T31" fmla="*/ 2147483646 h 76"/>
                <a:gd name="T32" fmla="*/ 2147483646 w 50"/>
                <a:gd name="T33" fmla="*/ 2147483646 h 76"/>
                <a:gd name="T34" fmla="*/ 2147483646 w 50"/>
                <a:gd name="T35" fmla="*/ 2147483646 h 76"/>
                <a:gd name="T36" fmla="*/ 2147483646 w 50"/>
                <a:gd name="T37" fmla="*/ 2147483646 h 76"/>
                <a:gd name="T38" fmla="*/ 2147483646 w 50"/>
                <a:gd name="T39" fmla="*/ 2147483646 h 76"/>
                <a:gd name="T40" fmla="*/ 2147483646 w 50"/>
                <a:gd name="T41" fmla="*/ 2147483646 h 76"/>
                <a:gd name="T42" fmla="*/ 2147483646 w 50"/>
                <a:gd name="T43" fmla="*/ 2147483646 h 76"/>
                <a:gd name="T44" fmla="*/ 2147483646 w 50"/>
                <a:gd name="T45" fmla="*/ 2147483646 h 76"/>
                <a:gd name="T46" fmla="*/ 2147483646 w 50"/>
                <a:gd name="T47" fmla="*/ 2147483646 h 76"/>
                <a:gd name="T48" fmla="*/ 2147483646 w 50"/>
                <a:gd name="T49" fmla="*/ 2147483646 h 76"/>
                <a:gd name="T50" fmla="*/ 2147483646 w 50"/>
                <a:gd name="T51" fmla="*/ 2147483646 h 76"/>
                <a:gd name="T52" fmla="*/ 2147483646 w 50"/>
                <a:gd name="T53" fmla="*/ 2147483646 h 76"/>
                <a:gd name="T54" fmla="*/ 2147483646 w 50"/>
                <a:gd name="T55" fmla="*/ 2147483646 h 76"/>
                <a:gd name="T56" fmla="*/ 2147483646 w 50"/>
                <a:gd name="T57" fmla="*/ 2147483646 h 76"/>
                <a:gd name="T58" fmla="*/ 2147483646 w 50"/>
                <a:gd name="T59" fmla="*/ 2147483646 h 76"/>
                <a:gd name="T60" fmla="*/ 2147483646 w 50"/>
                <a:gd name="T61" fmla="*/ 2147483646 h 76"/>
                <a:gd name="T62" fmla="*/ 2147483646 w 50"/>
                <a:gd name="T63" fmla="*/ 2147483646 h 76"/>
                <a:gd name="T64" fmla="*/ 2147483646 w 50"/>
                <a:gd name="T65" fmla="*/ 2147483646 h 76"/>
                <a:gd name="T66" fmla="*/ 2147483646 w 50"/>
                <a:gd name="T67" fmla="*/ 2147483646 h 76"/>
                <a:gd name="T68" fmla="*/ 2147483646 w 50"/>
                <a:gd name="T69" fmla="*/ 2147483646 h 76"/>
                <a:gd name="T70" fmla="*/ 2147483646 w 50"/>
                <a:gd name="T71" fmla="*/ 2147483646 h 76"/>
                <a:gd name="T72" fmla="*/ 2147483646 w 50"/>
                <a:gd name="T73" fmla="*/ 2147483646 h 76"/>
                <a:gd name="T74" fmla="*/ 2147483646 w 50"/>
                <a:gd name="T75" fmla="*/ 2147483646 h 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0" h="76">
                  <a:moveTo>
                    <a:pt x="42" y="6"/>
                  </a:moveTo>
                  <a:lnTo>
                    <a:pt x="42" y="6"/>
                  </a:lnTo>
                  <a:lnTo>
                    <a:pt x="36" y="2"/>
                  </a:lnTo>
                  <a:lnTo>
                    <a:pt x="28" y="0"/>
                  </a:lnTo>
                  <a:lnTo>
                    <a:pt x="22" y="2"/>
                  </a:lnTo>
                  <a:lnTo>
                    <a:pt x="16" y="4"/>
                  </a:lnTo>
                  <a:lnTo>
                    <a:pt x="12" y="6"/>
                  </a:lnTo>
                  <a:lnTo>
                    <a:pt x="8" y="10"/>
                  </a:lnTo>
                  <a:lnTo>
                    <a:pt x="4" y="16"/>
                  </a:lnTo>
                  <a:lnTo>
                    <a:pt x="2" y="22"/>
                  </a:lnTo>
                  <a:lnTo>
                    <a:pt x="0" y="40"/>
                  </a:lnTo>
                  <a:lnTo>
                    <a:pt x="2" y="56"/>
                  </a:lnTo>
                  <a:lnTo>
                    <a:pt x="4" y="64"/>
                  </a:lnTo>
                  <a:lnTo>
                    <a:pt x="8" y="68"/>
                  </a:lnTo>
                  <a:lnTo>
                    <a:pt x="16" y="74"/>
                  </a:lnTo>
                  <a:lnTo>
                    <a:pt x="26" y="76"/>
                  </a:lnTo>
                  <a:lnTo>
                    <a:pt x="36" y="76"/>
                  </a:lnTo>
                  <a:lnTo>
                    <a:pt x="44" y="70"/>
                  </a:lnTo>
                  <a:lnTo>
                    <a:pt x="48" y="62"/>
                  </a:lnTo>
                  <a:lnTo>
                    <a:pt x="50" y="52"/>
                  </a:lnTo>
                  <a:lnTo>
                    <a:pt x="48" y="42"/>
                  </a:lnTo>
                  <a:lnTo>
                    <a:pt x="44" y="34"/>
                  </a:lnTo>
                  <a:lnTo>
                    <a:pt x="36" y="30"/>
                  </a:lnTo>
                  <a:lnTo>
                    <a:pt x="28" y="28"/>
                  </a:lnTo>
                  <a:lnTo>
                    <a:pt x="22" y="28"/>
                  </a:lnTo>
                  <a:lnTo>
                    <a:pt x="16" y="34"/>
                  </a:lnTo>
                  <a:lnTo>
                    <a:pt x="16" y="22"/>
                  </a:lnTo>
                  <a:lnTo>
                    <a:pt x="20" y="16"/>
                  </a:lnTo>
                  <a:lnTo>
                    <a:pt x="22" y="14"/>
                  </a:lnTo>
                  <a:lnTo>
                    <a:pt x="26" y="12"/>
                  </a:lnTo>
                  <a:lnTo>
                    <a:pt x="32" y="14"/>
                  </a:lnTo>
                  <a:lnTo>
                    <a:pt x="36" y="20"/>
                  </a:lnTo>
                  <a:lnTo>
                    <a:pt x="48" y="20"/>
                  </a:lnTo>
                  <a:lnTo>
                    <a:pt x="46" y="12"/>
                  </a:lnTo>
                  <a:lnTo>
                    <a:pt x="42" y="6"/>
                  </a:lnTo>
                  <a:close/>
                  <a:moveTo>
                    <a:pt x="20" y="42"/>
                  </a:moveTo>
                  <a:lnTo>
                    <a:pt x="20" y="42"/>
                  </a:lnTo>
                  <a:lnTo>
                    <a:pt x="22" y="38"/>
                  </a:lnTo>
                  <a:lnTo>
                    <a:pt x="26" y="38"/>
                  </a:lnTo>
                  <a:lnTo>
                    <a:pt x="30" y="38"/>
                  </a:lnTo>
                  <a:lnTo>
                    <a:pt x="34" y="42"/>
                  </a:lnTo>
                  <a:lnTo>
                    <a:pt x="36" y="46"/>
                  </a:lnTo>
                  <a:lnTo>
                    <a:pt x="36" y="52"/>
                  </a:lnTo>
                  <a:lnTo>
                    <a:pt x="36" y="58"/>
                  </a:lnTo>
                  <a:lnTo>
                    <a:pt x="34" y="62"/>
                  </a:lnTo>
                  <a:lnTo>
                    <a:pt x="30" y="64"/>
                  </a:lnTo>
                  <a:lnTo>
                    <a:pt x="26" y="66"/>
                  </a:lnTo>
                  <a:lnTo>
                    <a:pt x="24" y="64"/>
                  </a:lnTo>
                  <a:lnTo>
                    <a:pt x="20" y="62"/>
                  </a:lnTo>
                  <a:lnTo>
                    <a:pt x="18" y="56"/>
                  </a:lnTo>
                  <a:lnTo>
                    <a:pt x="16" y="50"/>
                  </a:lnTo>
                  <a:lnTo>
                    <a:pt x="18" y="46"/>
                  </a:lnTo>
                  <a:lnTo>
                    <a:pt x="20" y="42"/>
                  </a:lnTo>
                  <a:close/>
                </a:path>
              </a:pathLst>
            </a:custGeom>
            <a:solidFill>
              <a:srgbClr val="000000"/>
            </a:solidFill>
            <a:ln w="9525">
              <a:noFill/>
              <a:round/>
              <a:headEnd/>
              <a:tailEnd/>
            </a:ln>
          </p:spPr>
          <p:txBody>
            <a:bodyPr/>
            <a:lstStyle/>
            <a:p>
              <a:endParaRPr lang="en-IN"/>
            </a:p>
          </p:txBody>
        </p:sp>
        <p:sp>
          <p:nvSpPr>
            <p:cNvPr id="113718" name="Freeform 67"/>
            <p:cNvSpPr>
              <a:spLocks noEditPoints="1"/>
            </p:cNvSpPr>
            <p:nvPr/>
          </p:nvSpPr>
          <p:spPr bwMode="auto">
            <a:xfrm>
              <a:off x="658813" y="6205538"/>
              <a:ext cx="82550" cy="88900"/>
            </a:xfrm>
            <a:custGeom>
              <a:avLst/>
              <a:gdLst>
                <a:gd name="T0" fmla="*/ 2147483646 w 52"/>
                <a:gd name="T1" fmla="*/ 2147483646 h 56"/>
                <a:gd name="T2" fmla="*/ 2147483646 w 52"/>
                <a:gd name="T3" fmla="*/ 2147483646 h 56"/>
                <a:gd name="T4" fmla="*/ 2147483646 w 52"/>
                <a:gd name="T5" fmla="*/ 2147483646 h 56"/>
                <a:gd name="T6" fmla="*/ 2147483646 w 52"/>
                <a:gd name="T7" fmla="*/ 2147483646 h 56"/>
                <a:gd name="T8" fmla="*/ 2147483646 w 52"/>
                <a:gd name="T9" fmla="*/ 2147483646 h 56"/>
                <a:gd name="T10" fmla="*/ 2147483646 w 52"/>
                <a:gd name="T11" fmla="*/ 2147483646 h 56"/>
                <a:gd name="T12" fmla="*/ 2147483646 w 52"/>
                <a:gd name="T13" fmla="*/ 2147483646 h 56"/>
                <a:gd name="T14" fmla="*/ 2147483646 w 52"/>
                <a:gd name="T15" fmla="*/ 2147483646 h 56"/>
                <a:gd name="T16" fmla="*/ 2147483646 w 52"/>
                <a:gd name="T17" fmla="*/ 2147483646 h 56"/>
                <a:gd name="T18" fmla="*/ 0 w 52"/>
                <a:gd name="T19" fmla="*/ 2147483646 h 56"/>
                <a:gd name="T20" fmla="*/ 2147483646 w 52"/>
                <a:gd name="T21" fmla="*/ 2147483646 h 56"/>
                <a:gd name="T22" fmla="*/ 2147483646 w 52"/>
                <a:gd name="T23" fmla="*/ 2147483646 h 56"/>
                <a:gd name="T24" fmla="*/ 2147483646 w 52"/>
                <a:gd name="T25" fmla="*/ 2147483646 h 56"/>
                <a:gd name="T26" fmla="*/ 2147483646 w 52"/>
                <a:gd name="T27" fmla="*/ 2147483646 h 56"/>
                <a:gd name="T28" fmla="*/ 2147483646 w 52"/>
                <a:gd name="T29" fmla="*/ 2147483646 h 56"/>
                <a:gd name="T30" fmla="*/ 2147483646 w 52"/>
                <a:gd name="T31" fmla="*/ 2147483646 h 56"/>
                <a:gd name="T32" fmla="*/ 2147483646 w 52"/>
                <a:gd name="T33" fmla="*/ 2147483646 h 56"/>
                <a:gd name="T34" fmla="*/ 2147483646 w 52"/>
                <a:gd name="T35" fmla="*/ 2147483646 h 56"/>
                <a:gd name="T36" fmla="*/ 2147483646 w 52"/>
                <a:gd name="T37" fmla="*/ 2147483646 h 56"/>
                <a:gd name="T38" fmla="*/ 2147483646 w 52"/>
                <a:gd name="T39" fmla="*/ 2147483646 h 56"/>
                <a:gd name="T40" fmla="*/ 2147483646 w 52"/>
                <a:gd name="T41" fmla="*/ 2147483646 h 56"/>
                <a:gd name="T42" fmla="*/ 2147483646 w 52"/>
                <a:gd name="T43" fmla="*/ 2147483646 h 56"/>
                <a:gd name="T44" fmla="*/ 2147483646 w 52"/>
                <a:gd name="T45" fmla="*/ 2147483646 h 56"/>
                <a:gd name="T46" fmla="*/ 2147483646 w 52"/>
                <a:gd name="T47" fmla="*/ 0 h 56"/>
                <a:gd name="T48" fmla="*/ 2147483646 w 52"/>
                <a:gd name="T49" fmla="*/ 2147483646 h 56"/>
                <a:gd name="T50" fmla="*/ 2147483646 w 52"/>
                <a:gd name="T51" fmla="*/ 2147483646 h 56"/>
                <a:gd name="T52" fmla="*/ 2147483646 w 52"/>
                <a:gd name="T53" fmla="*/ 2147483646 h 56"/>
                <a:gd name="T54" fmla="*/ 2147483646 w 52"/>
                <a:gd name="T55" fmla="*/ 2147483646 h 56"/>
                <a:gd name="T56" fmla="*/ 2147483646 w 52"/>
                <a:gd name="T57" fmla="*/ 2147483646 h 56"/>
                <a:gd name="T58" fmla="*/ 2147483646 w 52"/>
                <a:gd name="T59" fmla="*/ 2147483646 h 56"/>
                <a:gd name="T60" fmla="*/ 2147483646 w 52"/>
                <a:gd name="T61" fmla="*/ 2147483646 h 56"/>
                <a:gd name="T62" fmla="*/ 2147483646 w 52"/>
                <a:gd name="T63" fmla="*/ 2147483646 h 56"/>
                <a:gd name="T64" fmla="*/ 2147483646 w 52"/>
                <a:gd name="T65" fmla="*/ 2147483646 h 56"/>
                <a:gd name="T66" fmla="*/ 2147483646 w 52"/>
                <a:gd name="T67" fmla="*/ 2147483646 h 56"/>
                <a:gd name="T68" fmla="*/ 2147483646 w 52"/>
                <a:gd name="T69" fmla="*/ 2147483646 h 56"/>
                <a:gd name="T70" fmla="*/ 2147483646 w 52"/>
                <a:gd name="T71" fmla="*/ 2147483646 h 56"/>
                <a:gd name="T72" fmla="*/ 2147483646 w 52"/>
                <a:gd name="T73" fmla="*/ 2147483646 h 56"/>
                <a:gd name="T74" fmla="*/ 2147483646 w 52"/>
                <a:gd name="T75" fmla="*/ 2147483646 h 56"/>
                <a:gd name="T76" fmla="*/ 2147483646 w 52"/>
                <a:gd name="T77" fmla="*/ 2147483646 h 56"/>
                <a:gd name="T78" fmla="*/ 2147483646 w 52"/>
                <a:gd name="T79" fmla="*/ 2147483646 h 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2" h="56">
                  <a:moveTo>
                    <a:pt x="18" y="12"/>
                  </a:moveTo>
                  <a:lnTo>
                    <a:pt x="18" y="12"/>
                  </a:lnTo>
                  <a:lnTo>
                    <a:pt x="24" y="12"/>
                  </a:lnTo>
                  <a:lnTo>
                    <a:pt x="30" y="12"/>
                  </a:lnTo>
                  <a:lnTo>
                    <a:pt x="32" y="14"/>
                  </a:lnTo>
                  <a:lnTo>
                    <a:pt x="34" y="16"/>
                  </a:lnTo>
                  <a:lnTo>
                    <a:pt x="34" y="20"/>
                  </a:lnTo>
                  <a:lnTo>
                    <a:pt x="20" y="24"/>
                  </a:lnTo>
                  <a:lnTo>
                    <a:pt x="8" y="28"/>
                  </a:lnTo>
                  <a:lnTo>
                    <a:pt x="6" y="30"/>
                  </a:lnTo>
                  <a:lnTo>
                    <a:pt x="2" y="32"/>
                  </a:lnTo>
                  <a:lnTo>
                    <a:pt x="0" y="40"/>
                  </a:lnTo>
                  <a:lnTo>
                    <a:pt x="2" y="48"/>
                  </a:lnTo>
                  <a:lnTo>
                    <a:pt x="6" y="52"/>
                  </a:lnTo>
                  <a:lnTo>
                    <a:pt x="12" y="56"/>
                  </a:lnTo>
                  <a:lnTo>
                    <a:pt x="18" y="56"/>
                  </a:lnTo>
                  <a:lnTo>
                    <a:pt x="28" y="56"/>
                  </a:lnTo>
                  <a:lnTo>
                    <a:pt x="36" y="50"/>
                  </a:lnTo>
                  <a:lnTo>
                    <a:pt x="36" y="52"/>
                  </a:lnTo>
                  <a:lnTo>
                    <a:pt x="38" y="56"/>
                  </a:lnTo>
                  <a:lnTo>
                    <a:pt x="52" y="56"/>
                  </a:lnTo>
                  <a:lnTo>
                    <a:pt x="48" y="48"/>
                  </a:lnTo>
                  <a:lnTo>
                    <a:pt x="48" y="38"/>
                  </a:lnTo>
                  <a:lnTo>
                    <a:pt x="48" y="22"/>
                  </a:lnTo>
                  <a:lnTo>
                    <a:pt x="48" y="14"/>
                  </a:lnTo>
                  <a:lnTo>
                    <a:pt x="46" y="8"/>
                  </a:lnTo>
                  <a:lnTo>
                    <a:pt x="44" y="6"/>
                  </a:lnTo>
                  <a:lnTo>
                    <a:pt x="40" y="2"/>
                  </a:lnTo>
                  <a:lnTo>
                    <a:pt x="34" y="2"/>
                  </a:lnTo>
                  <a:lnTo>
                    <a:pt x="26" y="0"/>
                  </a:lnTo>
                  <a:lnTo>
                    <a:pt x="16" y="2"/>
                  </a:lnTo>
                  <a:lnTo>
                    <a:pt x="10" y="4"/>
                  </a:lnTo>
                  <a:lnTo>
                    <a:pt x="4" y="10"/>
                  </a:lnTo>
                  <a:lnTo>
                    <a:pt x="2" y="16"/>
                  </a:lnTo>
                  <a:lnTo>
                    <a:pt x="14" y="18"/>
                  </a:lnTo>
                  <a:lnTo>
                    <a:pt x="18" y="12"/>
                  </a:lnTo>
                  <a:close/>
                  <a:moveTo>
                    <a:pt x="34" y="32"/>
                  </a:moveTo>
                  <a:lnTo>
                    <a:pt x="34" y="32"/>
                  </a:lnTo>
                  <a:lnTo>
                    <a:pt x="34" y="40"/>
                  </a:lnTo>
                  <a:lnTo>
                    <a:pt x="30" y="44"/>
                  </a:lnTo>
                  <a:lnTo>
                    <a:pt x="26" y="46"/>
                  </a:lnTo>
                  <a:lnTo>
                    <a:pt x="22" y="46"/>
                  </a:lnTo>
                  <a:lnTo>
                    <a:pt x="20" y="46"/>
                  </a:lnTo>
                  <a:lnTo>
                    <a:pt x="18" y="44"/>
                  </a:lnTo>
                  <a:lnTo>
                    <a:pt x="14" y="40"/>
                  </a:lnTo>
                  <a:lnTo>
                    <a:pt x="16" y="36"/>
                  </a:lnTo>
                  <a:lnTo>
                    <a:pt x="18" y="34"/>
                  </a:lnTo>
                  <a:lnTo>
                    <a:pt x="26" y="32"/>
                  </a:lnTo>
                  <a:lnTo>
                    <a:pt x="34" y="30"/>
                  </a:lnTo>
                  <a:lnTo>
                    <a:pt x="34" y="32"/>
                  </a:lnTo>
                  <a:close/>
                </a:path>
              </a:pathLst>
            </a:custGeom>
            <a:solidFill>
              <a:srgbClr val="000000"/>
            </a:solidFill>
            <a:ln w="9525">
              <a:noFill/>
              <a:round/>
              <a:headEnd/>
              <a:tailEnd/>
            </a:ln>
          </p:spPr>
          <p:txBody>
            <a:bodyPr/>
            <a:lstStyle/>
            <a:p>
              <a:endParaRPr lang="en-IN"/>
            </a:p>
          </p:txBody>
        </p:sp>
        <p:sp>
          <p:nvSpPr>
            <p:cNvPr id="113719" name="Freeform 68"/>
            <p:cNvSpPr>
              <a:spLocks/>
            </p:cNvSpPr>
            <p:nvPr/>
          </p:nvSpPr>
          <p:spPr bwMode="auto">
            <a:xfrm>
              <a:off x="757238" y="6205538"/>
              <a:ext cx="127000" cy="88900"/>
            </a:xfrm>
            <a:custGeom>
              <a:avLst/>
              <a:gdLst>
                <a:gd name="T0" fmla="*/ 0 w 80"/>
                <a:gd name="T1" fmla="*/ 2147483646 h 56"/>
                <a:gd name="T2" fmla="*/ 2147483646 w 80"/>
                <a:gd name="T3" fmla="*/ 2147483646 h 56"/>
                <a:gd name="T4" fmla="*/ 2147483646 w 80"/>
                <a:gd name="T5" fmla="*/ 2147483646 h 56"/>
                <a:gd name="T6" fmla="*/ 2147483646 w 80"/>
                <a:gd name="T7" fmla="*/ 2147483646 h 56"/>
                <a:gd name="T8" fmla="*/ 2147483646 w 80"/>
                <a:gd name="T9" fmla="*/ 2147483646 h 56"/>
                <a:gd name="T10" fmla="*/ 2147483646 w 80"/>
                <a:gd name="T11" fmla="*/ 2147483646 h 56"/>
                <a:gd name="T12" fmla="*/ 2147483646 w 80"/>
                <a:gd name="T13" fmla="*/ 2147483646 h 56"/>
                <a:gd name="T14" fmla="*/ 2147483646 w 80"/>
                <a:gd name="T15" fmla="*/ 2147483646 h 56"/>
                <a:gd name="T16" fmla="*/ 2147483646 w 80"/>
                <a:gd name="T17" fmla="*/ 2147483646 h 56"/>
                <a:gd name="T18" fmla="*/ 2147483646 w 80"/>
                <a:gd name="T19" fmla="*/ 2147483646 h 56"/>
                <a:gd name="T20" fmla="*/ 2147483646 w 80"/>
                <a:gd name="T21" fmla="*/ 2147483646 h 56"/>
                <a:gd name="T22" fmla="*/ 2147483646 w 80"/>
                <a:gd name="T23" fmla="*/ 2147483646 h 56"/>
                <a:gd name="T24" fmla="*/ 2147483646 w 80"/>
                <a:gd name="T25" fmla="*/ 2147483646 h 56"/>
                <a:gd name="T26" fmla="*/ 2147483646 w 80"/>
                <a:gd name="T27" fmla="*/ 2147483646 h 56"/>
                <a:gd name="T28" fmla="*/ 2147483646 w 80"/>
                <a:gd name="T29" fmla="*/ 2147483646 h 56"/>
                <a:gd name="T30" fmla="*/ 2147483646 w 80"/>
                <a:gd name="T31" fmla="*/ 2147483646 h 56"/>
                <a:gd name="T32" fmla="*/ 2147483646 w 80"/>
                <a:gd name="T33" fmla="*/ 2147483646 h 56"/>
                <a:gd name="T34" fmla="*/ 2147483646 w 80"/>
                <a:gd name="T35" fmla="*/ 2147483646 h 56"/>
                <a:gd name="T36" fmla="*/ 2147483646 w 80"/>
                <a:gd name="T37" fmla="*/ 2147483646 h 56"/>
                <a:gd name="T38" fmla="*/ 2147483646 w 80"/>
                <a:gd name="T39" fmla="*/ 2147483646 h 56"/>
                <a:gd name="T40" fmla="*/ 2147483646 w 80"/>
                <a:gd name="T41" fmla="*/ 2147483646 h 56"/>
                <a:gd name="T42" fmla="*/ 2147483646 w 80"/>
                <a:gd name="T43" fmla="*/ 2147483646 h 56"/>
                <a:gd name="T44" fmla="*/ 2147483646 w 80"/>
                <a:gd name="T45" fmla="*/ 2147483646 h 56"/>
                <a:gd name="T46" fmla="*/ 2147483646 w 80"/>
                <a:gd name="T47" fmla="*/ 2147483646 h 56"/>
                <a:gd name="T48" fmla="*/ 2147483646 w 80"/>
                <a:gd name="T49" fmla="*/ 2147483646 h 56"/>
                <a:gd name="T50" fmla="*/ 2147483646 w 80"/>
                <a:gd name="T51" fmla="*/ 2147483646 h 56"/>
                <a:gd name="T52" fmla="*/ 2147483646 w 80"/>
                <a:gd name="T53" fmla="*/ 2147483646 h 56"/>
                <a:gd name="T54" fmla="*/ 2147483646 w 80"/>
                <a:gd name="T55" fmla="*/ 2147483646 h 56"/>
                <a:gd name="T56" fmla="*/ 2147483646 w 80"/>
                <a:gd name="T57" fmla="*/ 2147483646 h 56"/>
                <a:gd name="T58" fmla="*/ 2147483646 w 80"/>
                <a:gd name="T59" fmla="*/ 2147483646 h 56"/>
                <a:gd name="T60" fmla="*/ 2147483646 w 80"/>
                <a:gd name="T61" fmla="*/ 2147483646 h 56"/>
                <a:gd name="T62" fmla="*/ 2147483646 w 80"/>
                <a:gd name="T63" fmla="*/ 2147483646 h 56"/>
                <a:gd name="T64" fmla="*/ 2147483646 w 80"/>
                <a:gd name="T65" fmla="*/ 2147483646 h 56"/>
                <a:gd name="T66" fmla="*/ 2147483646 w 80"/>
                <a:gd name="T67" fmla="*/ 2147483646 h 56"/>
                <a:gd name="T68" fmla="*/ 2147483646 w 80"/>
                <a:gd name="T69" fmla="*/ 2147483646 h 56"/>
                <a:gd name="T70" fmla="*/ 2147483646 w 80"/>
                <a:gd name="T71" fmla="*/ 2147483646 h 56"/>
                <a:gd name="T72" fmla="*/ 2147483646 w 80"/>
                <a:gd name="T73" fmla="*/ 2147483646 h 56"/>
                <a:gd name="T74" fmla="*/ 2147483646 w 80"/>
                <a:gd name="T75" fmla="*/ 2147483646 h 56"/>
                <a:gd name="T76" fmla="*/ 2147483646 w 80"/>
                <a:gd name="T77" fmla="*/ 2147483646 h 56"/>
                <a:gd name="T78" fmla="*/ 2147483646 w 80"/>
                <a:gd name="T79" fmla="*/ 0 h 56"/>
                <a:gd name="T80" fmla="*/ 2147483646 w 80"/>
                <a:gd name="T81" fmla="*/ 0 h 56"/>
                <a:gd name="T82" fmla="*/ 2147483646 w 80"/>
                <a:gd name="T83" fmla="*/ 2147483646 h 56"/>
                <a:gd name="T84" fmla="*/ 2147483646 w 80"/>
                <a:gd name="T85" fmla="*/ 2147483646 h 56"/>
                <a:gd name="T86" fmla="*/ 2147483646 w 80"/>
                <a:gd name="T87" fmla="*/ 2147483646 h 56"/>
                <a:gd name="T88" fmla="*/ 2147483646 w 80"/>
                <a:gd name="T89" fmla="*/ 2147483646 h 56"/>
                <a:gd name="T90" fmla="*/ 2147483646 w 80"/>
                <a:gd name="T91" fmla="*/ 2147483646 h 56"/>
                <a:gd name="T92" fmla="*/ 2147483646 w 80"/>
                <a:gd name="T93" fmla="*/ 2147483646 h 56"/>
                <a:gd name="T94" fmla="*/ 2147483646 w 80"/>
                <a:gd name="T95" fmla="*/ 2147483646 h 56"/>
                <a:gd name="T96" fmla="*/ 2147483646 w 80"/>
                <a:gd name="T97" fmla="*/ 0 h 56"/>
                <a:gd name="T98" fmla="*/ 2147483646 w 80"/>
                <a:gd name="T99" fmla="*/ 0 h 56"/>
                <a:gd name="T100" fmla="*/ 2147483646 w 80"/>
                <a:gd name="T101" fmla="*/ 2147483646 h 56"/>
                <a:gd name="T102" fmla="*/ 2147483646 w 80"/>
                <a:gd name="T103" fmla="*/ 2147483646 h 56"/>
                <a:gd name="T104" fmla="*/ 2147483646 w 80"/>
                <a:gd name="T105" fmla="*/ 2147483646 h 56"/>
                <a:gd name="T106" fmla="*/ 0 w 80"/>
                <a:gd name="T107" fmla="*/ 2147483646 h 56"/>
                <a:gd name="T108" fmla="*/ 0 w 80"/>
                <a:gd name="T109" fmla="*/ 2147483646 h 56"/>
                <a:gd name="T110" fmla="*/ 0 w 80"/>
                <a:gd name="T111" fmla="*/ 2147483646 h 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0" h="56">
                  <a:moveTo>
                    <a:pt x="0" y="56"/>
                  </a:moveTo>
                  <a:lnTo>
                    <a:pt x="14" y="56"/>
                  </a:lnTo>
                  <a:lnTo>
                    <a:pt x="14" y="30"/>
                  </a:lnTo>
                  <a:lnTo>
                    <a:pt x="16" y="18"/>
                  </a:lnTo>
                  <a:lnTo>
                    <a:pt x="20" y="14"/>
                  </a:lnTo>
                  <a:lnTo>
                    <a:pt x="26" y="12"/>
                  </a:lnTo>
                  <a:lnTo>
                    <a:pt x="30" y="12"/>
                  </a:lnTo>
                  <a:lnTo>
                    <a:pt x="32" y="16"/>
                  </a:lnTo>
                  <a:lnTo>
                    <a:pt x="32" y="26"/>
                  </a:lnTo>
                  <a:lnTo>
                    <a:pt x="32" y="56"/>
                  </a:lnTo>
                  <a:lnTo>
                    <a:pt x="48" y="56"/>
                  </a:lnTo>
                  <a:lnTo>
                    <a:pt x="48" y="30"/>
                  </a:lnTo>
                  <a:lnTo>
                    <a:pt x="48" y="18"/>
                  </a:lnTo>
                  <a:lnTo>
                    <a:pt x="52" y="14"/>
                  </a:lnTo>
                  <a:lnTo>
                    <a:pt x="58" y="12"/>
                  </a:lnTo>
                  <a:lnTo>
                    <a:pt x="62" y="12"/>
                  </a:lnTo>
                  <a:lnTo>
                    <a:pt x="64" y="14"/>
                  </a:lnTo>
                  <a:lnTo>
                    <a:pt x="66" y="24"/>
                  </a:lnTo>
                  <a:lnTo>
                    <a:pt x="66" y="56"/>
                  </a:lnTo>
                  <a:lnTo>
                    <a:pt x="80" y="56"/>
                  </a:lnTo>
                  <a:lnTo>
                    <a:pt x="80" y="22"/>
                  </a:lnTo>
                  <a:lnTo>
                    <a:pt x="78" y="10"/>
                  </a:lnTo>
                  <a:lnTo>
                    <a:pt x="76" y="6"/>
                  </a:lnTo>
                  <a:lnTo>
                    <a:pt x="72" y="2"/>
                  </a:lnTo>
                  <a:lnTo>
                    <a:pt x="68" y="2"/>
                  </a:lnTo>
                  <a:lnTo>
                    <a:pt x="62" y="0"/>
                  </a:lnTo>
                  <a:lnTo>
                    <a:pt x="54" y="2"/>
                  </a:lnTo>
                  <a:lnTo>
                    <a:pt x="46" y="10"/>
                  </a:lnTo>
                  <a:lnTo>
                    <a:pt x="42" y="6"/>
                  </a:lnTo>
                  <a:lnTo>
                    <a:pt x="40" y="2"/>
                  </a:lnTo>
                  <a:lnTo>
                    <a:pt x="30" y="0"/>
                  </a:lnTo>
                  <a:lnTo>
                    <a:pt x="22" y="2"/>
                  </a:lnTo>
                  <a:lnTo>
                    <a:pt x="14" y="10"/>
                  </a:lnTo>
                  <a:lnTo>
                    <a:pt x="14" y="2"/>
                  </a:lnTo>
                  <a:lnTo>
                    <a:pt x="0" y="2"/>
                  </a:lnTo>
                  <a:lnTo>
                    <a:pt x="0" y="56"/>
                  </a:lnTo>
                  <a:close/>
                </a:path>
              </a:pathLst>
            </a:custGeom>
            <a:solidFill>
              <a:srgbClr val="000000"/>
            </a:solidFill>
            <a:ln w="9525">
              <a:noFill/>
              <a:round/>
              <a:headEnd/>
              <a:tailEnd/>
            </a:ln>
          </p:spPr>
          <p:txBody>
            <a:bodyPr/>
            <a:lstStyle/>
            <a:p>
              <a:endParaRPr lang="en-IN"/>
            </a:p>
          </p:txBody>
        </p:sp>
        <p:sp>
          <p:nvSpPr>
            <p:cNvPr id="113720" name="Freeform 69"/>
            <p:cNvSpPr>
              <a:spLocks/>
            </p:cNvSpPr>
            <p:nvPr/>
          </p:nvSpPr>
          <p:spPr bwMode="auto">
            <a:xfrm>
              <a:off x="1370013" y="6173788"/>
              <a:ext cx="50800" cy="120650"/>
            </a:xfrm>
            <a:custGeom>
              <a:avLst/>
              <a:gdLst>
                <a:gd name="T0" fmla="*/ 2147483646 w 32"/>
                <a:gd name="T1" fmla="*/ 0 h 76"/>
                <a:gd name="T2" fmla="*/ 2147483646 w 32"/>
                <a:gd name="T3" fmla="*/ 0 h 76"/>
                <a:gd name="T4" fmla="*/ 2147483646 w 32"/>
                <a:gd name="T5" fmla="*/ 0 h 76"/>
                <a:gd name="T6" fmla="*/ 2147483646 w 32"/>
                <a:gd name="T7" fmla="*/ 2147483646 h 76"/>
                <a:gd name="T8" fmla="*/ 2147483646 w 32"/>
                <a:gd name="T9" fmla="*/ 2147483646 h 76"/>
                <a:gd name="T10" fmla="*/ 2147483646 w 32"/>
                <a:gd name="T11" fmla="*/ 2147483646 h 76"/>
                <a:gd name="T12" fmla="*/ 0 w 32"/>
                <a:gd name="T13" fmla="*/ 2147483646 h 76"/>
                <a:gd name="T14" fmla="*/ 0 w 32"/>
                <a:gd name="T15" fmla="*/ 2147483646 h 76"/>
                <a:gd name="T16" fmla="*/ 0 w 32"/>
                <a:gd name="T17" fmla="*/ 2147483646 h 76"/>
                <a:gd name="T18" fmla="*/ 2147483646 w 32"/>
                <a:gd name="T19" fmla="*/ 2147483646 h 76"/>
                <a:gd name="T20" fmla="*/ 2147483646 w 32"/>
                <a:gd name="T21" fmla="*/ 2147483646 h 76"/>
                <a:gd name="T22" fmla="*/ 2147483646 w 32"/>
                <a:gd name="T23" fmla="*/ 2147483646 h 76"/>
                <a:gd name="T24" fmla="*/ 2147483646 w 32"/>
                <a:gd name="T25" fmla="*/ 2147483646 h 76"/>
                <a:gd name="T26" fmla="*/ 2147483646 w 32"/>
                <a:gd name="T27" fmla="*/ 0 h 76"/>
                <a:gd name="T28" fmla="*/ 2147483646 w 32"/>
                <a:gd name="T29" fmla="*/ 0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 h="76">
                  <a:moveTo>
                    <a:pt x="32" y="0"/>
                  </a:moveTo>
                  <a:lnTo>
                    <a:pt x="20" y="0"/>
                  </a:lnTo>
                  <a:lnTo>
                    <a:pt x="16" y="8"/>
                  </a:lnTo>
                  <a:lnTo>
                    <a:pt x="12" y="12"/>
                  </a:lnTo>
                  <a:lnTo>
                    <a:pt x="0" y="20"/>
                  </a:lnTo>
                  <a:lnTo>
                    <a:pt x="0" y="32"/>
                  </a:lnTo>
                  <a:lnTo>
                    <a:pt x="10" y="28"/>
                  </a:lnTo>
                  <a:lnTo>
                    <a:pt x="18" y="22"/>
                  </a:lnTo>
                  <a:lnTo>
                    <a:pt x="18" y="76"/>
                  </a:lnTo>
                  <a:lnTo>
                    <a:pt x="32" y="76"/>
                  </a:lnTo>
                  <a:lnTo>
                    <a:pt x="32" y="0"/>
                  </a:lnTo>
                  <a:close/>
                </a:path>
              </a:pathLst>
            </a:custGeom>
            <a:solidFill>
              <a:srgbClr val="000000"/>
            </a:solidFill>
            <a:ln w="9525">
              <a:noFill/>
              <a:round/>
              <a:headEnd/>
              <a:tailEnd/>
            </a:ln>
          </p:spPr>
          <p:txBody>
            <a:bodyPr/>
            <a:lstStyle/>
            <a:p>
              <a:endParaRPr lang="en-IN"/>
            </a:p>
          </p:txBody>
        </p:sp>
        <p:sp>
          <p:nvSpPr>
            <p:cNvPr id="113721" name="Freeform 70"/>
            <p:cNvSpPr>
              <a:spLocks/>
            </p:cNvSpPr>
            <p:nvPr/>
          </p:nvSpPr>
          <p:spPr bwMode="auto">
            <a:xfrm>
              <a:off x="1452563" y="6173788"/>
              <a:ext cx="79375" cy="120650"/>
            </a:xfrm>
            <a:custGeom>
              <a:avLst/>
              <a:gdLst>
                <a:gd name="T0" fmla="*/ 2147483646 w 50"/>
                <a:gd name="T1" fmla="*/ 2147483646 h 76"/>
                <a:gd name="T2" fmla="*/ 2147483646 w 50"/>
                <a:gd name="T3" fmla="*/ 2147483646 h 76"/>
                <a:gd name="T4" fmla="*/ 2147483646 w 50"/>
                <a:gd name="T5" fmla="*/ 2147483646 h 76"/>
                <a:gd name="T6" fmla="*/ 2147483646 w 50"/>
                <a:gd name="T7" fmla="*/ 2147483646 h 76"/>
                <a:gd name="T8" fmla="*/ 2147483646 w 50"/>
                <a:gd name="T9" fmla="*/ 2147483646 h 76"/>
                <a:gd name="T10" fmla="*/ 2147483646 w 50"/>
                <a:gd name="T11" fmla="*/ 2147483646 h 76"/>
                <a:gd name="T12" fmla="*/ 2147483646 w 50"/>
                <a:gd name="T13" fmla="*/ 2147483646 h 76"/>
                <a:gd name="T14" fmla="*/ 2147483646 w 50"/>
                <a:gd name="T15" fmla="*/ 2147483646 h 76"/>
                <a:gd name="T16" fmla="*/ 2147483646 w 50"/>
                <a:gd name="T17" fmla="*/ 2147483646 h 76"/>
                <a:gd name="T18" fmla="*/ 2147483646 w 50"/>
                <a:gd name="T19" fmla="*/ 2147483646 h 76"/>
                <a:gd name="T20" fmla="*/ 2147483646 w 50"/>
                <a:gd name="T21" fmla="*/ 2147483646 h 76"/>
                <a:gd name="T22" fmla="*/ 2147483646 w 50"/>
                <a:gd name="T23" fmla="*/ 2147483646 h 76"/>
                <a:gd name="T24" fmla="*/ 2147483646 w 50"/>
                <a:gd name="T25" fmla="*/ 2147483646 h 76"/>
                <a:gd name="T26" fmla="*/ 2147483646 w 50"/>
                <a:gd name="T27" fmla="*/ 2147483646 h 76"/>
                <a:gd name="T28" fmla="*/ 2147483646 w 50"/>
                <a:gd name="T29" fmla="*/ 2147483646 h 76"/>
                <a:gd name="T30" fmla="*/ 2147483646 w 50"/>
                <a:gd name="T31" fmla="*/ 2147483646 h 76"/>
                <a:gd name="T32" fmla="*/ 2147483646 w 50"/>
                <a:gd name="T33" fmla="*/ 0 h 76"/>
                <a:gd name="T34" fmla="*/ 2147483646 w 50"/>
                <a:gd name="T35" fmla="*/ 0 h 76"/>
                <a:gd name="T36" fmla="*/ 2147483646 w 50"/>
                <a:gd name="T37" fmla="*/ 2147483646 h 76"/>
                <a:gd name="T38" fmla="*/ 2147483646 w 50"/>
                <a:gd name="T39" fmla="*/ 2147483646 h 76"/>
                <a:gd name="T40" fmla="*/ 2147483646 w 50"/>
                <a:gd name="T41" fmla="*/ 2147483646 h 76"/>
                <a:gd name="T42" fmla="*/ 2147483646 w 50"/>
                <a:gd name="T43" fmla="*/ 2147483646 h 76"/>
                <a:gd name="T44" fmla="*/ 2147483646 w 50"/>
                <a:gd name="T45" fmla="*/ 2147483646 h 76"/>
                <a:gd name="T46" fmla="*/ 2147483646 w 50"/>
                <a:gd name="T47" fmla="*/ 2147483646 h 76"/>
                <a:gd name="T48" fmla="*/ 2147483646 w 50"/>
                <a:gd name="T49" fmla="*/ 2147483646 h 76"/>
                <a:gd name="T50" fmla="*/ 2147483646 w 50"/>
                <a:gd name="T51" fmla="*/ 2147483646 h 76"/>
                <a:gd name="T52" fmla="*/ 2147483646 w 50"/>
                <a:gd name="T53" fmla="*/ 2147483646 h 76"/>
                <a:gd name="T54" fmla="*/ 2147483646 w 50"/>
                <a:gd name="T55" fmla="*/ 2147483646 h 76"/>
                <a:gd name="T56" fmla="*/ 2147483646 w 50"/>
                <a:gd name="T57" fmla="*/ 2147483646 h 76"/>
                <a:gd name="T58" fmla="*/ 2147483646 w 50"/>
                <a:gd name="T59" fmla="*/ 2147483646 h 76"/>
                <a:gd name="T60" fmla="*/ 2147483646 w 50"/>
                <a:gd name="T61" fmla="*/ 2147483646 h 76"/>
                <a:gd name="T62" fmla="*/ 2147483646 w 50"/>
                <a:gd name="T63" fmla="*/ 2147483646 h 76"/>
                <a:gd name="T64" fmla="*/ 2147483646 w 50"/>
                <a:gd name="T65" fmla="*/ 2147483646 h 76"/>
                <a:gd name="T66" fmla="*/ 2147483646 w 50"/>
                <a:gd name="T67" fmla="*/ 2147483646 h 76"/>
                <a:gd name="T68" fmla="*/ 2147483646 w 50"/>
                <a:gd name="T69" fmla="*/ 2147483646 h 76"/>
                <a:gd name="T70" fmla="*/ 2147483646 w 50"/>
                <a:gd name="T71" fmla="*/ 2147483646 h 76"/>
                <a:gd name="T72" fmla="*/ 2147483646 w 50"/>
                <a:gd name="T73" fmla="*/ 2147483646 h 76"/>
                <a:gd name="T74" fmla="*/ 2147483646 w 50"/>
                <a:gd name="T75" fmla="*/ 2147483646 h 76"/>
                <a:gd name="T76" fmla="*/ 2147483646 w 50"/>
                <a:gd name="T77" fmla="*/ 2147483646 h 76"/>
                <a:gd name="T78" fmla="*/ 2147483646 w 50"/>
                <a:gd name="T79" fmla="*/ 2147483646 h 76"/>
                <a:gd name="T80" fmla="*/ 2147483646 w 50"/>
                <a:gd name="T81" fmla="*/ 2147483646 h 76"/>
                <a:gd name="T82" fmla="*/ 2147483646 w 50"/>
                <a:gd name="T83" fmla="*/ 2147483646 h 76"/>
                <a:gd name="T84" fmla="*/ 2147483646 w 50"/>
                <a:gd name="T85" fmla="*/ 2147483646 h 76"/>
                <a:gd name="T86" fmla="*/ 2147483646 w 50"/>
                <a:gd name="T87" fmla="*/ 2147483646 h 76"/>
                <a:gd name="T88" fmla="*/ 2147483646 w 50"/>
                <a:gd name="T89" fmla="*/ 2147483646 h 76"/>
                <a:gd name="T90" fmla="*/ 2147483646 w 50"/>
                <a:gd name="T91" fmla="*/ 2147483646 h 76"/>
                <a:gd name="T92" fmla="*/ 0 w 50"/>
                <a:gd name="T93" fmla="*/ 2147483646 h 76"/>
                <a:gd name="T94" fmla="*/ 2147483646 w 50"/>
                <a:gd name="T95" fmla="*/ 2147483646 h 76"/>
                <a:gd name="T96" fmla="*/ 2147483646 w 50"/>
                <a:gd name="T97" fmla="*/ 2147483646 h 76"/>
                <a:gd name="T98" fmla="*/ 2147483646 w 50"/>
                <a:gd name="T99" fmla="*/ 2147483646 h 76"/>
                <a:gd name="T100" fmla="*/ 2147483646 w 50"/>
                <a:gd name="T101" fmla="*/ 2147483646 h 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 h="76">
                  <a:moveTo>
                    <a:pt x="22" y="62"/>
                  </a:moveTo>
                  <a:lnTo>
                    <a:pt x="22" y="62"/>
                  </a:lnTo>
                  <a:lnTo>
                    <a:pt x="24" y="58"/>
                  </a:lnTo>
                  <a:lnTo>
                    <a:pt x="32" y="50"/>
                  </a:lnTo>
                  <a:lnTo>
                    <a:pt x="42" y="40"/>
                  </a:lnTo>
                  <a:lnTo>
                    <a:pt x="48" y="32"/>
                  </a:lnTo>
                  <a:lnTo>
                    <a:pt x="50" y="22"/>
                  </a:lnTo>
                  <a:lnTo>
                    <a:pt x="48" y="14"/>
                  </a:lnTo>
                  <a:lnTo>
                    <a:pt x="44" y="6"/>
                  </a:lnTo>
                  <a:lnTo>
                    <a:pt x="36" y="2"/>
                  </a:lnTo>
                  <a:lnTo>
                    <a:pt x="26" y="0"/>
                  </a:lnTo>
                  <a:lnTo>
                    <a:pt x="16" y="2"/>
                  </a:lnTo>
                  <a:lnTo>
                    <a:pt x="10" y="6"/>
                  </a:lnTo>
                  <a:lnTo>
                    <a:pt x="4" y="12"/>
                  </a:lnTo>
                  <a:lnTo>
                    <a:pt x="2" y="22"/>
                  </a:lnTo>
                  <a:lnTo>
                    <a:pt x="16" y="24"/>
                  </a:lnTo>
                  <a:lnTo>
                    <a:pt x="16" y="20"/>
                  </a:lnTo>
                  <a:lnTo>
                    <a:pt x="18" y="16"/>
                  </a:lnTo>
                  <a:lnTo>
                    <a:pt x="22" y="14"/>
                  </a:lnTo>
                  <a:lnTo>
                    <a:pt x="26" y="12"/>
                  </a:lnTo>
                  <a:lnTo>
                    <a:pt x="30" y="14"/>
                  </a:lnTo>
                  <a:lnTo>
                    <a:pt x="32" y="16"/>
                  </a:lnTo>
                  <a:lnTo>
                    <a:pt x="34" y="18"/>
                  </a:lnTo>
                  <a:lnTo>
                    <a:pt x="36" y="22"/>
                  </a:lnTo>
                  <a:lnTo>
                    <a:pt x="34" y="26"/>
                  </a:lnTo>
                  <a:lnTo>
                    <a:pt x="32" y="32"/>
                  </a:lnTo>
                  <a:lnTo>
                    <a:pt x="20" y="44"/>
                  </a:lnTo>
                  <a:lnTo>
                    <a:pt x="10" y="54"/>
                  </a:lnTo>
                  <a:lnTo>
                    <a:pt x="4" y="62"/>
                  </a:lnTo>
                  <a:lnTo>
                    <a:pt x="2" y="68"/>
                  </a:lnTo>
                  <a:lnTo>
                    <a:pt x="0" y="76"/>
                  </a:lnTo>
                  <a:lnTo>
                    <a:pt x="50" y="76"/>
                  </a:lnTo>
                  <a:lnTo>
                    <a:pt x="50" y="62"/>
                  </a:lnTo>
                  <a:lnTo>
                    <a:pt x="22" y="62"/>
                  </a:lnTo>
                  <a:close/>
                </a:path>
              </a:pathLst>
            </a:custGeom>
            <a:solidFill>
              <a:srgbClr val="000000"/>
            </a:solidFill>
            <a:ln w="9525">
              <a:noFill/>
              <a:round/>
              <a:headEnd/>
              <a:tailEnd/>
            </a:ln>
          </p:spPr>
          <p:txBody>
            <a:bodyPr/>
            <a:lstStyle/>
            <a:p>
              <a:endParaRPr lang="en-IN"/>
            </a:p>
          </p:txBody>
        </p:sp>
        <p:sp>
          <p:nvSpPr>
            <p:cNvPr id="113722" name="Freeform 71"/>
            <p:cNvSpPr>
              <a:spLocks noEditPoints="1"/>
            </p:cNvSpPr>
            <p:nvPr/>
          </p:nvSpPr>
          <p:spPr bwMode="auto">
            <a:xfrm>
              <a:off x="1598613" y="6205538"/>
              <a:ext cx="82550" cy="120650"/>
            </a:xfrm>
            <a:custGeom>
              <a:avLst/>
              <a:gdLst>
                <a:gd name="T0" fmla="*/ 0 w 52"/>
                <a:gd name="T1" fmla="*/ 2147483646 h 76"/>
                <a:gd name="T2" fmla="*/ 2147483646 w 52"/>
                <a:gd name="T3" fmla="*/ 2147483646 h 76"/>
                <a:gd name="T4" fmla="*/ 2147483646 w 52"/>
                <a:gd name="T5" fmla="*/ 2147483646 h 76"/>
                <a:gd name="T6" fmla="*/ 2147483646 w 52"/>
                <a:gd name="T7" fmla="*/ 2147483646 h 76"/>
                <a:gd name="T8" fmla="*/ 2147483646 w 52"/>
                <a:gd name="T9" fmla="*/ 2147483646 h 76"/>
                <a:gd name="T10" fmla="*/ 2147483646 w 52"/>
                <a:gd name="T11" fmla="*/ 2147483646 h 76"/>
                <a:gd name="T12" fmla="*/ 2147483646 w 52"/>
                <a:gd name="T13" fmla="*/ 2147483646 h 76"/>
                <a:gd name="T14" fmla="*/ 2147483646 w 52"/>
                <a:gd name="T15" fmla="*/ 2147483646 h 76"/>
                <a:gd name="T16" fmla="*/ 2147483646 w 52"/>
                <a:gd name="T17" fmla="*/ 2147483646 h 76"/>
                <a:gd name="T18" fmla="*/ 2147483646 w 52"/>
                <a:gd name="T19" fmla="*/ 2147483646 h 76"/>
                <a:gd name="T20" fmla="*/ 2147483646 w 52"/>
                <a:gd name="T21" fmla="*/ 2147483646 h 76"/>
                <a:gd name="T22" fmla="*/ 2147483646 w 52"/>
                <a:gd name="T23" fmla="*/ 2147483646 h 76"/>
                <a:gd name="T24" fmla="*/ 2147483646 w 52"/>
                <a:gd name="T25" fmla="*/ 2147483646 h 76"/>
                <a:gd name="T26" fmla="*/ 2147483646 w 52"/>
                <a:gd name="T27" fmla="*/ 2147483646 h 76"/>
                <a:gd name="T28" fmla="*/ 2147483646 w 52"/>
                <a:gd name="T29" fmla="*/ 2147483646 h 76"/>
                <a:gd name="T30" fmla="*/ 2147483646 w 52"/>
                <a:gd name="T31" fmla="*/ 2147483646 h 76"/>
                <a:gd name="T32" fmla="*/ 2147483646 w 52"/>
                <a:gd name="T33" fmla="*/ 2147483646 h 76"/>
                <a:gd name="T34" fmla="*/ 2147483646 w 52"/>
                <a:gd name="T35" fmla="*/ 2147483646 h 76"/>
                <a:gd name="T36" fmla="*/ 2147483646 w 52"/>
                <a:gd name="T37" fmla="*/ 0 h 76"/>
                <a:gd name="T38" fmla="*/ 2147483646 w 52"/>
                <a:gd name="T39" fmla="*/ 0 h 76"/>
                <a:gd name="T40" fmla="*/ 2147483646 w 52"/>
                <a:gd name="T41" fmla="*/ 2147483646 h 76"/>
                <a:gd name="T42" fmla="*/ 2147483646 w 52"/>
                <a:gd name="T43" fmla="*/ 2147483646 h 76"/>
                <a:gd name="T44" fmla="*/ 2147483646 w 52"/>
                <a:gd name="T45" fmla="*/ 2147483646 h 76"/>
                <a:gd name="T46" fmla="*/ 2147483646 w 52"/>
                <a:gd name="T47" fmla="*/ 2147483646 h 76"/>
                <a:gd name="T48" fmla="*/ 2147483646 w 52"/>
                <a:gd name="T49" fmla="*/ 2147483646 h 76"/>
                <a:gd name="T50" fmla="*/ 0 w 52"/>
                <a:gd name="T51" fmla="*/ 2147483646 h 76"/>
                <a:gd name="T52" fmla="*/ 0 w 52"/>
                <a:gd name="T53" fmla="*/ 2147483646 h 76"/>
                <a:gd name="T54" fmla="*/ 0 w 52"/>
                <a:gd name="T55" fmla="*/ 2147483646 h 76"/>
                <a:gd name="T56" fmla="*/ 2147483646 w 52"/>
                <a:gd name="T57" fmla="*/ 2147483646 h 76"/>
                <a:gd name="T58" fmla="*/ 2147483646 w 52"/>
                <a:gd name="T59" fmla="*/ 2147483646 h 76"/>
                <a:gd name="T60" fmla="*/ 2147483646 w 52"/>
                <a:gd name="T61" fmla="*/ 2147483646 h 76"/>
                <a:gd name="T62" fmla="*/ 2147483646 w 52"/>
                <a:gd name="T63" fmla="*/ 2147483646 h 76"/>
                <a:gd name="T64" fmla="*/ 2147483646 w 52"/>
                <a:gd name="T65" fmla="*/ 2147483646 h 76"/>
                <a:gd name="T66" fmla="*/ 2147483646 w 52"/>
                <a:gd name="T67" fmla="*/ 2147483646 h 76"/>
                <a:gd name="T68" fmla="*/ 2147483646 w 52"/>
                <a:gd name="T69" fmla="*/ 2147483646 h 76"/>
                <a:gd name="T70" fmla="*/ 2147483646 w 52"/>
                <a:gd name="T71" fmla="*/ 2147483646 h 76"/>
                <a:gd name="T72" fmla="*/ 2147483646 w 52"/>
                <a:gd name="T73" fmla="*/ 2147483646 h 76"/>
                <a:gd name="T74" fmla="*/ 2147483646 w 52"/>
                <a:gd name="T75" fmla="*/ 2147483646 h 76"/>
                <a:gd name="T76" fmla="*/ 2147483646 w 52"/>
                <a:gd name="T77" fmla="*/ 2147483646 h 76"/>
                <a:gd name="T78" fmla="*/ 2147483646 w 52"/>
                <a:gd name="T79" fmla="*/ 2147483646 h 76"/>
                <a:gd name="T80" fmla="*/ 2147483646 w 52"/>
                <a:gd name="T81" fmla="*/ 2147483646 h 76"/>
                <a:gd name="T82" fmla="*/ 2147483646 w 52"/>
                <a:gd name="T83" fmla="*/ 2147483646 h 76"/>
                <a:gd name="T84" fmla="*/ 2147483646 w 52"/>
                <a:gd name="T85" fmla="*/ 2147483646 h 76"/>
                <a:gd name="T86" fmla="*/ 2147483646 w 52"/>
                <a:gd name="T87" fmla="*/ 2147483646 h 76"/>
                <a:gd name="T88" fmla="*/ 2147483646 w 52"/>
                <a:gd name="T89" fmla="*/ 2147483646 h 76"/>
                <a:gd name="T90" fmla="*/ 2147483646 w 52"/>
                <a:gd name="T91" fmla="*/ 2147483646 h 76"/>
                <a:gd name="T92" fmla="*/ 2147483646 w 52"/>
                <a:gd name="T93" fmla="*/ 2147483646 h 76"/>
                <a:gd name="T94" fmla="*/ 2147483646 w 52"/>
                <a:gd name="T95" fmla="*/ 2147483646 h 76"/>
                <a:gd name="T96" fmla="*/ 2147483646 w 52"/>
                <a:gd name="T97" fmla="*/ 2147483646 h 76"/>
                <a:gd name="T98" fmla="*/ 2147483646 w 52"/>
                <a:gd name="T99" fmla="*/ 2147483646 h 76"/>
                <a:gd name="T100" fmla="*/ 2147483646 w 52"/>
                <a:gd name="T101" fmla="*/ 2147483646 h 76"/>
                <a:gd name="T102" fmla="*/ 2147483646 w 52"/>
                <a:gd name="T103" fmla="*/ 2147483646 h 76"/>
                <a:gd name="T104" fmla="*/ 2147483646 w 52"/>
                <a:gd name="T105" fmla="*/ 2147483646 h 76"/>
                <a:gd name="T106" fmla="*/ 2147483646 w 52"/>
                <a:gd name="T107" fmla="*/ 2147483646 h 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2" h="76">
                  <a:moveTo>
                    <a:pt x="0" y="76"/>
                  </a:moveTo>
                  <a:lnTo>
                    <a:pt x="14" y="76"/>
                  </a:lnTo>
                  <a:lnTo>
                    <a:pt x="14" y="50"/>
                  </a:lnTo>
                  <a:lnTo>
                    <a:pt x="22" y="56"/>
                  </a:lnTo>
                  <a:lnTo>
                    <a:pt x="30" y="56"/>
                  </a:lnTo>
                  <a:lnTo>
                    <a:pt x="38" y="56"/>
                  </a:lnTo>
                  <a:lnTo>
                    <a:pt x="46" y="50"/>
                  </a:lnTo>
                  <a:lnTo>
                    <a:pt x="50" y="40"/>
                  </a:lnTo>
                  <a:lnTo>
                    <a:pt x="52" y="28"/>
                  </a:lnTo>
                  <a:lnTo>
                    <a:pt x="50" y="16"/>
                  </a:lnTo>
                  <a:lnTo>
                    <a:pt x="46" y="8"/>
                  </a:lnTo>
                  <a:lnTo>
                    <a:pt x="38" y="2"/>
                  </a:lnTo>
                  <a:lnTo>
                    <a:pt x="30" y="0"/>
                  </a:lnTo>
                  <a:lnTo>
                    <a:pt x="24" y="2"/>
                  </a:lnTo>
                  <a:lnTo>
                    <a:pt x="20" y="4"/>
                  </a:lnTo>
                  <a:lnTo>
                    <a:pt x="14" y="10"/>
                  </a:lnTo>
                  <a:lnTo>
                    <a:pt x="14" y="2"/>
                  </a:lnTo>
                  <a:lnTo>
                    <a:pt x="0" y="2"/>
                  </a:lnTo>
                  <a:lnTo>
                    <a:pt x="0" y="76"/>
                  </a:lnTo>
                  <a:close/>
                  <a:moveTo>
                    <a:pt x="18" y="16"/>
                  </a:moveTo>
                  <a:lnTo>
                    <a:pt x="18" y="16"/>
                  </a:lnTo>
                  <a:lnTo>
                    <a:pt x="22" y="12"/>
                  </a:lnTo>
                  <a:lnTo>
                    <a:pt x="26" y="12"/>
                  </a:lnTo>
                  <a:lnTo>
                    <a:pt x="30" y="12"/>
                  </a:lnTo>
                  <a:lnTo>
                    <a:pt x="34" y="16"/>
                  </a:lnTo>
                  <a:lnTo>
                    <a:pt x="38" y="22"/>
                  </a:lnTo>
                  <a:lnTo>
                    <a:pt x="38" y="28"/>
                  </a:lnTo>
                  <a:lnTo>
                    <a:pt x="38" y="36"/>
                  </a:lnTo>
                  <a:lnTo>
                    <a:pt x="34" y="42"/>
                  </a:lnTo>
                  <a:lnTo>
                    <a:pt x="30" y="44"/>
                  </a:lnTo>
                  <a:lnTo>
                    <a:pt x="26" y="46"/>
                  </a:lnTo>
                  <a:lnTo>
                    <a:pt x="22" y="44"/>
                  </a:lnTo>
                  <a:lnTo>
                    <a:pt x="18" y="42"/>
                  </a:lnTo>
                  <a:lnTo>
                    <a:pt x="14" y="36"/>
                  </a:lnTo>
                  <a:lnTo>
                    <a:pt x="14" y="28"/>
                  </a:lnTo>
                  <a:lnTo>
                    <a:pt x="14" y="20"/>
                  </a:lnTo>
                  <a:lnTo>
                    <a:pt x="18" y="16"/>
                  </a:lnTo>
                  <a:close/>
                </a:path>
              </a:pathLst>
            </a:custGeom>
            <a:solidFill>
              <a:srgbClr val="000000"/>
            </a:solidFill>
            <a:ln w="9525">
              <a:noFill/>
              <a:round/>
              <a:headEnd/>
              <a:tailEnd/>
            </a:ln>
          </p:spPr>
          <p:txBody>
            <a:bodyPr/>
            <a:lstStyle/>
            <a:p>
              <a:endParaRPr lang="en-IN"/>
            </a:p>
          </p:txBody>
        </p:sp>
        <p:sp>
          <p:nvSpPr>
            <p:cNvPr id="113723" name="Freeform 72"/>
            <p:cNvSpPr>
              <a:spLocks/>
            </p:cNvSpPr>
            <p:nvPr/>
          </p:nvSpPr>
          <p:spPr bwMode="auto">
            <a:xfrm>
              <a:off x="1700213" y="6205538"/>
              <a:ext cx="127000" cy="88900"/>
            </a:xfrm>
            <a:custGeom>
              <a:avLst/>
              <a:gdLst>
                <a:gd name="T0" fmla="*/ 0 w 80"/>
                <a:gd name="T1" fmla="*/ 2147483646 h 56"/>
                <a:gd name="T2" fmla="*/ 2147483646 w 80"/>
                <a:gd name="T3" fmla="*/ 2147483646 h 56"/>
                <a:gd name="T4" fmla="*/ 2147483646 w 80"/>
                <a:gd name="T5" fmla="*/ 2147483646 h 56"/>
                <a:gd name="T6" fmla="*/ 2147483646 w 80"/>
                <a:gd name="T7" fmla="*/ 2147483646 h 56"/>
                <a:gd name="T8" fmla="*/ 2147483646 w 80"/>
                <a:gd name="T9" fmla="*/ 2147483646 h 56"/>
                <a:gd name="T10" fmla="*/ 2147483646 w 80"/>
                <a:gd name="T11" fmla="*/ 2147483646 h 56"/>
                <a:gd name="T12" fmla="*/ 2147483646 w 80"/>
                <a:gd name="T13" fmla="*/ 2147483646 h 56"/>
                <a:gd name="T14" fmla="*/ 2147483646 w 80"/>
                <a:gd name="T15" fmla="*/ 2147483646 h 56"/>
                <a:gd name="T16" fmla="*/ 2147483646 w 80"/>
                <a:gd name="T17" fmla="*/ 2147483646 h 56"/>
                <a:gd name="T18" fmla="*/ 2147483646 w 80"/>
                <a:gd name="T19" fmla="*/ 2147483646 h 56"/>
                <a:gd name="T20" fmla="*/ 2147483646 w 80"/>
                <a:gd name="T21" fmla="*/ 2147483646 h 56"/>
                <a:gd name="T22" fmla="*/ 2147483646 w 80"/>
                <a:gd name="T23" fmla="*/ 2147483646 h 56"/>
                <a:gd name="T24" fmla="*/ 2147483646 w 80"/>
                <a:gd name="T25" fmla="*/ 2147483646 h 56"/>
                <a:gd name="T26" fmla="*/ 2147483646 w 80"/>
                <a:gd name="T27" fmla="*/ 2147483646 h 56"/>
                <a:gd name="T28" fmla="*/ 2147483646 w 80"/>
                <a:gd name="T29" fmla="*/ 2147483646 h 56"/>
                <a:gd name="T30" fmla="*/ 2147483646 w 80"/>
                <a:gd name="T31" fmla="*/ 2147483646 h 56"/>
                <a:gd name="T32" fmla="*/ 2147483646 w 80"/>
                <a:gd name="T33" fmla="*/ 2147483646 h 56"/>
                <a:gd name="T34" fmla="*/ 2147483646 w 80"/>
                <a:gd name="T35" fmla="*/ 2147483646 h 56"/>
                <a:gd name="T36" fmla="*/ 2147483646 w 80"/>
                <a:gd name="T37" fmla="*/ 2147483646 h 56"/>
                <a:gd name="T38" fmla="*/ 2147483646 w 80"/>
                <a:gd name="T39" fmla="*/ 2147483646 h 56"/>
                <a:gd name="T40" fmla="*/ 2147483646 w 80"/>
                <a:gd name="T41" fmla="*/ 2147483646 h 56"/>
                <a:gd name="T42" fmla="*/ 2147483646 w 80"/>
                <a:gd name="T43" fmla="*/ 2147483646 h 56"/>
                <a:gd name="T44" fmla="*/ 2147483646 w 80"/>
                <a:gd name="T45" fmla="*/ 2147483646 h 56"/>
                <a:gd name="T46" fmla="*/ 2147483646 w 80"/>
                <a:gd name="T47" fmla="*/ 2147483646 h 56"/>
                <a:gd name="T48" fmla="*/ 2147483646 w 80"/>
                <a:gd name="T49" fmla="*/ 2147483646 h 56"/>
                <a:gd name="T50" fmla="*/ 2147483646 w 80"/>
                <a:gd name="T51" fmla="*/ 2147483646 h 56"/>
                <a:gd name="T52" fmla="*/ 2147483646 w 80"/>
                <a:gd name="T53" fmla="*/ 2147483646 h 56"/>
                <a:gd name="T54" fmla="*/ 2147483646 w 80"/>
                <a:gd name="T55" fmla="*/ 2147483646 h 56"/>
                <a:gd name="T56" fmla="*/ 2147483646 w 80"/>
                <a:gd name="T57" fmla="*/ 2147483646 h 56"/>
                <a:gd name="T58" fmla="*/ 2147483646 w 80"/>
                <a:gd name="T59" fmla="*/ 2147483646 h 56"/>
                <a:gd name="T60" fmla="*/ 2147483646 w 80"/>
                <a:gd name="T61" fmla="*/ 2147483646 h 56"/>
                <a:gd name="T62" fmla="*/ 2147483646 w 80"/>
                <a:gd name="T63" fmla="*/ 2147483646 h 56"/>
                <a:gd name="T64" fmla="*/ 2147483646 w 80"/>
                <a:gd name="T65" fmla="*/ 2147483646 h 56"/>
                <a:gd name="T66" fmla="*/ 2147483646 w 80"/>
                <a:gd name="T67" fmla="*/ 2147483646 h 56"/>
                <a:gd name="T68" fmla="*/ 2147483646 w 80"/>
                <a:gd name="T69" fmla="*/ 2147483646 h 56"/>
                <a:gd name="T70" fmla="*/ 2147483646 w 80"/>
                <a:gd name="T71" fmla="*/ 2147483646 h 56"/>
                <a:gd name="T72" fmla="*/ 2147483646 w 80"/>
                <a:gd name="T73" fmla="*/ 2147483646 h 56"/>
                <a:gd name="T74" fmla="*/ 2147483646 w 80"/>
                <a:gd name="T75" fmla="*/ 2147483646 h 56"/>
                <a:gd name="T76" fmla="*/ 2147483646 w 80"/>
                <a:gd name="T77" fmla="*/ 2147483646 h 56"/>
                <a:gd name="T78" fmla="*/ 2147483646 w 80"/>
                <a:gd name="T79" fmla="*/ 0 h 56"/>
                <a:gd name="T80" fmla="*/ 2147483646 w 80"/>
                <a:gd name="T81" fmla="*/ 0 h 56"/>
                <a:gd name="T82" fmla="*/ 2147483646 w 80"/>
                <a:gd name="T83" fmla="*/ 2147483646 h 56"/>
                <a:gd name="T84" fmla="*/ 2147483646 w 80"/>
                <a:gd name="T85" fmla="*/ 2147483646 h 56"/>
                <a:gd name="T86" fmla="*/ 2147483646 w 80"/>
                <a:gd name="T87" fmla="*/ 2147483646 h 56"/>
                <a:gd name="T88" fmla="*/ 2147483646 w 80"/>
                <a:gd name="T89" fmla="*/ 2147483646 h 56"/>
                <a:gd name="T90" fmla="*/ 2147483646 w 80"/>
                <a:gd name="T91" fmla="*/ 2147483646 h 56"/>
                <a:gd name="T92" fmla="*/ 2147483646 w 80"/>
                <a:gd name="T93" fmla="*/ 2147483646 h 56"/>
                <a:gd name="T94" fmla="*/ 2147483646 w 80"/>
                <a:gd name="T95" fmla="*/ 2147483646 h 56"/>
                <a:gd name="T96" fmla="*/ 2147483646 w 80"/>
                <a:gd name="T97" fmla="*/ 0 h 56"/>
                <a:gd name="T98" fmla="*/ 2147483646 w 80"/>
                <a:gd name="T99" fmla="*/ 0 h 56"/>
                <a:gd name="T100" fmla="*/ 2147483646 w 80"/>
                <a:gd name="T101" fmla="*/ 2147483646 h 56"/>
                <a:gd name="T102" fmla="*/ 2147483646 w 80"/>
                <a:gd name="T103" fmla="*/ 2147483646 h 56"/>
                <a:gd name="T104" fmla="*/ 2147483646 w 80"/>
                <a:gd name="T105" fmla="*/ 2147483646 h 56"/>
                <a:gd name="T106" fmla="*/ 0 w 80"/>
                <a:gd name="T107" fmla="*/ 2147483646 h 56"/>
                <a:gd name="T108" fmla="*/ 0 w 80"/>
                <a:gd name="T109" fmla="*/ 2147483646 h 56"/>
                <a:gd name="T110" fmla="*/ 0 w 80"/>
                <a:gd name="T111" fmla="*/ 2147483646 h 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0" h="56">
                  <a:moveTo>
                    <a:pt x="0" y="56"/>
                  </a:moveTo>
                  <a:lnTo>
                    <a:pt x="14" y="56"/>
                  </a:lnTo>
                  <a:lnTo>
                    <a:pt x="14" y="30"/>
                  </a:lnTo>
                  <a:lnTo>
                    <a:pt x="16" y="18"/>
                  </a:lnTo>
                  <a:lnTo>
                    <a:pt x="18" y="14"/>
                  </a:lnTo>
                  <a:lnTo>
                    <a:pt x="24" y="12"/>
                  </a:lnTo>
                  <a:lnTo>
                    <a:pt x="30" y="12"/>
                  </a:lnTo>
                  <a:lnTo>
                    <a:pt x="32" y="16"/>
                  </a:lnTo>
                  <a:lnTo>
                    <a:pt x="32" y="26"/>
                  </a:lnTo>
                  <a:lnTo>
                    <a:pt x="32" y="56"/>
                  </a:lnTo>
                  <a:lnTo>
                    <a:pt x="46" y="56"/>
                  </a:lnTo>
                  <a:lnTo>
                    <a:pt x="46" y="30"/>
                  </a:lnTo>
                  <a:lnTo>
                    <a:pt x="48" y="18"/>
                  </a:lnTo>
                  <a:lnTo>
                    <a:pt x="52" y="14"/>
                  </a:lnTo>
                  <a:lnTo>
                    <a:pt x="58" y="12"/>
                  </a:lnTo>
                  <a:lnTo>
                    <a:pt x="60" y="12"/>
                  </a:lnTo>
                  <a:lnTo>
                    <a:pt x="64" y="14"/>
                  </a:lnTo>
                  <a:lnTo>
                    <a:pt x="64" y="24"/>
                  </a:lnTo>
                  <a:lnTo>
                    <a:pt x="64" y="56"/>
                  </a:lnTo>
                  <a:lnTo>
                    <a:pt x="80" y="56"/>
                  </a:lnTo>
                  <a:lnTo>
                    <a:pt x="80" y="22"/>
                  </a:lnTo>
                  <a:lnTo>
                    <a:pt x="78" y="10"/>
                  </a:lnTo>
                  <a:lnTo>
                    <a:pt x="76" y="6"/>
                  </a:lnTo>
                  <a:lnTo>
                    <a:pt x="72" y="2"/>
                  </a:lnTo>
                  <a:lnTo>
                    <a:pt x="66" y="2"/>
                  </a:lnTo>
                  <a:lnTo>
                    <a:pt x="62" y="0"/>
                  </a:lnTo>
                  <a:lnTo>
                    <a:pt x="52" y="2"/>
                  </a:lnTo>
                  <a:lnTo>
                    <a:pt x="44" y="10"/>
                  </a:lnTo>
                  <a:lnTo>
                    <a:pt x="42" y="6"/>
                  </a:lnTo>
                  <a:lnTo>
                    <a:pt x="38" y="2"/>
                  </a:lnTo>
                  <a:lnTo>
                    <a:pt x="30" y="0"/>
                  </a:lnTo>
                  <a:lnTo>
                    <a:pt x="20" y="2"/>
                  </a:lnTo>
                  <a:lnTo>
                    <a:pt x="12" y="10"/>
                  </a:lnTo>
                  <a:lnTo>
                    <a:pt x="12" y="2"/>
                  </a:lnTo>
                  <a:lnTo>
                    <a:pt x="0" y="2"/>
                  </a:lnTo>
                  <a:lnTo>
                    <a:pt x="0" y="56"/>
                  </a:lnTo>
                  <a:close/>
                </a:path>
              </a:pathLst>
            </a:custGeom>
            <a:solidFill>
              <a:srgbClr val="000000"/>
            </a:solidFill>
            <a:ln w="9525">
              <a:noFill/>
              <a:round/>
              <a:headEnd/>
              <a:tailEnd/>
            </a:ln>
          </p:spPr>
          <p:txBody>
            <a:bodyPr/>
            <a:lstStyle/>
            <a:p>
              <a:endParaRPr lang="en-IN"/>
            </a:p>
          </p:txBody>
        </p:sp>
        <p:sp>
          <p:nvSpPr>
            <p:cNvPr id="113724" name="Freeform 73"/>
            <p:cNvSpPr>
              <a:spLocks noEditPoints="1"/>
            </p:cNvSpPr>
            <p:nvPr/>
          </p:nvSpPr>
          <p:spPr bwMode="auto">
            <a:xfrm>
              <a:off x="2351088" y="6173788"/>
              <a:ext cx="79375" cy="120650"/>
            </a:xfrm>
            <a:custGeom>
              <a:avLst/>
              <a:gdLst>
                <a:gd name="T0" fmla="*/ 2147483646 w 50"/>
                <a:gd name="T1" fmla="*/ 2147483646 h 76"/>
                <a:gd name="T2" fmla="*/ 2147483646 w 50"/>
                <a:gd name="T3" fmla="*/ 0 h 76"/>
                <a:gd name="T4" fmla="*/ 2147483646 w 50"/>
                <a:gd name="T5" fmla="*/ 2147483646 h 76"/>
                <a:gd name="T6" fmla="*/ 2147483646 w 50"/>
                <a:gd name="T7" fmla="*/ 2147483646 h 76"/>
                <a:gd name="T8" fmla="*/ 2147483646 w 50"/>
                <a:gd name="T9" fmla="*/ 2147483646 h 76"/>
                <a:gd name="T10" fmla="*/ 2147483646 w 50"/>
                <a:gd name="T11" fmla="*/ 2147483646 h 76"/>
                <a:gd name="T12" fmla="*/ 0 w 50"/>
                <a:gd name="T13" fmla="*/ 2147483646 h 76"/>
                <a:gd name="T14" fmla="*/ 2147483646 w 50"/>
                <a:gd name="T15" fmla="*/ 2147483646 h 76"/>
                <a:gd name="T16" fmla="*/ 2147483646 w 50"/>
                <a:gd name="T17" fmla="*/ 2147483646 h 76"/>
                <a:gd name="T18" fmla="*/ 2147483646 w 50"/>
                <a:gd name="T19" fmla="*/ 2147483646 h 76"/>
                <a:gd name="T20" fmla="*/ 2147483646 w 50"/>
                <a:gd name="T21" fmla="*/ 2147483646 h 76"/>
                <a:gd name="T22" fmla="*/ 2147483646 w 50"/>
                <a:gd name="T23" fmla="*/ 2147483646 h 76"/>
                <a:gd name="T24" fmla="*/ 2147483646 w 50"/>
                <a:gd name="T25" fmla="*/ 2147483646 h 76"/>
                <a:gd name="T26" fmla="*/ 2147483646 w 50"/>
                <a:gd name="T27" fmla="*/ 2147483646 h 76"/>
                <a:gd name="T28" fmla="*/ 2147483646 w 50"/>
                <a:gd name="T29" fmla="*/ 2147483646 h 76"/>
                <a:gd name="T30" fmla="*/ 2147483646 w 50"/>
                <a:gd name="T31" fmla="*/ 2147483646 h 76"/>
                <a:gd name="T32" fmla="*/ 2147483646 w 50"/>
                <a:gd name="T33" fmla="*/ 2147483646 h 76"/>
                <a:gd name="T34" fmla="*/ 2147483646 w 50"/>
                <a:gd name="T35" fmla="*/ 2147483646 h 76"/>
                <a:gd name="T36" fmla="*/ 2147483646 w 50"/>
                <a:gd name="T37" fmla="*/ 2147483646 h 76"/>
                <a:gd name="T38" fmla="*/ 2147483646 w 50"/>
                <a:gd name="T39" fmla="*/ 2147483646 h 76"/>
                <a:gd name="T40" fmla="*/ 2147483646 w 50"/>
                <a:gd name="T41" fmla="*/ 2147483646 h 76"/>
                <a:gd name="T42" fmla="*/ 2147483646 w 50"/>
                <a:gd name="T43" fmla="*/ 2147483646 h 76"/>
                <a:gd name="T44" fmla="*/ 2147483646 w 50"/>
                <a:gd name="T45" fmla="*/ 2147483646 h 76"/>
                <a:gd name="T46" fmla="*/ 2147483646 w 50"/>
                <a:gd name="T47" fmla="*/ 2147483646 h 76"/>
                <a:gd name="T48" fmla="*/ 2147483646 w 50"/>
                <a:gd name="T49" fmla="*/ 2147483646 h 76"/>
                <a:gd name="T50" fmla="*/ 2147483646 w 50"/>
                <a:gd name="T51" fmla="*/ 2147483646 h 76"/>
                <a:gd name="T52" fmla="*/ 2147483646 w 50"/>
                <a:gd name="T53" fmla="*/ 2147483646 h 76"/>
                <a:gd name="T54" fmla="*/ 2147483646 w 50"/>
                <a:gd name="T55" fmla="*/ 2147483646 h 76"/>
                <a:gd name="T56" fmla="*/ 2147483646 w 50"/>
                <a:gd name="T57" fmla="*/ 2147483646 h 76"/>
                <a:gd name="T58" fmla="*/ 2147483646 w 50"/>
                <a:gd name="T59" fmla="*/ 2147483646 h 76"/>
                <a:gd name="T60" fmla="*/ 2147483646 w 50"/>
                <a:gd name="T61" fmla="*/ 2147483646 h 76"/>
                <a:gd name="T62" fmla="*/ 2147483646 w 50"/>
                <a:gd name="T63" fmla="*/ 2147483646 h 76"/>
                <a:gd name="T64" fmla="*/ 2147483646 w 50"/>
                <a:gd name="T65" fmla="*/ 2147483646 h 76"/>
                <a:gd name="T66" fmla="*/ 2147483646 w 50"/>
                <a:gd name="T67" fmla="*/ 2147483646 h 76"/>
                <a:gd name="T68" fmla="*/ 2147483646 w 50"/>
                <a:gd name="T69" fmla="*/ 2147483646 h 76"/>
                <a:gd name="T70" fmla="*/ 2147483646 w 50"/>
                <a:gd name="T71" fmla="*/ 2147483646 h 76"/>
                <a:gd name="T72" fmla="*/ 2147483646 w 50"/>
                <a:gd name="T73" fmla="*/ 2147483646 h 76"/>
                <a:gd name="T74" fmla="*/ 2147483646 w 50"/>
                <a:gd name="T75" fmla="*/ 2147483646 h 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0" h="76">
                  <a:moveTo>
                    <a:pt x="40" y="6"/>
                  </a:moveTo>
                  <a:lnTo>
                    <a:pt x="40" y="6"/>
                  </a:lnTo>
                  <a:lnTo>
                    <a:pt x="34" y="2"/>
                  </a:lnTo>
                  <a:lnTo>
                    <a:pt x="26" y="0"/>
                  </a:lnTo>
                  <a:lnTo>
                    <a:pt x="22" y="2"/>
                  </a:lnTo>
                  <a:lnTo>
                    <a:pt x="16" y="4"/>
                  </a:lnTo>
                  <a:lnTo>
                    <a:pt x="12" y="6"/>
                  </a:lnTo>
                  <a:lnTo>
                    <a:pt x="8" y="10"/>
                  </a:lnTo>
                  <a:lnTo>
                    <a:pt x="4" y="16"/>
                  </a:lnTo>
                  <a:lnTo>
                    <a:pt x="2" y="22"/>
                  </a:lnTo>
                  <a:lnTo>
                    <a:pt x="0" y="40"/>
                  </a:lnTo>
                  <a:lnTo>
                    <a:pt x="2" y="56"/>
                  </a:lnTo>
                  <a:lnTo>
                    <a:pt x="4" y="64"/>
                  </a:lnTo>
                  <a:lnTo>
                    <a:pt x="6" y="68"/>
                  </a:lnTo>
                  <a:lnTo>
                    <a:pt x="16" y="74"/>
                  </a:lnTo>
                  <a:lnTo>
                    <a:pt x="26" y="76"/>
                  </a:lnTo>
                  <a:lnTo>
                    <a:pt x="34" y="76"/>
                  </a:lnTo>
                  <a:lnTo>
                    <a:pt x="42" y="70"/>
                  </a:lnTo>
                  <a:lnTo>
                    <a:pt x="48" y="62"/>
                  </a:lnTo>
                  <a:lnTo>
                    <a:pt x="50" y="52"/>
                  </a:lnTo>
                  <a:lnTo>
                    <a:pt x="48" y="42"/>
                  </a:lnTo>
                  <a:lnTo>
                    <a:pt x="42" y="34"/>
                  </a:lnTo>
                  <a:lnTo>
                    <a:pt x="36" y="30"/>
                  </a:lnTo>
                  <a:lnTo>
                    <a:pt x="28" y="28"/>
                  </a:lnTo>
                  <a:lnTo>
                    <a:pt x="20" y="28"/>
                  </a:lnTo>
                  <a:lnTo>
                    <a:pt x="14" y="34"/>
                  </a:lnTo>
                  <a:lnTo>
                    <a:pt x="16" y="22"/>
                  </a:lnTo>
                  <a:lnTo>
                    <a:pt x="18" y="16"/>
                  </a:lnTo>
                  <a:lnTo>
                    <a:pt x="22" y="14"/>
                  </a:lnTo>
                  <a:lnTo>
                    <a:pt x="26" y="12"/>
                  </a:lnTo>
                  <a:lnTo>
                    <a:pt x="32" y="14"/>
                  </a:lnTo>
                  <a:lnTo>
                    <a:pt x="34" y="20"/>
                  </a:lnTo>
                  <a:lnTo>
                    <a:pt x="48" y="20"/>
                  </a:lnTo>
                  <a:lnTo>
                    <a:pt x="46" y="12"/>
                  </a:lnTo>
                  <a:lnTo>
                    <a:pt x="40" y="6"/>
                  </a:lnTo>
                  <a:close/>
                  <a:moveTo>
                    <a:pt x="18" y="42"/>
                  </a:moveTo>
                  <a:lnTo>
                    <a:pt x="18" y="42"/>
                  </a:lnTo>
                  <a:lnTo>
                    <a:pt x="22" y="38"/>
                  </a:lnTo>
                  <a:lnTo>
                    <a:pt x="26" y="38"/>
                  </a:lnTo>
                  <a:lnTo>
                    <a:pt x="30" y="38"/>
                  </a:lnTo>
                  <a:lnTo>
                    <a:pt x="32" y="42"/>
                  </a:lnTo>
                  <a:lnTo>
                    <a:pt x="34" y="46"/>
                  </a:lnTo>
                  <a:lnTo>
                    <a:pt x="36" y="52"/>
                  </a:lnTo>
                  <a:lnTo>
                    <a:pt x="34" y="58"/>
                  </a:lnTo>
                  <a:lnTo>
                    <a:pt x="32" y="62"/>
                  </a:lnTo>
                  <a:lnTo>
                    <a:pt x="30" y="64"/>
                  </a:lnTo>
                  <a:lnTo>
                    <a:pt x="26" y="66"/>
                  </a:lnTo>
                  <a:lnTo>
                    <a:pt x="22" y="64"/>
                  </a:lnTo>
                  <a:lnTo>
                    <a:pt x="18" y="62"/>
                  </a:lnTo>
                  <a:lnTo>
                    <a:pt x="16" y="56"/>
                  </a:lnTo>
                  <a:lnTo>
                    <a:pt x="16" y="50"/>
                  </a:lnTo>
                  <a:lnTo>
                    <a:pt x="16" y="46"/>
                  </a:lnTo>
                  <a:lnTo>
                    <a:pt x="18" y="42"/>
                  </a:lnTo>
                  <a:close/>
                </a:path>
              </a:pathLst>
            </a:custGeom>
            <a:solidFill>
              <a:srgbClr val="000000"/>
            </a:solidFill>
            <a:ln w="9525">
              <a:noFill/>
              <a:round/>
              <a:headEnd/>
              <a:tailEnd/>
            </a:ln>
          </p:spPr>
          <p:txBody>
            <a:bodyPr/>
            <a:lstStyle/>
            <a:p>
              <a:endParaRPr lang="en-IN"/>
            </a:p>
          </p:txBody>
        </p:sp>
        <p:sp>
          <p:nvSpPr>
            <p:cNvPr id="113725" name="Freeform 74"/>
            <p:cNvSpPr>
              <a:spLocks noEditPoints="1"/>
            </p:cNvSpPr>
            <p:nvPr/>
          </p:nvSpPr>
          <p:spPr bwMode="auto">
            <a:xfrm>
              <a:off x="2493963" y="6205538"/>
              <a:ext cx="82550" cy="120650"/>
            </a:xfrm>
            <a:custGeom>
              <a:avLst/>
              <a:gdLst>
                <a:gd name="T0" fmla="*/ 0 w 52"/>
                <a:gd name="T1" fmla="*/ 2147483646 h 76"/>
                <a:gd name="T2" fmla="*/ 2147483646 w 52"/>
                <a:gd name="T3" fmla="*/ 2147483646 h 76"/>
                <a:gd name="T4" fmla="*/ 2147483646 w 52"/>
                <a:gd name="T5" fmla="*/ 2147483646 h 76"/>
                <a:gd name="T6" fmla="*/ 2147483646 w 52"/>
                <a:gd name="T7" fmla="*/ 2147483646 h 76"/>
                <a:gd name="T8" fmla="*/ 2147483646 w 52"/>
                <a:gd name="T9" fmla="*/ 2147483646 h 76"/>
                <a:gd name="T10" fmla="*/ 2147483646 w 52"/>
                <a:gd name="T11" fmla="*/ 2147483646 h 76"/>
                <a:gd name="T12" fmla="*/ 2147483646 w 52"/>
                <a:gd name="T13" fmla="*/ 2147483646 h 76"/>
                <a:gd name="T14" fmla="*/ 2147483646 w 52"/>
                <a:gd name="T15" fmla="*/ 2147483646 h 76"/>
                <a:gd name="T16" fmla="*/ 2147483646 w 52"/>
                <a:gd name="T17" fmla="*/ 2147483646 h 76"/>
                <a:gd name="T18" fmla="*/ 2147483646 w 52"/>
                <a:gd name="T19" fmla="*/ 2147483646 h 76"/>
                <a:gd name="T20" fmla="*/ 2147483646 w 52"/>
                <a:gd name="T21" fmla="*/ 2147483646 h 76"/>
                <a:gd name="T22" fmla="*/ 2147483646 w 52"/>
                <a:gd name="T23" fmla="*/ 2147483646 h 76"/>
                <a:gd name="T24" fmla="*/ 2147483646 w 52"/>
                <a:gd name="T25" fmla="*/ 2147483646 h 76"/>
                <a:gd name="T26" fmla="*/ 2147483646 w 52"/>
                <a:gd name="T27" fmla="*/ 2147483646 h 76"/>
                <a:gd name="T28" fmla="*/ 2147483646 w 52"/>
                <a:gd name="T29" fmla="*/ 2147483646 h 76"/>
                <a:gd name="T30" fmla="*/ 2147483646 w 52"/>
                <a:gd name="T31" fmla="*/ 2147483646 h 76"/>
                <a:gd name="T32" fmla="*/ 2147483646 w 52"/>
                <a:gd name="T33" fmla="*/ 2147483646 h 76"/>
                <a:gd name="T34" fmla="*/ 2147483646 w 52"/>
                <a:gd name="T35" fmla="*/ 2147483646 h 76"/>
                <a:gd name="T36" fmla="*/ 2147483646 w 52"/>
                <a:gd name="T37" fmla="*/ 0 h 76"/>
                <a:gd name="T38" fmla="*/ 2147483646 w 52"/>
                <a:gd name="T39" fmla="*/ 0 h 76"/>
                <a:gd name="T40" fmla="*/ 2147483646 w 52"/>
                <a:gd name="T41" fmla="*/ 2147483646 h 76"/>
                <a:gd name="T42" fmla="*/ 2147483646 w 52"/>
                <a:gd name="T43" fmla="*/ 2147483646 h 76"/>
                <a:gd name="T44" fmla="*/ 2147483646 w 52"/>
                <a:gd name="T45" fmla="*/ 2147483646 h 76"/>
                <a:gd name="T46" fmla="*/ 2147483646 w 52"/>
                <a:gd name="T47" fmla="*/ 2147483646 h 76"/>
                <a:gd name="T48" fmla="*/ 2147483646 w 52"/>
                <a:gd name="T49" fmla="*/ 2147483646 h 76"/>
                <a:gd name="T50" fmla="*/ 0 w 52"/>
                <a:gd name="T51" fmla="*/ 2147483646 h 76"/>
                <a:gd name="T52" fmla="*/ 0 w 52"/>
                <a:gd name="T53" fmla="*/ 2147483646 h 76"/>
                <a:gd name="T54" fmla="*/ 0 w 52"/>
                <a:gd name="T55" fmla="*/ 2147483646 h 76"/>
                <a:gd name="T56" fmla="*/ 2147483646 w 52"/>
                <a:gd name="T57" fmla="*/ 2147483646 h 76"/>
                <a:gd name="T58" fmla="*/ 2147483646 w 52"/>
                <a:gd name="T59" fmla="*/ 2147483646 h 76"/>
                <a:gd name="T60" fmla="*/ 2147483646 w 52"/>
                <a:gd name="T61" fmla="*/ 2147483646 h 76"/>
                <a:gd name="T62" fmla="*/ 2147483646 w 52"/>
                <a:gd name="T63" fmla="*/ 2147483646 h 76"/>
                <a:gd name="T64" fmla="*/ 2147483646 w 52"/>
                <a:gd name="T65" fmla="*/ 2147483646 h 76"/>
                <a:gd name="T66" fmla="*/ 2147483646 w 52"/>
                <a:gd name="T67" fmla="*/ 2147483646 h 76"/>
                <a:gd name="T68" fmla="*/ 2147483646 w 52"/>
                <a:gd name="T69" fmla="*/ 2147483646 h 76"/>
                <a:gd name="T70" fmla="*/ 2147483646 w 52"/>
                <a:gd name="T71" fmla="*/ 2147483646 h 76"/>
                <a:gd name="T72" fmla="*/ 2147483646 w 52"/>
                <a:gd name="T73" fmla="*/ 2147483646 h 76"/>
                <a:gd name="T74" fmla="*/ 2147483646 w 52"/>
                <a:gd name="T75" fmla="*/ 2147483646 h 76"/>
                <a:gd name="T76" fmla="*/ 2147483646 w 52"/>
                <a:gd name="T77" fmla="*/ 2147483646 h 76"/>
                <a:gd name="T78" fmla="*/ 2147483646 w 52"/>
                <a:gd name="T79" fmla="*/ 2147483646 h 76"/>
                <a:gd name="T80" fmla="*/ 2147483646 w 52"/>
                <a:gd name="T81" fmla="*/ 2147483646 h 76"/>
                <a:gd name="T82" fmla="*/ 2147483646 w 52"/>
                <a:gd name="T83" fmla="*/ 2147483646 h 76"/>
                <a:gd name="T84" fmla="*/ 2147483646 w 52"/>
                <a:gd name="T85" fmla="*/ 2147483646 h 76"/>
                <a:gd name="T86" fmla="*/ 2147483646 w 52"/>
                <a:gd name="T87" fmla="*/ 2147483646 h 76"/>
                <a:gd name="T88" fmla="*/ 2147483646 w 52"/>
                <a:gd name="T89" fmla="*/ 2147483646 h 76"/>
                <a:gd name="T90" fmla="*/ 2147483646 w 52"/>
                <a:gd name="T91" fmla="*/ 2147483646 h 76"/>
                <a:gd name="T92" fmla="*/ 2147483646 w 52"/>
                <a:gd name="T93" fmla="*/ 2147483646 h 76"/>
                <a:gd name="T94" fmla="*/ 2147483646 w 52"/>
                <a:gd name="T95" fmla="*/ 2147483646 h 76"/>
                <a:gd name="T96" fmla="*/ 2147483646 w 52"/>
                <a:gd name="T97" fmla="*/ 2147483646 h 76"/>
                <a:gd name="T98" fmla="*/ 2147483646 w 52"/>
                <a:gd name="T99" fmla="*/ 2147483646 h 76"/>
                <a:gd name="T100" fmla="*/ 2147483646 w 52"/>
                <a:gd name="T101" fmla="*/ 2147483646 h 76"/>
                <a:gd name="T102" fmla="*/ 2147483646 w 52"/>
                <a:gd name="T103" fmla="*/ 2147483646 h 76"/>
                <a:gd name="T104" fmla="*/ 2147483646 w 52"/>
                <a:gd name="T105" fmla="*/ 2147483646 h 76"/>
                <a:gd name="T106" fmla="*/ 2147483646 w 52"/>
                <a:gd name="T107" fmla="*/ 2147483646 h 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2" h="76">
                  <a:moveTo>
                    <a:pt x="0" y="76"/>
                  </a:moveTo>
                  <a:lnTo>
                    <a:pt x="14" y="76"/>
                  </a:lnTo>
                  <a:lnTo>
                    <a:pt x="14" y="50"/>
                  </a:lnTo>
                  <a:lnTo>
                    <a:pt x="22" y="56"/>
                  </a:lnTo>
                  <a:lnTo>
                    <a:pt x="30" y="56"/>
                  </a:lnTo>
                  <a:lnTo>
                    <a:pt x="38" y="56"/>
                  </a:lnTo>
                  <a:lnTo>
                    <a:pt x="46" y="50"/>
                  </a:lnTo>
                  <a:lnTo>
                    <a:pt x="50" y="40"/>
                  </a:lnTo>
                  <a:lnTo>
                    <a:pt x="52" y="28"/>
                  </a:lnTo>
                  <a:lnTo>
                    <a:pt x="50" y="16"/>
                  </a:lnTo>
                  <a:lnTo>
                    <a:pt x="46" y="8"/>
                  </a:lnTo>
                  <a:lnTo>
                    <a:pt x="38" y="2"/>
                  </a:lnTo>
                  <a:lnTo>
                    <a:pt x="30" y="0"/>
                  </a:lnTo>
                  <a:lnTo>
                    <a:pt x="24" y="2"/>
                  </a:lnTo>
                  <a:lnTo>
                    <a:pt x="20" y="4"/>
                  </a:lnTo>
                  <a:lnTo>
                    <a:pt x="14" y="10"/>
                  </a:lnTo>
                  <a:lnTo>
                    <a:pt x="14" y="2"/>
                  </a:lnTo>
                  <a:lnTo>
                    <a:pt x="0" y="2"/>
                  </a:lnTo>
                  <a:lnTo>
                    <a:pt x="0" y="76"/>
                  </a:lnTo>
                  <a:close/>
                  <a:moveTo>
                    <a:pt x="18" y="16"/>
                  </a:moveTo>
                  <a:lnTo>
                    <a:pt x="18" y="16"/>
                  </a:lnTo>
                  <a:lnTo>
                    <a:pt x="22" y="12"/>
                  </a:lnTo>
                  <a:lnTo>
                    <a:pt x="26" y="12"/>
                  </a:lnTo>
                  <a:lnTo>
                    <a:pt x="30" y="12"/>
                  </a:lnTo>
                  <a:lnTo>
                    <a:pt x="34" y="16"/>
                  </a:lnTo>
                  <a:lnTo>
                    <a:pt x="38" y="22"/>
                  </a:lnTo>
                  <a:lnTo>
                    <a:pt x="38" y="28"/>
                  </a:lnTo>
                  <a:lnTo>
                    <a:pt x="38" y="36"/>
                  </a:lnTo>
                  <a:lnTo>
                    <a:pt x="34" y="42"/>
                  </a:lnTo>
                  <a:lnTo>
                    <a:pt x="30" y="44"/>
                  </a:lnTo>
                  <a:lnTo>
                    <a:pt x="26" y="46"/>
                  </a:lnTo>
                  <a:lnTo>
                    <a:pt x="22" y="44"/>
                  </a:lnTo>
                  <a:lnTo>
                    <a:pt x="18" y="42"/>
                  </a:lnTo>
                  <a:lnTo>
                    <a:pt x="14" y="36"/>
                  </a:lnTo>
                  <a:lnTo>
                    <a:pt x="14" y="28"/>
                  </a:lnTo>
                  <a:lnTo>
                    <a:pt x="14" y="20"/>
                  </a:lnTo>
                  <a:lnTo>
                    <a:pt x="18" y="16"/>
                  </a:lnTo>
                  <a:close/>
                </a:path>
              </a:pathLst>
            </a:custGeom>
            <a:solidFill>
              <a:srgbClr val="000000"/>
            </a:solidFill>
            <a:ln w="9525">
              <a:noFill/>
              <a:round/>
              <a:headEnd/>
              <a:tailEnd/>
            </a:ln>
          </p:spPr>
          <p:txBody>
            <a:bodyPr/>
            <a:lstStyle/>
            <a:p>
              <a:endParaRPr lang="en-IN"/>
            </a:p>
          </p:txBody>
        </p:sp>
        <p:sp>
          <p:nvSpPr>
            <p:cNvPr id="113726" name="Freeform 75"/>
            <p:cNvSpPr>
              <a:spLocks/>
            </p:cNvSpPr>
            <p:nvPr/>
          </p:nvSpPr>
          <p:spPr bwMode="auto">
            <a:xfrm>
              <a:off x="2595563" y="6205538"/>
              <a:ext cx="127000" cy="88900"/>
            </a:xfrm>
            <a:custGeom>
              <a:avLst/>
              <a:gdLst>
                <a:gd name="T0" fmla="*/ 0 w 80"/>
                <a:gd name="T1" fmla="*/ 2147483646 h 56"/>
                <a:gd name="T2" fmla="*/ 2147483646 w 80"/>
                <a:gd name="T3" fmla="*/ 2147483646 h 56"/>
                <a:gd name="T4" fmla="*/ 2147483646 w 80"/>
                <a:gd name="T5" fmla="*/ 2147483646 h 56"/>
                <a:gd name="T6" fmla="*/ 2147483646 w 80"/>
                <a:gd name="T7" fmla="*/ 2147483646 h 56"/>
                <a:gd name="T8" fmla="*/ 2147483646 w 80"/>
                <a:gd name="T9" fmla="*/ 2147483646 h 56"/>
                <a:gd name="T10" fmla="*/ 2147483646 w 80"/>
                <a:gd name="T11" fmla="*/ 2147483646 h 56"/>
                <a:gd name="T12" fmla="*/ 2147483646 w 80"/>
                <a:gd name="T13" fmla="*/ 2147483646 h 56"/>
                <a:gd name="T14" fmla="*/ 2147483646 w 80"/>
                <a:gd name="T15" fmla="*/ 2147483646 h 56"/>
                <a:gd name="T16" fmla="*/ 2147483646 w 80"/>
                <a:gd name="T17" fmla="*/ 2147483646 h 56"/>
                <a:gd name="T18" fmla="*/ 2147483646 w 80"/>
                <a:gd name="T19" fmla="*/ 2147483646 h 56"/>
                <a:gd name="T20" fmla="*/ 2147483646 w 80"/>
                <a:gd name="T21" fmla="*/ 2147483646 h 56"/>
                <a:gd name="T22" fmla="*/ 2147483646 w 80"/>
                <a:gd name="T23" fmla="*/ 2147483646 h 56"/>
                <a:gd name="T24" fmla="*/ 2147483646 w 80"/>
                <a:gd name="T25" fmla="*/ 2147483646 h 56"/>
                <a:gd name="T26" fmla="*/ 2147483646 w 80"/>
                <a:gd name="T27" fmla="*/ 2147483646 h 56"/>
                <a:gd name="T28" fmla="*/ 2147483646 w 80"/>
                <a:gd name="T29" fmla="*/ 2147483646 h 56"/>
                <a:gd name="T30" fmla="*/ 2147483646 w 80"/>
                <a:gd name="T31" fmla="*/ 2147483646 h 56"/>
                <a:gd name="T32" fmla="*/ 2147483646 w 80"/>
                <a:gd name="T33" fmla="*/ 2147483646 h 56"/>
                <a:gd name="T34" fmla="*/ 2147483646 w 80"/>
                <a:gd name="T35" fmla="*/ 2147483646 h 56"/>
                <a:gd name="T36" fmla="*/ 2147483646 w 80"/>
                <a:gd name="T37" fmla="*/ 2147483646 h 56"/>
                <a:gd name="T38" fmla="*/ 2147483646 w 80"/>
                <a:gd name="T39" fmla="*/ 2147483646 h 56"/>
                <a:gd name="T40" fmla="*/ 2147483646 w 80"/>
                <a:gd name="T41" fmla="*/ 2147483646 h 56"/>
                <a:gd name="T42" fmla="*/ 2147483646 w 80"/>
                <a:gd name="T43" fmla="*/ 2147483646 h 56"/>
                <a:gd name="T44" fmla="*/ 2147483646 w 80"/>
                <a:gd name="T45" fmla="*/ 2147483646 h 56"/>
                <a:gd name="T46" fmla="*/ 2147483646 w 80"/>
                <a:gd name="T47" fmla="*/ 2147483646 h 56"/>
                <a:gd name="T48" fmla="*/ 2147483646 w 80"/>
                <a:gd name="T49" fmla="*/ 2147483646 h 56"/>
                <a:gd name="T50" fmla="*/ 2147483646 w 80"/>
                <a:gd name="T51" fmla="*/ 2147483646 h 56"/>
                <a:gd name="T52" fmla="*/ 2147483646 w 80"/>
                <a:gd name="T53" fmla="*/ 2147483646 h 56"/>
                <a:gd name="T54" fmla="*/ 2147483646 w 80"/>
                <a:gd name="T55" fmla="*/ 2147483646 h 56"/>
                <a:gd name="T56" fmla="*/ 2147483646 w 80"/>
                <a:gd name="T57" fmla="*/ 2147483646 h 56"/>
                <a:gd name="T58" fmla="*/ 2147483646 w 80"/>
                <a:gd name="T59" fmla="*/ 2147483646 h 56"/>
                <a:gd name="T60" fmla="*/ 2147483646 w 80"/>
                <a:gd name="T61" fmla="*/ 2147483646 h 56"/>
                <a:gd name="T62" fmla="*/ 2147483646 w 80"/>
                <a:gd name="T63" fmla="*/ 2147483646 h 56"/>
                <a:gd name="T64" fmla="*/ 2147483646 w 80"/>
                <a:gd name="T65" fmla="*/ 2147483646 h 56"/>
                <a:gd name="T66" fmla="*/ 2147483646 w 80"/>
                <a:gd name="T67" fmla="*/ 2147483646 h 56"/>
                <a:gd name="T68" fmla="*/ 2147483646 w 80"/>
                <a:gd name="T69" fmla="*/ 2147483646 h 56"/>
                <a:gd name="T70" fmla="*/ 2147483646 w 80"/>
                <a:gd name="T71" fmla="*/ 2147483646 h 56"/>
                <a:gd name="T72" fmla="*/ 2147483646 w 80"/>
                <a:gd name="T73" fmla="*/ 2147483646 h 56"/>
                <a:gd name="T74" fmla="*/ 2147483646 w 80"/>
                <a:gd name="T75" fmla="*/ 2147483646 h 56"/>
                <a:gd name="T76" fmla="*/ 2147483646 w 80"/>
                <a:gd name="T77" fmla="*/ 2147483646 h 56"/>
                <a:gd name="T78" fmla="*/ 2147483646 w 80"/>
                <a:gd name="T79" fmla="*/ 0 h 56"/>
                <a:gd name="T80" fmla="*/ 2147483646 w 80"/>
                <a:gd name="T81" fmla="*/ 0 h 56"/>
                <a:gd name="T82" fmla="*/ 2147483646 w 80"/>
                <a:gd name="T83" fmla="*/ 2147483646 h 56"/>
                <a:gd name="T84" fmla="*/ 2147483646 w 80"/>
                <a:gd name="T85" fmla="*/ 2147483646 h 56"/>
                <a:gd name="T86" fmla="*/ 2147483646 w 80"/>
                <a:gd name="T87" fmla="*/ 2147483646 h 56"/>
                <a:gd name="T88" fmla="*/ 2147483646 w 80"/>
                <a:gd name="T89" fmla="*/ 2147483646 h 56"/>
                <a:gd name="T90" fmla="*/ 2147483646 w 80"/>
                <a:gd name="T91" fmla="*/ 2147483646 h 56"/>
                <a:gd name="T92" fmla="*/ 2147483646 w 80"/>
                <a:gd name="T93" fmla="*/ 2147483646 h 56"/>
                <a:gd name="T94" fmla="*/ 2147483646 w 80"/>
                <a:gd name="T95" fmla="*/ 2147483646 h 56"/>
                <a:gd name="T96" fmla="*/ 2147483646 w 80"/>
                <a:gd name="T97" fmla="*/ 0 h 56"/>
                <a:gd name="T98" fmla="*/ 2147483646 w 80"/>
                <a:gd name="T99" fmla="*/ 0 h 56"/>
                <a:gd name="T100" fmla="*/ 2147483646 w 80"/>
                <a:gd name="T101" fmla="*/ 2147483646 h 56"/>
                <a:gd name="T102" fmla="*/ 2147483646 w 80"/>
                <a:gd name="T103" fmla="*/ 2147483646 h 56"/>
                <a:gd name="T104" fmla="*/ 2147483646 w 80"/>
                <a:gd name="T105" fmla="*/ 2147483646 h 56"/>
                <a:gd name="T106" fmla="*/ 0 w 80"/>
                <a:gd name="T107" fmla="*/ 2147483646 h 56"/>
                <a:gd name="T108" fmla="*/ 0 w 80"/>
                <a:gd name="T109" fmla="*/ 2147483646 h 56"/>
                <a:gd name="T110" fmla="*/ 0 w 80"/>
                <a:gd name="T111" fmla="*/ 2147483646 h 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0" h="56">
                  <a:moveTo>
                    <a:pt x="0" y="56"/>
                  </a:moveTo>
                  <a:lnTo>
                    <a:pt x="14" y="56"/>
                  </a:lnTo>
                  <a:lnTo>
                    <a:pt x="14" y="30"/>
                  </a:lnTo>
                  <a:lnTo>
                    <a:pt x="16" y="18"/>
                  </a:lnTo>
                  <a:lnTo>
                    <a:pt x="18" y="14"/>
                  </a:lnTo>
                  <a:lnTo>
                    <a:pt x="24" y="12"/>
                  </a:lnTo>
                  <a:lnTo>
                    <a:pt x="30" y="12"/>
                  </a:lnTo>
                  <a:lnTo>
                    <a:pt x="32" y="16"/>
                  </a:lnTo>
                  <a:lnTo>
                    <a:pt x="32" y="26"/>
                  </a:lnTo>
                  <a:lnTo>
                    <a:pt x="32" y="56"/>
                  </a:lnTo>
                  <a:lnTo>
                    <a:pt x="46" y="56"/>
                  </a:lnTo>
                  <a:lnTo>
                    <a:pt x="46" y="30"/>
                  </a:lnTo>
                  <a:lnTo>
                    <a:pt x="48" y="18"/>
                  </a:lnTo>
                  <a:lnTo>
                    <a:pt x="52" y="14"/>
                  </a:lnTo>
                  <a:lnTo>
                    <a:pt x="58" y="12"/>
                  </a:lnTo>
                  <a:lnTo>
                    <a:pt x="60" y="12"/>
                  </a:lnTo>
                  <a:lnTo>
                    <a:pt x="64" y="14"/>
                  </a:lnTo>
                  <a:lnTo>
                    <a:pt x="64" y="24"/>
                  </a:lnTo>
                  <a:lnTo>
                    <a:pt x="64" y="56"/>
                  </a:lnTo>
                  <a:lnTo>
                    <a:pt x="80" y="56"/>
                  </a:lnTo>
                  <a:lnTo>
                    <a:pt x="80" y="22"/>
                  </a:lnTo>
                  <a:lnTo>
                    <a:pt x="78" y="10"/>
                  </a:lnTo>
                  <a:lnTo>
                    <a:pt x="74" y="6"/>
                  </a:lnTo>
                  <a:lnTo>
                    <a:pt x="72" y="2"/>
                  </a:lnTo>
                  <a:lnTo>
                    <a:pt x="66" y="2"/>
                  </a:lnTo>
                  <a:lnTo>
                    <a:pt x="62" y="0"/>
                  </a:lnTo>
                  <a:lnTo>
                    <a:pt x="52" y="2"/>
                  </a:lnTo>
                  <a:lnTo>
                    <a:pt x="44" y="10"/>
                  </a:lnTo>
                  <a:lnTo>
                    <a:pt x="42" y="6"/>
                  </a:lnTo>
                  <a:lnTo>
                    <a:pt x="38" y="2"/>
                  </a:lnTo>
                  <a:lnTo>
                    <a:pt x="30" y="0"/>
                  </a:lnTo>
                  <a:lnTo>
                    <a:pt x="20" y="2"/>
                  </a:lnTo>
                  <a:lnTo>
                    <a:pt x="12" y="10"/>
                  </a:lnTo>
                  <a:lnTo>
                    <a:pt x="12" y="2"/>
                  </a:lnTo>
                  <a:lnTo>
                    <a:pt x="0" y="2"/>
                  </a:lnTo>
                  <a:lnTo>
                    <a:pt x="0" y="56"/>
                  </a:lnTo>
                  <a:close/>
                </a:path>
              </a:pathLst>
            </a:custGeom>
            <a:solidFill>
              <a:srgbClr val="000000"/>
            </a:solidFill>
            <a:ln w="9525">
              <a:noFill/>
              <a:round/>
              <a:headEnd/>
              <a:tailEnd/>
            </a:ln>
          </p:spPr>
          <p:txBody>
            <a:bodyPr/>
            <a:lstStyle/>
            <a:p>
              <a:endParaRPr lang="en-IN"/>
            </a:p>
          </p:txBody>
        </p:sp>
        <p:sp>
          <p:nvSpPr>
            <p:cNvPr id="113727" name="Freeform 76"/>
            <p:cNvSpPr>
              <a:spLocks/>
            </p:cNvSpPr>
            <p:nvPr/>
          </p:nvSpPr>
          <p:spPr bwMode="auto">
            <a:xfrm>
              <a:off x="3205163" y="6173788"/>
              <a:ext cx="50800" cy="120650"/>
            </a:xfrm>
            <a:custGeom>
              <a:avLst/>
              <a:gdLst>
                <a:gd name="T0" fmla="*/ 2147483646 w 32"/>
                <a:gd name="T1" fmla="*/ 0 h 76"/>
                <a:gd name="T2" fmla="*/ 2147483646 w 32"/>
                <a:gd name="T3" fmla="*/ 0 h 76"/>
                <a:gd name="T4" fmla="*/ 2147483646 w 32"/>
                <a:gd name="T5" fmla="*/ 0 h 76"/>
                <a:gd name="T6" fmla="*/ 2147483646 w 32"/>
                <a:gd name="T7" fmla="*/ 2147483646 h 76"/>
                <a:gd name="T8" fmla="*/ 2147483646 w 32"/>
                <a:gd name="T9" fmla="*/ 2147483646 h 76"/>
                <a:gd name="T10" fmla="*/ 2147483646 w 32"/>
                <a:gd name="T11" fmla="*/ 2147483646 h 76"/>
                <a:gd name="T12" fmla="*/ 0 w 32"/>
                <a:gd name="T13" fmla="*/ 2147483646 h 76"/>
                <a:gd name="T14" fmla="*/ 0 w 32"/>
                <a:gd name="T15" fmla="*/ 2147483646 h 76"/>
                <a:gd name="T16" fmla="*/ 0 w 32"/>
                <a:gd name="T17" fmla="*/ 2147483646 h 76"/>
                <a:gd name="T18" fmla="*/ 2147483646 w 32"/>
                <a:gd name="T19" fmla="*/ 2147483646 h 76"/>
                <a:gd name="T20" fmla="*/ 2147483646 w 32"/>
                <a:gd name="T21" fmla="*/ 2147483646 h 76"/>
                <a:gd name="T22" fmla="*/ 2147483646 w 32"/>
                <a:gd name="T23" fmla="*/ 2147483646 h 76"/>
                <a:gd name="T24" fmla="*/ 2147483646 w 32"/>
                <a:gd name="T25" fmla="*/ 2147483646 h 76"/>
                <a:gd name="T26" fmla="*/ 2147483646 w 32"/>
                <a:gd name="T27" fmla="*/ 0 h 76"/>
                <a:gd name="T28" fmla="*/ 2147483646 w 32"/>
                <a:gd name="T29" fmla="*/ 0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 h="76">
                  <a:moveTo>
                    <a:pt x="32" y="0"/>
                  </a:moveTo>
                  <a:lnTo>
                    <a:pt x="20" y="0"/>
                  </a:lnTo>
                  <a:lnTo>
                    <a:pt x="18" y="8"/>
                  </a:lnTo>
                  <a:lnTo>
                    <a:pt x="12" y="12"/>
                  </a:lnTo>
                  <a:lnTo>
                    <a:pt x="0" y="20"/>
                  </a:lnTo>
                  <a:lnTo>
                    <a:pt x="0" y="32"/>
                  </a:lnTo>
                  <a:lnTo>
                    <a:pt x="10" y="28"/>
                  </a:lnTo>
                  <a:lnTo>
                    <a:pt x="18" y="22"/>
                  </a:lnTo>
                  <a:lnTo>
                    <a:pt x="18" y="76"/>
                  </a:lnTo>
                  <a:lnTo>
                    <a:pt x="32" y="76"/>
                  </a:lnTo>
                  <a:lnTo>
                    <a:pt x="32" y="0"/>
                  </a:lnTo>
                  <a:close/>
                </a:path>
              </a:pathLst>
            </a:custGeom>
            <a:solidFill>
              <a:srgbClr val="000000"/>
            </a:solidFill>
            <a:ln w="9525">
              <a:noFill/>
              <a:round/>
              <a:headEnd/>
              <a:tailEnd/>
            </a:ln>
          </p:spPr>
          <p:txBody>
            <a:bodyPr/>
            <a:lstStyle/>
            <a:p>
              <a:endParaRPr lang="en-IN"/>
            </a:p>
          </p:txBody>
        </p:sp>
        <p:sp>
          <p:nvSpPr>
            <p:cNvPr id="113728" name="Freeform 77"/>
            <p:cNvSpPr>
              <a:spLocks/>
            </p:cNvSpPr>
            <p:nvPr/>
          </p:nvSpPr>
          <p:spPr bwMode="auto">
            <a:xfrm>
              <a:off x="3290888" y="6173788"/>
              <a:ext cx="79375" cy="120650"/>
            </a:xfrm>
            <a:custGeom>
              <a:avLst/>
              <a:gdLst>
                <a:gd name="T0" fmla="*/ 2147483646 w 50"/>
                <a:gd name="T1" fmla="*/ 2147483646 h 76"/>
                <a:gd name="T2" fmla="*/ 2147483646 w 50"/>
                <a:gd name="T3" fmla="*/ 2147483646 h 76"/>
                <a:gd name="T4" fmla="*/ 2147483646 w 50"/>
                <a:gd name="T5" fmla="*/ 2147483646 h 76"/>
                <a:gd name="T6" fmla="*/ 2147483646 w 50"/>
                <a:gd name="T7" fmla="*/ 2147483646 h 76"/>
                <a:gd name="T8" fmla="*/ 2147483646 w 50"/>
                <a:gd name="T9" fmla="*/ 2147483646 h 76"/>
                <a:gd name="T10" fmla="*/ 2147483646 w 50"/>
                <a:gd name="T11" fmla="*/ 2147483646 h 76"/>
                <a:gd name="T12" fmla="*/ 2147483646 w 50"/>
                <a:gd name="T13" fmla="*/ 2147483646 h 76"/>
                <a:gd name="T14" fmla="*/ 2147483646 w 50"/>
                <a:gd name="T15" fmla="*/ 2147483646 h 76"/>
                <a:gd name="T16" fmla="*/ 2147483646 w 50"/>
                <a:gd name="T17" fmla="*/ 2147483646 h 76"/>
                <a:gd name="T18" fmla="*/ 2147483646 w 50"/>
                <a:gd name="T19" fmla="*/ 2147483646 h 76"/>
                <a:gd name="T20" fmla="*/ 2147483646 w 50"/>
                <a:gd name="T21" fmla="*/ 2147483646 h 76"/>
                <a:gd name="T22" fmla="*/ 2147483646 w 50"/>
                <a:gd name="T23" fmla="*/ 2147483646 h 76"/>
                <a:gd name="T24" fmla="*/ 2147483646 w 50"/>
                <a:gd name="T25" fmla="*/ 2147483646 h 76"/>
                <a:gd name="T26" fmla="*/ 2147483646 w 50"/>
                <a:gd name="T27" fmla="*/ 2147483646 h 76"/>
                <a:gd name="T28" fmla="*/ 2147483646 w 50"/>
                <a:gd name="T29" fmla="*/ 2147483646 h 76"/>
                <a:gd name="T30" fmla="*/ 2147483646 w 50"/>
                <a:gd name="T31" fmla="*/ 2147483646 h 76"/>
                <a:gd name="T32" fmla="*/ 2147483646 w 50"/>
                <a:gd name="T33" fmla="*/ 0 h 76"/>
                <a:gd name="T34" fmla="*/ 2147483646 w 50"/>
                <a:gd name="T35" fmla="*/ 0 h 76"/>
                <a:gd name="T36" fmla="*/ 2147483646 w 50"/>
                <a:gd name="T37" fmla="*/ 2147483646 h 76"/>
                <a:gd name="T38" fmla="*/ 2147483646 w 50"/>
                <a:gd name="T39" fmla="*/ 2147483646 h 76"/>
                <a:gd name="T40" fmla="*/ 2147483646 w 50"/>
                <a:gd name="T41" fmla="*/ 2147483646 h 76"/>
                <a:gd name="T42" fmla="*/ 2147483646 w 50"/>
                <a:gd name="T43" fmla="*/ 2147483646 h 76"/>
                <a:gd name="T44" fmla="*/ 0 w 50"/>
                <a:gd name="T45" fmla="*/ 2147483646 h 76"/>
                <a:gd name="T46" fmla="*/ 2147483646 w 50"/>
                <a:gd name="T47" fmla="*/ 2147483646 h 76"/>
                <a:gd name="T48" fmla="*/ 2147483646 w 50"/>
                <a:gd name="T49" fmla="*/ 2147483646 h 76"/>
                <a:gd name="T50" fmla="*/ 2147483646 w 50"/>
                <a:gd name="T51" fmla="*/ 2147483646 h 76"/>
                <a:gd name="T52" fmla="*/ 2147483646 w 50"/>
                <a:gd name="T53" fmla="*/ 2147483646 h 76"/>
                <a:gd name="T54" fmla="*/ 2147483646 w 50"/>
                <a:gd name="T55" fmla="*/ 2147483646 h 76"/>
                <a:gd name="T56" fmla="*/ 2147483646 w 50"/>
                <a:gd name="T57" fmla="*/ 2147483646 h 76"/>
                <a:gd name="T58" fmla="*/ 2147483646 w 50"/>
                <a:gd name="T59" fmla="*/ 2147483646 h 76"/>
                <a:gd name="T60" fmla="*/ 2147483646 w 50"/>
                <a:gd name="T61" fmla="*/ 2147483646 h 76"/>
                <a:gd name="T62" fmla="*/ 2147483646 w 50"/>
                <a:gd name="T63" fmla="*/ 2147483646 h 76"/>
                <a:gd name="T64" fmla="*/ 2147483646 w 50"/>
                <a:gd name="T65" fmla="*/ 2147483646 h 76"/>
                <a:gd name="T66" fmla="*/ 2147483646 w 50"/>
                <a:gd name="T67" fmla="*/ 2147483646 h 76"/>
                <a:gd name="T68" fmla="*/ 2147483646 w 50"/>
                <a:gd name="T69" fmla="*/ 2147483646 h 76"/>
                <a:gd name="T70" fmla="*/ 2147483646 w 50"/>
                <a:gd name="T71" fmla="*/ 2147483646 h 76"/>
                <a:gd name="T72" fmla="*/ 2147483646 w 50"/>
                <a:gd name="T73" fmla="*/ 2147483646 h 76"/>
                <a:gd name="T74" fmla="*/ 2147483646 w 50"/>
                <a:gd name="T75" fmla="*/ 2147483646 h 76"/>
                <a:gd name="T76" fmla="*/ 2147483646 w 50"/>
                <a:gd name="T77" fmla="*/ 2147483646 h 76"/>
                <a:gd name="T78" fmla="*/ 2147483646 w 50"/>
                <a:gd name="T79" fmla="*/ 2147483646 h 76"/>
                <a:gd name="T80" fmla="*/ 2147483646 w 50"/>
                <a:gd name="T81" fmla="*/ 2147483646 h 76"/>
                <a:gd name="T82" fmla="*/ 2147483646 w 50"/>
                <a:gd name="T83" fmla="*/ 2147483646 h 76"/>
                <a:gd name="T84" fmla="*/ 2147483646 w 50"/>
                <a:gd name="T85" fmla="*/ 2147483646 h 76"/>
                <a:gd name="T86" fmla="*/ 2147483646 w 50"/>
                <a:gd name="T87" fmla="*/ 2147483646 h 76"/>
                <a:gd name="T88" fmla="*/ 2147483646 w 50"/>
                <a:gd name="T89" fmla="*/ 2147483646 h 76"/>
                <a:gd name="T90" fmla="*/ 0 w 50"/>
                <a:gd name="T91" fmla="*/ 2147483646 h 76"/>
                <a:gd name="T92" fmla="*/ 0 w 50"/>
                <a:gd name="T93" fmla="*/ 2147483646 h 76"/>
                <a:gd name="T94" fmla="*/ 2147483646 w 50"/>
                <a:gd name="T95" fmla="*/ 2147483646 h 76"/>
                <a:gd name="T96" fmla="*/ 2147483646 w 50"/>
                <a:gd name="T97" fmla="*/ 2147483646 h 76"/>
                <a:gd name="T98" fmla="*/ 2147483646 w 50"/>
                <a:gd name="T99" fmla="*/ 2147483646 h 76"/>
                <a:gd name="T100" fmla="*/ 2147483646 w 50"/>
                <a:gd name="T101" fmla="*/ 2147483646 h 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 h="76">
                  <a:moveTo>
                    <a:pt x="20" y="62"/>
                  </a:moveTo>
                  <a:lnTo>
                    <a:pt x="20" y="62"/>
                  </a:lnTo>
                  <a:lnTo>
                    <a:pt x="24" y="58"/>
                  </a:lnTo>
                  <a:lnTo>
                    <a:pt x="32" y="50"/>
                  </a:lnTo>
                  <a:lnTo>
                    <a:pt x="42" y="40"/>
                  </a:lnTo>
                  <a:lnTo>
                    <a:pt x="48" y="32"/>
                  </a:lnTo>
                  <a:lnTo>
                    <a:pt x="50" y="22"/>
                  </a:lnTo>
                  <a:lnTo>
                    <a:pt x="48" y="14"/>
                  </a:lnTo>
                  <a:lnTo>
                    <a:pt x="42" y="6"/>
                  </a:lnTo>
                  <a:lnTo>
                    <a:pt x="36" y="2"/>
                  </a:lnTo>
                  <a:lnTo>
                    <a:pt x="26" y="0"/>
                  </a:lnTo>
                  <a:lnTo>
                    <a:pt x="16" y="2"/>
                  </a:lnTo>
                  <a:lnTo>
                    <a:pt x="8" y="6"/>
                  </a:lnTo>
                  <a:lnTo>
                    <a:pt x="4" y="12"/>
                  </a:lnTo>
                  <a:lnTo>
                    <a:pt x="0" y="22"/>
                  </a:lnTo>
                  <a:lnTo>
                    <a:pt x="16" y="24"/>
                  </a:lnTo>
                  <a:lnTo>
                    <a:pt x="16" y="20"/>
                  </a:lnTo>
                  <a:lnTo>
                    <a:pt x="18" y="16"/>
                  </a:lnTo>
                  <a:lnTo>
                    <a:pt x="22" y="14"/>
                  </a:lnTo>
                  <a:lnTo>
                    <a:pt x="26" y="12"/>
                  </a:lnTo>
                  <a:lnTo>
                    <a:pt x="30" y="14"/>
                  </a:lnTo>
                  <a:lnTo>
                    <a:pt x="32" y="16"/>
                  </a:lnTo>
                  <a:lnTo>
                    <a:pt x="34" y="18"/>
                  </a:lnTo>
                  <a:lnTo>
                    <a:pt x="34" y="22"/>
                  </a:lnTo>
                  <a:lnTo>
                    <a:pt x="34" y="26"/>
                  </a:lnTo>
                  <a:lnTo>
                    <a:pt x="32" y="32"/>
                  </a:lnTo>
                  <a:lnTo>
                    <a:pt x="20" y="44"/>
                  </a:lnTo>
                  <a:lnTo>
                    <a:pt x="10" y="54"/>
                  </a:lnTo>
                  <a:lnTo>
                    <a:pt x="4" y="62"/>
                  </a:lnTo>
                  <a:lnTo>
                    <a:pt x="0" y="68"/>
                  </a:lnTo>
                  <a:lnTo>
                    <a:pt x="0" y="76"/>
                  </a:lnTo>
                  <a:lnTo>
                    <a:pt x="50" y="76"/>
                  </a:lnTo>
                  <a:lnTo>
                    <a:pt x="50" y="62"/>
                  </a:lnTo>
                  <a:lnTo>
                    <a:pt x="20" y="62"/>
                  </a:lnTo>
                  <a:close/>
                </a:path>
              </a:pathLst>
            </a:custGeom>
            <a:solidFill>
              <a:srgbClr val="000000"/>
            </a:solidFill>
            <a:ln w="9525">
              <a:noFill/>
              <a:round/>
              <a:headEnd/>
              <a:tailEnd/>
            </a:ln>
          </p:spPr>
          <p:txBody>
            <a:bodyPr/>
            <a:lstStyle/>
            <a:p>
              <a:endParaRPr lang="en-IN"/>
            </a:p>
          </p:txBody>
        </p:sp>
        <p:sp>
          <p:nvSpPr>
            <p:cNvPr id="113729" name="Freeform 78"/>
            <p:cNvSpPr>
              <a:spLocks noEditPoints="1"/>
            </p:cNvSpPr>
            <p:nvPr/>
          </p:nvSpPr>
          <p:spPr bwMode="auto">
            <a:xfrm>
              <a:off x="3430588" y="6205538"/>
              <a:ext cx="79375" cy="88900"/>
            </a:xfrm>
            <a:custGeom>
              <a:avLst/>
              <a:gdLst>
                <a:gd name="T0" fmla="*/ 2147483646 w 50"/>
                <a:gd name="T1" fmla="*/ 2147483646 h 56"/>
                <a:gd name="T2" fmla="*/ 2147483646 w 50"/>
                <a:gd name="T3" fmla="*/ 2147483646 h 56"/>
                <a:gd name="T4" fmla="*/ 2147483646 w 50"/>
                <a:gd name="T5" fmla="*/ 2147483646 h 56"/>
                <a:gd name="T6" fmla="*/ 2147483646 w 50"/>
                <a:gd name="T7" fmla="*/ 2147483646 h 56"/>
                <a:gd name="T8" fmla="*/ 2147483646 w 50"/>
                <a:gd name="T9" fmla="*/ 2147483646 h 56"/>
                <a:gd name="T10" fmla="*/ 2147483646 w 50"/>
                <a:gd name="T11" fmla="*/ 2147483646 h 56"/>
                <a:gd name="T12" fmla="*/ 2147483646 w 50"/>
                <a:gd name="T13" fmla="*/ 2147483646 h 56"/>
                <a:gd name="T14" fmla="*/ 2147483646 w 50"/>
                <a:gd name="T15" fmla="*/ 2147483646 h 56"/>
                <a:gd name="T16" fmla="*/ 2147483646 w 50"/>
                <a:gd name="T17" fmla="*/ 2147483646 h 56"/>
                <a:gd name="T18" fmla="*/ 0 w 50"/>
                <a:gd name="T19" fmla="*/ 2147483646 h 56"/>
                <a:gd name="T20" fmla="*/ 2147483646 w 50"/>
                <a:gd name="T21" fmla="*/ 2147483646 h 56"/>
                <a:gd name="T22" fmla="*/ 2147483646 w 50"/>
                <a:gd name="T23" fmla="*/ 2147483646 h 56"/>
                <a:gd name="T24" fmla="*/ 2147483646 w 50"/>
                <a:gd name="T25" fmla="*/ 2147483646 h 56"/>
                <a:gd name="T26" fmla="*/ 2147483646 w 50"/>
                <a:gd name="T27" fmla="*/ 2147483646 h 56"/>
                <a:gd name="T28" fmla="*/ 2147483646 w 50"/>
                <a:gd name="T29" fmla="*/ 2147483646 h 56"/>
                <a:gd name="T30" fmla="*/ 2147483646 w 50"/>
                <a:gd name="T31" fmla="*/ 2147483646 h 56"/>
                <a:gd name="T32" fmla="*/ 2147483646 w 50"/>
                <a:gd name="T33" fmla="*/ 2147483646 h 56"/>
                <a:gd name="T34" fmla="*/ 2147483646 w 50"/>
                <a:gd name="T35" fmla="*/ 2147483646 h 56"/>
                <a:gd name="T36" fmla="*/ 2147483646 w 50"/>
                <a:gd name="T37" fmla="*/ 2147483646 h 56"/>
                <a:gd name="T38" fmla="*/ 2147483646 w 50"/>
                <a:gd name="T39" fmla="*/ 2147483646 h 56"/>
                <a:gd name="T40" fmla="*/ 2147483646 w 50"/>
                <a:gd name="T41" fmla="*/ 2147483646 h 56"/>
                <a:gd name="T42" fmla="*/ 2147483646 w 50"/>
                <a:gd name="T43" fmla="*/ 2147483646 h 56"/>
                <a:gd name="T44" fmla="*/ 2147483646 w 50"/>
                <a:gd name="T45" fmla="*/ 2147483646 h 56"/>
                <a:gd name="T46" fmla="*/ 2147483646 w 50"/>
                <a:gd name="T47" fmla="*/ 0 h 56"/>
                <a:gd name="T48" fmla="*/ 2147483646 w 50"/>
                <a:gd name="T49" fmla="*/ 2147483646 h 56"/>
                <a:gd name="T50" fmla="*/ 2147483646 w 50"/>
                <a:gd name="T51" fmla="*/ 2147483646 h 56"/>
                <a:gd name="T52" fmla="*/ 2147483646 w 50"/>
                <a:gd name="T53" fmla="*/ 2147483646 h 56"/>
                <a:gd name="T54" fmla="*/ 2147483646 w 50"/>
                <a:gd name="T55" fmla="*/ 2147483646 h 56"/>
                <a:gd name="T56" fmla="*/ 2147483646 w 50"/>
                <a:gd name="T57" fmla="*/ 2147483646 h 56"/>
                <a:gd name="T58" fmla="*/ 2147483646 w 50"/>
                <a:gd name="T59" fmla="*/ 2147483646 h 56"/>
                <a:gd name="T60" fmla="*/ 2147483646 w 50"/>
                <a:gd name="T61" fmla="*/ 2147483646 h 56"/>
                <a:gd name="T62" fmla="*/ 2147483646 w 50"/>
                <a:gd name="T63" fmla="*/ 2147483646 h 56"/>
                <a:gd name="T64" fmla="*/ 2147483646 w 50"/>
                <a:gd name="T65" fmla="*/ 2147483646 h 56"/>
                <a:gd name="T66" fmla="*/ 2147483646 w 50"/>
                <a:gd name="T67" fmla="*/ 2147483646 h 56"/>
                <a:gd name="T68" fmla="*/ 2147483646 w 50"/>
                <a:gd name="T69" fmla="*/ 2147483646 h 56"/>
                <a:gd name="T70" fmla="*/ 2147483646 w 50"/>
                <a:gd name="T71" fmla="*/ 2147483646 h 56"/>
                <a:gd name="T72" fmla="*/ 2147483646 w 50"/>
                <a:gd name="T73" fmla="*/ 2147483646 h 56"/>
                <a:gd name="T74" fmla="*/ 2147483646 w 50"/>
                <a:gd name="T75" fmla="*/ 2147483646 h 56"/>
                <a:gd name="T76" fmla="*/ 2147483646 w 50"/>
                <a:gd name="T77" fmla="*/ 2147483646 h 56"/>
                <a:gd name="T78" fmla="*/ 2147483646 w 50"/>
                <a:gd name="T79" fmla="*/ 2147483646 h 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0" h="56">
                  <a:moveTo>
                    <a:pt x="18" y="12"/>
                  </a:moveTo>
                  <a:lnTo>
                    <a:pt x="18" y="12"/>
                  </a:lnTo>
                  <a:lnTo>
                    <a:pt x="24" y="12"/>
                  </a:lnTo>
                  <a:lnTo>
                    <a:pt x="28" y="12"/>
                  </a:lnTo>
                  <a:lnTo>
                    <a:pt x="32" y="14"/>
                  </a:lnTo>
                  <a:lnTo>
                    <a:pt x="32" y="16"/>
                  </a:lnTo>
                  <a:lnTo>
                    <a:pt x="34" y="20"/>
                  </a:lnTo>
                  <a:lnTo>
                    <a:pt x="20" y="24"/>
                  </a:lnTo>
                  <a:lnTo>
                    <a:pt x="8" y="28"/>
                  </a:lnTo>
                  <a:lnTo>
                    <a:pt x="4" y="30"/>
                  </a:lnTo>
                  <a:lnTo>
                    <a:pt x="2" y="32"/>
                  </a:lnTo>
                  <a:lnTo>
                    <a:pt x="0" y="40"/>
                  </a:lnTo>
                  <a:lnTo>
                    <a:pt x="2" y="48"/>
                  </a:lnTo>
                  <a:lnTo>
                    <a:pt x="4" y="52"/>
                  </a:lnTo>
                  <a:lnTo>
                    <a:pt x="10" y="56"/>
                  </a:lnTo>
                  <a:lnTo>
                    <a:pt x="18" y="56"/>
                  </a:lnTo>
                  <a:lnTo>
                    <a:pt x="26" y="56"/>
                  </a:lnTo>
                  <a:lnTo>
                    <a:pt x="34" y="50"/>
                  </a:lnTo>
                  <a:lnTo>
                    <a:pt x="36" y="52"/>
                  </a:lnTo>
                  <a:lnTo>
                    <a:pt x="36" y="56"/>
                  </a:lnTo>
                  <a:lnTo>
                    <a:pt x="50" y="56"/>
                  </a:lnTo>
                  <a:lnTo>
                    <a:pt x="48" y="48"/>
                  </a:lnTo>
                  <a:lnTo>
                    <a:pt x="48" y="38"/>
                  </a:lnTo>
                  <a:lnTo>
                    <a:pt x="48" y="22"/>
                  </a:lnTo>
                  <a:lnTo>
                    <a:pt x="46" y="14"/>
                  </a:lnTo>
                  <a:lnTo>
                    <a:pt x="46" y="8"/>
                  </a:lnTo>
                  <a:lnTo>
                    <a:pt x="42" y="6"/>
                  </a:lnTo>
                  <a:lnTo>
                    <a:pt x="38" y="2"/>
                  </a:lnTo>
                  <a:lnTo>
                    <a:pt x="34" y="2"/>
                  </a:lnTo>
                  <a:lnTo>
                    <a:pt x="24" y="0"/>
                  </a:lnTo>
                  <a:lnTo>
                    <a:pt x="16" y="2"/>
                  </a:lnTo>
                  <a:lnTo>
                    <a:pt x="8" y="4"/>
                  </a:lnTo>
                  <a:lnTo>
                    <a:pt x="4" y="10"/>
                  </a:lnTo>
                  <a:lnTo>
                    <a:pt x="2" y="16"/>
                  </a:lnTo>
                  <a:lnTo>
                    <a:pt x="14" y="18"/>
                  </a:lnTo>
                  <a:lnTo>
                    <a:pt x="18" y="12"/>
                  </a:lnTo>
                  <a:close/>
                  <a:moveTo>
                    <a:pt x="34" y="32"/>
                  </a:moveTo>
                  <a:lnTo>
                    <a:pt x="34" y="32"/>
                  </a:lnTo>
                  <a:lnTo>
                    <a:pt x="32" y="40"/>
                  </a:lnTo>
                  <a:lnTo>
                    <a:pt x="30" y="44"/>
                  </a:lnTo>
                  <a:lnTo>
                    <a:pt x="26" y="46"/>
                  </a:lnTo>
                  <a:lnTo>
                    <a:pt x="22" y="46"/>
                  </a:lnTo>
                  <a:lnTo>
                    <a:pt x="18" y="46"/>
                  </a:lnTo>
                  <a:lnTo>
                    <a:pt x="16" y="44"/>
                  </a:lnTo>
                  <a:lnTo>
                    <a:pt x="14" y="40"/>
                  </a:lnTo>
                  <a:lnTo>
                    <a:pt x="14" y="36"/>
                  </a:lnTo>
                  <a:lnTo>
                    <a:pt x="16" y="34"/>
                  </a:lnTo>
                  <a:lnTo>
                    <a:pt x="24" y="32"/>
                  </a:lnTo>
                  <a:lnTo>
                    <a:pt x="34" y="30"/>
                  </a:lnTo>
                  <a:lnTo>
                    <a:pt x="34" y="32"/>
                  </a:lnTo>
                  <a:close/>
                </a:path>
              </a:pathLst>
            </a:custGeom>
            <a:solidFill>
              <a:srgbClr val="000000"/>
            </a:solidFill>
            <a:ln w="9525">
              <a:noFill/>
              <a:round/>
              <a:headEnd/>
              <a:tailEnd/>
            </a:ln>
          </p:spPr>
          <p:txBody>
            <a:bodyPr/>
            <a:lstStyle/>
            <a:p>
              <a:endParaRPr lang="en-IN"/>
            </a:p>
          </p:txBody>
        </p:sp>
        <p:sp>
          <p:nvSpPr>
            <p:cNvPr id="113730" name="Freeform 79"/>
            <p:cNvSpPr>
              <a:spLocks/>
            </p:cNvSpPr>
            <p:nvPr/>
          </p:nvSpPr>
          <p:spPr bwMode="auto">
            <a:xfrm>
              <a:off x="3525838" y="6205538"/>
              <a:ext cx="127000" cy="88900"/>
            </a:xfrm>
            <a:custGeom>
              <a:avLst/>
              <a:gdLst>
                <a:gd name="T0" fmla="*/ 0 w 80"/>
                <a:gd name="T1" fmla="*/ 2147483646 h 56"/>
                <a:gd name="T2" fmla="*/ 2147483646 w 80"/>
                <a:gd name="T3" fmla="*/ 2147483646 h 56"/>
                <a:gd name="T4" fmla="*/ 2147483646 w 80"/>
                <a:gd name="T5" fmla="*/ 2147483646 h 56"/>
                <a:gd name="T6" fmla="*/ 2147483646 w 80"/>
                <a:gd name="T7" fmla="*/ 2147483646 h 56"/>
                <a:gd name="T8" fmla="*/ 2147483646 w 80"/>
                <a:gd name="T9" fmla="*/ 2147483646 h 56"/>
                <a:gd name="T10" fmla="*/ 2147483646 w 80"/>
                <a:gd name="T11" fmla="*/ 2147483646 h 56"/>
                <a:gd name="T12" fmla="*/ 2147483646 w 80"/>
                <a:gd name="T13" fmla="*/ 2147483646 h 56"/>
                <a:gd name="T14" fmla="*/ 2147483646 w 80"/>
                <a:gd name="T15" fmla="*/ 2147483646 h 56"/>
                <a:gd name="T16" fmla="*/ 2147483646 w 80"/>
                <a:gd name="T17" fmla="*/ 2147483646 h 56"/>
                <a:gd name="T18" fmla="*/ 2147483646 w 80"/>
                <a:gd name="T19" fmla="*/ 2147483646 h 56"/>
                <a:gd name="T20" fmla="*/ 2147483646 w 80"/>
                <a:gd name="T21" fmla="*/ 2147483646 h 56"/>
                <a:gd name="T22" fmla="*/ 2147483646 w 80"/>
                <a:gd name="T23" fmla="*/ 2147483646 h 56"/>
                <a:gd name="T24" fmla="*/ 2147483646 w 80"/>
                <a:gd name="T25" fmla="*/ 2147483646 h 56"/>
                <a:gd name="T26" fmla="*/ 2147483646 w 80"/>
                <a:gd name="T27" fmla="*/ 2147483646 h 56"/>
                <a:gd name="T28" fmla="*/ 2147483646 w 80"/>
                <a:gd name="T29" fmla="*/ 2147483646 h 56"/>
                <a:gd name="T30" fmla="*/ 2147483646 w 80"/>
                <a:gd name="T31" fmla="*/ 2147483646 h 56"/>
                <a:gd name="T32" fmla="*/ 2147483646 w 80"/>
                <a:gd name="T33" fmla="*/ 2147483646 h 56"/>
                <a:gd name="T34" fmla="*/ 2147483646 w 80"/>
                <a:gd name="T35" fmla="*/ 2147483646 h 56"/>
                <a:gd name="T36" fmla="*/ 2147483646 w 80"/>
                <a:gd name="T37" fmla="*/ 2147483646 h 56"/>
                <a:gd name="T38" fmla="*/ 2147483646 w 80"/>
                <a:gd name="T39" fmla="*/ 2147483646 h 56"/>
                <a:gd name="T40" fmla="*/ 2147483646 w 80"/>
                <a:gd name="T41" fmla="*/ 2147483646 h 56"/>
                <a:gd name="T42" fmla="*/ 2147483646 w 80"/>
                <a:gd name="T43" fmla="*/ 2147483646 h 56"/>
                <a:gd name="T44" fmla="*/ 2147483646 w 80"/>
                <a:gd name="T45" fmla="*/ 2147483646 h 56"/>
                <a:gd name="T46" fmla="*/ 2147483646 w 80"/>
                <a:gd name="T47" fmla="*/ 2147483646 h 56"/>
                <a:gd name="T48" fmla="*/ 2147483646 w 80"/>
                <a:gd name="T49" fmla="*/ 2147483646 h 56"/>
                <a:gd name="T50" fmla="*/ 2147483646 w 80"/>
                <a:gd name="T51" fmla="*/ 2147483646 h 56"/>
                <a:gd name="T52" fmla="*/ 2147483646 w 80"/>
                <a:gd name="T53" fmla="*/ 2147483646 h 56"/>
                <a:gd name="T54" fmla="*/ 2147483646 w 80"/>
                <a:gd name="T55" fmla="*/ 2147483646 h 56"/>
                <a:gd name="T56" fmla="*/ 2147483646 w 80"/>
                <a:gd name="T57" fmla="*/ 2147483646 h 56"/>
                <a:gd name="T58" fmla="*/ 2147483646 w 80"/>
                <a:gd name="T59" fmla="*/ 2147483646 h 56"/>
                <a:gd name="T60" fmla="*/ 2147483646 w 80"/>
                <a:gd name="T61" fmla="*/ 2147483646 h 56"/>
                <a:gd name="T62" fmla="*/ 2147483646 w 80"/>
                <a:gd name="T63" fmla="*/ 2147483646 h 56"/>
                <a:gd name="T64" fmla="*/ 2147483646 w 80"/>
                <a:gd name="T65" fmla="*/ 2147483646 h 56"/>
                <a:gd name="T66" fmla="*/ 2147483646 w 80"/>
                <a:gd name="T67" fmla="*/ 2147483646 h 56"/>
                <a:gd name="T68" fmla="*/ 2147483646 w 80"/>
                <a:gd name="T69" fmla="*/ 2147483646 h 56"/>
                <a:gd name="T70" fmla="*/ 2147483646 w 80"/>
                <a:gd name="T71" fmla="*/ 2147483646 h 56"/>
                <a:gd name="T72" fmla="*/ 2147483646 w 80"/>
                <a:gd name="T73" fmla="*/ 2147483646 h 56"/>
                <a:gd name="T74" fmla="*/ 2147483646 w 80"/>
                <a:gd name="T75" fmla="*/ 2147483646 h 56"/>
                <a:gd name="T76" fmla="*/ 2147483646 w 80"/>
                <a:gd name="T77" fmla="*/ 2147483646 h 56"/>
                <a:gd name="T78" fmla="*/ 2147483646 w 80"/>
                <a:gd name="T79" fmla="*/ 0 h 56"/>
                <a:gd name="T80" fmla="*/ 2147483646 w 80"/>
                <a:gd name="T81" fmla="*/ 0 h 56"/>
                <a:gd name="T82" fmla="*/ 2147483646 w 80"/>
                <a:gd name="T83" fmla="*/ 2147483646 h 56"/>
                <a:gd name="T84" fmla="*/ 2147483646 w 80"/>
                <a:gd name="T85" fmla="*/ 2147483646 h 56"/>
                <a:gd name="T86" fmla="*/ 2147483646 w 80"/>
                <a:gd name="T87" fmla="*/ 2147483646 h 56"/>
                <a:gd name="T88" fmla="*/ 2147483646 w 80"/>
                <a:gd name="T89" fmla="*/ 2147483646 h 56"/>
                <a:gd name="T90" fmla="*/ 2147483646 w 80"/>
                <a:gd name="T91" fmla="*/ 2147483646 h 56"/>
                <a:gd name="T92" fmla="*/ 2147483646 w 80"/>
                <a:gd name="T93" fmla="*/ 2147483646 h 56"/>
                <a:gd name="T94" fmla="*/ 2147483646 w 80"/>
                <a:gd name="T95" fmla="*/ 2147483646 h 56"/>
                <a:gd name="T96" fmla="*/ 2147483646 w 80"/>
                <a:gd name="T97" fmla="*/ 0 h 56"/>
                <a:gd name="T98" fmla="*/ 2147483646 w 80"/>
                <a:gd name="T99" fmla="*/ 0 h 56"/>
                <a:gd name="T100" fmla="*/ 2147483646 w 80"/>
                <a:gd name="T101" fmla="*/ 2147483646 h 56"/>
                <a:gd name="T102" fmla="*/ 2147483646 w 80"/>
                <a:gd name="T103" fmla="*/ 2147483646 h 56"/>
                <a:gd name="T104" fmla="*/ 2147483646 w 80"/>
                <a:gd name="T105" fmla="*/ 2147483646 h 56"/>
                <a:gd name="T106" fmla="*/ 0 w 80"/>
                <a:gd name="T107" fmla="*/ 2147483646 h 56"/>
                <a:gd name="T108" fmla="*/ 0 w 80"/>
                <a:gd name="T109" fmla="*/ 2147483646 h 56"/>
                <a:gd name="T110" fmla="*/ 0 w 80"/>
                <a:gd name="T111" fmla="*/ 2147483646 h 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0" h="56">
                  <a:moveTo>
                    <a:pt x="0" y="56"/>
                  </a:moveTo>
                  <a:lnTo>
                    <a:pt x="16" y="56"/>
                  </a:lnTo>
                  <a:lnTo>
                    <a:pt x="16" y="30"/>
                  </a:lnTo>
                  <a:lnTo>
                    <a:pt x="16" y="18"/>
                  </a:lnTo>
                  <a:lnTo>
                    <a:pt x="20" y="14"/>
                  </a:lnTo>
                  <a:lnTo>
                    <a:pt x="26" y="12"/>
                  </a:lnTo>
                  <a:lnTo>
                    <a:pt x="30" y="12"/>
                  </a:lnTo>
                  <a:lnTo>
                    <a:pt x="32" y="16"/>
                  </a:lnTo>
                  <a:lnTo>
                    <a:pt x="34" y="26"/>
                  </a:lnTo>
                  <a:lnTo>
                    <a:pt x="34" y="56"/>
                  </a:lnTo>
                  <a:lnTo>
                    <a:pt x="48" y="56"/>
                  </a:lnTo>
                  <a:lnTo>
                    <a:pt x="48" y="30"/>
                  </a:lnTo>
                  <a:lnTo>
                    <a:pt x="48" y="18"/>
                  </a:lnTo>
                  <a:lnTo>
                    <a:pt x="52" y="14"/>
                  </a:lnTo>
                  <a:lnTo>
                    <a:pt x="58" y="12"/>
                  </a:lnTo>
                  <a:lnTo>
                    <a:pt x="62" y="12"/>
                  </a:lnTo>
                  <a:lnTo>
                    <a:pt x="64" y="14"/>
                  </a:lnTo>
                  <a:lnTo>
                    <a:pt x="66" y="24"/>
                  </a:lnTo>
                  <a:lnTo>
                    <a:pt x="66" y="56"/>
                  </a:lnTo>
                  <a:lnTo>
                    <a:pt x="80" y="56"/>
                  </a:lnTo>
                  <a:lnTo>
                    <a:pt x="80" y="22"/>
                  </a:lnTo>
                  <a:lnTo>
                    <a:pt x="78" y="10"/>
                  </a:lnTo>
                  <a:lnTo>
                    <a:pt x="76" y="6"/>
                  </a:lnTo>
                  <a:lnTo>
                    <a:pt x="72" y="2"/>
                  </a:lnTo>
                  <a:lnTo>
                    <a:pt x="68" y="2"/>
                  </a:lnTo>
                  <a:lnTo>
                    <a:pt x="62" y="0"/>
                  </a:lnTo>
                  <a:lnTo>
                    <a:pt x="54" y="2"/>
                  </a:lnTo>
                  <a:lnTo>
                    <a:pt x="46" y="10"/>
                  </a:lnTo>
                  <a:lnTo>
                    <a:pt x="44" y="6"/>
                  </a:lnTo>
                  <a:lnTo>
                    <a:pt x="40" y="2"/>
                  </a:lnTo>
                  <a:lnTo>
                    <a:pt x="30" y="0"/>
                  </a:lnTo>
                  <a:lnTo>
                    <a:pt x="22" y="2"/>
                  </a:lnTo>
                  <a:lnTo>
                    <a:pt x="14" y="10"/>
                  </a:lnTo>
                  <a:lnTo>
                    <a:pt x="14" y="2"/>
                  </a:lnTo>
                  <a:lnTo>
                    <a:pt x="0" y="2"/>
                  </a:lnTo>
                  <a:lnTo>
                    <a:pt x="0" y="56"/>
                  </a:lnTo>
                  <a:close/>
                </a:path>
              </a:pathLst>
            </a:custGeom>
            <a:solidFill>
              <a:srgbClr val="000000"/>
            </a:solidFill>
            <a:ln w="9525">
              <a:noFill/>
              <a:round/>
              <a:headEnd/>
              <a:tailEnd/>
            </a:ln>
          </p:spPr>
          <p:txBody>
            <a:bodyPr/>
            <a:lstStyle/>
            <a:p>
              <a:endParaRPr lang="en-IN"/>
            </a:p>
          </p:txBody>
        </p:sp>
        <p:sp>
          <p:nvSpPr>
            <p:cNvPr id="113731" name="Freeform 80"/>
            <p:cNvSpPr>
              <a:spLocks/>
            </p:cNvSpPr>
            <p:nvPr/>
          </p:nvSpPr>
          <p:spPr bwMode="auto">
            <a:xfrm>
              <a:off x="2928938" y="5268913"/>
              <a:ext cx="358775" cy="571500"/>
            </a:xfrm>
            <a:custGeom>
              <a:avLst/>
              <a:gdLst>
                <a:gd name="T0" fmla="*/ 2147483646 w 226"/>
                <a:gd name="T1" fmla="*/ 0 h 360"/>
                <a:gd name="T2" fmla="*/ 2147483646 w 226"/>
                <a:gd name="T3" fmla="*/ 0 h 360"/>
                <a:gd name="T4" fmla="*/ 2147483646 w 226"/>
                <a:gd name="T5" fmla="*/ 2147483646 h 360"/>
                <a:gd name="T6" fmla="*/ 2147483646 w 226"/>
                <a:gd name="T7" fmla="*/ 2147483646 h 360"/>
                <a:gd name="T8" fmla="*/ 2147483646 w 226"/>
                <a:gd name="T9" fmla="*/ 2147483646 h 360"/>
                <a:gd name="T10" fmla="*/ 2147483646 w 226"/>
                <a:gd name="T11" fmla="*/ 2147483646 h 360"/>
                <a:gd name="T12" fmla="*/ 2147483646 w 226"/>
                <a:gd name="T13" fmla="*/ 2147483646 h 360"/>
                <a:gd name="T14" fmla="*/ 2147483646 w 226"/>
                <a:gd name="T15" fmla="*/ 2147483646 h 360"/>
                <a:gd name="T16" fmla="*/ 2147483646 w 226"/>
                <a:gd name="T17" fmla="*/ 2147483646 h 360"/>
                <a:gd name="T18" fmla="*/ 2147483646 w 226"/>
                <a:gd name="T19" fmla="*/ 2147483646 h 360"/>
                <a:gd name="T20" fmla="*/ 2147483646 w 226"/>
                <a:gd name="T21" fmla="*/ 2147483646 h 360"/>
                <a:gd name="T22" fmla="*/ 2147483646 w 226"/>
                <a:gd name="T23" fmla="*/ 2147483646 h 360"/>
                <a:gd name="T24" fmla="*/ 2147483646 w 226"/>
                <a:gd name="T25" fmla="*/ 2147483646 h 360"/>
                <a:gd name="T26" fmla="*/ 2147483646 w 226"/>
                <a:gd name="T27" fmla="*/ 2147483646 h 360"/>
                <a:gd name="T28" fmla="*/ 2147483646 w 226"/>
                <a:gd name="T29" fmla="*/ 2147483646 h 360"/>
                <a:gd name="T30" fmla="*/ 2147483646 w 226"/>
                <a:gd name="T31" fmla="*/ 2147483646 h 360"/>
                <a:gd name="T32" fmla="*/ 2147483646 w 226"/>
                <a:gd name="T33" fmla="*/ 2147483646 h 360"/>
                <a:gd name="T34" fmla="*/ 0 w 226"/>
                <a:gd name="T35" fmla="*/ 2147483646 h 3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6" h="360">
                  <a:moveTo>
                    <a:pt x="226" y="0"/>
                  </a:moveTo>
                  <a:lnTo>
                    <a:pt x="226" y="0"/>
                  </a:lnTo>
                  <a:lnTo>
                    <a:pt x="202" y="2"/>
                  </a:lnTo>
                  <a:lnTo>
                    <a:pt x="180" y="8"/>
                  </a:lnTo>
                  <a:lnTo>
                    <a:pt x="158" y="16"/>
                  </a:lnTo>
                  <a:lnTo>
                    <a:pt x="138" y="28"/>
                  </a:lnTo>
                  <a:lnTo>
                    <a:pt x="118" y="44"/>
                  </a:lnTo>
                  <a:lnTo>
                    <a:pt x="100" y="62"/>
                  </a:lnTo>
                  <a:lnTo>
                    <a:pt x="82" y="82"/>
                  </a:lnTo>
                  <a:lnTo>
                    <a:pt x="66" y="106"/>
                  </a:lnTo>
                  <a:lnTo>
                    <a:pt x="52" y="132"/>
                  </a:lnTo>
                  <a:lnTo>
                    <a:pt x="38" y="158"/>
                  </a:lnTo>
                  <a:lnTo>
                    <a:pt x="28" y="188"/>
                  </a:lnTo>
                  <a:lnTo>
                    <a:pt x="18" y="220"/>
                  </a:lnTo>
                  <a:lnTo>
                    <a:pt x="10" y="252"/>
                  </a:lnTo>
                  <a:lnTo>
                    <a:pt x="6" y="288"/>
                  </a:lnTo>
                  <a:lnTo>
                    <a:pt x="2" y="324"/>
                  </a:lnTo>
                  <a:lnTo>
                    <a:pt x="0" y="360"/>
                  </a:lnTo>
                </a:path>
              </a:pathLst>
            </a:custGeom>
            <a:noFill/>
            <a:ln w="31750">
              <a:solidFill>
                <a:srgbClr val="0070C0"/>
              </a:solidFill>
              <a:prstDash val="solid"/>
              <a:round/>
              <a:headEnd/>
              <a:tailEnd/>
            </a:ln>
          </p:spPr>
          <p:txBody>
            <a:bodyPr/>
            <a:lstStyle/>
            <a:p>
              <a:endParaRPr lang="en-IN"/>
            </a:p>
          </p:txBody>
        </p:sp>
        <p:sp>
          <p:nvSpPr>
            <p:cNvPr id="113732" name="Line 94"/>
            <p:cNvSpPr>
              <a:spLocks noChangeShapeType="1"/>
            </p:cNvSpPr>
            <p:nvPr/>
          </p:nvSpPr>
          <p:spPr bwMode="auto">
            <a:xfrm>
              <a:off x="681038" y="5268913"/>
              <a:ext cx="2187575" cy="0"/>
            </a:xfrm>
            <a:prstGeom prst="line">
              <a:avLst/>
            </a:prstGeom>
            <a:noFill/>
            <a:ln w="31750">
              <a:solidFill>
                <a:srgbClr val="0070C0"/>
              </a:solidFill>
              <a:round/>
              <a:headEnd/>
              <a:tailEnd/>
            </a:ln>
          </p:spPr>
          <p:txBody>
            <a:bodyPr/>
            <a:lstStyle/>
            <a:p>
              <a:endParaRPr lang="en-IN"/>
            </a:p>
          </p:txBody>
        </p:sp>
        <p:sp>
          <p:nvSpPr>
            <p:cNvPr id="113733" name="Line 95"/>
            <p:cNvSpPr>
              <a:spLocks noChangeShapeType="1"/>
            </p:cNvSpPr>
            <p:nvPr/>
          </p:nvSpPr>
          <p:spPr bwMode="auto">
            <a:xfrm>
              <a:off x="3287713" y="5268913"/>
              <a:ext cx="419100" cy="0"/>
            </a:xfrm>
            <a:prstGeom prst="line">
              <a:avLst/>
            </a:prstGeom>
            <a:noFill/>
            <a:ln w="31750">
              <a:solidFill>
                <a:srgbClr val="0070C0"/>
              </a:solidFill>
              <a:round/>
              <a:headEnd/>
              <a:tailEnd/>
            </a:ln>
          </p:spPr>
          <p:txBody>
            <a:bodyPr/>
            <a:lstStyle/>
            <a:p>
              <a:endParaRPr lang="en-IN"/>
            </a:p>
          </p:txBody>
        </p:sp>
        <p:sp>
          <p:nvSpPr>
            <p:cNvPr id="113734" name="Line 96"/>
            <p:cNvSpPr>
              <a:spLocks noChangeShapeType="1"/>
            </p:cNvSpPr>
            <p:nvPr/>
          </p:nvSpPr>
          <p:spPr bwMode="auto">
            <a:xfrm>
              <a:off x="2930605" y="5268913"/>
              <a:ext cx="203200" cy="0"/>
            </a:xfrm>
            <a:prstGeom prst="line">
              <a:avLst/>
            </a:prstGeom>
            <a:noFill/>
            <a:ln w="31750">
              <a:solidFill>
                <a:srgbClr val="0070C0"/>
              </a:solidFill>
              <a:prstDash val="sysDash"/>
              <a:round/>
              <a:headEnd/>
              <a:tailEnd/>
            </a:ln>
          </p:spPr>
          <p:txBody>
            <a:bodyPr/>
            <a:lstStyle/>
            <a:p>
              <a:endParaRPr lang="en-IN"/>
            </a:p>
          </p:txBody>
        </p:sp>
        <p:sp>
          <p:nvSpPr>
            <p:cNvPr id="113735" name="Text Box 5"/>
            <p:cNvSpPr txBox="1">
              <a:spLocks noChangeArrowheads="1"/>
            </p:cNvSpPr>
            <p:nvPr/>
          </p:nvSpPr>
          <p:spPr bwMode="auto">
            <a:xfrm>
              <a:off x="417513" y="3681040"/>
              <a:ext cx="3968750" cy="554037"/>
            </a:xfrm>
            <a:prstGeom prst="rect">
              <a:avLst/>
            </a:prstGeom>
            <a:noFill/>
            <a:ln w="50800">
              <a:noFill/>
              <a:miter lim="800000"/>
              <a:headEnd/>
              <a:tailEnd type="none" w="lg" len="lg"/>
            </a:ln>
            <a:effectLst/>
          </p:spPr>
          <p:txBody>
            <a:bodyPr anchor="ctr">
              <a:spAutoFit/>
            </a:bodyPr>
            <a:lstStyle/>
            <a:p>
              <a:pPr eaLnBrk="1" hangingPunct="1"/>
              <a:r>
                <a:rPr lang="en-US" altLang="en-US" sz="1500" b="1">
                  <a:ea typeface="ヒラギノ角ゴ Pro W3" charset="-128"/>
                </a:rPr>
                <a:t>Established basal therapy                             with peakless long-acting insulin analog</a:t>
              </a:r>
            </a:p>
          </p:txBody>
        </p:sp>
        <p:sp>
          <p:nvSpPr>
            <p:cNvPr id="113736" name="Text Box 5"/>
            <p:cNvSpPr txBox="1">
              <a:spLocks noChangeArrowheads="1"/>
            </p:cNvSpPr>
            <p:nvPr/>
          </p:nvSpPr>
          <p:spPr bwMode="auto">
            <a:xfrm>
              <a:off x="652463" y="4562475"/>
              <a:ext cx="1892300" cy="293688"/>
            </a:xfrm>
            <a:prstGeom prst="rect">
              <a:avLst/>
            </a:prstGeom>
            <a:noFill/>
            <a:ln w="50800">
              <a:noFill/>
              <a:miter lim="800000"/>
              <a:headEnd/>
              <a:tailEnd type="none" w="lg" len="lg"/>
            </a:ln>
            <a:effectLst/>
          </p:spPr>
          <p:txBody>
            <a:bodyPr anchor="ctr">
              <a:spAutoFit/>
            </a:bodyPr>
            <a:lstStyle/>
            <a:p>
              <a:pPr eaLnBrk="1" hangingPunct="1"/>
              <a:r>
                <a:rPr lang="en-US" altLang="en-US" sz="1300" b="1">
                  <a:ea typeface="ヒラギノ角ゴ Pro W3" charset="-128"/>
                </a:rPr>
                <a:t>Glargine Doses</a:t>
              </a:r>
            </a:p>
          </p:txBody>
        </p:sp>
        <p:sp>
          <p:nvSpPr>
            <p:cNvPr id="113737" name="Text Box 5"/>
            <p:cNvSpPr txBox="1">
              <a:spLocks noChangeArrowheads="1"/>
            </p:cNvSpPr>
            <p:nvPr/>
          </p:nvSpPr>
          <p:spPr bwMode="auto">
            <a:xfrm>
              <a:off x="652463" y="5020569"/>
              <a:ext cx="2219325" cy="261647"/>
            </a:xfrm>
            <a:prstGeom prst="rect">
              <a:avLst/>
            </a:prstGeom>
            <a:noFill/>
            <a:ln w="50800">
              <a:noFill/>
              <a:miter lim="800000"/>
              <a:headEnd/>
              <a:tailEnd type="none" w="lg" len="lg"/>
            </a:ln>
            <a:effectLst/>
          </p:spPr>
          <p:txBody>
            <a:bodyPr anchor="ctr">
              <a:spAutoFit/>
            </a:bodyPr>
            <a:lstStyle/>
            <a:p>
              <a:pPr eaLnBrk="1" hangingPunct="1"/>
              <a:r>
                <a:rPr lang="en-US" altLang="en-US" sz="1100" b="1">
                  <a:ea typeface="ヒラギノ角ゴ Pro W3" charset="-128"/>
                </a:rPr>
                <a:t>Yesterday’s</a:t>
              </a:r>
            </a:p>
          </p:txBody>
        </p:sp>
        <p:sp>
          <p:nvSpPr>
            <p:cNvPr id="113738" name="Text Box 5"/>
            <p:cNvSpPr txBox="1">
              <a:spLocks noChangeArrowheads="1"/>
            </p:cNvSpPr>
            <p:nvPr/>
          </p:nvSpPr>
          <p:spPr bwMode="auto">
            <a:xfrm>
              <a:off x="3108325" y="5009511"/>
              <a:ext cx="1277938" cy="261647"/>
            </a:xfrm>
            <a:prstGeom prst="rect">
              <a:avLst/>
            </a:prstGeom>
            <a:noFill/>
            <a:ln w="50800">
              <a:noFill/>
              <a:miter lim="800000"/>
              <a:headEnd/>
              <a:tailEnd type="none" w="lg" len="lg"/>
            </a:ln>
            <a:effectLst/>
          </p:spPr>
          <p:txBody>
            <a:bodyPr anchor="ctr">
              <a:spAutoFit/>
            </a:bodyPr>
            <a:lstStyle/>
            <a:p>
              <a:pPr eaLnBrk="1" hangingPunct="1"/>
              <a:r>
                <a:rPr lang="en-US" altLang="en-US" sz="1100" b="1">
                  <a:ea typeface="ヒラギノ角ゴ Pro W3" charset="-128"/>
                </a:rPr>
                <a:t>Today’s</a:t>
              </a:r>
            </a:p>
          </p:txBody>
        </p:sp>
      </p:grpSp>
      <p:sp>
        <p:nvSpPr>
          <p:cNvPr id="113686" name="Text Box 5"/>
          <p:cNvSpPr txBox="1">
            <a:spLocks noChangeArrowheads="1"/>
          </p:cNvSpPr>
          <p:nvPr/>
        </p:nvSpPr>
        <p:spPr bwMode="auto">
          <a:xfrm>
            <a:off x="3449638" y="4683125"/>
            <a:ext cx="3968750" cy="292100"/>
          </a:xfrm>
          <a:prstGeom prst="rect">
            <a:avLst/>
          </a:prstGeom>
          <a:noFill/>
          <a:ln w="50800">
            <a:noFill/>
            <a:miter lim="800000"/>
            <a:headEnd/>
            <a:tailEnd type="none" w="lg" len="lg"/>
          </a:ln>
          <a:effectLst/>
        </p:spPr>
        <p:txBody>
          <a:bodyPr anchor="ctr">
            <a:spAutoFit/>
          </a:bodyPr>
          <a:lstStyle/>
          <a:p>
            <a:pPr eaLnBrk="1" hangingPunct="1"/>
            <a:r>
              <a:rPr lang="en-US" altLang="en-US" sz="1300" b="1">
                <a:ea typeface="ヒラギノ角ゴ Pro W3" charset="-128"/>
              </a:rPr>
              <a:t>Yesterday’s Glargine Dose</a:t>
            </a:r>
          </a:p>
        </p:txBody>
      </p:sp>
      <p:sp>
        <p:nvSpPr>
          <p:cNvPr id="113687" name="Text Box 5"/>
          <p:cNvSpPr txBox="1">
            <a:spLocks noChangeArrowheads="1"/>
          </p:cNvSpPr>
          <p:nvPr/>
        </p:nvSpPr>
        <p:spPr bwMode="auto">
          <a:xfrm>
            <a:off x="5210175" y="5764213"/>
            <a:ext cx="998538" cy="260350"/>
          </a:xfrm>
          <a:prstGeom prst="rect">
            <a:avLst/>
          </a:prstGeom>
          <a:noFill/>
          <a:ln w="50800">
            <a:noFill/>
            <a:miter lim="800000"/>
            <a:headEnd/>
            <a:tailEnd type="none" w="lg" len="lg"/>
          </a:ln>
          <a:effectLst/>
        </p:spPr>
        <p:txBody>
          <a:bodyPr anchor="ctr">
            <a:spAutoFit/>
          </a:bodyPr>
          <a:lstStyle/>
          <a:p>
            <a:pPr eaLnBrk="1" hangingPunct="1"/>
            <a:r>
              <a:rPr lang="en-US" altLang="en-US" sz="1100" b="1">
                <a:solidFill>
                  <a:srgbClr val="C02BAC"/>
                </a:solidFill>
                <a:ea typeface="ヒラギノ角ゴ Pro W3" charset="-128"/>
              </a:rPr>
              <a:t>Insulin Drip</a:t>
            </a:r>
          </a:p>
        </p:txBody>
      </p:sp>
      <p:sp>
        <p:nvSpPr>
          <p:cNvPr id="113688" name="Text Box 5"/>
          <p:cNvSpPr txBox="1">
            <a:spLocks noChangeArrowheads="1"/>
          </p:cNvSpPr>
          <p:nvPr/>
        </p:nvSpPr>
        <p:spPr bwMode="auto">
          <a:xfrm>
            <a:off x="7265988" y="2490788"/>
            <a:ext cx="825500" cy="200025"/>
          </a:xfrm>
          <a:prstGeom prst="rect">
            <a:avLst/>
          </a:prstGeom>
          <a:noFill/>
          <a:ln w="9525">
            <a:noFill/>
            <a:miter lim="800000"/>
            <a:headEnd/>
            <a:tailEnd/>
          </a:ln>
        </p:spPr>
        <p:txBody>
          <a:bodyPr lIns="0" tIns="0" rIns="0" bIns="0">
            <a:spAutoFit/>
          </a:bodyPr>
          <a:lstStyle/>
          <a:p>
            <a:pPr eaLnBrk="1" hangingPunct="1"/>
            <a:r>
              <a:rPr lang="en-US" altLang="en-US" sz="1300" b="1">
                <a:solidFill>
                  <a:srgbClr val="0070C0"/>
                </a:solidFill>
                <a:ea typeface="ヒラギノ角ゴ Pro W3" charset="-128"/>
              </a:rPr>
              <a:t>Glargine</a:t>
            </a:r>
          </a:p>
        </p:txBody>
      </p:sp>
      <p:sp>
        <p:nvSpPr>
          <p:cNvPr id="113689" name="Text Box 5"/>
          <p:cNvSpPr txBox="1">
            <a:spLocks noChangeArrowheads="1"/>
          </p:cNvSpPr>
          <p:nvPr/>
        </p:nvSpPr>
        <p:spPr bwMode="auto">
          <a:xfrm>
            <a:off x="3381375" y="4311650"/>
            <a:ext cx="4725988" cy="322263"/>
          </a:xfrm>
          <a:prstGeom prst="rect">
            <a:avLst/>
          </a:prstGeom>
          <a:noFill/>
          <a:ln w="50800">
            <a:noFill/>
            <a:miter lim="800000"/>
            <a:headEnd/>
            <a:tailEnd type="none" w="lg" len="lg"/>
          </a:ln>
          <a:effectLst/>
        </p:spPr>
        <p:txBody>
          <a:bodyPr anchor="ctr">
            <a:spAutoFit/>
          </a:bodyPr>
          <a:lstStyle/>
          <a:p>
            <a:pPr eaLnBrk="1" hangingPunct="1"/>
            <a:r>
              <a:rPr lang="en-US" altLang="en-US" sz="1500" b="1">
                <a:ea typeface="ヒラギノ角ゴ Pro W3" charset="-128"/>
              </a:rPr>
              <a:t>Prolonged NPO status or anesthesia &gt;1 hour</a:t>
            </a:r>
          </a:p>
        </p:txBody>
      </p:sp>
      <p:sp>
        <p:nvSpPr>
          <p:cNvPr id="113690" name="Text Box 4"/>
          <p:cNvSpPr txBox="1">
            <a:spLocks noChangeArrowheads="1"/>
          </p:cNvSpPr>
          <p:nvPr/>
        </p:nvSpPr>
        <p:spPr bwMode="auto">
          <a:xfrm>
            <a:off x="450850" y="111125"/>
            <a:ext cx="8780463" cy="1200150"/>
          </a:xfrm>
          <a:prstGeom prst="rect">
            <a:avLst/>
          </a:prstGeom>
          <a:noFill/>
          <a:ln w="50800">
            <a:noFill/>
            <a:miter lim="800000"/>
            <a:headEnd/>
            <a:tailEnd/>
          </a:ln>
        </p:spPr>
        <p:txBody>
          <a:bodyPr>
            <a:spAutoFit/>
          </a:bodyPr>
          <a:lstStyle/>
          <a:p>
            <a:r>
              <a:rPr lang="en-US" altLang="en-US" sz="3600" b="1" dirty="0">
                <a:solidFill>
                  <a:schemeClr val="bg1"/>
                </a:solidFill>
                <a:ea typeface="MS PGothic" pitchFamily="34" charset="-128"/>
              </a:rPr>
              <a:t>Procedures, Anesthesia and Surgery: </a:t>
            </a:r>
          </a:p>
          <a:p>
            <a:r>
              <a:rPr lang="en-US" altLang="en-US" sz="3600" b="1" dirty="0">
                <a:solidFill>
                  <a:schemeClr val="bg1"/>
                </a:solidFill>
                <a:ea typeface="MS PGothic" pitchFamily="34" charset="-128"/>
              </a:rPr>
              <a:t>Suggested Regimens</a:t>
            </a:r>
          </a:p>
        </p:txBody>
      </p:sp>
      <p:sp>
        <p:nvSpPr>
          <p:cNvPr id="74" name="TextBox 73"/>
          <p:cNvSpPr txBox="1"/>
          <p:nvPr/>
        </p:nvSpPr>
        <p:spPr>
          <a:xfrm>
            <a:off x="520749" y="2164674"/>
            <a:ext cx="400110" cy="1753044"/>
          </a:xfrm>
          <a:prstGeom prst="rect">
            <a:avLst/>
          </a:prstGeom>
          <a:noFill/>
        </p:spPr>
        <p:txBody>
          <a:bodyPr vert="vert270" wrap="none">
            <a:spAutoFit/>
          </a:bodyPr>
          <a:lstStyle/>
          <a:p>
            <a:pPr eaLnBrk="1" hangingPunct="1">
              <a:defRPr/>
            </a:pPr>
            <a:r>
              <a:rPr lang="en-US" sz="1400" b="1" dirty="0"/>
              <a:t>Insulin requirement</a:t>
            </a:r>
          </a:p>
        </p:txBody>
      </p:sp>
      <p:grpSp>
        <p:nvGrpSpPr>
          <p:cNvPr id="3" name="Group 2"/>
          <p:cNvGrpSpPr>
            <a:grpSpLocks/>
          </p:cNvGrpSpPr>
          <p:nvPr/>
        </p:nvGrpSpPr>
        <p:grpSpPr bwMode="auto">
          <a:xfrm>
            <a:off x="4727575" y="2173288"/>
            <a:ext cx="3659188" cy="2076450"/>
            <a:chOff x="4700781" y="1627951"/>
            <a:chExt cx="3659054" cy="2075687"/>
          </a:xfrm>
        </p:grpSpPr>
        <p:sp>
          <p:nvSpPr>
            <p:cNvPr id="113696" name="Freeform 158"/>
            <p:cNvSpPr>
              <a:spLocks/>
            </p:cNvSpPr>
            <p:nvPr/>
          </p:nvSpPr>
          <p:spPr bwMode="auto">
            <a:xfrm>
              <a:off x="5072063" y="1820863"/>
              <a:ext cx="2994025" cy="1533525"/>
            </a:xfrm>
            <a:custGeom>
              <a:avLst/>
              <a:gdLst>
                <a:gd name="T0" fmla="*/ 0 w 1886"/>
                <a:gd name="T1" fmla="*/ 0 h 966"/>
                <a:gd name="T2" fmla="*/ 0 w 1886"/>
                <a:gd name="T3" fmla="*/ 2147483646 h 966"/>
                <a:gd name="T4" fmla="*/ 2147483646 w 1886"/>
                <a:gd name="T5" fmla="*/ 2147483646 h 966"/>
                <a:gd name="T6" fmla="*/ 0 60000 65536"/>
                <a:gd name="T7" fmla="*/ 0 60000 65536"/>
                <a:gd name="T8" fmla="*/ 0 60000 65536"/>
              </a:gdLst>
              <a:ahLst/>
              <a:cxnLst>
                <a:cxn ang="T6">
                  <a:pos x="T0" y="T1"/>
                </a:cxn>
                <a:cxn ang="T7">
                  <a:pos x="T2" y="T3"/>
                </a:cxn>
                <a:cxn ang="T8">
                  <a:pos x="T4" y="T5"/>
                </a:cxn>
              </a:cxnLst>
              <a:rect l="0" t="0" r="r" b="b"/>
              <a:pathLst>
                <a:path w="1886" h="966">
                  <a:moveTo>
                    <a:pt x="0" y="0"/>
                  </a:moveTo>
                  <a:lnTo>
                    <a:pt x="0" y="966"/>
                  </a:lnTo>
                  <a:lnTo>
                    <a:pt x="1886" y="966"/>
                  </a:lnTo>
                </a:path>
              </a:pathLst>
            </a:custGeom>
            <a:noFill/>
            <a:ln w="22225">
              <a:solidFill>
                <a:srgbClr val="000000"/>
              </a:solidFill>
              <a:prstDash val="solid"/>
              <a:round/>
              <a:headEnd/>
              <a:tailEnd/>
            </a:ln>
          </p:spPr>
          <p:txBody>
            <a:bodyPr/>
            <a:lstStyle/>
            <a:p>
              <a:endParaRPr lang="en-IN"/>
            </a:p>
          </p:txBody>
        </p:sp>
        <p:sp>
          <p:nvSpPr>
            <p:cNvPr id="113697" name="Freeform 159"/>
            <p:cNvSpPr>
              <a:spLocks noEditPoints="1"/>
            </p:cNvSpPr>
            <p:nvPr/>
          </p:nvSpPr>
          <p:spPr bwMode="auto">
            <a:xfrm>
              <a:off x="5573713" y="3582988"/>
              <a:ext cx="79375" cy="120650"/>
            </a:xfrm>
            <a:custGeom>
              <a:avLst/>
              <a:gdLst>
                <a:gd name="T0" fmla="*/ 2147483646 w 50"/>
                <a:gd name="T1" fmla="*/ 2147483646 h 76"/>
                <a:gd name="T2" fmla="*/ 0 w 50"/>
                <a:gd name="T3" fmla="*/ 2147483646 h 76"/>
                <a:gd name="T4" fmla="*/ 2147483646 w 50"/>
                <a:gd name="T5" fmla="*/ 2147483646 h 76"/>
                <a:gd name="T6" fmla="*/ 2147483646 w 50"/>
                <a:gd name="T7" fmla="*/ 2147483646 h 76"/>
                <a:gd name="T8" fmla="*/ 2147483646 w 50"/>
                <a:gd name="T9" fmla="*/ 2147483646 h 76"/>
                <a:gd name="T10" fmla="*/ 2147483646 w 50"/>
                <a:gd name="T11" fmla="*/ 2147483646 h 76"/>
                <a:gd name="T12" fmla="*/ 2147483646 w 50"/>
                <a:gd name="T13" fmla="*/ 2147483646 h 76"/>
                <a:gd name="T14" fmla="*/ 2147483646 w 50"/>
                <a:gd name="T15" fmla="*/ 2147483646 h 76"/>
                <a:gd name="T16" fmla="*/ 2147483646 w 50"/>
                <a:gd name="T17" fmla="*/ 2147483646 h 76"/>
                <a:gd name="T18" fmla="*/ 2147483646 w 50"/>
                <a:gd name="T19" fmla="*/ 2147483646 h 76"/>
                <a:gd name="T20" fmla="*/ 2147483646 w 50"/>
                <a:gd name="T21" fmla="*/ 2147483646 h 76"/>
                <a:gd name="T22" fmla="*/ 2147483646 w 50"/>
                <a:gd name="T23" fmla="*/ 2147483646 h 76"/>
                <a:gd name="T24" fmla="*/ 2147483646 w 50"/>
                <a:gd name="T25" fmla="*/ 2147483646 h 76"/>
                <a:gd name="T26" fmla="*/ 2147483646 w 50"/>
                <a:gd name="T27" fmla="*/ 2147483646 h 76"/>
                <a:gd name="T28" fmla="*/ 2147483646 w 50"/>
                <a:gd name="T29" fmla="*/ 2147483646 h 76"/>
                <a:gd name="T30" fmla="*/ 2147483646 w 50"/>
                <a:gd name="T31" fmla="*/ 2147483646 h 76"/>
                <a:gd name="T32" fmla="*/ 2147483646 w 50"/>
                <a:gd name="T33" fmla="*/ 0 h 76"/>
                <a:gd name="T34" fmla="*/ 2147483646 w 50"/>
                <a:gd name="T35" fmla="*/ 0 h 76"/>
                <a:gd name="T36" fmla="*/ 2147483646 w 50"/>
                <a:gd name="T37" fmla="*/ 2147483646 h 76"/>
                <a:gd name="T38" fmla="*/ 2147483646 w 50"/>
                <a:gd name="T39" fmla="*/ 2147483646 h 76"/>
                <a:gd name="T40" fmla="*/ 2147483646 w 50"/>
                <a:gd name="T41" fmla="*/ 2147483646 h 76"/>
                <a:gd name="T42" fmla="*/ 2147483646 w 50"/>
                <a:gd name="T43" fmla="*/ 2147483646 h 76"/>
                <a:gd name="T44" fmla="*/ 2147483646 w 50"/>
                <a:gd name="T45" fmla="*/ 2147483646 h 76"/>
                <a:gd name="T46" fmla="*/ 2147483646 w 50"/>
                <a:gd name="T47" fmla="*/ 2147483646 h 76"/>
                <a:gd name="T48" fmla="*/ 2147483646 w 50"/>
                <a:gd name="T49" fmla="*/ 2147483646 h 76"/>
                <a:gd name="T50" fmla="*/ 2147483646 w 50"/>
                <a:gd name="T51" fmla="*/ 2147483646 h 76"/>
                <a:gd name="T52" fmla="*/ 2147483646 w 50"/>
                <a:gd name="T53" fmla="*/ 2147483646 h 76"/>
                <a:gd name="T54" fmla="*/ 2147483646 w 50"/>
                <a:gd name="T55" fmla="*/ 2147483646 h 76"/>
                <a:gd name="T56" fmla="*/ 2147483646 w 50"/>
                <a:gd name="T57" fmla="*/ 2147483646 h 76"/>
                <a:gd name="T58" fmla="*/ 2147483646 w 50"/>
                <a:gd name="T59" fmla="*/ 2147483646 h 76"/>
                <a:gd name="T60" fmla="*/ 2147483646 w 50"/>
                <a:gd name="T61" fmla="*/ 2147483646 h 76"/>
                <a:gd name="T62" fmla="*/ 2147483646 w 50"/>
                <a:gd name="T63" fmla="*/ 2147483646 h 76"/>
                <a:gd name="T64" fmla="*/ 2147483646 w 50"/>
                <a:gd name="T65" fmla="*/ 2147483646 h 76"/>
                <a:gd name="T66" fmla="*/ 2147483646 w 50"/>
                <a:gd name="T67" fmla="*/ 2147483646 h 76"/>
                <a:gd name="T68" fmla="*/ 2147483646 w 50"/>
                <a:gd name="T69" fmla="*/ 2147483646 h 76"/>
                <a:gd name="T70" fmla="*/ 2147483646 w 50"/>
                <a:gd name="T71" fmla="*/ 2147483646 h 76"/>
                <a:gd name="T72" fmla="*/ 2147483646 w 50"/>
                <a:gd name="T73" fmla="*/ 2147483646 h 76"/>
                <a:gd name="T74" fmla="*/ 2147483646 w 50"/>
                <a:gd name="T75" fmla="*/ 2147483646 h 76"/>
                <a:gd name="T76" fmla="*/ 2147483646 w 50"/>
                <a:gd name="T77" fmla="*/ 2147483646 h 76"/>
                <a:gd name="T78" fmla="*/ 2147483646 w 50"/>
                <a:gd name="T79" fmla="*/ 2147483646 h 76"/>
                <a:gd name="T80" fmla="*/ 2147483646 w 50"/>
                <a:gd name="T81" fmla="*/ 2147483646 h 76"/>
                <a:gd name="T82" fmla="*/ 2147483646 w 50"/>
                <a:gd name="T83" fmla="*/ 2147483646 h 76"/>
                <a:gd name="T84" fmla="*/ 2147483646 w 50"/>
                <a:gd name="T85" fmla="*/ 2147483646 h 76"/>
                <a:gd name="T86" fmla="*/ 2147483646 w 50"/>
                <a:gd name="T87" fmla="*/ 2147483646 h 76"/>
                <a:gd name="T88" fmla="*/ 2147483646 w 50"/>
                <a:gd name="T89" fmla="*/ 2147483646 h 76"/>
                <a:gd name="T90" fmla="*/ 2147483646 w 50"/>
                <a:gd name="T91" fmla="*/ 2147483646 h 76"/>
                <a:gd name="T92" fmla="*/ 2147483646 w 50"/>
                <a:gd name="T93" fmla="*/ 2147483646 h 76"/>
                <a:gd name="T94" fmla="*/ 2147483646 w 50"/>
                <a:gd name="T95" fmla="*/ 2147483646 h 76"/>
                <a:gd name="T96" fmla="*/ 2147483646 w 50"/>
                <a:gd name="T97" fmla="*/ 2147483646 h 76"/>
                <a:gd name="T98" fmla="*/ 2147483646 w 50"/>
                <a:gd name="T99" fmla="*/ 2147483646 h 76"/>
                <a:gd name="T100" fmla="*/ 2147483646 w 50"/>
                <a:gd name="T101" fmla="*/ 2147483646 h 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 h="76">
                  <a:moveTo>
                    <a:pt x="4" y="42"/>
                  </a:moveTo>
                  <a:lnTo>
                    <a:pt x="4" y="42"/>
                  </a:lnTo>
                  <a:lnTo>
                    <a:pt x="2" y="46"/>
                  </a:lnTo>
                  <a:lnTo>
                    <a:pt x="0" y="52"/>
                  </a:lnTo>
                  <a:lnTo>
                    <a:pt x="2" y="62"/>
                  </a:lnTo>
                  <a:lnTo>
                    <a:pt x="8" y="70"/>
                  </a:lnTo>
                  <a:lnTo>
                    <a:pt x="16" y="74"/>
                  </a:lnTo>
                  <a:lnTo>
                    <a:pt x="26" y="76"/>
                  </a:lnTo>
                  <a:lnTo>
                    <a:pt x="36" y="74"/>
                  </a:lnTo>
                  <a:lnTo>
                    <a:pt x="42" y="68"/>
                  </a:lnTo>
                  <a:lnTo>
                    <a:pt x="48" y="62"/>
                  </a:lnTo>
                  <a:lnTo>
                    <a:pt x="50" y="52"/>
                  </a:lnTo>
                  <a:lnTo>
                    <a:pt x="48" y="46"/>
                  </a:lnTo>
                  <a:lnTo>
                    <a:pt x="46" y="42"/>
                  </a:lnTo>
                  <a:lnTo>
                    <a:pt x="42" y="36"/>
                  </a:lnTo>
                  <a:lnTo>
                    <a:pt x="36" y="34"/>
                  </a:lnTo>
                  <a:lnTo>
                    <a:pt x="42" y="32"/>
                  </a:lnTo>
                  <a:lnTo>
                    <a:pt x="44" y="28"/>
                  </a:lnTo>
                  <a:lnTo>
                    <a:pt x="46" y="24"/>
                  </a:lnTo>
                  <a:lnTo>
                    <a:pt x="48" y="18"/>
                  </a:lnTo>
                  <a:lnTo>
                    <a:pt x="46" y="10"/>
                  </a:lnTo>
                  <a:lnTo>
                    <a:pt x="42" y="4"/>
                  </a:lnTo>
                  <a:lnTo>
                    <a:pt x="34" y="0"/>
                  </a:lnTo>
                  <a:lnTo>
                    <a:pt x="24" y="0"/>
                  </a:lnTo>
                  <a:lnTo>
                    <a:pt x="16" y="0"/>
                  </a:lnTo>
                  <a:lnTo>
                    <a:pt x="8" y="4"/>
                  </a:lnTo>
                  <a:lnTo>
                    <a:pt x="4" y="10"/>
                  </a:lnTo>
                  <a:lnTo>
                    <a:pt x="2" y="18"/>
                  </a:lnTo>
                  <a:lnTo>
                    <a:pt x="4" y="24"/>
                  </a:lnTo>
                  <a:lnTo>
                    <a:pt x="4" y="28"/>
                  </a:lnTo>
                  <a:lnTo>
                    <a:pt x="8" y="32"/>
                  </a:lnTo>
                  <a:lnTo>
                    <a:pt x="14" y="34"/>
                  </a:lnTo>
                  <a:lnTo>
                    <a:pt x="8" y="38"/>
                  </a:lnTo>
                  <a:lnTo>
                    <a:pt x="4" y="42"/>
                  </a:lnTo>
                  <a:close/>
                  <a:moveTo>
                    <a:pt x="18" y="12"/>
                  </a:moveTo>
                  <a:lnTo>
                    <a:pt x="18" y="12"/>
                  </a:lnTo>
                  <a:lnTo>
                    <a:pt x="22" y="12"/>
                  </a:lnTo>
                  <a:lnTo>
                    <a:pt x="24" y="10"/>
                  </a:lnTo>
                  <a:lnTo>
                    <a:pt x="28" y="12"/>
                  </a:lnTo>
                  <a:lnTo>
                    <a:pt x="32" y="12"/>
                  </a:lnTo>
                  <a:lnTo>
                    <a:pt x="34" y="16"/>
                  </a:lnTo>
                  <a:lnTo>
                    <a:pt x="34" y="20"/>
                  </a:lnTo>
                  <a:lnTo>
                    <a:pt x="34" y="24"/>
                  </a:lnTo>
                  <a:lnTo>
                    <a:pt x="32" y="26"/>
                  </a:lnTo>
                  <a:lnTo>
                    <a:pt x="28" y="28"/>
                  </a:lnTo>
                  <a:lnTo>
                    <a:pt x="24" y="28"/>
                  </a:lnTo>
                  <a:lnTo>
                    <a:pt x="22" y="28"/>
                  </a:lnTo>
                  <a:lnTo>
                    <a:pt x="18" y="26"/>
                  </a:lnTo>
                  <a:lnTo>
                    <a:pt x="16" y="24"/>
                  </a:lnTo>
                  <a:lnTo>
                    <a:pt x="16" y="20"/>
                  </a:lnTo>
                  <a:lnTo>
                    <a:pt x="16" y="16"/>
                  </a:lnTo>
                  <a:lnTo>
                    <a:pt x="18" y="12"/>
                  </a:lnTo>
                  <a:close/>
                  <a:moveTo>
                    <a:pt x="18" y="44"/>
                  </a:moveTo>
                  <a:lnTo>
                    <a:pt x="18" y="44"/>
                  </a:lnTo>
                  <a:lnTo>
                    <a:pt x="20" y="40"/>
                  </a:lnTo>
                  <a:lnTo>
                    <a:pt x="26" y="40"/>
                  </a:lnTo>
                  <a:lnTo>
                    <a:pt x="30" y="40"/>
                  </a:lnTo>
                  <a:lnTo>
                    <a:pt x="32" y="44"/>
                  </a:lnTo>
                  <a:lnTo>
                    <a:pt x="34" y="46"/>
                  </a:lnTo>
                  <a:lnTo>
                    <a:pt x="36" y="52"/>
                  </a:lnTo>
                  <a:lnTo>
                    <a:pt x="34" y="56"/>
                  </a:lnTo>
                  <a:lnTo>
                    <a:pt x="32" y="60"/>
                  </a:lnTo>
                  <a:lnTo>
                    <a:pt x="30" y="64"/>
                  </a:lnTo>
                  <a:lnTo>
                    <a:pt x="26" y="64"/>
                  </a:lnTo>
                  <a:lnTo>
                    <a:pt x="22" y="64"/>
                  </a:lnTo>
                  <a:lnTo>
                    <a:pt x="18" y="60"/>
                  </a:lnTo>
                  <a:lnTo>
                    <a:pt x="16" y="56"/>
                  </a:lnTo>
                  <a:lnTo>
                    <a:pt x="14" y="52"/>
                  </a:lnTo>
                  <a:lnTo>
                    <a:pt x="16" y="48"/>
                  </a:lnTo>
                  <a:lnTo>
                    <a:pt x="18" y="44"/>
                  </a:lnTo>
                  <a:close/>
                </a:path>
              </a:pathLst>
            </a:custGeom>
            <a:solidFill>
              <a:srgbClr val="000000"/>
            </a:solidFill>
            <a:ln w="9525">
              <a:noFill/>
              <a:round/>
              <a:headEnd/>
              <a:tailEnd/>
            </a:ln>
          </p:spPr>
          <p:txBody>
            <a:bodyPr/>
            <a:lstStyle/>
            <a:p>
              <a:endParaRPr lang="en-IN"/>
            </a:p>
          </p:txBody>
        </p:sp>
        <p:sp>
          <p:nvSpPr>
            <p:cNvPr id="113698" name="Freeform 160"/>
            <p:cNvSpPr>
              <a:spLocks/>
            </p:cNvSpPr>
            <p:nvPr/>
          </p:nvSpPr>
          <p:spPr bwMode="auto">
            <a:xfrm>
              <a:off x="6088063" y="3582988"/>
              <a:ext cx="53975" cy="117475"/>
            </a:xfrm>
            <a:custGeom>
              <a:avLst/>
              <a:gdLst>
                <a:gd name="T0" fmla="*/ 2147483646 w 34"/>
                <a:gd name="T1" fmla="*/ 0 h 74"/>
                <a:gd name="T2" fmla="*/ 2147483646 w 34"/>
                <a:gd name="T3" fmla="*/ 0 h 74"/>
                <a:gd name="T4" fmla="*/ 2147483646 w 34"/>
                <a:gd name="T5" fmla="*/ 0 h 74"/>
                <a:gd name="T6" fmla="*/ 2147483646 w 34"/>
                <a:gd name="T7" fmla="*/ 2147483646 h 74"/>
                <a:gd name="T8" fmla="*/ 2147483646 w 34"/>
                <a:gd name="T9" fmla="*/ 2147483646 h 74"/>
                <a:gd name="T10" fmla="*/ 2147483646 w 34"/>
                <a:gd name="T11" fmla="*/ 2147483646 h 74"/>
                <a:gd name="T12" fmla="*/ 0 w 34"/>
                <a:gd name="T13" fmla="*/ 2147483646 h 74"/>
                <a:gd name="T14" fmla="*/ 0 w 34"/>
                <a:gd name="T15" fmla="*/ 2147483646 h 74"/>
                <a:gd name="T16" fmla="*/ 0 w 34"/>
                <a:gd name="T17" fmla="*/ 2147483646 h 74"/>
                <a:gd name="T18" fmla="*/ 2147483646 w 34"/>
                <a:gd name="T19" fmla="*/ 2147483646 h 74"/>
                <a:gd name="T20" fmla="*/ 2147483646 w 34"/>
                <a:gd name="T21" fmla="*/ 2147483646 h 74"/>
                <a:gd name="T22" fmla="*/ 2147483646 w 34"/>
                <a:gd name="T23" fmla="*/ 2147483646 h 74"/>
                <a:gd name="T24" fmla="*/ 2147483646 w 34"/>
                <a:gd name="T25" fmla="*/ 2147483646 h 74"/>
                <a:gd name="T26" fmla="*/ 2147483646 w 34"/>
                <a:gd name="T27" fmla="*/ 0 h 74"/>
                <a:gd name="T28" fmla="*/ 2147483646 w 34"/>
                <a:gd name="T29" fmla="*/ 0 h 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 h="74">
                  <a:moveTo>
                    <a:pt x="34" y="0"/>
                  </a:moveTo>
                  <a:lnTo>
                    <a:pt x="22" y="0"/>
                  </a:lnTo>
                  <a:lnTo>
                    <a:pt x="18" y="6"/>
                  </a:lnTo>
                  <a:lnTo>
                    <a:pt x="12" y="12"/>
                  </a:lnTo>
                  <a:lnTo>
                    <a:pt x="0" y="18"/>
                  </a:lnTo>
                  <a:lnTo>
                    <a:pt x="0" y="32"/>
                  </a:lnTo>
                  <a:lnTo>
                    <a:pt x="10" y="26"/>
                  </a:lnTo>
                  <a:lnTo>
                    <a:pt x="18" y="20"/>
                  </a:lnTo>
                  <a:lnTo>
                    <a:pt x="18" y="74"/>
                  </a:lnTo>
                  <a:lnTo>
                    <a:pt x="34" y="74"/>
                  </a:lnTo>
                  <a:lnTo>
                    <a:pt x="34" y="0"/>
                  </a:lnTo>
                  <a:close/>
                </a:path>
              </a:pathLst>
            </a:custGeom>
            <a:solidFill>
              <a:srgbClr val="000000"/>
            </a:solidFill>
            <a:ln w="9525">
              <a:noFill/>
              <a:round/>
              <a:headEnd/>
              <a:tailEnd/>
            </a:ln>
          </p:spPr>
          <p:txBody>
            <a:bodyPr/>
            <a:lstStyle/>
            <a:p>
              <a:endParaRPr lang="en-IN"/>
            </a:p>
          </p:txBody>
        </p:sp>
        <p:sp>
          <p:nvSpPr>
            <p:cNvPr id="113699" name="Freeform 161"/>
            <p:cNvSpPr>
              <a:spLocks/>
            </p:cNvSpPr>
            <p:nvPr/>
          </p:nvSpPr>
          <p:spPr bwMode="auto">
            <a:xfrm>
              <a:off x="6170613" y="3582988"/>
              <a:ext cx="79375" cy="117475"/>
            </a:xfrm>
            <a:custGeom>
              <a:avLst/>
              <a:gdLst>
                <a:gd name="T0" fmla="*/ 2147483646 w 50"/>
                <a:gd name="T1" fmla="*/ 2147483646 h 74"/>
                <a:gd name="T2" fmla="*/ 2147483646 w 50"/>
                <a:gd name="T3" fmla="*/ 2147483646 h 74"/>
                <a:gd name="T4" fmla="*/ 2147483646 w 50"/>
                <a:gd name="T5" fmla="*/ 2147483646 h 74"/>
                <a:gd name="T6" fmla="*/ 2147483646 w 50"/>
                <a:gd name="T7" fmla="*/ 2147483646 h 74"/>
                <a:gd name="T8" fmla="*/ 2147483646 w 50"/>
                <a:gd name="T9" fmla="*/ 2147483646 h 74"/>
                <a:gd name="T10" fmla="*/ 2147483646 w 50"/>
                <a:gd name="T11" fmla="*/ 2147483646 h 74"/>
                <a:gd name="T12" fmla="*/ 2147483646 w 50"/>
                <a:gd name="T13" fmla="*/ 2147483646 h 74"/>
                <a:gd name="T14" fmla="*/ 2147483646 w 50"/>
                <a:gd name="T15" fmla="*/ 2147483646 h 74"/>
                <a:gd name="T16" fmla="*/ 2147483646 w 50"/>
                <a:gd name="T17" fmla="*/ 2147483646 h 74"/>
                <a:gd name="T18" fmla="*/ 2147483646 w 50"/>
                <a:gd name="T19" fmla="*/ 2147483646 h 74"/>
                <a:gd name="T20" fmla="*/ 2147483646 w 50"/>
                <a:gd name="T21" fmla="*/ 2147483646 h 74"/>
                <a:gd name="T22" fmla="*/ 2147483646 w 50"/>
                <a:gd name="T23" fmla="*/ 2147483646 h 74"/>
                <a:gd name="T24" fmla="*/ 2147483646 w 50"/>
                <a:gd name="T25" fmla="*/ 2147483646 h 74"/>
                <a:gd name="T26" fmla="*/ 2147483646 w 50"/>
                <a:gd name="T27" fmla="*/ 2147483646 h 74"/>
                <a:gd name="T28" fmla="*/ 2147483646 w 50"/>
                <a:gd name="T29" fmla="*/ 2147483646 h 74"/>
                <a:gd name="T30" fmla="*/ 2147483646 w 50"/>
                <a:gd name="T31" fmla="*/ 0 h 74"/>
                <a:gd name="T32" fmla="*/ 2147483646 w 50"/>
                <a:gd name="T33" fmla="*/ 0 h 74"/>
                <a:gd name="T34" fmla="*/ 2147483646 w 50"/>
                <a:gd name="T35" fmla="*/ 0 h 74"/>
                <a:gd name="T36" fmla="*/ 2147483646 w 50"/>
                <a:gd name="T37" fmla="*/ 0 h 74"/>
                <a:gd name="T38" fmla="*/ 2147483646 w 50"/>
                <a:gd name="T39" fmla="*/ 2147483646 h 74"/>
                <a:gd name="T40" fmla="*/ 2147483646 w 50"/>
                <a:gd name="T41" fmla="*/ 2147483646 h 74"/>
                <a:gd name="T42" fmla="*/ 2147483646 w 50"/>
                <a:gd name="T43" fmla="*/ 2147483646 h 74"/>
                <a:gd name="T44" fmla="*/ 2147483646 w 50"/>
                <a:gd name="T45" fmla="*/ 2147483646 h 74"/>
                <a:gd name="T46" fmla="*/ 2147483646 w 50"/>
                <a:gd name="T47" fmla="*/ 2147483646 h 74"/>
                <a:gd name="T48" fmla="*/ 2147483646 w 50"/>
                <a:gd name="T49" fmla="*/ 2147483646 h 74"/>
                <a:gd name="T50" fmla="*/ 2147483646 w 50"/>
                <a:gd name="T51" fmla="*/ 2147483646 h 74"/>
                <a:gd name="T52" fmla="*/ 2147483646 w 50"/>
                <a:gd name="T53" fmla="*/ 2147483646 h 74"/>
                <a:gd name="T54" fmla="*/ 2147483646 w 50"/>
                <a:gd name="T55" fmla="*/ 2147483646 h 74"/>
                <a:gd name="T56" fmla="*/ 2147483646 w 50"/>
                <a:gd name="T57" fmla="*/ 2147483646 h 74"/>
                <a:gd name="T58" fmla="*/ 2147483646 w 50"/>
                <a:gd name="T59" fmla="*/ 2147483646 h 74"/>
                <a:gd name="T60" fmla="*/ 2147483646 w 50"/>
                <a:gd name="T61" fmla="*/ 2147483646 h 74"/>
                <a:gd name="T62" fmla="*/ 2147483646 w 50"/>
                <a:gd name="T63" fmla="*/ 2147483646 h 74"/>
                <a:gd name="T64" fmla="*/ 2147483646 w 50"/>
                <a:gd name="T65" fmla="*/ 2147483646 h 74"/>
                <a:gd name="T66" fmla="*/ 2147483646 w 50"/>
                <a:gd name="T67" fmla="*/ 2147483646 h 74"/>
                <a:gd name="T68" fmla="*/ 2147483646 w 50"/>
                <a:gd name="T69" fmla="*/ 2147483646 h 74"/>
                <a:gd name="T70" fmla="*/ 2147483646 w 50"/>
                <a:gd name="T71" fmla="*/ 2147483646 h 74"/>
                <a:gd name="T72" fmla="*/ 2147483646 w 50"/>
                <a:gd name="T73" fmla="*/ 2147483646 h 74"/>
                <a:gd name="T74" fmla="*/ 2147483646 w 50"/>
                <a:gd name="T75" fmla="*/ 2147483646 h 74"/>
                <a:gd name="T76" fmla="*/ 2147483646 w 50"/>
                <a:gd name="T77" fmla="*/ 2147483646 h 74"/>
                <a:gd name="T78" fmla="*/ 2147483646 w 50"/>
                <a:gd name="T79" fmla="*/ 2147483646 h 74"/>
                <a:gd name="T80" fmla="*/ 2147483646 w 50"/>
                <a:gd name="T81" fmla="*/ 2147483646 h 74"/>
                <a:gd name="T82" fmla="*/ 2147483646 w 50"/>
                <a:gd name="T83" fmla="*/ 2147483646 h 74"/>
                <a:gd name="T84" fmla="*/ 2147483646 w 50"/>
                <a:gd name="T85" fmla="*/ 2147483646 h 74"/>
                <a:gd name="T86" fmla="*/ 2147483646 w 50"/>
                <a:gd name="T87" fmla="*/ 2147483646 h 74"/>
                <a:gd name="T88" fmla="*/ 2147483646 w 50"/>
                <a:gd name="T89" fmla="*/ 2147483646 h 74"/>
                <a:gd name="T90" fmla="*/ 2147483646 w 50"/>
                <a:gd name="T91" fmla="*/ 2147483646 h 74"/>
                <a:gd name="T92" fmla="*/ 0 w 50"/>
                <a:gd name="T93" fmla="*/ 2147483646 h 74"/>
                <a:gd name="T94" fmla="*/ 2147483646 w 50"/>
                <a:gd name="T95" fmla="*/ 2147483646 h 74"/>
                <a:gd name="T96" fmla="*/ 2147483646 w 50"/>
                <a:gd name="T97" fmla="*/ 2147483646 h 74"/>
                <a:gd name="T98" fmla="*/ 2147483646 w 50"/>
                <a:gd name="T99" fmla="*/ 2147483646 h 74"/>
                <a:gd name="T100" fmla="*/ 2147483646 w 50"/>
                <a:gd name="T101" fmla="*/ 2147483646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 h="74">
                  <a:moveTo>
                    <a:pt x="22" y="60"/>
                  </a:moveTo>
                  <a:lnTo>
                    <a:pt x="22" y="60"/>
                  </a:lnTo>
                  <a:lnTo>
                    <a:pt x="26" y="56"/>
                  </a:lnTo>
                  <a:lnTo>
                    <a:pt x="34" y="48"/>
                  </a:lnTo>
                  <a:lnTo>
                    <a:pt x="44" y="40"/>
                  </a:lnTo>
                  <a:lnTo>
                    <a:pt x="50" y="30"/>
                  </a:lnTo>
                  <a:lnTo>
                    <a:pt x="50" y="20"/>
                  </a:lnTo>
                  <a:lnTo>
                    <a:pt x="50" y="12"/>
                  </a:lnTo>
                  <a:lnTo>
                    <a:pt x="44" y="6"/>
                  </a:lnTo>
                  <a:lnTo>
                    <a:pt x="38" y="0"/>
                  </a:lnTo>
                  <a:lnTo>
                    <a:pt x="28" y="0"/>
                  </a:lnTo>
                  <a:lnTo>
                    <a:pt x="18" y="0"/>
                  </a:lnTo>
                  <a:lnTo>
                    <a:pt x="10" y="4"/>
                  </a:lnTo>
                  <a:lnTo>
                    <a:pt x="6" y="12"/>
                  </a:lnTo>
                  <a:lnTo>
                    <a:pt x="2" y="22"/>
                  </a:lnTo>
                  <a:lnTo>
                    <a:pt x="16" y="22"/>
                  </a:lnTo>
                  <a:lnTo>
                    <a:pt x="18" y="18"/>
                  </a:lnTo>
                  <a:lnTo>
                    <a:pt x="20" y="14"/>
                  </a:lnTo>
                  <a:lnTo>
                    <a:pt x="22" y="12"/>
                  </a:lnTo>
                  <a:lnTo>
                    <a:pt x="26" y="12"/>
                  </a:lnTo>
                  <a:lnTo>
                    <a:pt x="30" y="12"/>
                  </a:lnTo>
                  <a:lnTo>
                    <a:pt x="34" y="14"/>
                  </a:lnTo>
                  <a:lnTo>
                    <a:pt x="36" y="16"/>
                  </a:lnTo>
                  <a:lnTo>
                    <a:pt x="36" y="20"/>
                  </a:lnTo>
                  <a:lnTo>
                    <a:pt x="36" y="26"/>
                  </a:lnTo>
                  <a:lnTo>
                    <a:pt x="34" y="30"/>
                  </a:lnTo>
                  <a:lnTo>
                    <a:pt x="22" y="42"/>
                  </a:lnTo>
                  <a:lnTo>
                    <a:pt x="12" y="52"/>
                  </a:lnTo>
                  <a:lnTo>
                    <a:pt x="6" y="60"/>
                  </a:lnTo>
                  <a:lnTo>
                    <a:pt x="2" y="66"/>
                  </a:lnTo>
                  <a:lnTo>
                    <a:pt x="0" y="74"/>
                  </a:lnTo>
                  <a:lnTo>
                    <a:pt x="50" y="74"/>
                  </a:lnTo>
                  <a:lnTo>
                    <a:pt x="50" y="60"/>
                  </a:lnTo>
                  <a:lnTo>
                    <a:pt x="22" y="60"/>
                  </a:lnTo>
                  <a:close/>
                </a:path>
              </a:pathLst>
            </a:custGeom>
            <a:solidFill>
              <a:srgbClr val="000000"/>
            </a:solidFill>
            <a:ln w="9525">
              <a:noFill/>
              <a:round/>
              <a:headEnd/>
              <a:tailEnd/>
            </a:ln>
          </p:spPr>
          <p:txBody>
            <a:bodyPr/>
            <a:lstStyle/>
            <a:p>
              <a:endParaRPr lang="en-IN"/>
            </a:p>
          </p:txBody>
        </p:sp>
        <p:sp>
          <p:nvSpPr>
            <p:cNvPr id="113700" name="Freeform 162"/>
            <p:cNvSpPr>
              <a:spLocks noEditPoints="1"/>
            </p:cNvSpPr>
            <p:nvPr/>
          </p:nvSpPr>
          <p:spPr bwMode="auto">
            <a:xfrm>
              <a:off x="6958013" y="3582988"/>
              <a:ext cx="79375" cy="120650"/>
            </a:xfrm>
            <a:custGeom>
              <a:avLst/>
              <a:gdLst>
                <a:gd name="T0" fmla="*/ 2147483646 w 50"/>
                <a:gd name="T1" fmla="*/ 2147483646 h 76"/>
                <a:gd name="T2" fmla="*/ 2147483646 w 50"/>
                <a:gd name="T3" fmla="*/ 0 h 76"/>
                <a:gd name="T4" fmla="*/ 2147483646 w 50"/>
                <a:gd name="T5" fmla="*/ 0 h 76"/>
                <a:gd name="T6" fmla="*/ 2147483646 w 50"/>
                <a:gd name="T7" fmla="*/ 2147483646 h 76"/>
                <a:gd name="T8" fmla="*/ 2147483646 w 50"/>
                <a:gd name="T9" fmla="*/ 2147483646 h 76"/>
                <a:gd name="T10" fmla="*/ 2147483646 w 50"/>
                <a:gd name="T11" fmla="*/ 2147483646 h 76"/>
                <a:gd name="T12" fmla="*/ 0 w 50"/>
                <a:gd name="T13" fmla="*/ 2147483646 h 76"/>
                <a:gd name="T14" fmla="*/ 2147483646 w 50"/>
                <a:gd name="T15" fmla="*/ 2147483646 h 76"/>
                <a:gd name="T16" fmla="*/ 2147483646 w 50"/>
                <a:gd name="T17" fmla="*/ 2147483646 h 76"/>
                <a:gd name="T18" fmla="*/ 2147483646 w 50"/>
                <a:gd name="T19" fmla="*/ 2147483646 h 76"/>
                <a:gd name="T20" fmla="*/ 2147483646 w 50"/>
                <a:gd name="T21" fmla="*/ 2147483646 h 76"/>
                <a:gd name="T22" fmla="*/ 2147483646 w 50"/>
                <a:gd name="T23" fmla="*/ 2147483646 h 76"/>
                <a:gd name="T24" fmla="*/ 2147483646 w 50"/>
                <a:gd name="T25" fmla="*/ 2147483646 h 76"/>
                <a:gd name="T26" fmla="*/ 2147483646 w 50"/>
                <a:gd name="T27" fmla="*/ 2147483646 h 76"/>
                <a:gd name="T28" fmla="*/ 2147483646 w 50"/>
                <a:gd name="T29" fmla="*/ 2147483646 h 76"/>
                <a:gd name="T30" fmla="*/ 2147483646 w 50"/>
                <a:gd name="T31" fmla="*/ 2147483646 h 76"/>
                <a:gd name="T32" fmla="*/ 2147483646 w 50"/>
                <a:gd name="T33" fmla="*/ 2147483646 h 76"/>
                <a:gd name="T34" fmla="*/ 2147483646 w 50"/>
                <a:gd name="T35" fmla="*/ 2147483646 h 76"/>
                <a:gd name="T36" fmla="*/ 2147483646 w 50"/>
                <a:gd name="T37" fmla="*/ 2147483646 h 76"/>
                <a:gd name="T38" fmla="*/ 2147483646 w 50"/>
                <a:gd name="T39" fmla="*/ 2147483646 h 76"/>
                <a:gd name="T40" fmla="*/ 2147483646 w 50"/>
                <a:gd name="T41" fmla="*/ 2147483646 h 76"/>
                <a:gd name="T42" fmla="*/ 2147483646 w 50"/>
                <a:gd name="T43" fmla="*/ 2147483646 h 76"/>
                <a:gd name="T44" fmla="*/ 2147483646 w 50"/>
                <a:gd name="T45" fmla="*/ 2147483646 h 76"/>
                <a:gd name="T46" fmla="*/ 2147483646 w 50"/>
                <a:gd name="T47" fmla="*/ 2147483646 h 76"/>
                <a:gd name="T48" fmla="*/ 2147483646 w 50"/>
                <a:gd name="T49" fmla="*/ 2147483646 h 76"/>
                <a:gd name="T50" fmla="*/ 2147483646 w 50"/>
                <a:gd name="T51" fmla="*/ 2147483646 h 76"/>
                <a:gd name="T52" fmla="*/ 2147483646 w 50"/>
                <a:gd name="T53" fmla="*/ 2147483646 h 76"/>
                <a:gd name="T54" fmla="*/ 2147483646 w 50"/>
                <a:gd name="T55" fmla="*/ 2147483646 h 76"/>
                <a:gd name="T56" fmla="*/ 2147483646 w 50"/>
                <a:gd name="T57" fmla="*/ 2147483646 h 76"/>
                <a:gd name="T58" fmla="*/ 2147483646 w 50"/>
                <a:gd name="T59" fmla="*/ 2147483646 h 76"/>
                <a:gd name="T60" fmla="*/ 2147483646 w 50"/>
                <a:gd name="T61" fmla="*/ 2147483646 h 76"/>
                <a:gd name="T62" fmla="*/ 2147483646 w 50"/>
                <a:gd name="T63" fmla="*/ 2147483646 h 76"/>
                <a:gd name="T64" fmla="*/ 2147483646 w 50"/>
                <a:gd name="T65" fmla="*/ 2147483646 h 76"/>
                <a:gd name="T66" fmla="*/ 2147483646 w 50"/>
                <a:gd name="T67" fmla="*/ 2147483646 h 76"/>
                <a:gd name="T68" fmla="*/ 2147483646 w 50"/>
                <a:gd name="T69" fmla="*/ 2147483646 h 76"/>
                <a:gd name="T70" fmla="*/ 2147483646 w 50"/>
                <a:gd name="T71" fmla="*/ 2147483646 h 76"/>
                <a:gd name="T72" fmla="*/ 2147483646 w 50"/>
                <a:gd name="T73" fmla="*/ 2147483646 h 76"/>
                <a:gd name="T74" fmla="*/ 2147483646 w 50"/>
                <a:gd name="T75" fmla="*/ 2147483646 h 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0" h="76">
                  <a:moveTo>
                    <a:pt x="42" y="4"/>
                  </a:moveTo>
                  <a:lnTo>
                    <a:pt x="42" y="4"/>
                  </a:lnTo>
                  <a:lnTo>
                    <a:pt x="36" y="0"/>
                  </a:lnTo>
                  <a:lnTo>
                    <a:pt x="28" y="0"/>
                  </a:lnTo>
                  <a:lnTo>
                    <a:pt x="22" y="0"/>
                  </a:lnTo>
                  <a:lnTo>
                    <a:pt x="16" y="2"/>
                  </a:lnTo>
                  <a:lnTo>
                    <a:pt x="12" y="4"/>
                  </a:lnTo>
                  <a:lnTo>
                    <a:pt x="8" y="8"/>
                  </a:lnTo>
                  <a:lnTo>
                    <a:pt x="4" y="14"/>
                  </a:lnTo>
                  <a:lnTo>
                    <a:pt x="2" y="20"/>
                  </a:lnTo>
                  <a:lnTo>
                    <a:pt x="0" y="38"/>
                  </a:lnTo>
                  <a:lnTo>
                    <a:pt x="2" y="54"/>
                  </a:lnTo>
                  <a:lnTo>
                    <a:pt x="4" y="62"/>
                  </a:lnTo>
                  <a:lnTo>
                    <a:pt x="8" y="66"/>
                  </a:lnTo>
                  <a:lnTo>
                    <a:pt x="16" y="74"/>
                  </a:lnTo>
                  <a:lnTo>
                    <a:pt x="26" y="76"/>
                  </a:lnTo>
                  <a:lnTo>
                    <a:pt x="36" y="74"/>
                  </a:lnTo>
                  <a:lnTo>
                    <a:pt x="44" y="68"/>
                  </a:lnTo>
                  <a:lnTo>
                    <a:pt x="48" y="60"/>
                  </a:lnTo>
                  <a:lnTo>
                    <a:pt x="50" y="50"/>
                  </a:lnTo>
                  <a:lnTo>
                    <a:pt x="48" y="40"/>
                  </a:lnTo>
                  <a:lnTo>
                    <a:pt x="44" y="32"/>
                  </a:lnTo>
                  <a:lnTo>
                    <a:pt x="36" y="28"/>
                  </a:lnTo>
                  <a:lnTo>
                    <a:pt x="28" y="26"/>
                  </a:lnTo>
                  <a:lnTo>
                    <a:pt x="20" y="28"/>
                  </a:lnTo>
                  <a:lnTo>
                    <a:pt x="14" y="32"/>
                  </a:lnTo>
                  <a:lnTo>
                    <a:pt x="16" y="22"/>
                  </a:lnTo>
                  <a:lnTo>
                    <a:pt x="18" y="16"/>
                  </a:lnTo>
                  <a:lnTo>
                    <a:pt x="22" y="12"/>
                  </a:lnTo>
                  <a:lnTo>
                    <a:pt x="26" y="10"/>
                  </a:lnTo>
                  <a:lnTo>
                    <a:pt x="32" y="12"/>
                  </a:lnTo>
                  <a:lnTo>
                    <a:pt x="34" y="20"/>
                  </a:lnTo>
                  <a:lnTo>
                    <a:pt x="48" y="18"/>
                  </a:lnTo>
                  <a:lnTo>
                    <a:pt x="46" y="10"/>
                  </a:lnTo>
                  <a:lnTo>
                    <a:pt x="42" y="4"/>
                  </a:lnTo>
                  <a:close/>
                  <a:moveTo>
                    <a:pt x="18" y="40"/>
                  </a:moveTo>
                  <a:lnTo>
                    <a:pt x="18" y="40"/>
                  </a:lnTo>
                  <a:lnTo>
                    <a:pt x="22" y="36"/>
                  </a:lnTo>
                  <a:lnTo>
                    <a:pt x="26" y="36"/>
                  </a:lnTo>
                  <a:lnTo>
                    <a:pt x="30" y="36"/>
                  </a:lnTo>
                  <a:lnTo>
                    <a:pt x="34" y="40"/>
                  </a:lnTo>
                  <a:lnTo>
                    <a:pt x="36" y="44"/>
                  </a:lnTo>
                  <a:lnTo>
                    <a:pt x="36" y="50"/>
                  </a:lnTo>
                  <a:lnTo>
                    <a:pt x="36" y="56"/>
                  </a:lnTo>
                  <a:lnTo>
                    <a:pt x="34" y="60"/>
                  </a:lnTo>
                  <a:lnTo>
                    <a:pt x="30" y="62"/>
                  </a:lnTo>
                  <a:lnTo>
                    <a:pt x="26" y="64"/>
                  </a:lnTo>
                  <a:lnTo>
                    <a:pt x="22" y="62"/>
                  </a:lnTo>
                  <a:lnTo>
                    <a:pt x="20" y="60"/>
                  </a:lnTo>
                  <a:lnTo>
                    <a:pt x="16" y="56"/>
                  </a:lnTo>
                  <a:lnTo>
                    <a:pt x="16" y="48"/>
                  </a:lnTo>
                  <a:lnTo>
                    <a:pt x="16" y="44"/>
                  </a:lnTo>
                  <a:lnTo>
                    <a:pt x="18" y="40"/>
                  </a:lnTo>
                  <a:close/>
                </a:path>
              </a:pathLst>
            </a:custGeom>
            <a:solidFill>
              <a:srgbClr val="000000"/>
            </a:solidFill>
            <a:ln w="9525">
              <a:noFill/>
              <a:round/>
              <a:headEnd/>
              <a:tailEnd/>
            </a:ln>
          </p:spPr>
          <p:txBody>
            <a:bodyPr/>
            <a:lstStyle/>
            <a:p>
              <a:endParaRPr lang="en-IN"/>
            </a:p>
          </p:txBody>
        </p:sp>
        <p:sp>
          <p:nvSpPr>
            <p:cNvPr id="113701" name="Freeform 163"/>
            <p:cNvSpPr>
              <a:spLocks/>
            </p:cNvSpPr>
            <p:nvPr/>
          </p:nvSpPr>
          <p:spPr bwMode="auto">
            <a:xfrm>
              <a:off x="7472363" y="3582988"/>
              <a:ext cx="50800" cy="117475"/>
            </a:xfrm>
            <a:custGeom>
              <a:avLst/>
              <a:gdLst>
                <a:gd name="T0" fmla="*/ 2147483646 w 32"/>
                <a:gd name="T1" fmla="*/ 0 h 74"/>
                <a:gd name="T2" fmla="*/ 2147483646 w 32"/>
                <a:gd name="T3" fmla="*/ 0 h 74"/>
                <a:gd name="T4" fmla="*/ 2147483646 w 32"/>
                <a:gd name="T5" fmla="*/ 0 h 74"/>
                <a:gd name="T6" fmla="*/ 2147483646 w 32"/>
                <a:gd name="T7" fmla="*/ 2147483646 h 74"/>
                <a:gd name="T8" fmla="*/ 2147483646 w 32"/>
                <a:gd name="T9" fmla="*/ 2147483646 h 74"/>
                <a:gd name="T10" fmla="*/ 2147483646 w 32"/>
                <a:gd name="T11" fmla="*/ 2147483646 h 74"/>
                <a:gd name="T12" fmla="*/ 0 w 32"/>
                <a:gd name="T13" fmla="*/ 2147483646 h 74"/>
                <a:gd name="T14" fmla="*/ 0 w 32"/>
                <a:gd name="T15" fmla="*/ 2147483646 h 74"/>
                <a:gd name="T16" fmla="*/ 0 w 32"/>
                <a:gd name="T17" fmla="*/ 2147483646 h 74"/>
                <a:gd name="T18" fmla="*/ 2147483646 w 32"/>
                <a:gd name="T19" fmla="*/ 2147483646 h 74"/>
                <a:gd name="T20" fmla="*/ 2147483646 w 32"/>
                <a:gd name="T21" fmla="*/ 2147483646 h 74"/>
                <a:gd name="T22" fmla="*/ 2147483646 w 32"/>
                <a:gd name="T23" fmla="*/ 2147483646 h 74"/>
                <a:gd name="T24" fmla="*/ 2147483646 w 32"/>
                <a:gd name="T25" fmla="*/ 2147483646 h 74"/>
                <a:gd name="T26" fmla="*/ 2147483646 w 32"/>
                <a:gd name="T27" fmla="*/ 0 h 74"/>
                <a:gd name="T28" fmla="*/ 2147483646 w 32"/>
                <a:gd name="T29" fmla="*/ 0 h 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 h="74">
                  <a:moveTo>
                    <a:pt x="32" y="0"/>
                  </a:moveTo>
                  <a:lnTo>
                    <a:pt x="20" y="0"/>
                  </a:lnTo>
                  <a:lnTo>
                    <a:pt x="16" y="6"/>
                  </a:lnTo>
                  <a:lnTo>
                    <a:pt x="12" y="12"/>
                  </a:lnTo>
                  <a:lnTo>
                    <a:pt x="0" y="18"/>
                  </a:lnTo>
                  <a:lnTo>
                    <a:pt x="0" y="32"/>
                  </a:lnTo>
                  <a:lnTo>
                    <a:pt x="8" y="26"/>
                  </a:lnTo>
                  <a:lnTo>
                    <a:pt x="18" y="20"/>
                  </a:lnTo>
                  <a:lnTo>
                    <a:pt x="18" y="74"/>
                  </a:lnTo>
                  <a:lnTo>
                    <a:pt x="32" y="74"/>
                  </a:lnTo>
                  <a:lnTo>
                    <a:pt x="32" y="0"/>
                  </a:lnTo>
                  <a:close/>
                </a:path>
              </a:pathLst>
            </a:custGeom>
            <a:solidFill>
              <a:srgbClr val="000000"/>
            </a:solidFill>
            <a:ln w="9525">
              <a:noFill/>
              <a:round/>
              <a:headEnd/>
              <a:tailEnd/>
            </a:ln>
          </p:spPr>
          <p:txBody>
            <a:bodyPr/>
            <a:lstStyle/>
            <a:p>
              <a:endParaRPr lang="en-IN"/>
            </a:p>
          </p:txBody>
        </p:sp>
        <p:sp>
          <p:nvSpPr>
            <p:cNvPr id="113702" name="Freeform 164"/>
            <p:cNvSpPr>
              <a:spLocks noEditPoints="1"/>
            </p:cNvSpPr>
            <p:nvPr/>
          </p:nvSpPr>
          <p:spPr bwMode="auto">
            <a:xfrm>
              <a:off x="7558088" y="3582988"/>
              <a:ext cx="76200" cy="120650"/>
            </a:xfrm>
            <a:custGeom>
              <a:avLst/>
              <a:gdLst>
                <a:gd name="T0" fmla="*/ 2147483646 w 48"/>
                <a:gd name="T1" fmla="*/ 2147483646 h 76"/>
                <a:gd name="T2" fmla="*/ 2147483646 w 48"/>
                <a:gd name="T3" fmla="*/ 2147483646 h 76"/>
                <a:gd name="T4" fmla="*/ 2147483646 w 48"/>
                <a:gd name="T5" fmla="*/ 2147483646 h 76"/>
                <a:gd name="T6" fmla="*/ 2147483646 w 48"/>
                <a:gd name="T7" fmla="*/ 2147483646 h 76"/>
                <a:gd name="T8" fmla="*/ 0 w 48"/>
                <a:gd name="T9" fmla="*/ 2147483646 h 76"/>
                <a:gd name="T10" fmla="*/ 0 w 48"/>
                <a:gd name="T11" fmla="*/ 2147483646 h 76"/>
                <a:gd name="T12" fmla="*/ 2147483646 w 48"/>
                <a:gd name="T13" fmla="*/ 2147483646 h 76"/>
                <a:gd name="T14" fmla="*/ 2147483646 w 48"/>
                <a:gd name="T15" fmla="*/ 2147483646 h 76"/>
                <a:gd name="T16" fmla="*/ 2147483646 w 48"/>
                <a:gd name="T17" fmla="*/ 2147483646 h 76"/>
                <a:gd name="T18" fmla="*/ 2147483646 w 48"/>
                <a:gd name="T19" fmla="*/ 2147483646 h 76"/>
                <a:gd name="T20" fmla="*/ 2147483646 w 48"/>
                <a:gd name="T21" fmla="*/ 2147483646 h 76"/>
                <a:gd name="T22" fmla="*/ 2147483646 w 48"/>
                <a:gd name="T23" fmla="*/ 2147483646 h 76"/>
                <a:gd name="T24" fmla="*/ 2147483646 w 48"/>
                <a:gd name="T25" fmla="*/ 2147483646 h 76"/>
                <a:gd name="T26" fmla="*/ 2147483646 w 48"/>
                <a:gd name="T27" fmla="*/ 2147483646 h 76"/>
                <a:gd name="T28" fmla="*/ 2147483646 w 48"/>
                <a:gd name="T29" fmla="*/ 2147483646 h 76"/>
                <a:gd name="T30" fmla="*/ 2147483646 w 48"/>
                <a:gd name="T31" fmla="*/ 2147483646 h 76"/>
                <a:gd name="T32" fmla="*/ 2147483646 w 48"/>
                <a:gd name="T33" fmla="*/ 2147483646 h 76"/>
                <a:gd name="T34" fmla="*/ 2147483646 w 48"/>
                <a:gd name="T35" fmla="*/ 2147483646 h 76"/>
                <a:gd name="T36" fmla="*/ 2147483646 w 48"/>
                <a:gd name="T37" fmla="*/ 2147483646 h 76"/>
                <a:gd name="T38" fmla="*/ 2147483646 w 48"/>
                <a:gd name="T39" fmla="*/ 2147483646 h 76"/>
                <a:gd name="T40" fmla="*/ 2147483646 w 48"/>
                <a:gd name="T41" fmla="*/ 2147483646 h 76"/>
                <a:gd name="T42" fmla="*/ 2147483646 w 48"/>
                <a:gd name="T43" fmla="*/ 2147483646 h 76"/>
                <a:gd name="T44" fmla="*/ 2147483646 w 48"/>
                <a:gd name="T45" fmla="*/ 2147483646 h 76"/>
                <a:gd name="T46" fmla="*/ 2147483646 w 48"/>
                <a:gd name="T47" fmla="*/ 2147483646 h 76"/>
                <a:gd name="T48" fmla="*/ 2147483646 w 48"/>
                <a:gd name="T49" fmla="*/ 2147483646 h 76"/>
                <a:gd name="T50" fmla="*/ 2147483646 w 48"/>
                <a:gd name="T51" fmla="*/ 0 h 76"/>
                <a:gd name="T52" fmla="*/ 2147483646 w 48"/>
                <a:gd name="T53" fmla="*/ 0 h 76"/>
                <a:gd name="T54" fmla="*/ 2147483646 w 48"/>
                <a:gd name="T55" fmla="*/ 2147483646 h 76"/>
                <a:gd name="T56" fmla="*/ 2147483646 w 48"/>
                <a:gd name="T57" fmla="*/ 2147483646 h 76"/>
                <a:gd name="T58" fmla="*/ 2147483646 w 48"/>
                <a:gd name="T59" fmla="*/ 2147483646 h 76"/>
                <a:gd name="T60" fmla="*/ 2147483646 w 48"/>
                <a:gd name="T61" fmla="*/ 2147483646 h 76"/>
                <a:gd name="T62" fmla="*/ 2147483646 w 48"/>
                <a:gd name="T63" fmla="*/ 2147483646 h 76"/>
                <a:gd name="T64" fmla="*/ 2147483646 w 48"/>
                <a:gd name="T65" fmla="*/ 2147483646 h 76"/>
                <a:gd name="T66" fmla="*/ 2147483646 w 48"/>
                <a:gd name="T67" fmla="*/ 2147483646 h 76"/>
                <a:gd name="T68" fmla="*/ 2147483646 w 48"/>
                <a:gd name="T69" fmla="*/ 2147483646 h 76"/>
                <a:gd name="T70" fmla="*/ 2147483646 w 48"/>
                <a:gd name="T71" fmla="*/ 2147483646 h 76"/>
                <a:gd name="T72" fmla="*/ 2147483646 w 48"/>
                <a:gd name="T73" fmla="*/ 2147483646 h 76"/>
                <a:gd name="T74" fmla="*/ 2147483646 w 48"/>
                <a:gd name="T75" fmla="*/ 2147483646 h 76"/>
                <a:gd name="T76" fmla="*/ 2147483646 w 48"/>
                <a:gd name="T77" fmla="*/ 2147483646 h 76"/>
                <a:gd name="T78" fmla="*/ 2147483646 w 48"/>
                <a:gd name="T79" fmla="*/ 2147483646 h 76"/>
                <a:gd name="T80" fmla="*/ 2147483646 w 48"/>
                <a:gd name="T81" fmla="*/ 2147483646 h 76"/>
                <a:gd name="T82" fmla="*/ 2147483646 w 48"/>
                <a:gd name="T83" fmla="*/ 2147483646 h 76"/>
                <a:gd name="T84" fmla="*/ 2147483646 w 48"/>
                <a:gd name="T85" fmla="*/ 2147483646 h 76"/>
                <a:gd name="T86" fmla="*/ 2147483646 w 48"/>
                <a:gd name="T87" fmla="*/ 2147483646 h 76"/>
                <a:gd name="T88" fmla="*/ 2147483646 w 48"/>
                <a:gd name="T89" fmla="*/ 2147483646 h 76"/>
                <a:gd name="T90" fmla="*/ 2147483646 w 48"/>
                <a:gd name="T91" fmla="*/ 2147483646 h 76"/>
                <a:gd name="T92" fmla="*/ 2147483646 w 48"/>
                <a:gd name="T93" fmla="*/ 2147483646 h 76"/>
                <a:gd name="T94" fmla="*/ 2147483646 w 48"/>
                <a:gd name="T95" fmla="*/ 2147483646 h 76"/>
                <a:gd name="T96" fmla="*/ 2147483646 w 48"/>
                <a:gd name="T97" fmla="*/ 2147483646 h 76"/>
                <a:gd name="T98" fmla="*/ 2147483646 w 48"/>
                <a:gd name="T99" fmla="*/ 2147483646 h 76"/>
                <a:gd name="T100" fmla="*/ 2147483646 w 48"/>
                <a:gd name="T101" fmla="*/ 2147483646 h 76"/>
                <a:gd name="T102" fmla="*/ 2147483646 w 48"/>
                <a:gd name="T103" fmla="*/ 2147483646 h 76"/>
                <a:gd name="T104" fmla="*/ 2147483646 w 48"/>
                <a:gd name="T105" fmla="*/ 2147483646 h 76"/>
                <a:gd name="T106" fmla="*/ 2147483646 w 48"/>
                <a:gd name="T107" fmla="*/ 2147483646 h 76"/>
                <a:gd name="T108" fmla="*/ 2147483646 w 48"/>
                <a:gd name="T109" fmla="*/ 2147483646 h 76"/>
                <a:gd name="T110" fmla="*/ 2147483646 w 48"/>
                <a:gd name="T111" fmla="*/ 2147483646 h 76"/>
                <a:gd name="T112" fmla="*/ 2147483646 w 48"/>
                <a:gd name="T113" fmla="*/ 2147483646 h 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8" h="76">
                  <a:moveTo>
                    <a:pt x="6" y="6"/>
                  </a:moveTo>
                  <a:lnTo>
                    <a:pt x="6" y="6"/>
                  </a:lnTo>
                  <a:lnTo>
                    <a:pt x="4" y="12"/>
                  </a:lnTo>
                  <a:lnTo>
                    <a:pt x="2" y="20"/>
                  </a:lnTo>
                  <a:lnTo>
                    <a:pt x="0" y="38"/>
                  </a:lnTo>
                  <a:lnTo>
                    <a:pt x="2" y="56"/>
                  </a:lnTo>
                  <a:lnTo>
                    <a:pt x="4" y="62"/>
                  </a:lnTo>
                  <a:lnTo>
                    <a:pt x="6" y="66"/>
                  </a:lnTo>
                  <a:lnTo>
                    <a:pt x="14" y="74"/>
                  </a:lnTo>
                  <a:lnTo>
                    <a:pt x="24" y="76"/>
                  </a:lnTo>
                  <a:lnTo>
                    <a:pt x="34" y="74"/>
                  </a:lnTo>
                  <a:lnTo>
                    <a:pt x="40" y="68"/>
                  </a:lnTo>
                  <a:lnTo>
                    <a:pt x="44" y="62"/>
                  </a:lnTo>
                  <a:lnTo>
                    <a:pt x="46" y="56"/>
                  </a:lnTo>
                  <a:lnTo>
                    <a:pt x="48" y="38"/>
                  </a:lnTo>
                  <a:lnTo>
                    <a:pt x="46" y="20"/>
                  </a:lnTo>
                  <a:lnTo>
                    <a:pt x="44" y="12"/>
                  </a:lnTo>
                  <a:lnTo>
                    <a:pt x="40" y="6"/>
                  </a:lnTo>
                  <a:lnTo>
                    <a:pt x="34" y="2"/>
                  </a:lnTo>
                  <a:lnTo>
                    <a:pt x="24" y="0"/>
                  </a:lnTo>
                  <a:lnTo>
                    <a:pt x="14" y="2"/>
                  </a:lnTo>
                  <a:lnTo>
                    <a:pt x="6" y="6"/>
                  </a:lnTo>
                  <a:close/>
                  <a:moveTo>
                    <a:pt x="28" y="12"/>
                  </a:moveTo>
                  <a:lnTo>
                    <a:pt x="28" y="12"/>
                  </a:lnTo>
                  <a:lnTo>
                    <a:pt x="32" y="20"/>
                  </a:lnTo>
                  <a:lnTo>
                    <a:pt x="32" y="38"/>
                  </a:lnTo>
                  <a:lnTo>
                    <a:pt x="32" y="56"/>
                  </a:lnTo>
                  <a:lnTo>
                    <a:pt x="28" y="62"/>
                  </a:lnTo>
                  <a:lnTo>
                    <a:pt x="24" y="64"/>
                  </a:lnTo>
                  <a:lnTo>
                    <a:pt x="20" y="62"/>
                  </a:lnTo>
                  <a:lnTo>
                    <a:pt x="16" y="56"/>
                  </a:lnTo>
                  <a:lnTo>
                    <a:pt x="14" y="38"/>
                  </a:lnTo>
                  <a:lnTo>
                    <a:pt x="16" y="18"/>
                  </a:lnTo>
                  <a:lnTo>
                    <a:pt x="20" y="12"/>
                  </a:lnTo>
                  <a:lnTo>
                    <a:pt x="24" y="12"/>
                  </a:lnTo>
                  <a:lnTo>
                    <a:pt x="28" y="12"/>
                  </a:lnTo>
                  <a:close/>
                </a:path>
              </a:pathLst>
            </a:custGeom>
            <a:solidFill>
              <a:srgbClr val="000000"/>
            </a:solidFill>
            <a:ln w="9525">
              <a:noFill/>
              <a:round/>
              <a:headEnd/>
              <a:tailEnd/>
            </a:ln>
          </p:spPr>
          <p:txBody>
            <a:bodyPr/>
            <a:lstStyle/>
            <a:p>
              <a:endParaRPr lang="en-IN"/>
            </a:p>
          </p:txBody>
        </p:sp>
        <p:sp>
          <p:nvSpPr>
            <p:cNvPr id="113703" name="Freeform 187"/>
            <p:cNvSpPr>
              <a:spLocks/>
            </p:cNvSpPr>
            <p:nvPr/>
          </p:nvSpPr>
          <p:spPr bwMode="auto">
            <a:xfrm>
              <a:off x="5570538" y="2497138"/>
              <a:ext cx="349250" cy="749300"/>
            </a:xfrm>
            <a:custGeom>
              <a:avLst/>
              <a:gdLst>
                <a:gd name="T0" fmla="*/ 0 w 220"/>
                <a:gd name="T1" fmla="*/ 2147483646 h 472"/>
                <a:gd name="T2" fmla="*/ 0 w 220"/>
                <a:gd name="T3" fmla="*/ 2147483646 h 472"/>
                <a:gd name="T4" fmla="*/ 2147483646 w 220"/>
                <a:gd name="T5" fmla="*/ 2147483646 h 472"/>
                <a:gd name="T6" fmla="*/ 2147483646 w 220"/>
                <a:gd name="T7" fmla="*/ 2147483646 h 472"/>
                <a:gd name="T8" fmla="*/ 2147483646 w 220"/>
                <a:gd name="T9" fmla="*/ 2147483646 h 472"/>
                <a:gd name="T10" fmla="*/ 2147483646 w 220"/>
                <a:gd name="T11" fmla="*/ 2147483646 h 472"/>
                <a:gd name="T12" fmla="*/ 2147483646 w 220"/>
                <a:gd name="T13" fmla="*/ 2147483646 h 472"/>
                <a:gd name="T14" fmla="*/ 2147483646 w 220"/>
                <a:gd name="T15" fmla="*/ 2147483646 h 472"/>
                <a:gd name="T16" fmla="*/ 2147483646 w 220"/>
                <a:gd name="T17" fmla="*/ 2147483646 h 472"/>
                <a:gd name="T18" fmla="*/ 2147483646 w 220"/>
                <a:gd name="T19" fmla="*/ 2147483646 h 472"/>
                <a:gd name="T20" fmla="*/ 2147483646 w 220"/>
                <a:gd name="T21" fmla="*/ 2147483646 h 472"/>
                <a:gd name="T22" fmla="*/ 2147483646 w 220"/>
                <a:gd name="T23" fmla="*/ 2147483646 h 472"/>
                <a:gd name="T24" fmla="*/ 2147483646 w 220"/>
                <a:gd name="T25" fmla="*/ 2147483646 h 472"/>
                <a:gd name="T26" fmla="*/ 2147483646 w 220"/>
                <a:gd name="T27" fmla="*/ 2147483646 h 472"/>
                <a:gd name="T28" fmla="*/ 2147483646 w 220"/>
                <a:gd name="T29" fmla="*/ 0 h 472"/>
                <a:gd name="T30" fmla="*/ 2147483646 w 220"/>
                <a:gd name="T31" fmla="*/ 0 h 472"/>
                <a:gd name="T32" fmla="*/ 2147483646 w 220"/>
                <a:gd name="T33" fmla="*/ 0 h 472"/>
                <a:gd name="T34" fmla="*/ 2147483646 w 220"/>
                <a:gd name="T35" fmla="*/ 0 h 472"/>
                <a:gd name="T36" fmla="*/ 2147483646 w 220"/>
                <a:gd name="T37" fmla="*/ 0 h 472"/>
                <a:gd name="T38" fmla="*/ 2147483646 w 220"/>
                <a:gd name="T39" fmla="*/ 2147483646 h 472"/>
                <a:gd name="T40" fmla="*/ 2147483646 w 220"/>
                <a:gd name="T41" fmla="*/ 2147483646 h 472"/>
                <a:gd name="T42" fmla="*/ 2147483646 w 220"/>
                <a:gd name="T43" fmla="*/ 2147483646 h 472"/>
                <a:gd name="T44" fmla="*/ 2147483646 w 220"/>
                <a:gd name="T45" fmla="*/ 2147483646 h 472"/>
                <a:gd name="T46" fmla="*/ 2147483646 w 220"/>
                <a:gd name="T47" fmla="*/ 2147483646 h 472"/>
                <a:gd name="T48" fmla="*/ 2147483646 w 220"/>
                <a:gd name="T49" fmla="*/ 2147483646 h 472"/>
                <a:gd name="T50" fmla="*/ 2147483646 w 220"/>
                <a:gd name="T51" fmla="*/ 2147483646 h 472"/>
                <a:gd name="T52" fmla="*/ 2147483646 w 220"/>
                <a:gd name="T53" fmla="*/ 2147483646 h 472"/>
                <a:gd name="T54" fmla="*/ 2147483646 w 220"/>
                <a:gd name="T55" fmla="*/ 2147483646 h 472"/>
                <a:gd name="T56" fmla="*/ 2147483646 w 220"/>
                <a:gd name="T57" fmla="*/ 2147483646 h 472"/>
                <a:gd name="T58" fmla="*/ 2147483646 w 220"/>
                <a:gd name="T59" fmla="*/ 2147483646 h 472"/>
                <a:gd name="T60" fmla="*/ 2147483646 w 220"/>
                <a:gd name="T61" fmla="*/ 2147483646 h 472"/>
                <a:gd name="T62" fmla="*/ 2147483646 w 220"/>
                <a:gd name="T63" fmla="*/ 2147483646 h 472"/>
                <a:gd name="T64" fmla="*/ 2147483646 w 220"/>
                <a:gd name="T65" fmla="*/ 2147483646 h 4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0" h="472">
                  <a:moveTo>
                    <a:pt x="0" y="466"/>
                  </a:moveTo>
                  <a:lnTo>
                    <a:pt x="0" y="466"/>
                  </a:lnTo>
                  <a:lnTo>
                    <a:pt x="4" y="372"/>
                  </a:lnTo>
                  <a:lnTo>
                    <a:pt x="10" y="284"/>
                  </a:lnTo>
                  <a:lnTo>
                    <a:pt x="20" y="206"/>
                  </a:lnTo>
                  <a:lnTo>
                    <a:pt x="26" y="170"/>
                  </a:lnTo>
                  <a:lnTo>
                    <a:pt x="34" y="136"/>
                  </a:lnTo>
                  <a:lnTo>
                    <a:pt x="42" y="106"/>
                  </a:lnTo>
                  <a:lnTo>
                    <a:pt x="50" y="80"/>
                  </a:lnTo>
                  <a:lnTo>
                    <a:pt x="60" y="56"/>
                  </a:lnTo>
                  <a:lnTo>
                    <a:pt x="70" y="38"/>
                  </a:lnTo>
                  <a:lnTo>
                    <a:pt x="80" y="22"/>
                  </a:lnTo>
                  <a:lnTo>
                    <a:pt x="90" y="10"/>
                  </a:lnTo>
                  <a:lnTo>
                    <a:pt x="102" y="4"/>
                  </a:lnTo>
                  <a:lnTo>
                    <a:pt x="112" y="0"/>
                  </a:lnTo>
                  <a:lnTo>
                    <a:pt x="118" y="2"/>
                  </a:lnTo>
                  <a:lnTo>
                    <a:pt x="124" y="4"/>
                  </a:lnTo>
                  <a:lnTo>
                    <a:pt x="134" y="10"/>
                  </a:lnTo>
                  <a:lnTo>
                    <a:pt x="144" y="22"/>
                  </a:lnTo>
                  <a:lnTo>
                    <a:pt x="154" y="38"/>
                  </a:lnTo>
                  <a:lnTo>
                    <a:pt x="164" y="58"/>
                  </a:lnTo>
                  <a:lnTo>
                    <a:pt x="172" y="82"/>
                  </a:lnTo>
                  <a:lnTo>
                    <a:pt x="182" y="108"/>
                  </a:lnTo>
                  <a:lnTo>
                    <a:pt x="188" y="138"/>
                  </a:lnTo>
                  <a:lnTo>
                    <a:pt x="196" y="172"/>
                  </a:lnTo>
                  <a:lnTo>
                    <a:pt x="202" y="208"/>
                  </a:lnTo>
                  <a:lnTo>
                    <a:pt x="212" y="288"/>
                  </a:lnTo>
                  <a:lnTo>
                    <a:pt x="218" y="378"/>
                  </a:lnTo>
                  <a:lnTo>
                    <a:pt x="220" y="472"/>
                  </a:lnTo>
                </a:path>
              </a:pathLst>
            </a:custGeom>
            <a:noFill/>
            <a:ln w="31750">
              <a:solidFill>
                <a:srgbClr val="FF0066"/>
              </a:solidFill>
              <a:prstDash val="sysDash"/>
              <a:round/>
              <a:headEnd/>
              <a:tailEnd/>
            </a:ln>
          </p:spPr>
          <p:txBody>
            <a:bodyPr/>
            <a:lstStyle/>
            <a:p>
              <a:endParaRPr lang="en-IN"/>
            </a:p>
          </p:txBody>
        </p:sp>
        <p:sp>
          <p:nvSpPr>
            <p:cNvPr id="113704" name="Freeform 188"/>
            <p:cNvSpPr>
              <a:spLocks/>
            </p:cNvSpPr>
            <p:nvPr/>
          </p:nvSpPr>
          <p:spPr bwMode="auto">
            <a:xfrm>
              <a:off x="6961188" y="2497138"/>
              <a:ext cx="177800" cy="739775"/>
            </a:xfrm>
            <a:custGeom>
              <a:avLst/>
              <a:gdLst>
                <a:gd name="T0" fmla="*/ 2147483646 w 112"/>
                <a:gd name="T1" fmla="*/ 0 h 466"/>
                <a:gd name="T2" fmla="*/ 2147483646 w 112"/>
                <a:gd name="T3" fmla="*/ 0 h 466"/>
                <a:gd name="T4" fmla="*/ 2147483646 w 112"/>
                <a:gd name="T5" fmla="*/ 0 h 466"/>
                <a:gd name="T6" fmla="*/ 2147483646 w 112"/>
                <a:gd name="T7" fmla="*/ 0 h 466"/>
                <a:gd name="T8" fmla="*/ 2147483646 w 112"/>
                <a:gd name="T9" fmla="*/ 2147483646 h 466"/>
                <a:gd name="T10" fmla="*/ 2147483646 w 112"/>
                <a:gd name="T11" fmla="*/ 2147483646 h 466"/>
                <a:gd name="T12" fmla="*/ 2147483646 w 112"/>
                <a:gd name="T13" fmla="*/ 2147483646 h 466"/>
                <a:gd name="T14" fmla="*/ 2147483646 w 112"/>
                <a:gd name="T15" fmla="*/ 2147483646 h 466"/>
                <a:gd name="T16" fmla="*/ 2147483646 w 112"/>
                <a:gd name="T17" fmla="*/ 2147483646 h 466"/>
                <a:gd name="T18" fmla="*/ 2147483646 w 112"/>
                <a:gd name="T19" fmla="*/ 2147483646 h 466"/>
                <a:gd name="T20" fmla="*/ 2147483646 w 112"/>
                <a:gd name="T21" fmla="*/ 2147483646 h 466"/>
                <a:gd name="T22" fmla="*/ 2147483646 w 112"/>
                <a:gd name="T23" fmla="*/ 2147483646 h 466"/>
                <a:gd name="T24" fmla="*/ 2147483646 w 112"/>
                <a:gd name="T25" fmla="*/ 2147483646 h 466"/>
                <a:gd name="T26" fmla="*/ 2147483646 w 112"/>
                <a:gd name="T27" fmla="*/ 2147483646 h 466"/>
                <a:gd name="T28" fmla="*/ 2147483646 w 112"/>
                <a:gd name="T29" fmla="*/ 2147483646 h 466"/>
                <a:gd name="T30" fmla="*/ 2147483646 w 112"/>
                <a:gd name="T31" fmla="*/ 2147483646 h 466"/>
                <a:gd name="T32" fmla="*/ 0 w 112"/>
                <a:gd name="T33" fmla="*/ 2147483646 h 4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2" h="466">
                  <a:moveTo>
                    <a:pt x="112" y="0"/>
                  </a:moveTo>
                  <a:lnTo>
                    <a:pt x="112" y="0"/>
                  </a:lnTo>
                  <a:lnTo>
                    <a:pt x="100" y="4"/>
                  </a:lnTo>
                  <a:lnTo>
                    <a:pt x="90" y="10"/>
                  </a:lnTo>
                  <a:lnTo>
                    <a:pt x="78" y="22"/>
                  </a:lnTo>
                  <a:lnTo>
                    <a:pt x="68" y="38"/>
                  </a:lnTo>
                  <a:lnTo>
                    <a:pt x="58" y="56"/>
                  </a:lnTo>
                  <a:lnTo>
                    <a:pt x="50" y="80"/>
                  </a:lnTo>
                  <a:lnTo>
                    <a:pt x="40" y="106"/>
                  </a:lnTo>
                  <a:lnTo>
                    <a:pt x="32" y="136"/>
                  </a:lnTo>
                  <a:lnTo>
                    <a:pt x="26" y="170"/>
                  </a:lnTo>
                  <a:lnTo>
                    <a:pt x="20" y="206"/>
                  </a:lnTo>
                  <a:lnTo>
                    <a:pt x="8" y="284"/>
                  </a:lnTo>
                  <a:lnTo>
                    <a:pt x="2" y="372"/>
                  </a:lnTo>
                  <a:lnTo>
                    <a:pt x="0" y="466"/>
                  </a:lnTo>
                </a:path>
              </a:pathLst>
            </a:custGeom>
            <a:noFill/>
            <a:ln w="31750">
              <a:solidFill>
                <a:srgbClr val="FF0066"/>
              </a:solidFill>
              <a:prstDash val="solid"/>
              <a:round/>
              <a:headEnd/>
              <a:tailEnd/>
            </a:ln>
          </p:spPr>
          <p:txBody>
            <a:bodyPr/>
            <a:lstStyle/>
            <a:p>
              <a:endParaRPr lang="en-IN"/>
            </a:p>
          </p:txBody>
        </p:sp>
        <p:sp>
          <p:nvSpPr>
            <p:cNvPr id="113705" name="Freeform 189"/>
            <p:cNvSpPr>
              <a:spLocks/>
            </p:cNvSpPr>
            <p:nvPr/>
          </p:nvSpPr>
          <p:spPr bwMode="auto">
            <a:xfrm>
              <a:off x="6176963" y="2497138"/>
              <a:ext cx="349250" cy="749300"/>
            </a:xfrm>
            <a:custGeom>
              <a:avLst/>
              <a:gdLst>
                <a:gd name="T0" fmla="*/ 2147483646 w 220"/>
                <a:gd name="T1" fmla="*/ 2147483646 h 472"/>
                <a:gd name="T2" fmla="*/ 2147483646 w 220"/>
                <a:gd name="T3" fmla="*/ 2147483646 h 472"/>
                <a:gd name="T4" fmla="*/ 2147483646 w 220"/>
                <a:gd name="T5" fmla="*/ 2147483646 h 472"/>
                <a:gd name="T6" fmla="*/ 2147483646 w 220"/>
                <a:gd name="T7" fmla="*/ 2147483646 h 472"/>
                <a:gd name="T8" fmla="*/ 2147483646 w 220"/>
                <a:gd name="T9" fmla="*/ 2147483646 h 472"/>
                <a:gd name="T10" fmla="*/ 2147483646 w 220"/>
                <a:gd name="T11" fmla="*/ 2147483646 h 472"/>
                <a:gd name="T12" fmla="*/ 2147483646 w 220"/>
                <a:gd name="T13" fmla="*/ 2147483646 h 472"/>
                <a:gd name="T14" fmla="*/ 2147483646 w 220"/>
                <a:gd name="T15" fmla="*/ 2147483646 h 472"/>
                <a:gd name="T16" fmla="*/ 2147483646 w 220"/>
                <a:gd name="T17" fmla="*/ 2147483646 h 472"/>
                <a:gd name="T18" fmla="*/ 2147483646 w 220"/>
                <a:gd name="T19" fmla="*/ 2147483646 h 472"/>
                <a:gd name="T20" fmla="*/ 2147483646 w 220"/>
                <a:gd name="T21" fmla="*/ 2147483646 h 472"/>
                <a:gd name="T22" fmla="*/ 2147483646 w 220"/>
                <a:gd name="T23" fmla="*/ 2147483646 h 472"/>
                <a:gd name="T24" fmla="*/ 2147483646 w 220"/>
                <a:gd name="T25" fmla="*/ 2147483646 h 472"/>
                <a:gd name="T26" fmla="*/ 2147483646 w 220"/>
                <a:gd name="T27" fmla="*/ 2147483646 h 472"/>
                <a:gd name="T28" fmla="*/ 2147483646 w 220"/>
                <a:gd name="T29" fmla="*/ 2147483646 h 472"/>
                <a:gd name="T30" fmla="*/ 2147483646 w 220"/>
                <a:gd name="T31" fmla="*/ 0 h 472"/>
                <a:gd name="T32" fmla="*/ 2147483646 w 220"/>
                <a:gd name="T33" fmla="*/ 0 h 472"/>
                <a:gd name="T34" fmla="*/ 2147483646 w 220"/>
                <a:gd name="T35" fmla="*/ 0 h 472"/>
                <a:gd name="T36" fmla="*/ 2147483646 w 220"/>
                <a:gd name="T37" fmla="*/ 0 h 472"/>
                <a:gd name="T38" fmla="*/ 2147483646 w 220"/>
                <a:gd name="T39" fmla="*/ 2147483646 h 472"/>
                <a:gd name="T40" fmla="*/ 2147483646 w 220"/>
                <a:gd name="T41" fmla="*/ 2147483646 h 472"/>
                <a:gd name="T42" fmla="*/ 2147483646 w 220"/>
                <a:gd name="T43" fmla="*/ 2147483646 h 472"/>
                <a:gd name="T44" fmla="*/ 2147483646 w 220"/>
                <a:gd name="T45" fmla="*/ 2147483646 h 472"/>
                <a:gd name="T46" fmla="*/ 2147483646 w 220"/>
                <a:gd name="T47" fmla="*/ 2147483646 h 472"/>
                <a:gd name="T48" fmla="*/ 2147483646 w 220"/>
                <a:gd name="T49" fmla="*/ 2147483646 h 472"/>
                <a:gd name="T50" fmla="*/ 2147483646 w 220"/>
                <a:gd name="T51" fmla="*/ 2147483646 h 472"/>
                <a:gd name="T52" fmla="*/ 2147483646 w 220"/>
                <a:gd name="T53" fmla="*/ 2147483646 h 472"/>
                <a:gd name="T54" fmla="*/ 2147483646 w 220"/>
                <a:gd name="T55" fmla="*/ 2147483646 h 472"/>
                <a:gd name="T56" fmla="*/ 2147483646 w 220"/>
                <a:gd name="T57" fmla="*/ 2147483646 h 472"/>
                <a:gd name="T58" fmla="*/ 2147483646 w 220"/>
                <a:gd name="T59" fmla="*/ 2147483646 h 472"/>
                <a:gd name="T60" fmla="*/ 2147483646 w 220"/>
                <a:gd name="T61" fmla="*/ 2147483646 h 472"/>
                <a:gd name="T62" fmla="*/ 0 w 220"/>
                <a:gd name="T63" fmla="*/ 2147483646 h 4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20" h="472">
                  <a:moveTo>
                    <a:pt x="220" y="472"/>
                  </a:moveTo>
                  <a:lnTo>
                    <a:pt x="220" y="472"/>
                  </a:lnTo>
                  <a:lnTo>
                    <a:pt x="218" y="378"/>
                  </a:lnTo>
                  <a:lnTo>
                    <a:pt x="212" y="288"/>
                  </a:lnTo>
                  <a:lnTo>
                    <a:pt x="202" y="208"/>
                  </a:lnTo>
                  <a:lnTo>
                    <a:pt x="196" y="172"/>
                  </a:lnTo>
                  <a:lnTo>
                    <a:pt x="188" y="138"/>
                  </a:lnTo>
                  <a:lnTo>
                    <a:pt x="180" y="108"/>
                  </a:lnTo>
                  <a:lnTo>
                    <a:pt x="172" y="82"/>
                  </a:lnTo>
                  <a:lnTo>
                    <a:pt x="164" y="58"/>
                  </a:lnTo>
                  <a:lnTo>
                    <a:pt x="154" y="38"/>
                  </a:lnTo>
                  <a:lnTo>
                    <a:pt x="144" y="22"/>
                  </a:lnTo>
                  <a:lnTo>
                    <a:pt x="134" y="10"/>
                  </a:lnTo>
                  <a:lnTo>
                    <a:pt x="124" y="4"/>
                  </a:lnTo>
                  <a:lnTo>
                    <a:pt x="118" y="2"/>
                  </a:lnTo>
                  <a:lnTo>
                    <a:pt x="112" y="0"/>
                  </a:lnTo>
                  <a:lnTo>
                    <a:pt x="100" y="4"/>
                  </a:lnTo>
                  <a:lnTo>
                    <a:pt x="90" y="10"/>
                  </a:lnTo>
                  <a:lnTo>
                    <a:pt x="78" y="22"/>
                  </a:lnTo>
                  <a:lnTo>
                    <a:pt x="68" y="38"/>
                  </a:lnTo>
                  <a:lnTo>
                    <a:pt x="58" y="56"/>
                  </a:lnTo>
                  <a:lnTo>
                    <a:pt x="50" y="80"/>
                  </a:lnTo>
                  <a:lnTo>
                    <a:pt x="42" y="106"/>
                  </a:lnTo>
                  <a:lnTo>
                    <a:pt x="34" y="136"/>
                  </a:lnTo>
                  <a:lnTo>
                    <a:pt x="26" y="170"/>
                  </a:lnTo>
                  <a:lnTo>
                    <a:pt x="20" y="206"/>
                  </a:lnTo>
                  <a:lnTo>
                    <a:pt x="10" y="284"/>
                  </a:lnTo>
                  <a:lnTo>
                    <a:pt x="2" y="372"/>
                  </a:lnTo>
                  <a:lnTo>
                    <a:pt x="0" y="466"/>
                  </a:lnTo>
                </a:path>
              </a:pathLst>
            </a:custGeom>
            <a:noFill/>
            <a:ln w="31750">
              <a:solidFill>
                <a:srgbClr val="FF0066"/>
              </a:solidFill>
              <a:prstDash val="sysDash"/>
              <a:round/>
              <a:headEnd/>
              <a:tailEnd/>
            </a:ln>
          </p:spPr>
          <p:txBody>
            <a:bodyPr/>
            <a:lstStyle/>
            <a:p>
              <a:endParaRPr lang="en-IN"/>
            </a:p>
          </p:txBody>
        </p:sp>
        <p:sp>
          <p:nvSpPr>
            <p:cNvPr id="113706" name="Freeform 190"/>
            <p:cNvSpPr>
              <a:spLocks/>
            </p:cNvSpPr>
            <p:nvPr/>
          </p:nvSpPr>
          <p:spPr bwMode="auto">
            <a:xfrm>
              <a:off x="7138988" y="2497138"/>
              <a:ext cx="171450" cy="749300"/>
            </a:xfrm>
            <a:custGeom>
              <a:avLst/>
              <a:gdLst>
                <a:gd name="T0" fmla="*/ 0 w 108"/>
                <a:gd name="T1" fmla="*/ 0 h 472"/>
                <a:gd name="T2" fmla="*/ 0 w 108"/>
                <a:gd name="T3" fmla="*/ 0 h 472"/>
                <a:gd name="T4" fmla="*/ 2147483646 w 108"/>
                <a:gd name="T5" fmla="*/ 2147483646 h 472"/>
                <a:gd name="T6" fmla="*/ 2147483646 w 108"/>
                <a:gd name="T7" fmla="*/ 2147483646 h 472"/>
                <a:gd name="T8" fmla="*/ 2147483646 w 108"/>
                <a:gd name="T9" fmla="*/ 2147483646 h 472"/>
                <a:gd name="T10" fmla="*/ 2147483646 w 108"/>
                <a:gd name="T11" fmla="*/ 2147483646 h 472"/>
                <a:gd name="T12" fmla="*/ 2147483646 w 108"/>
                <a:gd name="T13" fmla="*/ 2147483646 h 472"/>
                <a:gd name="T14" fmla="*/ 2147483646 w 108"/>
                <a:gd name="T15" fmla="*/ 2147483646 h 472"/>
                <a:gd name="T16" fmla="*/ 2147483646 w 108"/>
                <a:gd name="T17" fmla="*/ 2147483646 h 472"/>
                <a:gd name="T18" fmla="*/ 2147483646 w 108"/>
                <a:gd name="T19" fmla="*/ 2147483646 h 472"/>
                <a:gd name="T20" fmla="*/ 2147483646 w 108"/>
                <a:gd name="T21" fmla="*/ 2147483646 h 472"/>
                <a:gd name="T22" fmla="*/ 2147483646 w 108"/>
                <a:gd name="T23" fmla="*/ 2147483646 h 472"/>
                <a:gd name="T24" fmla="*/ 2147483646 w 108"/>
                <a:gd name="T25" fmla="*/ 2147483646 h 472"/>
                <a:gd name="T26" fmla="*/ 2147483646 w 108"/>
                <a:gd name="T27" fmla="*/ 2147483646 h 472"/>
                <a:gd name="T28" fmla="*/ 2147483646 w 108"/>
                <a:gd name="T29" fmla="*/ 2147483646 h 472"/>
                <a:gd name="T30" fmla="*/ 2147483646 w 108"/>
                <a:gd name="T31" fmla="*/ 2147483646 h 4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8" h="472">
                  <a:moveTo>
                    <a:pt x="0" y="0"/>
                  </a:moveTo>
                  <a:lnTo>
                    <a:pt x="0" y="0"/>
                  </a:lnTo>
                  <a:lnTo>
                    <a:pt x="6" y="2"/>
                  </a:lnTo>
                  <a:lnTo>
                    <a:pt x="10" y="4"/>
                  </a:lnTo>
                  <a:lnTo>
                    <a:pt x="22" y="10"/>
                  </a:lnTo>
                  <a:lnTo>
                    <a:pt x="32" y="22"/>
                  </a:lnTo>
                  <a:lnTo>
                    <a:pt x="42" y="38"/>
                  </a:lnTo>
                  <a:lnTo>
                    <a:pt x="50" y="58"/>
                  </a:lnTo>
                  <a:lnTo>
                    <a:pt x="60" y="82"/>
                  </a:lnTo>
                  <a:lnTo>
                    <a:pt x="68" y="108"/>
                  </a:lnTo>
                  <a:lnTo>
                    <a:pt x="76" y="138"/>
                  </a:lnTo>
                  <a:lnTo>
                    <a:pt x="82" y="172"/>
                  </a:lnTo>
                  <a:lnTo>
                    <a:pt x="88" y="208"/>
                  </a:lnTo>
                  <a:lnTo>
                    <a:pt x="98" y="288"/>
                  </a:lnTo>
                  <a:lnTo>
                    <a:pt x="106" y="378"/>
                  </a:lnTo>
                  <a:lnTo>
                    <a:pt x="108" y="472"/>
                  </a:lnTo>
                </a:path>
              </a:pathLst>
            </a:custGeom>
            <a:noFill/>
            <a:ln w="31750">
              <a:solidFill>
                <a:srgbClr val="FF0066"/>
              </a:solidFill>
              <a:prstDash val="solid"/>
              <a:round/>
              <a:headEnd/>
              <a:tailEnd/>
            </a:ln>
          </p:spPr>
          <p:txBody>
            <a:bodyPr/>
            <a:lstStyle/>
            <a:p>
              <a:endParaRPr lang="en-IN"/>
            </a:p>
          </p:txBody>
        </p:sp>
        <p:sp>
          <p:nvSpPr>
            <p:cNvPr id="113707" name="Line 191"/>
            <p:cNvSpPr>
              <a:spLocks noChangeShapeType="1"/>
            </p:cNvSpPr>
            <p:nvPr/>
          </p:nvSpPr>
          <p:spPr bwMode="auto">
            <a:xfrm>
              <a:off x="5526088" y="2503488"/>
              <a:ext cx="463550" cy="304800"/>
            </a:xfrm>
            <a:prstGeom prst="line">
              <a:avLst/>
            </a:prstGeom>
            <a:noFill/>
            <a:ln w="22225">
              <a:solidFill>
                <a:srgbClr val="00B0E4"/>
              </a:solidFill>
              <a:round/>
              <a:headEnd/>
              <a:tailEnd/>
            </a:ln>
          </p:spPr>
          <p:txBody>
            <a:bodyPr/>
            <a:lstStyle/>
            <a:p>
              <a:endParaRPr lang="en-IN"/>
            </a:p>
          </p:txBody>
        </p:sp>
        <p:sp>
          <p:nvSpPr>
            <p:cNvPr id="113708" name="Line 192"/>
            <p:cNvSpPr>
              <a:spLocks noChangeShapeType="1"/>
            </p:cNvSpPr>
            <p:nvPr/>
          </p:nvSpPr>
          <p:spPr bwMode="auto">
            <a:xfrm flipH="1">
              <a:off x="5503863" y="2497138"/>
              <a:ext cx="508000" cy="352425"/>
            </a:xfrm>
            <a:prstGeom prst="line">
              <a:avLst/>
            </a:prstGeom>
            <a:noFill/>
            <a:ln w="22225">
              <a:solidFill>
                <a:srgbClr val="00B0E4"/>
              </a:solidFill>
              <a:round/>
              <a:headEnd/>
              <a:tailEnd/>
            </a:ln>
          </p:spPr>
          <p:txBody>
            <a:bodyPr/>
            <a:lstStyle/>
            <a:p>
              <a:endParaRPr lang="en-IN"/>
            </a:p>
          </p:txBody>
        </p:sp>
        <p:sp>
          <p:nvSpPr>
            <p:cNvPr id="113709" name="Line 193"/>
            <p:cNvSpPr>
              <a:spLocks noChangeShapeType="1"/>
            </p:cNvSpPr>
            <p:nvPr/>
          </p:nvSpPr>
          <p:spPr bwMode="auto">
            <a:xfrm flipV="1">
              <a:off x="7009033" y="1850225"/>
              <a:ext cx="157082" cy="0"/>
            </a:xfrm>
            <a:prstGeom prst="line">
              <a:avLst/>
            </a:prstGeom>
            <a:noFill/>
            <a:ln w="31750">
              <a:solidFill>
                <a:srgbClr val="FF0066"/>
              </a:solidFill>
              <a:round/>
              <a:headEnd/>
              <a:tailEnd/>
            </a:ln>
          </p:spPr>
          <p:txBody>
            <a:bodyPr/>
            <a:lstStyle/>
            <a:p>
              <a:endParaRPr lang="en-IN"/>
            </a:p>
          </p:txBody>
        </p:sp>
        <p:sp>
          <p:nvSpPr>
            <p:cNvPr id="113710" name="Line 195"/>
            <p:cNvSpPr>
              <a:spLocks noChangeShapeType="1"/>
            </p:cNvSpPr>
            <p:nvPr/>
          </p:nvSpPr>
          <p:spPr bwMode="auto">
            <a:xfrm>
              <a:off x="7000178" y="2067621"/>
              <a:ext cx="165937" cy="0"/>
            </a:xfrm>
            <a:prstGeom prst="line">
              <a:avLst/>
            </a:prstGeom>
            <a:noFill/>
            <a:ln w="31750">
              <a:solidFill>
                <a:srgbClr val="0070C0"/>
              </a:solidFill>
              <a:round/>
              <a:headEnd/>
              <a:tailEnd/>
            </a:ln>
          </p:spPr>
          <p:txBody>
            <a:bodyPr/>
            <a:lstStyle/>
            <a:p>
              <a:endParaRPr lang="en-IN"/>
            </a:p>
          </p:txBody>
        </p:sp>
        <p:sp>
          <p:nvSpPr>
            <p:cNvPr id="113711" name="Line 197"/>
            <p:cNvSpPr>
              <a:spLocks noChangeShapeType="1"/>
            </p:cNvSpPr>
            <p:nvPr/>
          </p:nvSpPr>
          <p:spPr bwMode="auto">
            <a:xfrm flipH="1">
              <a:off x="6116638" y="2484438"/>
              <a:ext cx="511175" cy="352425"/>
            </a:xfrm>
            <a:prstGeom prst="line">
              <a:avLst/>
            </a:prstGeom>
            <a:noFill/>
            <a:ln w="22225">
              <a:solidFill>
                <a:srgbClr val="00B0E4"/>
              </a:solidFill>
              <a:round/>
              <a:headEnd/>
              <a:tailEnd/>
            </a:ln>
          </p:spPr>
          <p:txBody>
            <a:bodyPr/>
            <a:lstStyle/>
            <a:p>
              <a:endParaRPr lang="en-IN"/>
            </a:p>
          </p:txBody>
        </p:sp>
        <p:sp>
          <p:nvSpPr>
            <p:cNvPr id="113712" name="Line 198"/>
            <p:cNvSpPr>
              <a:spLocks noChangeShapeType="1"/>
            </p:cNvSpPr>
            <p:nvPr/>
          </p:nvSpPr>
          <p:spPr bwMode="auto">
            <a:xfrm>
              <a:off x="6154738" y="2541588"/>
              <a:ext cx="463550" cy="304800"/>
            </a:xfrm>
            <a:prstGeom prst="line">
              <a:avLst/>
            </a:prstGeom>
            <a:noFill/>
            <a:ln w="22225">
              <a:solidFill>
                <a:srgbClr val="00B0E4"/>
              </a:solidFill>
              <a:round/>
              <a:headEnd/>
              <a:tailEnd/>
            </a:ln>
          </p:spPr>
          <p:txBody>
            <a:bodyPr/>
            <a:lstStyle/>
            <a:p>
              <a:endParaRPr lang="en-IN"/>
            </a:p>
          </p:txBody>
        </p:sp>
        <p:sp>
          <p:nvSpPr>
            <p:cNvPr id="113713" name="Line 199"/>
            <p:cNvSpPr>
              <a:spLocks noChangeShapeType="1"/>
            </p:cNvSpPr>
            <p:nvPr/>
          </p:nvSpPr>
          <p:spPr bwMode="auto">
            <a:xfrm>
              <a:off x="5322888" y="2925763"/>
              <a:ext cx="2492375" cy="0"/>
            </a:xfrm>
            <a:prstGeom prst="line">
              <a:avLst/>
            </a:prstGeom>
            <a:noFill/>
            <a:ln w="31750">
              <a:solidFill>
                <a:srgbClr val="0070C0"/>
              </a:solidFill>
              <a:round/>
              <a:headEnd/>
              <a:tailEnd/>
            </a:ln>
          </p:spPr>
          <p:txBody>
            <a:bodyPr/>
            <a:lstStyle/>
            <a:p>
              <a:endParaRPr lang="en-IN"/>
            </a:p>
          </p:txBody>
        </p:sp>
        <p:sp>
          <p:nvSpPr>
            <p:cNvPr id="113714" name="Text Box 5"/>
            <p:cNvSpPr txBox="1">
              <a:spLocks noChangeArrowheads="1"/>
            </p:cNvSpPr>
            <p:nvPr/>
          </p:nvSpPr>
          <p:spPr bwMode="auto">
            <a:xfrm>
              <a:off x="7253776" y="1698499"/>
              <a:ext cx="1106059" cy="200021"/>
            </a:xfrm>
            <a:prstGeom prst="rect">
              <a:avLst/>
            </a:prstGeom>
            <a:noFill/>
            <a:ln w="9525">
              <a:noFill/>
              <a:miter lim="800000"/>
              <a:headEnd/>
              <a:tailEnd/>
            </a:ln>
          </p:spPr>
          <p:txBody>
            <a:bodyPr wrap="none" lIns="0" tIns="0" rIns="0" bIns="0">
              <a:spAutoFit/>
            </a:bodyPr>
            <a:lstStyle/>
            <a:p>
              <a:pPr eaLnBrk="1" hangingPunct="1"/>
              <a:r>
                <a:rPr lang="en-US" altLang="en-US" sz="1300" b="1">
                  <a:solidFill>
                    <a:srgbClr val="FF0066"/>
                  </a:solidFill>
                  <a:ea typeface="ヒラギノ角ゴ Pro W3" charset="-128"/>
                </a:rPr>
                <a:t>Lispro /aspart</a:t>
              </a:r>
            </a:p>
          </p:txBody>
        </p:sp>
        <p:sp>
          <p:nvSpPr>
            <p:cNvPr id="75" name="TextBox 74"/>
            <p:cNvSpPr txBox="1"/>
            <p:nvPr/>
          </p:nvSpPr>
          <p:spPr>
            <a:xfrm>
              <a:off x="4700781" y="1627951"/>
              <a:ext cx="400105" cy="1752749"/>
            </a:xfrm>
            <a:prstGeom prst="rect">
              <a:avLst/>
            </a:prstGeom>
            <a:noFill/>
          </p:spPr>
          <p:txBody>
            <a:bodyPr vert="vert270" wrap="none">
              <a:spAutoFit/>
            </a:bodyPr>
            <a:lstStyle/>
            <a:p>
              <a:pPr eaLnBrk="1" hangingPunct="1">
                <a:defRPr/>
              </a:pPr>
              <a:r>
                <a:rPr lang="en-US" sz="1400" b="1" dirty="0"/>
                <a:t>Insulin requirement</a:t>
              </a:r>
            </a:p>
          </p:txBody>
        </p:sp>
      </p:grpSp>
      <p:sp>
        <p:nvSpPr>
          <p:cNvPr id="76" name="TextBox 75"/>
          <p:cNvSpPr txBox="1"/>
          <p:nvPr/>
        </p:nvSpPr>
        <p:spPr>
          <a:xfrm>
            <a:off x="2771006" y="4471394"/>
            <a:ext cx="400110" cy="1753044"/>
          </a:xfrm>
          <a:prstGeom prst="rect">
            <a:avLst/>
          </a:prstGeom>
          <a:noFill/>
        </p:spPr>
        <p:txBody>
          <a:bodyPr vert="vert270" wrap="none">
            <a:spAutoFit/>
          </a:bodyPr>
          <a:lstStyle/>
          <a:p>
            <a:pPr eaLnBrk="1" hangingPunct="1">
              <a:defRPr/>
            </a:pPr>
            <a:r>
              <a:rPr lang="en-US" sz="1400" b="1" dirty="0"/>
              <a:t>Insulin requirement</a:t>
            </a:r>
          </a:p>
        </p:txBody>
      </p:sp>
      <p:sp>
        <p:nvSpPr>
          <p:cNvPr id="113694" name="Rectangle 1"/>
          <p:cNvSpPr>
            <a:spLocks noChangeArrowheads="1"/>
          </p:cNvSpPr>
          <p:nvPr/>
        </p:nvSpPr>
        <p:spPr bwMode="auto">
          <a:xfrm>
            <a:off x="-14288" y="6615113"/>
            <a:ext cx="5632451" cy="246062"/>
          </a:xfrm>
          <a:prstGeom prst="rect">
            <a:avLst/>
          </a:prstGeom>
          <a:noFill/>
          <a:ln w="9525">
            <a:noFill/>
            <a:miter lim="800000"/>
            <a:headEnd/>
            <a:tailEnd/>
          </a:ln>
        </p:spPr>
        <p:txBody>
          <a:bodyPr>
            <a:spAutoFit/>
          </a:bodyPr>
          <a:lstStyle/>
          <a:p>
            <a:pPr eaLnBrk="1" hangingPunct="1"/>
            <a:r>
              <a:rPr lang="en-US" altLang="en-US" sz="1000">
                <a:latin typeface="Arial Narrow" pitchFamily="34" charset="0"/>
                <a:ea typeface="ヒラギノ角ゴ Pro W3" charset="-128"/>
              </a:rPr>
              <a:t>Juneja R et al. </a:t>
            </a:r>
            <a:r>
              <a:rPr lang="en-US" altLang="en-US" sz="1000" i="1">
                <a:latin typeface="Arial Narrow" pitchFamily="34" charset="0"/>
                <a:ea typeface="ヒラギノ角ゴ Pro W3" charset="-128"/>
              </a:rPr>
              <a:t>Postgrad Med</a:t>
            </a:r>
            <a:r>
              <a:rPr lang="en-US" altLang="en-US" sz="1000">
                <a:latin typeface="Arial Narrow" pitchFamily="34" charset="0"/>
                <a:ea typeface="ヒラギノ角ゴ Pro W3" charset="-128"/>
              </a:rPr>
              <a:t> 2010 Jan;122:153-62</a:t>
            </a:r>
          </a:p>
        </p:txBody>
      </p:sp>
      <p:sp>
        <p:nvSpPr>
          <p:cNvPr id="113695" name="TextBox 1"/>
          <p:cNvSpPr txBox="1">
            <a:spLocks noChangeArrowheads="1"/>
          </p:cNvSpPr>
          <p:nvPr/>
        </p:nvSpPr>
        <p:spPr bwMode="auto">
          <a:xfrm>
            <a:off x="0" y="6338888"/>
            <a:ext cx="4506913" cy="246062"/>
          </a:xfrm>
          <a:prstGeom prst="rect">
            <a:avLst/>
          </a:prstGeom>
          <a:noFill/>
          <a:ln w="9525">
            <a:noFill/>
            <a:miter lim="800000"/>
            <a:headEnd/>
            <a:tailEnd/>
          </a:ln>
        </p:spPr>
        <p:txBody>
          <a:bodyPr>
            <a:spAutoFit/>
          </a:bodyPr>
          <a:lstStyle/>
          <a:p>
            <a:pPr eaLnBrk="1" hangingPunct="1"/>
            <a:r>
              <a:rPr lang="en-US" altLang="en-US" sz="1000">
                <a:latin typeface="Arial Narrow" pitchFamily="34" charset="0"/>
                <a:ea typeface="ヒラギノ角ゴ Pro W3" charset="-128"/>
              </a:rPr>
              <a:t>NPO=nil per os</a:t>
            </a:r>
          </a:p>
        </p:txBody>
      </p:sp>
      <p:sp>
        <p:nvSpPr>
          <p:cNvPr id="77" name="Rectangle 1"/>
          <p:cNvSpPr>
            <a:spLocks noChangeArrowheads="1"/>
          </p:cNvSpPr>
          <p:nvPr/>
        </p:nvSpPr>
        <p:spPr bwMode="auto">
          <a:xfrm>
            <a:off x="7391400" y="6629400"/>
            <a:ext cx="1752600" cy="276999"/>
          </a:xfrm>
          <a:prstGeom prst="rect">
            <a:avLst/>
          </a:prstGeom>
          <a:noFill/>
          <a:ln w="9525">
            <a:noFill/>
            <a:miter lim="800000"/>
            <a:headEnd/>
            <a:tailEnd/>
          </a:ln>
        </p:spPr>
        <p:txBody>
          <a:bodyPr wrap="square">
            <a:spAutoFit/>
          </a:bodyPr>
          <a:lstStyle/>
          <a:p>
            <a:r>
              <a:rPr lang="en-US" altLang="en-US" sz="1200" dirty="0">
                <a:solidFill>
                  <a:srgbClr val="000000"/>
                </a:solidFill>
                <a:latin typeface="Calibri" pitchFamily="34" charset="0"/>
                <a:ea typeface="ヒラギノ角ゴ Pro W3" charset="-128"/>
              </a:rPr>
              <a:t>EGL/CYCLE/Jun/2017/24</a:t>
            </a:r>
            <a:r>
              <a:rPr lang="en-US" altLang="en-US" sz="1200" dirty="0">
                <a:ea typeface="ヒラギノ角ゴ Pro W3" charset="-128"/>
              </a:rPr>
              <a:t> </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Content Placeholder 1"/>
          <p:cNvSpPr txBox="1">
            <a:spLocks/>
          </p:cNvSpPr>
          <p:nvPr/>
        </p:nvSpPr>
        <p:spPr bwMode="auto">
          <a:xfrm>
            <a:off x="457200" y="1543050"/>
            <a:ext cx="8229600" cy="4933950"/>
          </a:xfrm>
          <a:prstGeom prst="rect">
            <a:avLst/>
          </a:prstGeom>
          <a:noFill/>
          <a:ln w="9525">
            <a:noFill/>
            <a:miter lim="800000"/>
            <a:headEnd/>
            <a:tailEnd/>
          </a:ln>
        </p:spPr>
        <p:txBody>
          <a:bodyPr/>
          <a:lstStyle/>
          <a:p>
            <a:pPr marL="342900" indent="-342900">
              <a:spcBef>
                <a:spcPts val="1000"/>
              </a:spcBef>
              <a:buClr>
                <a:srgbClr val="D52B1E"/>
              </a:buClr>
              <a:buSzPct val="100000"/>
              <a:buFont typeface="Symbol" pitchFamily="18" charset="2"/>
              <a:buChar char="¨"/>
            </a:pPr>
            <a:r>
              <a:rPr lang="en-US" altLang="en-US" sz="2000" dirty="0">
                <a:ea typeface="ヒラギノ角ゴ Pro W3" charset="-128"/>
                <a:cs typeface="DIN-Regular" pitchFamily="34" charset="0"/>
              </a:rPr>
              <a:t>In the hospital, multiple factors influence a patient’s insulin requirements</a:t>
            </a:r>
          </a:p>
          <a:p>
            <a:pPr marL="742950" lvl="1" indent="-285750">
              <a:spcBef>
                <a:spcPts val="1000"/>
              </a:spcBef>
              <a:buClr>
                <a:srgbClr val="D52B1E"/>
              </a:buClr>
              <a:buFontTx/>
              <a:buChar char="•"/>
            </a:pPr>
            <a:r>
              <a:rPr lang="en-US" altLang="en-US" sz="1600" dirty="0">
                <a:ea typeface="ヒラギノ角ゴ Pro W3" charset="-128"/>
                <a:cs typeface="DIN-Regular" pitchFamily="34" charset="0"/>
              </a:rPr>
              <a:t> Insulin requirements are typically increased from the healthy state </a:t>
            </a:r>
          </a:p>
          <a:p>
            <a:pPr marL="342900" indent="-342900">
              <a:spcBef>
                <a:spcPts val="1000"/>
              </a:spcBef>
              <a:buClr>
                <a:srgbClr val="D52B1E"/>
              </a:buClr>
              <a:buSzPct val="100000"/>
              <a:buFont typeface="Symbol" pitchFamily="18" charset="2"/>
              <a:buChar char="¨"/>
            </a:pPr>
            <a:r>
              <a:rPr lang="en-US" altLang="en-US" sz="2000" dirty="0">
                <a:ea typeface="ヒラギノ角ゴ Pro W3" charset="-128"/>
                <a:cs typeface="DIN-Regular" pitchFamily="34" charset="0"/>
              </a:rPr>
              <a:t>Patients who manifest hyperglycemia at the time of admission could have </a:t>
            </a:r>
          </a:p>
          <a:p>
            <a:pPr marL="742950" lvl="1" indent="-285750">
              <a:spcBef>
                <a:spcPts val="1000"/>
              </a:spcBef>
              <a:buClr>
                <a:srgbClr val="D52B1E"/>
              </a:buClr>
              <a:buFontTx/>
              <a:buChar char="•"/>
            </a:pPr>
            <a:r>
              <a:rPr lang="en-US" altLang="en-US" sz="1600" dirty="0">
                <a:ea typeface="ヒラギノ角ゴ Pro W3" charset="-128"/>
                <a:cs typeface="DIN-Regular" pitchFamily="34" charset="0"/>
              </a:rPr>
              <a:t>Previously diagnosed diabetes</a:t>
            </a:r>
          </a:p>
          <a:p>
            <a:pPr marL="742950" lvl="1" indent="-285750">
              <a:spcBef>
                <a:spcPts val="1000"/>
              </a:spcBef>
              <a:buClr>
                <a:srgbClr val="D52B1E"/>
              </a:buClr>
              <a:buFontTx/>
              <a:buChar char="•"/>
            </a:pPr>
            <a:r>
              <a:rPr lang="en-US" altLang="en-US" sz="1600" dirty="0">
                <a:ea typeface="ヒラギノ角ゴ Pro W3" charset="-128"/>
                <a:cs typeface="DIN-Regular" pitchFamily="34" charset="0"/>
              </a:rPr>
              <a:t>Diagnosed for the first time during hospitalization</a:t>
            </a:r>
          </a:p>
          <a:p>
            <a:pPr marL="742950" lvl="1" indent="-285750">
              <a:spcBef>
                <a:spcPts val="1000"/>
              </a:spcBef>
              <a:buClr>
                <a:srgbClr val="D52B1E"/>
              </a:buClr>
              <a:buFontTx/>
              <a:buChar char="•"/>
            </a:pPr>
            <a:r>
              <a:rPr lang="en-US" altLang="en-US" sz="1600" dirty="0">
                <a:ea typeface="ヒラギノ角ゴ Pro W3" charset="-128"/>
                <a:cs typeface="DIN-Regular" pitchFamily="34" charset="0"/>
              </a:rPr>
              <a:t>Manifest “stress hyperglycemia” during an acute illness that resolves by the time of discharge</a:t>
            </a:r>
          </a:p>
          <a:p>
            <a:pPr marL="342900" indent="-342900">
              <a:spcBef>
                <a:spcPts val="1000"/>
              </a:spcBef>
              <a:buClr>
                <a:srgbClr val="D52B1E"/>
              </a:buClr>
              <a:buSzPct val="100000"/>
              <a:buFont typeface="Symbol" pitchFamily="18" charset="2"/>
              <a:buChar char="¨"/>
            </a:pPr>
            <a:r>
              <a:rPr lang="en-US" altLang="en-US" sz="2000" dirty="0">
                <a:ea typeface="ヒラギノ角ゴ Pro W3" charset="-128"/>
                <a:cs typeface="DIN-Regular" pitchFamily="34" charset="0"/>
              </a:rPr>
              <a:t>The goal of insulin therapy is to better control postprandial </a:t>
            </a:r>
            <a:r>
              <a:rPr lang="en-US" altLang="en-US" sz="2000" dirty="0" err="1">
                <a:ea typeface="ヒラギノ角ゴ Pro W3" charset="-128"/>
                <a:cs typeface="DIN-Regular" pitchFamily="34" charset="0"/>
              </a:rPr>
              <a:t>glycemic</a:t>
            </a:r>
            <a:r>
              <a:rPr lang="en-US" altLang="en-US" sz="2000" dirty="0">
                <a:ea typeface="ヒラギノ角ゴ Pro W3" charset="-128"/>
                <a:cs typeface="DIN-Regular" pitchFamily="34" charset="0"/>
              </a:rPr>
              <a:t> excursions using a fast-acting insulin and then decreased hepatic glucose production between meals and at night with a basal insulin</a:t>
            </a:r>
          </a:p>
          <a:p>
            <a:pPr marL="342900" indent="-342900">
              <a:spcBef>
                <a:spcPts val="1000"/>
              </a:spcBef>
              <a:buClr>
                <a:srgbClr val="D52B1E"/>
              </a:buClr>
              <a:buSzPct val="100000"/>
              <a:buFont typeface="Symbol" pitchFamily="18" charset="2"/>
              <a:buChar char="¨"/>
            </a:pPr>
            <a:r>
              <a:rPr lang="en-US" altLang="en-US" sz="2000" dirty="0">
                <a:ea typeface="ヒラギノ角ゴ Pro W3" charset="-128"/>
                <a:cs typeface="DIN-Regular" pitchFamily="34" charset="0"/>
              </a:rPr>
              <a:t>A blood glucose target of 140-180 mg/</a:t>
            </a:r>
            <a:r>
              <a:rPr lang="en-US" altLang="en-US" sz="2000" dirty="0" err="1">
                <a:ea typeface="ヒラギノ角ゴ Pro W3" charset="-128"/>
                <a:cs typeface="DIN-Regular" pitchFamily="34" charset="0"/>
              </a:rPr>
              <a:t>dL</a:t>
            </a:r>
            <a:r>
              <a:rPr lang="en-US" altLang="en-US" sz="2000" dirty="0">
                <a:ea typeface="ヒラギノ角ゴ Pro W3" charset="-128"/>
                <a:cs typeface="DIN-Regular" pitchFamily="34" charset="0"/>
              </a:rPr>
              <a:t> (7.8-10.0 </a:t>
            </a:r>
            <a:r>
              <a:rPr lang="en-US" altLang="en-US" sz="2000" dirty="0" err="1">
                <a:ea typeface="ヒラギノ角ゴ Pro W3" charset="-128"/>
                <a:cs typeface="DIN-Regular" pitchFamily="34" charset="0"/>
              </a:rPr>
              <a:t>mmol</a:t>
            </a:r>
            <a:r>
              <a:rPr lang="en-US" altLang="en-US" sz="2000" dirty="0">
                <a:ea typeface="ヒラギノ角ゴ Pro W3" charset="-128"/>
                <a:cs typeface="DIN-Regular" pitchFamily="34" charset="0"/>
              </a:rPr>
              <a:t>/L) is appropriate for most in-patient settings</a:t>
            </a:r>
          </a:p>
          <a:p>
            <a:pPr marL="742950" lvl="1" indent="-285750">
              <a:spcBef>
                <a:spcPts val="1000"/>
              </a:spcBef>
              <a:buClr>
                <a:srgbClr val="D52B1E"/>
              </a:buClr>
              <a:buFontTx/>
              <a:buChar char="•"/>
            </a:pPr>
            <a:endParaRPr lang="en-US" altLang="en-US" dirty="0">
              <a:ea typeface="ヒラギノ角ゴ Pro W3" charset="-128"/>
              <a:cs typeface="DIN-Regular" pitchFamily="34" charset="0"/>
            </a:endParaRPr>
          </a:p>
          <a:p>
            <a:pPr marL="342900" indent="-342900">
              <a:spcBef>
                <a:spcPts val="600"/>
              </a:spcBef>
              <a:buClr>
                <a:srgbClr val="D52B1E"/>
              </a:buClr>
              <a:buSzPct val="100000"/>
              <a:buFont typeface="Symbol" pitchFamily="18" charset="2"/>
              <a:buChar char="¨"/>
            </a:pPr>
            <a:endParaRPr lang="en-US" altLang="en-US" sz="2000" dirty="0">
              <a:ea typeface="ヒラギノ角ゴ Pro W3" charset="-128"/>
              <a:cs typeface="DIN-Regular" pitchFamily="34" charset="0"/>
            </a:endParaRPr>
          </a:p>
        </p:txBody>
      </p:sp>
      <p:sp>
        <p:nvSpPr>
          <p:cNvPr id="8397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dirty="0" smtClean="0">
              <a:latin typeface="Times New Roman" pitchFamily="18" charset="0"/>
              <a:ea typeface="MS PGothic" pitchFamily="34" charset="-128"/>
            </a:endParaRPr>
          </a:p>
        </p:txBody>
      </p:sp>
      <p:sp>
        <p:nvSpPr>
          <p:cNvPr id="83972" name="Rectangle 4"/>
          <p:cNvSpPr>
            <a:spLocks noGrp="1" noChangeArrowheads="1"/>
          </p:cNvSpPr>
          <p:nvPr>
            <p:ph type="title"/>
          </p:nvPr>
        </p:nvSpPr>
        <p:spPr/>
        <p:txBody>
          <a:bodyPr>
            <a:normAutofit/>
          </a:bodyPr>
          <a:lstStyle/>
          <a:p>
            <a:pPr>
              <a:defRPr/>
            </a:pPr>
            <a:r>
              <a:rPr lang="en-US" sz="3600" dirty="0" smtClean="0">
                <a:ea typeface="+mj-ea"/>
              </a:rPr>
              <a:t>Summary</a:t>
            </a:r>
          </a:p>
        </p:txBody>
      </p:sp>
      <p:sp>
        <p:nvSpPr>
          <p:cNvPr id="115717" name="Rectangle 1"/>
          <p:cNvSpPr>
            <a:spLocks noChangeArrowheads="1"/>
          </p:cNvSpPr>
          <p:nvPr/>
        </p:nvSpPr>
        <p:spPr bwMode="auto">
          <a:xfrm>
            <a:off x="-12700" y="6623050"/>
            <a:ext cx="9156700" cy="246063"/>
          </a:xfrm>
          <a:prstGeom prst="rect">
            <a:avLst/>
          </a:prstGeom>
          <a:noFill/>
          <a:ln w="9525">
            <a:noFill/>
            <a:miter lim="800000"/>
            <a:headEnd/>
            <a:tailEnd/>
          </a:ln>
        </p:spPr>
        <p:txBody>
          <a:bodyPr>
            <a:spAutoFit/>
          </a:bodyPr>
          <a:lstStyle/>
          <a:p>
            <a:pPr eaLnBrk="1" hangingPunct="1">
              <a:buFont typeface="Symbol" pitchFamily="18" charset="2"/>
              <a:buNone/>
            </a:pPr>
            <a:r>
              <a:rPr lang="en-US" altLang="en-US" sz="1000">
                <a:latin typeface="Arial Narrow" pitchFamily="34" charset="0"/>
                <a:ea typeface="MS PGothic" pitchFamily="34" charset="-128"/>
                <a:cs typeface="DIN-Regular" pitchFamily="34" charset="0"/>
              </a:rPr>
              <a:t>Juneja R et al. </a:t>
            </a:r>
            <a:r>
              <a:rPr lang="en-US" altLang="en-US" sz="1000" i="1">
                <a:latin typeface="Arial Narrow" pitchFamily="34" charset="0"/>
                <a:ea typeface="ヒラギノ角ゴ Pro W3" charset="-128"/>
                <a:cs typeface="DIN-Regular" pitchFamily="34" charset="0"/>
              </a:rPr>
              <a:t>Postgrad Med</a:t>
            </a:r>
            <a:r>
              <a:rPr lang="en-US" altLang="en-US" sz="1000">
                <a:latin typeface="Arial Narrow" pitchFamily="34" charset="0"/>
                <a:ea typeface="ヒラギノ角ゴ Pro W3" charset="-128"/>
                <a:cs typeface="DIN-Regular" pitchFamily="34" charset="0"/>
              </a:rPr>
              <a:t> 2010;122:153-62 ; Bretzel RG et al</a:t>
            </a:r>
            <a:r>
              <a:rPr lang="en-US" altLang="en-US" sz="1000" i="1">
                <a:latin typeface="Arial Narrow" pitchFamily="34" charset="0"/>
                <a:ea typeface="ヒラギノ角ゴ Pro W3" charset="-128"/>
                <a:cs typeface="DIN-Regular" pitchFamily="34" charset="0"/>
              </a:rPr>
              <a:t>. </a:t>
            </a:r>
            <a:r>
              <a:rPr lang="en-US" altLang="en-US" sz="1000" i="1">
                <a:latin typeface="Arial Narrow" pitchFamily="34" charset="0"/>
                <a:ea typeface="ヒラギノ角ゴ Pro W3" charset="-128"/>
              </a:rPr>
              <a:t>Diabetes Care</a:t>
            </a:r>
            <a:r>
              <a:rPr lang="en-US" altLang="en-US" sz="1000">
                <a:latin typeface="Arial Narrow" pitchFamily="34" charset="0"/>
                <a:ea typeface="ヒラギノ角ゴ Pro W3" charset="-128"/>
              </a:rPr>
              <a:t> 2009;32 Suppl 2:S260-5; </a:t>
            </a:r>
            <a:r>
              <a:rPr lang="en-US" altLang="en-US" sz="1000">
                <a:solidFill>
                  <a:srgbClr val="000000"/>
                </a:solidFill>
                <a:latin typeface="Arial Narrow" pitchFamily="34" charset="0"/>
                <a:ea typeface="MS PGothic" pitchFamily="34" charset="-128"/>
              </a:rPr>
              <a:t>American Diabetes Association. </a:t>
            </a:r>
            <a:r>
              <a:rPr lang="en-US" altLang="en-US" sz="1000" i="1">
                <a:latin typeface="Arial Narrow" pitchFamily="34" charset="0"/>
                <a:ea typeface="MS PGothic" pitchFamily="34" charset="-128"/>
              </a:rPr>
              <a:t>Diabetes Care</a:t>
            </a:r>
            <a:r>
              <a:rPr lang="en-US" altLang="en-US" sz="1000">
                <a:latin typeface="Arial Narrow" pitchFamily="34" charset="0"/>
                <a:ea typeface="MS PGothic" pitchFamily="34" charset="-128"/>
              </a:rPr>
              <a:t> 2016;39(Suppl 1):S99–S104</a:t>
            </a:r>
            <a:endParaRPr lang="en-US" altLang="en-US" sz="1000">
              <a:latin typeface="Arial Narrow" pitchFamily="34" charset="0"/>
              <a:ea typeface="ヒラギノ角ゴ Pro W3" charset="-128"/>
            </a:endParaRPr>
          </a:p>
        </p:txBody>
      </p:sp>
      <p:sp>
        <p:nvSpPr>
          <p:cNvPr id="6" name="Rectangle 1"/>
          <p:cNvSpPr>
            <a:spLocks noChangeArrowheads="1"/>
          </p:cNvSpPr>
          <p:nvPr/>
        </p:nvSpPr>
        <p:spPr bwMode="auto">
          <a:xfrm>
            <a:off x="7391400" y="6629400"/>
            <a:ext cx="1752600" cy="276999"/>
          </a:xfrm>
          <a:prstGeom prst="rect">
            <a:avLst/>
          </a:prstGeom>
          <a:noFill/>
          <a:ln w="9525">
            <a:noFill/>
            <a:miter lim="800000"/>
            <a:headEnd/>
            <a:tailEnd/>
          </a:ln>
        </p:spPr>
        <p:txBody>
          <a:bodyPr wrap="square">
            <a:spAutoFit/>
          </a:bodyPr>
          <a:lstStyle/>
          <a:p>
            <a:r>
              <a:rPr lang="en-US" altLang="en-US" sz="1200" dirty="0">
                <a:solidFill>
                  <a:srgbClr val="000000"/>
                </a:solidFill>
                <a:latin typeface="Calibri" pitchFamily="34" charset="0"/>
                <a:ea typeface="ヒラギノ角ゴ Pro W3" charset="-128"/>
              </a:rPr>
              <a:t>EGL/CYCLE/Jun/2017/24</a:t>
            </a:r>
            <a:r>
              <a:rPr lang="en-US" altLang="en-US" sz="1200" dirty="0">
                <a:ea typeface="ヒラギノ角ゴ Pro W3" charset="-128"/>
              </a:rPr>
              <a:t> </a:t>
            </a:r>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1"/>
          <p:cNvSpPr>
            <a:spLocks noChangeArrowheads="1"/>
          </p:cNvSpPr>
          <p:nvPr/>
        </p:nvSpPr>
        <p:spPr bwMode="auto">
          <a:xfrm>
            <a:off x="7391400" y="6629400"/>
            <a:ext cx="1752600" cy="276999"/>
          </a:xfrm>
          <a:prstGeom prst="rect">
            <a:avLst/>
          </a:prstGeom>
          <a:noFill/>
          <a:ln w="9525">
            <a:noFill/>
            <a:miter lim="800000"/>
            <a:headEnd/>
            <a:tailEnd/>
          </a:ln>
        </p:spPr>
        <p:txBody>
          <a:bodyPr wrap="square">
            <a:spAutoFit/>
          </a:bodyPr>
          <a:lstStyle/>
          <a:p>
            <a:r>
              <a:rPr lang="en-US" altLang="en-US" sz="1200" dirty="0">
                <a:solidFill>
                  <a:srgbClr val="000000"/>
                </a:solidFill>
                <a:latin typeface="Calibri" pitchFamily="34" charset="0"/>
                <a:ea typeface="ヒラギノ角ゴ Pro W3" charset="-128"/>
              </a:rPr>
              <a:t>EGL/CYCLE/Jun/2017/24</a:t>
            </a:r>
            <a:r>
              <a:rPr lang="en-US" altLang="en-US" sz="1200" dirty="0">
                <a:ea typeface="ヒラギノ角ゴ Pro W3" charset="-128"/>
              </a:rPr>
              <a:t> </a:t>
            </a:r>
          </a:p>
        </p:txBody>
      </p:sp>
      <p:sp>
        <p:nvSpPr>
          <p:cNvPr id="6" name="Title 3"/>
          <p:cNvSpPr txBox="1">
            <a:spLocks/>
          </p:cNvSpPr>
          <p:nvPr/>
        </p:nvSpPr>
        <p:spPr>
          <a:xfrm>
            <a:off x="990600" y="1676400"/>
            <a:ext cx="7467600" cy="752475"/>
          </a:xfrm>
          <a:prstGeom prst="rect">
            <a:avLst/>
          </a:prstGeom>
        </p:spPr>
        <p:txBody>
          <a:bodyPr/>
          <a:lstStyle/>
          <a:p>
            <a:pPr lvl="0" algn="ctr">
              <a:spcBef>
                <a:spcPct val="20000"/>
              </a:spcBef>
            </a:pPr>
            <a:r>
              <a:rPr lang="en-US" sz="7200" dirty="0" smtClean="0">
                <a:solidFill>
                  <a:schemeClr val="bg1"/>
                </a:solidFill>
                <a:ea typeface="ヒラギノ角ゴ Pro W3" charset="-128"/>
                <a:cs typeface="DIN-Regular" pitchFamily="34" charset="0"/>
              </a:rPr>
              <a:t>Thank you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1"/>
          <p:cNvSpPr>
            <a:spLocks noGrp="1"/>
          </p:cNvSpPr>
          <p:nvPr>
            <p:ph type="ftr" sz="quarter" idx="11"/>
          </p:nvPr>
        </p:nvSpPr>
        <p:spPr bwMode="auto">
          <a:xfrm>
            <a:off x="-17463" y="6483350"/>
            <a:ext cx="3470276" cy="331788"/>
          </a:xfrm>
          <a:noFill/>
          <a:ln>
            <a:miter lim="800000"/>
            <a:headEnd/>
            <a:tailEnd/>
          </a:ln>
        </p:spPr>
        <p:txBody>
          <a:bodyPr/>
          <a:lstStyle/>
          <a:p>
            <a:r>
              <a:rPr lang="en-US" altLang="en-US" sz="1000" smtClean="0">
                <a:latin typeface="Arial Narrow" pitchFamily="34" charset="0"/>
                <a:ea typeface="MS PGothic" pitchFamily="34" charset="-128"/>
              </a:rPr>
              <a:t>1. Clement S et al. </a:t>
            </a:r>
            <a:r>
              <a:rPr lang="en-US" altLang="en-US" sz="1000" i="1" smtClean="0">
                <a:latin typeface="Arial Narrow" pitchFamily="34" charset="0"/>
                <a:ea typeface="MS PGothic" pitchFamily="34" charset="-128"/>
              </a:rPr>
              <a:t>Diabetes Care</a:t>
            </a:r>
            <a:r>
              <a:rPr lang="en-US" altLang="en-US" sz="1000" smtClean="0">
                <a:latin typeface="Arial Narrow" pitchFamily="34" charset="0"/>
                <a:ea typeface="MS PGothic" pitchFamily="34" charset="-128"/>
              </a:rPr>
              <a:t> 2004;27:553</a:t>
            </a:r>
            <a:r>
              <a:rPr lang="en-US" altLang="en-US" sz="1000" smtClean="0">
                <a:solidFill>
                  <a:srgbClr val="000000"/>
                </a:solidFill>
                <a:latin typeface="Arial Narrow" pitchFamily="34" charset="0"/>
                <a:ea typeface="MS PGothic" pitchFamily="34" charset="-128"/>
              </a:rPr>
              <a:t>–91</a:t>
            </a:r>
          </a:p>
          <a:p>
            <a:pPr>
              <a:buFont typeface="Symbol" pitchFamily="18" charset="2"/>
              <a:buNone/>
            </a:pPr>
            <a:r>
              <a:rPr lang="en-US" altLang="en-US" sz="1000" smtClean="0">
                <a:latin typeface="Arial Narrow" pitchFamily="34" charset="0"/>
                <a:ea typeface="MS PGothic" pitchFamily="34" charset="-128"/>
              </a:rPr>
              <a:t>2. Juneja R et al. </a:t>
            </a:r>
            <a:r>
              <a:rPr lang="en-US" altLang="en-US" sz="1000" i="1" smtClean="0">
                <a:latin typeface="Arial Narrow" pitchFamily="34" charset="0"/>
                <a:ea typeface="MS PGothic" pitchFamily="34" charset="-128"/>
              </a:rPr>
              <a:t>Postgrad Med</a:t>
            </a:r>
            <a:r>
              <a:rPr lang="en-US" altLang="en-US" sz="1000" smtClean="0">
                <a:latin typeface="Arial Narrow" pitchFamily="34" charset="0"/>
                <a:ea typeface="MS PGothic" pitchFamily="34" charset="-128"/>
              </a:rPr>
              <a:t> 2010;122:153-62</a:t>
            </a:r>
            <a:endParaRPr lang="en-GB" altLang="en-US" sz="1000" b="1" smtClean="0">
              <a:solidFill>
                <a:srgbClr val="000000"/>
              </a:solidFill>
              <a:latin typeface="Arial Narrow" pitchFamily="34" charset="0"/>
              <a:ea typeface="MS PGothic" pitchFamily="34" charset="-128"/>
            </a:endParaRPr>
          </a:p>
          <a:p>
            <a:r>
              <a:rPr lang="en-US" altLang="en-US" sz="1000" smtClean="0">
                <a:latin typeface="Arial Narrow" pitchFamily="34" charset="0"/>
                <a:ea typeface="MS PGothic" pitchFamily="34" charset="-128"/>
              </a:rPr>
              <a:t> </a:t>
            </a:r>
          </a:p>
        </p:txBody>
      </p:sp>
      <p:sp>
        <p:nvSpPr>
          <p:cNvPr id="41987" name="Rectangle 2"/>
          <p:cNvSpPr>
            <a:spLocks noGrp="1" noChangeArrowheads="1"/>
          </p:cNvSpPr>
          <p:nvPr>
            <p:ph type="title" idx="4294967295"/>
          </p:nvPr>
        </p:nvSpPr>
        <p:spPr>
          <a:xfrm>
            <a:off x="663575" y="12700"/>
            <a:ext cx="8229600" cy="1257300"/>
          </a:xfrm>
        </p:spPr>
        <p:txBody>
          <a:bodyPr lIns="0" tIns="0" rIns="0" bIns="0" anchor="b">
            <a:normAutofit/>
          </a:bodyPr>
          <a:lstStyle/>
          <a:p>
            <a:pPr eaLnBrk="1" hangingPunct="1"/>
            <a:r>
              <a:rPr lang="en-US" altLang="en-US" sz="3600" dirty="0" smtClean="0">
                <a:ea typeface="ヒラギノ角ゴ Pro W3" charset="-128"/>
                <a:cs typeface="DIN-Bold" pitchFamily="34" charset="0"/>
              </a:rPr>
              <a:t>Insulin Requirements in Health </a:t>
            </a:r>
            <a:br>
              <a:rPr lang="en-US" altLang="en-US" sz="3600" dirty="0" smtClean="0">
                <a:ea typeface="ヒラギノ角ゴ Pro W3" charset="-128"/>
                <a:cs typeface="DIN-Bold" pitchFamily="34" charset="0"/>
              </a:rPr>
            </a:br>
            <a:r>
              <a:rPr lang="en-US" altLang="en-US" sz="3600" dirty="0" smtClean="0">
                <a:ea typeface="ヒラギノ角ゴ Pro W3" charset="-128"/>
                <a:cs typeface="DIN-Bold" pitchFamily="34" charset="0"/>
              </a:rPr>
              <a:t>and Illness</a:t>
            </a:r>
          </a:p>
        </p:txBody>
      </p:sp>
      <p:sp>
        <p:nvSpPr>
          <p:cNvPr id="41988" name="Text Box 42"/>
          <p:cNvSpPr txBox="1">
            <a:spLocks noChangeArrowheads="1"/>
          </p:cNvSpPr>
          <p:nvPr/>
        </p:nvSpPr>
        <p:spPr bwMode="auto">
          <a:xfrm>
            <a:off x="7127875" y="3267075"/>
            <a:ext cx="1392238" cy="1084263"/>
          </a:xfrm>
          <a:prstGeom prst="rect">
            <a:avLst/>
          </a:prstGeom>
          <a:noFill/>
          <a:ln w="9525">
            <a:noFill/>
            <a:miter lim="800000"/>
            <a:headEnd/>
            <a:tailEnd/>
          </a:ln>
        </p:spPr>
        <p:txBody>
          <a:bodyPr>
            <a:spAutoFit/>
          </a:bodyPr>
          <a:lstStyle/>
          <a:p>
            <a:pPr eaLnBrk="1" hangingPunct="1">
              <a:spcAft>
                <a:spcPct val="20000"/>
              </a:spcAft>
            </a:pPr>
            <a:r>
              <a:rPr lang="en-US" altLang="en-US" sz="1400" b="1" dirty="0">
                <a:ea typeface="MS PGothic" pitchFamily="34" charset="-128"/>
              </a:rPr>
              <a:t>Correction</a:t>
            </a:r>
          </a:p>
          <a:p>
            <a:pPr eaLnBrk="1" hangingPunct="1">
              <a:spcAft>
                <a:spcPct val="20000"/>
              </a:spcAft>
            </a:pPr>
            <a:r>
              <a:rPr lang="en-US" altLang="en-US" sz="1400" b="1" dirty="0" err="1">
                <a:ea typeface="MS PGothic" pitchFamily="34" charset="-128"/>
              </a:rPr>
              <a:t>Prandial</a:t>
            </a:r>
            <a:endParaRPr lang="en-US" altLang="en-US" sz="1400" b="1" dirty="0">
              <a:ea typeface="MS PGothic" pitchFamily="34" charset="-128"/>
            </a:endParaRPr>
          </a:p>
          <a:p>
            <a:pPr eaLnBrk="1" hangingPunct="1">
              <a:spcAft>
                <a:spcPct val="20000"/>
              </a:spcAft>
            </a:pPr>
            <a:r>
              <a:rPr lang="en-US" altLang="en-US" sz="1400" b="1" dirty="0">
                <a:ea typeface="MS PGothic" pitchFamily="34" charset="-128"/>
              </a:rPr>
              <a:t>Nutritional</a:t>
            </a:r>
          </a:p>
          <a:p>
            <a:pPr eaLnBrk="1" hangingPunct="1">
              <a:spcAft>
                <a:spcPct val="20000"/>
              </a:spcAft>
            </a:pPr>
            <a:r>
              <a:rPr lang="en-US" altLang="en-US" sz="1400" b="1" dirty="0">
                <a:ea typeface="MS PGothic" pitchFamily="34" charset="-128"/>
              </a:rPr>
              <a:t>Basal</a:t>
            </a:r>
          </a:p>
        </p:txBody>
      </p:sp>
      <p:grpSp>
        <p:nvGrpSpPr>
          <p:cNvPr id="2" name="Group 1"/>
          <p:cNvGrpSpPr>
            <a:grpSpLocks/>
          </p:cNvGrpSpPr>
          <p:nvPr/>
        </p:nvGrpSpPr>
        <p:grpSpPr bwMode="auto">
          <a:xfrm>
            <a:off x="1020763" y="3090863"/>
            <a:ext cx="6064250" cy="2789237"/>
            <a:chOff x="757630" y="2041525"/>
            <a:chExt cx="6578208" cy="3500710"/>
          </a:xfrm>
        </p:grpSpPr>
        <p:sp>
          <p:nvSpPr>
            <p:cNvPr id="41992" name="Text Box 8"/>
            <p:cNvSpPr txBox="1">
              <a:spLocks noChangeArrowheads="1"/>
            </p:cNvSpPr>
            <p:nvPr/>
          </p:nvSpPr>
          <p:spPr bwMode="auto">
            <a:xfrm>
              <a:off x="757630" y="3386137"/>
              <a:ext cx="878472" cy="656682"/>
            </a:xfrm>
            <a:prstGeom prst="rect">
              <a:avLst/>
            </a:prstGeom>
            <a:noFill/>
            <a:ln w="9525">
              <a:noFill/>
              <a:miter lim="800000"/>
              <a:headEnd/>
              <a:tailEnd/>
            </a:ln>
          </p:spPr>
          <p:txBody>
            <a:bodyPr wrap="none">
              <a:spAutoFit/>
            </a:bodyPr>
            <a:lstStyle/>
            <a:p>
              <a:pPr eaLnBrk="1" hangingPunct="1"/>
              <a:r>
                <a:rPr lang="en-US" altLang="en-US" sz="1400" b="1">
                  <a:ea typeface="MS PGothic" pitchFamily="34" charset="-128"/>
                </a:rPr>
                <a:t>Insulin </a:t>
              </a:r>
            </a:p>
            <a:p>
              <a:pPr eaLnBrk="1" hangingPunct="1"/>
              <a:r>
                <a:rPr lang="en-US" altLang="en-US" sz="1400" b="1">
                  <a:ea typeface="MS PGothic" pitchFamily="34" charset="-128"/>
                </a:rPr>
                <a:t>Units</a:t>
              </a:r>
            </a:p>
          </p:txBody>
        </p:sp>
        <p:sp>
          <p:nvSpPr>
            <p:cNvPr id="41993" name="Rectangle 12"/>
            <p:cNvSpPr>
              <a:spLocks noChangeArrowheads="1"/>
            </p:cNvSpPr>
            <p:nvPr/>
          </p:nvSpPr>
          <p:spPr bwMode="auto">
            <a:xfrm>
              <a:off x="2073276" y="4559368"/>
              <a:ext cx="735013" cy="555625"/>
            </a:xfrm>
            <a:prstGeom prst="rect">
              <a:avLst/>
            </a:prstGeom>
            <a:solidFill>
              <a:srgbClr val="E6B0E6"/>
            </a:solidFill>
            <a:ln w="9525">
              <a:noFill/>
              <a:miter lim="800000"/>
              <a:headEnd/>
              <a:tailEnd/>
            </a:ln>
          </p:spPr>
          <p:txBody>
            <a:bodyPr/>
            <a:lstStyle/>
            <a:p>
              <a:pPr eaLnBrk="1" hangingPunct="1"/>
              <a:endParaRPr lang="en-US" altLang="en-US" sz="1700">
                <a:ea typeface="MS PGothic" pitchFamily="34" charset="-128"/>
              </a:endParaRPr>
            </a:p>
          </p:txBody>
        </p:sp>
        <p:sp>
          <p:nvSpPr>
            <p:cNvPr id="41994" name="Rectangle 13"/>
            <p:cNvSpPr>
              <a:spLocks noChangeArrowheads="1"/>
            </p:cNvSpPr>
            <p:nvPr/>
          </p:nvSpPr>
          <p:spPr bwMode="auto">
            <a:xfrm>
              <a:off x="3917950" y="4276725"/>
              <a:ext cx="744538" cy="822325"/>
            </a:xfrm>
            <a:prstGeom prst="rect">
              <a:avLst/>
            </a:prstGeom>
            <a:solidFill>
              <a:srgbClr val="E6B0E6"/>
            </a:solidFill>
            <a:ln w="9525">
              <a:noFill/>
              <a:miter lim="800000"/>
              <a:headEnd/>
              <a:tailEnd/>
            </a:ln>
          </p:spPr>
          <p:txBody>
            <a:bodyPr/>
            <a:lstStyle/>
            <a:p>
              <a:pPr eaLnBrk="1" hangingPunct="1"/>
              <a:endParaRPr lang="en-US" altLang="en-US" sz="1700">
                <a:ea typeface="MS PGothic" pitchFamily="34" charset="-128"/>
              </a:endParaRPr>
            </a:p>
          </p:txBody>
        </p:sp>
        <p:sp>
          <p:nvSpPr>
            <p:cNvPr id="41995" name="Rectangle 14"/>
            <p:cNvSpPr>
              <a:spLocks noChangeArrowheads="1"/>
            </p:cNvSpPr>
            <p:nvPr/>
          </p:nvSpPr>
          <p:spPr bwMode="auto">
            <a:xfrm>
              <a:off x="5770563" y="4276725"/>
              <a:ext cx="736600" cy="822325"/>
            </a:xfrm>
            <a:prstGeom prst="rect">
              <a:avLst/>
            </a:prstGeom>
            <a:solidFill>
              <a:srgbClr val="E6B0E6"/>
            </a:solidFill>
            <a:ln w="9525">
              <a:noFill/>
              <a:miter lim="800000"/>
              <a:headEnd/>
              <a:tailEnd/>
            </a:ln>
          </p:spPr>
          <p:txBody>
            <a:bodyPr/>
            <a:lstStyle/>
            <a:p>
              <a:pPr eaLnBrk="1" hangingPunct="1"/>
              <a:endParaRPr lang="en-US" altLang="en-US" sz="1700">
                <a:ea typeface="MS PGothic" pitchFamily="34" charset="-128"/>
              </a:endParaRPr>
            </a:p>
          </p:txBody>
        </p:sp>
        <p:sp>
          <p:nvSpPr>
            <p:cNvPr id="40972" name="Rectangle 15"/>
            <p:cNvSpPr>
              <a:spLocks noChangeArrowheads="1"/>
            </p:cNvSpPr>
            <p:nvPr/>
          </p:nvSpPr>
          <p:spPr bwMode="auto">
            <a:xfrm>
              <a:off x="2073272" y="3998097"/>
              <a:ext cx="735312" cy="561867"/>
            </a:xfrm>
            <a:prstGeom prst="rect">
              <a:avLst/>
            </a:prstGeom>
            <a:solidFill>
              <a:srgbClr val="6B1B5C"/>
            </a:solidFill>
            <a:ln w="9525">
              <a:noFill/>
              <a:miter lim="800000"/>
              <a:headEnd/>
              <a:tailEnd/>
            </a:ln>
          </p:spPr>
          <p:txBody>
            <a:bodyPr/>
            <a:lstStyle>
              <a:lvl1pPr>
                <a:spcBef>
                  <a:spcPts val="600"/>
                </a:spcBef>
                <a:buClr>
                  <a:srgbClr val="D52B1E"/>
                </a:buClr>
                <a:buSzPct val="100000"/>
                <a:buFont typeface="Symbol" pitchFamily="18" charset="2"/>
                <a:buChar char="¨"/>
                <a:defRPr sz="2800">
                  <a:solidFill>
                    <a:schemeClr val="tx1"/>
                  </a:solidFill>
                  <a:latin typeface="Arial" pitchFamily="34" charset="0"/>
                  <a:ea typeface="ヒラギノ角ゴ Pro W3" charset="-128"/>
                  <a:cs typeface="DIN-Regular" pitchFamily="34" charset="0"/>
                </a:defRPr>
              </a:lvl1pPr>
              <a:lvl2pPr marL="742950" indent="-285750">
                <a:spcBef>
                  <a:spcPts val="600"/>
                </a:spcBef>
                <a:buClr>
                  <a:srgbClr val="D52B1E"/>
                </a:buClr>
                <a:buChar char="•"/>
                <a:defRPr sz="2400">
                  <a:solidFill>
                    <a:schemeClr val="tx1"/>
                  </a:solidFill>
                  <a:latin typeface="Arial" pitchFamily="34" charset="0"/>
                  <a:ea typeface="ヒラギノ角ゴ Pro W3" charset="-128"/>
                  <a:cs typeface="DIN-Regular" pitchFamily="34" charset="0"/>
                </a:defRPr>
              </a:lvl2pPr>
              <a:lvl3pPr marL="1143000" indent="-228600">
                <a:spcBef>
                  <a:spcPct val="20000"/>
                </a:spcBef>
                <a:buClr>
                  <a:srgbClr val="D52B1E"/>
                </a:buClr>
                <a:buFont typeface="DIN-Regular" pitchFamily="34" charset="0"/>
                <a:buChar char="–"/>
                <a:defRPr sz="2000">
                  <a:solidFill>
                    <a:schemeClr val="tx1"/>
                  </a:solidFill>
                  <a:latin typeface="Arial" pitchFamily="34" charset="0"/>
                  <a:ea typeface="ヒラギノ角ゴ Pro W3" charset="-128"/>
                  <a:cs typeface="DIN-Regular" pitchFamily="34" charset="0"/>
                </a:defRPr>
              </a:lvl3pPr>
              <a:lvl4pPr marL="1600200" indent="-228600">
                <a:spcBef>
                  <a:spcPct val="20000"/>
                </a:spcBef>
                <a:buClr>
                  <a:srgbClr val="D52B1E"/>
                </a:buClr>
                <a:buChar char="•"/>
                <a:defRPr>
                  <a:solidFill>
                    <a:schemeClr val="tx1"/>
                  </a:solidFill>
                  <a:latin typeface="Arial" pitchFamily="34" charset="0"/>
                  <a:ea typeface="ヒラギノ角ゴ Pro W3" charset="-128"/>
                  <a:cs typeface="DIN-Regular" pitchFamily="34" charset="0"/>
                </a:defRPr>
              </a:lvl4pPr>
              <a:lvl5pPr marL="2057400" indent="-228600">
                <a:spcBef>
                  <a:spcPct val="20000"/>
                </a:spcBef>
                <a:buClr>
                  <a:srgbClr val="D52B1E"/>
                </a:buClr>
                <a:buChar char="•"/>
                <a:defRPr sz="1600">
                  <a:solidFill>
                    <a:schemeClr val="tx1"/>
                  </a:solidFill>
                  <a:latin typeface="Arial" pitchFamily="34" charset="0"/>
                  <a:ea typeface="ヒラギノ角ゴ Pro W3" charset="-128"/>
                  <a:cs typeface="DIN-Regular" pitchFamily="34" charset="0"/>
                </a:defRPr>
              </a:lvl5pPr>
              <a:lvl6pPr marL="2514600" indent="-228600" eaLnBrk="0" fontAlgn="base" hangingPunct="0">
                <a:spcBef>
                  <a:spcPct val="20000"/>
                </a:spcBef>
                <a:spcAft>
                  <a:spcPct val="0"/>
                </a:spcAft>
                <a:buClr>
                  <a:srgbClr val="D52B1E"/>
                </a:buClr>
                <a:buChar char="•"/>
                <a:defRPr sz="1600">
                  <a:solidFill>
                    <a:schemeClr val="tx1"/>
                  </a:solidFill>
                  <a:latin typeface="Arial" pitchFamily="34" charset="0"/>
                  <a:ea typeface="ヒラギノ角ゴ Pro W3" charset="-128"/>
                  <a:cs typeface="DIN-Regular" pitchFamily="34" charset="0"/>
                </a:defRPr>
              </a:lvl6pPr>
              <a:lvl7pPr marL="2971800" indent="-228600" eaLnBrk="0" fontAlgn="base" hangingPunct="0">
                <a:spcBef>
                  <a:spcPct val="20000"/>
                </a:spcBef>
                <a:spcAft>
                  <a:spcPct val="0"/>
                </a:spcAft>
                <a:buClr>
                  <a:srgbClr val="D52B1E"/>
                </a:buClr>
                <a:buChar char="•"/>
                <a:defRPr sz="1600">
                  <a:solidFill>
                    <a:schemeClr val="tx1"/>
                  </a:solidFill>
                  <a:latin typeface="Arial" pitchFamily="34" charset="0"/>
                  <a:ea typeface="ヒラギノ角ゴ Pro W3" charset="-128"/>
                  <a:cs typeface="DIN-Regular" pitchFamily="34" charset="0"/>
                </a:defRPr>
              </a:lvl7pPr>
              <a:lvl8pPr marL="3429000" indent="-228600" eaLnBrk="0" fontAlgn="base" hangingPunct="0">
                <a:spcBef>
                  <a:spcPct val="20000"/>
                </a:spcBef>
                <a:spcAft>
                  <a:spcPct val="0"/>
                </a:spcAft>
                <a:buClr>
                  <a:srgbClr val="D52B1E"/>
                </a:buClr>
                <a:buChar char="•"/>
                <a:defRPr sz="1600">
                  <a:solidFill>
                    <a:schemeClr val="tx1"/>
                  </a:solidFill>
                  <a:latin typeface="Arial" pitchFamily="34" charset="0"/>
                  <a:ea typeface="ヒラギノ角ゴ Pro W3" charset="-128"/>
                  <a:cs typeface="DIN-Regular" pitchFamily="34" charset="0"/>
                </a:defRPr>
              </a:lvl8pPr>
              <a:lvl9pPr marL="3886200" indent="-228600" eaLnBrk="0" fontAlgn="base" hangingPunct="0">
                <a:spcBef>
                  <a:spcPct val="20000"/>
                </a:spcBef>
                <a:spcAft>
                  <a:spcPct val="0"/>
                </a:spcAft>
                <a:buClr>
                  <a:srgbClr val="D52B1E"/>
                </a:buClr>
                <a:buChar char="•"/>
                <a:defRPr sz="1600">
                  <a:solidFill>
                    <a:schemeClr val="tx1"/>
                  </a:solidFill>
                  <a:latin typeface="Arial" pitchFamily="34" charset="0"/>
                  <a:ea typeface="ヒラギノ角ゴ Pro W3" charset="-128"/>
                  <a:cs typeface="DIN-Regular" pitchFamily="34" charset="0"/>
                </a:defRPr>
              </a:lvl9pPr>
            </a:lstStyle>
            <a:p>
              <a:pPr eaLnBrk="1" hangingPunct="1">
                <a:spcBef>
                  <a:spcPct val="0"/>
                </a:spcBef>
                <a:buClrTx/>
                <a:buSzTx/>
                <a:buFontTx/>
                <a:buNone/>
                <a:defRPr/>
              </a:pPr>
              <a:endParaRPr lang="en-US" altLang="en-US" sz="1700" dirty="0" smtClean="0">
                <a:ea typeface="MS PGothic" pitchFamily="34" charset="-128"/>
                <a:cs typeface="Arial" pitchFamily="34" charset="0"/>
              </a:endParaRPr>
            </a:p>
          </p:txBody>
        </p:sp>
        <p:sp>
          <p:nvSpPr>
            <p:cNvPr id="40973" name="Rectangle 16"/>
            <p:cNvSpPr>
              <a:spLocks noChangeArrowheads="1"/>
            </p:cNvSpPr>
            <p:nvPr/>
          </p:nvSpPr>
          <p:spPr bwMode="auto">
            <a:xfrm>
              <a:off x="3917580" y="3444200"/>
              <a:ext cx="745646" cy="832838"/>
            </a:xfrm>
            <a:prstGeom prst="rect">
              <a:avLst/>
            </a:prstGeom>
            <a:solidFill>
              <a:srgbClr val="6B1B5C"/>
            </a:solidFill>
            <a:ln w="9525">
              <a:noFill/>
              <a:miter lim="800000"/>
              <a:headEnd/>
              <a:tailEnd/>
            </a:ln>
          </p:spPr>
          <p:txBody>
            <a:bodyPr/>
            <a:lstStyle>
              <a:lvl1pPr>
                <a:spcBef>
                  <a:spcPts val="600"/>
                </a:spcBef>
                <a:buClr>
                  <a:srgbClr val="D52B1E"/>
                </a:buClr>
                <a:buSzPct val="100000"/>
                <a:buFont typeface="Symbol" pitchFamily="18" charset="2"/>
                <a:buChar char="¨"/>
                <a:defRPr sz="2800">
                  <a:solidFill>
                    <a:schemeClr val="tx1"/>
                  </a:solidFill>
                  <a:latin typeface="Arial" pitchFamily="34" charset="0"/>
                  <a:ea typeface="ヒラギノ角ゴ Pro W3" charset="-128"/>
                  <a:cs typeface="DIN-Regular" pitchFamily="34" charset="0"/>
                </a:defRPr>
              </a:lvl1pPr>
              <a:lvl2pPr marL="742950" indent="-285750">
                <a:spcBef>
                  <a:spcPts val="600"/>
                </a:spcBef>
                <a:buClr>
                  <a:srgbClr val="D52B1E"/>
                </a:buClr>
                <a:buChar char="•"/>
                <a:defRPr sz="2400">
                  <a:solidFill>
                    <a:schemeClr val="tx1"/>
                  </a:solidFill>
                  <a:latin typeface="Arial" pitchFamily="34" charset="0"/>
                  <a:ea typeface="ヒラギノ角ゴ Pro W3" charset="-128"/>
                  <a:cs typeface="DIN-Regular" pitchFamily="34" charset="0"/>
                </a:defRPr>
              </a:lvl2pPr>
              <a:lvl3pPr marL="1143000" indent="-228600">
                <a:spcBef>
                  <a:spcPct val="20000"/>
                </a:spcBef>
                <a:buClr>
                  <a:srgbClr val="D52B1E"/>
                </a:buClr>
                <a:buFont typeface="DIN-Regular" pitchFamily="34" charset="0"/>
                <a:buChar char="–"/>
                <a:defRPr sz="2000">
                  <a:solidFill>
                    <a:schemeClr val="tx1"/>
                  </a:solidFill>
                  <a:latin typeface="Arial" pitchFamily="34" charset="0"/>
                  <a:ea typeface="ヒラギノ角ゴ Pro W3" charset="-128"/>
                  <a:cs typeface="DIN-Regular" pitchFamily="34" charset="0"/>
                </a:defRPr>
              </a:lvl3pPr>
              <a:lvl4pPr marL="1600200" indent="-228600">
                <a:spcBef>
                  <a:spcPct val="20000"/>
                </a:spcBef>
                <a:buClr>
                  <a:srgbClr val="D52B1E"/>
                </a:buClr>
                <a:buChar char="•"/>
                <a:defRPr>
                  <a:solidFill>
                    <a:schemeClr val="tx1"/>
                  </a:solidFill>
                  <a:latin typeface="Arial" pitchFamily="34" charset="0"/>
                  <a:ea typeface="ヒラギノ角ゴ Pro W3" charset="-128"/>
                  <a:cs typeface="DIN-Regular" pitchFamily="34" charset="0"/>
                </a:defRPr>
              </a:lvl4pPr>
              <a:lvl5pPr marL="2057400" indent="-228600">
                <a:spcBef>
                  <a:spcPct val="20000"/>
                </a:spcBef>
                <a:buClr>
                  <a:srgbClr val="D52B1E"/>
                </a:buClr>
                <a:buChar char="•"/>
                <a:defRPr sz="1600">
                  <a:solidFill>
                    <a:schemeClr val="tx1"/>
                  </a:solidFill>
                  <a:latin typeface="Arial" pitchFamily="34" charset="0"/>
                  <a:ea typeface="ヒラギノ角ゴ Pro W3" charset="-128"/>
                  <a:cs typeface="DIN-Regular" pitchFamily="34" charset="0"/>
                </a:defRPr>
              </a:lvl5pPr>
              <a:lvl6pPr marL="2514600" indent="-228600" eaLnBrk="0" fontAlgn="base" hangingPunct="0">
                <a:spcBef>
                  <a:spcPct val="20000"/>
                </a:spcBef>
                <a:spcAft>
                  <a:spcPct val="0"/>
                </a:spcAft>
                <a:buClr>
                  <a:srgbClr val="D52B1E"/>
                </a:buClr>
                <a:buChar char="•"/>
                <a:defRPr sz="1600">
                  <a:solidFill>
                    <a:schemeClr val="tx1"/>
                  </a:solidFill>
                  <a:latin typeface="Arial" pitchFamily="34" charset="0"/>
                  <a:ea typeface="ヒラギノ角ゴ Pro W3" charset="-128"/>
                  <a:cs typeface="DIN-Regular" pitchFamily="34" charset="0"/>
                </a:defRPr>
              </a:lvl6pPr>
              <a:lvl7pPr marL="2971800" indent="-228600" eaLnBrk="0" fontAlgn="base" hangingPunct="0">
                <a:spcBef>
                  <a:spcPct val="20000"/>
                </a:spcBef>
                <a:spcAft>
                  <a:spcPct val="0"/>
                </a:spcAft>
                <a:buClr>
                  <a:srgbClr val="D52B1E"/>
                </a:buClr>
                <a:buChar char="•"/>
                <a:defRPr sz="1600">
                  <a:solidFill>
                    <a:schemeClr val="tx1"/>
                  </a:solidFill>
                  <a:latin typeface="Arial" pitchFamily="34" charset="0"/>
                  <a:ea typeface="ヒラギノ角ゴ Pro W3" charset="-128"/>
                  <a:cs typeface="DIN-Regular" pitchFamily="34" charset="0"/>
                </a:defRPr>
              </a:lvl7pPr>
              <a:lvl8pPr marL="3429000" indent="-228600" eaLnBrk="0" fontAlgn="base" hangingPunct="0">
                <a:spcBef>
                  <a:spcPct val="20000"/>
                </a:spcBef>
                <a:spcAft>
                  <a:spcPct val="0"/>
                </a:spcAft>
                <a:buClr>
                  <a:srgbClr val="D52B1E"/>
                </a:buClr>
                <a:buChar char="•"/>
                <a:defRPr sz="1600">
                  <a:solidFill>
                    <a:schemeClr val="tx1"/>
                  </a:solidFill>
                  <a:latin typeface="Arial" pitchFamily="34" charset="0"/>
                  <a:ea typeface="ヒラギノ角ゴ Pro W3" charset="-128"/>
                  <a:cs typeface="DIN-Regular" pitchFamily="34" charset="0"/>
                </a:defRPr>
              </a:lvl8pPr>
              <a:lvl9pPr marL="3886200" indent="-228600" eaLnBrk="0" fontAlgn="base" hangingPunct="0">
                <a:spcBef>
                  <a:spcPct val="20000"/>
                </a:spcBef>
                <a:spcAft>
                  <a:spcPct val="0"/>
                </a:spcAft>
                <a:buClr>
                  <a:srgbClr val="D52B1E"/>
                </a:buClr>
                <a:buChar char="•"/>
                <a:defRPr sz="1600">
                  <a:solidFill>
                    <a:schemeClr val="tx1"/>
                  </a:solidFill>
                  <a:latin typeface="Arial" pitchFamily="34" charset="0"/>
                  <a:ea typeface="ヒラギノ角ゴ Pro W3" charset="-128"/>
                  <a:cs typeface="DIN-Regular" pitchFamily="34" charset="0"/>
                </a:defRPr>
              </a:lvl9pPr>
            </a:lstStyle>
            <a:p>
              <a:pPr eaLnBrk="1" hangingPunct="1">
                <a:spcBef>
                  <a:spcPct val="0"/>
                </a:spcBef>
                <a:buClrTx/>
                <a:buSzTx/>
                <a:buFontTx/>
                <a:buNone/>
                <a:defRPr/>
              </a:pPr>
              <a:endParaRPr lang="en-US" altLang="en-US" sz="1700" dirty="0" smtClean="0">
                <a:ea typeface="MS PGothic" pitchFamily="34" charset="-128"/>
                <a:cs typeface="Arial" pitchFamily="34" charset="0"/>
              </a:endParaRPr>
            </a:p>
          </p:txBody>
        </p:sp>
        <p:sp>
          <p:nvSpPr>
            <p:cNvPr id="41998" name="Rectangle 17"/>
            <p:cNvSpPr>
              <a:spLocks noChangeArrowheads="1"/>
            </p:cNvSpPr>
            <p:nvPr/>
          </p:nvSpPr>
          <p:spPr bwMode="auto">
            <a:xfrm>
              <a:off x="5770563" y="3016250"/>
              <a:ext cx="736600" cy="1260475"/>
            </a:xfrm>
            <a:prstGeom prst="rect">
              <a:avLst/>
            </a:prstGeom>
            <a:solidFill>
              <a:schemeClr val="accent5">
                <a:lumMod val="75000"/>
              </a:schemeClr>
            </a:solidFill>
            <a:ln w="9525">
              <a:noFill/>
              <a:miter lim="800000"/>
              <a:headEnd/>
              <a:tailEnd/>
            </a:ln>
          </p:spPr>
          <p:txBody>
            <a:bodyPr/>
            <a:lstStyle/>
            <a:p>
              <a:pPr eaLnBrk="1" hangingPunct="1"/>
              <a:endParaRPr lang="en-US" altLang="en-US" sz="1700">
                <a:ea typeface="MS PGothic" pitchFamily="34" charset="-128"/>
              </a:endParaRPr>
            </a:p>
          </p:txBody>
        </p:sp>
        <p:sp>
          <p:nvSpPr>
            <p:cNvPr id="41999" name="Rectangle 18"/>
            <p:cNvSpPr>
              <a:spLocks noChangeArrowheads="1"/>
            </p:cNvSpPr>
            <p:nvPr/>
          </p:nvSpPr>
          <p:spPr bwMode="auto">
            <a:xfrm>
              <a:off x="2073275" y="3875089"/>
              <a:ext cx="735013" cy="123825"/>
            </a:xfrm>
            <a:prstGeom prst="rect">
              <a:avLst/>
            </a:prstGeom>
            <a:solidFill>
              <a:srgbClr val="D2428A"/>
            </a:solidFill>
            <a:ln w="9525">
              <a:noFill/>
              <a:miter lim="800000"/>
              <a:headEnd/>
              <a:tailEnd/>
            </a:ln>
          </p:spPr>
          <p:txBody>
            <a:bodyPr/>
            <a:lstStyle/>
            <a:p>
              <a:pPr eaLnBrk="1" hangingPunct="1"/>
              <a:endParaRPr lang="en-US" altLang="en-US" sz="1700" dirty="0">
                <a:ea typeface="MS PGothic" pitchFamily="34" charset="-128"/>
              </a:endParaRPr>
            </a:p>
          </p:txBody>
        </p:sp>
        <p:sp>
          <p:nvSpPr>
            <p:cNvPr id="42000" name="Rectangle 19"/>
            <p:cNvSpPr>
              <a:spLocks noChangeArrowheads="1"/>
            </p:cNvSpPr>
            <p:nvPr/>
          </p:nvSpPr>
          <p:spPr bwMode="auto">
            <a:xfrm>
              <a:off x="3917950" y="3206750"/>
              <a:ext cx="744538" cy="238125"/>
            </a:xfrm>
            <a:prstGeom prst="rect">
              <a:avLst/>
            </a:prstGeom>
            <a:solidFill>
              <a:srgbClr val="D2428A"/>
            </a:solidFill>
            <a:ln w="9525">
              <a:noFill/>
              <a:miter lim="800000"/>
              <a:headEnd/>
              <a:tailEnd/>
            </a:ln>
          </p:spPr>
          <p:txBody>
            <a:bodyPr/>
            <a:lstStyle/>
            <a:p>
              <a:pPr eaLnBrk="1" hangingPunct="1"/>
              <a:endParaRPr lang="en-US" altLang="en-US" sz="1700">
                <a:ea typeface="MS PGothic" pitchFamily="34" charset="-128"/>
              </a:endParaRPr>
            </a:p>
          </p:txBody>
        </p:sp>
        <p:sp>
          <p:nvSpPr>
            <p:cNvPr id="42001" name="Rectangle 20"/>
            <p:cNvSpPr>
              <a:spLocks noChangeArrowheads="1"/>
            </p:cNvSpPr>
            <p:nvPr/>
          </p:nvSpPr>
          <p:spPr bwMode="auto">
            <a:xfrm>
              <a:off x="5770563" y="2652713"/>
              <a:ext cx="736600" cy="363537"/>
            </a:xfrm>
            <a:prstGeom prst="rect">
              <a:avLst/>
            </a:prstGeom>
            <a:solidFill>
              <a:srgbClr val="D2428A"/>
            </a:solidFill>
            <a:ln w="9525">
              <a:noFill/>
              <a:miter lim="800000"/>
              <a:headEnd/>
              <a:tailEnd/>
            </a:ln>
          </p:spPr>
          <p:txBody>
            <a:bodyPr/>
            <a:lstStyle/>
            <a:p>
              <a:pPr eaLnBrk="1" hangingPunct="1"/>
              <a:endParaRPr lang="en-US" altLang="en-US" sz="1700">
                <a:ea typeface="MS PGothic" pitchFamily="34" charset="-128"/>
              </a:endParaRPr>
            </a:p>
          </p:txBody>
        </p:sp>
        <p:sp>
          <p:nvSpPr>
            <p:cNvPr id="42002" name="Line 21"/>
            <p:cNvSpPr>
              <a:spLocks noChangeShapeType="1"/>
            </p:cNvSpPr>
            <p:nvPr/>
          </p:nvSpPr>
          <p:spPr bwMode="auto">
            <a:xfrm>
              <a:off x="1519238" y="2041525"/>
              <a:ext cx="1587" cy="3057525"/>
            </a:xfrm>
            <a:prstGeom prst="line">
              <a:avLst/>
            </a:prstGeom>
            <a:noFill/>
            <a:ln w="19050">
              <a:solidFill>
                <a:srgbClr val="000000"/>
              </a:solidFill>
              <a:round/>
              <a:headEnd/>
              <a:tailEnd/>
            </a:ln>
          </p:spPr>
          <p:txBody>
            <a:bodyPr/>
            <a:lstStyle/>
            <a:p>
              <a:endParaRPr lang="en-IN"/>
            </a:p>
          </p:txBody>
        </p:sp>
        <p:sp>
          <p:nvSpPr>
            <p:cNvPr id="42003" name="Line 22"/>
            <p:cNvSpPr>
              <a:spLocks noChangeShapeType="1"/>
            </p:cNvSpPr>
            <p:nvPr/>
          </p:nvSpPr>
          <p:spPr bwMode="auto">
            <a:xfrm>
              <a:off x="1462088" y="5099050"/>
              <a:ext cx="57150" cy="1588"/>
            </a:xfrm>
            <a:prstGeom prst="line">
              <a:avLst/>
            </a:prstGeom>
            <a:noFill/>
            <a:ln w="19050">
              <a:solidFill>
                <a:srgbClr val="FFFFFF"/>
              </a:solidFill>
              <a:round/>
              <a:headEnd/>
              <a:tailEnd/>
            </a:ln>
          </p:spPr>
          <p:txBody>
            <a:bodyPr/>
            <a:lstStyle/>
            <a:p>
              <a:endParaRPr lang="en-IN"/>
            </a:p>
          </p:txBody>
        </p:sp>
        <p:sp>
          <p:nvSpPr>
            <p:cNvPr id="42004" name="Line 23"/>
            <p:cNvSpPr>
              <a:spLocks noChangeShapeType="1"/>
            </p:cNvSpPr>
            <p:nvPr/>
          </p:nvSpPr>
          <p:spPr bwMode="auto">
            <a:xfrm>
              <a:off x="1462088" y="4486275"/>
              <a:ext cx="57150" cy="1588"/>
            </a:xfrm>
            <a:prstGeom prst="line">
              <a:avLst/>
            </a:prstGeom>
            <a:noFill/>
            <a:ln w="19050">
              <a:solidFill>
                <a:schemeClr val="tx1"/>
              </a:solidFill>
              <a:round/>
              <a:headEnd/>
              <a:tailEnd/>
            </a:ln>
          </p:spPr>
          <p:txBody>
            <a:bodyPr/>
            <a:lstStyle/>
            <a:p>
              <a:endParaRPr lang="en-IN"/>
            </a:p>
          </p:txBody>
        </p:sp>
        <p:sp>
          <p:nvSpPr>
            <p:cNvPr id="42005" name="Line 24"/>
            <p:cNvSpPr>
              <a:spLocks noChangeShapeType="1"/>
            </p:cNvSpPr>
            <p:nvPr/>
          </p:nvSpPr>
          <p:spPr bwMode="auto">
            <a:xfrm>
              <a:off x="1462088" y="3875088"/>
              <a:ext cx="57150" cy="1587"/>
            </a:xfrm>
            <a:prstGeom prst="line">
              <a:avLst/>
            </a:prstGeom>
            <a:noFill/>
            <a:ln w="19050">
              <a:solidFill>
                <a:schemeClr val="tx1"/>
              </a:solidFill>
              <a:round/>
              <a:headEnd/>
              <a:tailEnd/>
            </a:ln>
          </p:spPr>
          <p:txBody>
            <a:bodyPr/>
            <a:lstStyle/>
            <a:p>
              <a:endParaRPr lang="en-IN"/>
            </a:p>
          </p:txBody>
        </p:sp>
        <p:sp>
          <p:nvSpPr>
            <p:cNvPr id="42006" name="Line 25"/>
            <p:cNvSpPr>
              <a:spLocks noChangeShapeType="1"/>
            </p:cNvSpPr>
            <p:nvPr/>
          </p:nvSpPr>
          <p:spPr bwMode="auto">
            <a:xfrm>
              <a:off x="1462088" y="3263900"/>
              <a:ext cx="57150" cy="1588"/>
            </a:xfrm>
            <a:prstGeom prst="line">
              <a:avLst/>
            </a:prstGeom>
            <a:noFill/>
            <a:ln w="19050">
              <a:solidFill>
                <a:schemeClr val="tx1"/>
              </a:solidFill>
              <a:round/>
              <a:headEnd/>
              <a:tailEnd/>
            </a:ln>
          </p:spPr>
          <p:txBody>
            <a:bodyPr/>
            <a:lstStyle/>
            <a:p>
              <a:endParaRPr lang="en-IN"/>
            </a:p>
          </p:txBody>
        </p:sp>
        <p:sp>
          <p:nvSpPr>
            <p:cNvPr id="42007" name="Line 26"/>
            <p:cNvSpPr>
              <a:spLocks noChangeShapeType="1"/>
            </p:cNvSpPr>
            <p:nvPr/>
          </p:nvSpPr>
          <p:spPr bwMode="auto">
            <a:xfrm>
              <a:off x="1462088" y="2652713"/>
              <a:ext cx="57150" cy="1587"/>
            </a:xfrm>
            <a:prstGeom prst="line">
              <a:avLst/>
            </a:prstGeom>
            <a:noFill/>
            <a:ln w="19050">
              <a:solidFill>
                <a:schemeClr val="tx1"/>
              </a:solidFill>
              <a:round/>
              <a:headEnd/>
              <a:tailEnd/>
            </a:ln>
          </p:spPr>
          <p:txBody>
            <a:bodyPr/>
            <a:lstStyle/>
            <a:p>
              <a:endParaRPr lang="en-IN"/>
            </a:p>
          </p:txBody>
        </p:sp>
        <p:sp>
          <p:nvSpPr>
            <p:cNvPr id="42008" name="Line 27"/>
            <p:cNvSpPr>
              <a:spLocks noChangeShapeType="1"/>
            </p:cNvSpPr>
            <p:nvPr/>
          </p:nvSpPr>
          <p:spPr bwMode="auto">
            <a:xfrm>
              <a:off x="1462088" y="2041525"/>
              <a:ext cx="57150" cy="1588"/>
            </a:xfrm>
            <a:prstGeom prst="line">
              <a:avLst/>
            </a:prstGeom>
            <a:noFill/>
            <a:ln w="19050">
              <a:solidFill>
                <a:srgbClr val="FFFFFF"/>
              </a:solidFill>
              <a:round/>
              <a:headEnd/>
              <a:tailEnd/>
            </a:ln>
          </p:spPr>
          <p:txBody>
            <a:bodyPr/>
            <a:lstStyle/>
            <a:p>
              <a:endParaRPr lang="en-IN"/>
            </a:p>
          </p:txBody>
        </p:sp>
        <p:sp>
          <p:nvSpPr>
            <p:cNvPr id="42009" name="Line 28"/>
            <p:cNvSpPr>
              <a:spLocks noChangeShapeType="1"/>
            </p:cNvSpPr>
            <p:nvPr/>
          </p:nvSpPr>
          <p:spPr bwMode="auto">
            <a:xfrm>
              <a:off x="1519238" y="5099050"/>
              <a:ext cx="5541962" cy="1588"/>
            </a:xfrm>
            <a:prstGeom prst="line">
              <a:avLst/>
            </a:prstGeom>
            <a:noFill/>
            <a:ln w="19050">
              <a:solidFill>
                <a:schemeClr val="tx1"/>
              </a:solidFill>
              <a:round/>
              <a:headEnd/>
              <a:tailEnd/>
            </a:ln>
          </p:spPr>
          <p:txBody>
            <a:bodyPr/>
            <a:lstStyle/>
            <a:p>
              <a:endParaRPr lang="en-IN"/>
            </a:p>
          </p:txBody>
        </p:sp>
        <p:sp>
          <p:nvSpPr>
            <p:cNvPr id="42010" name="Line 29"/>
            <p:cNvSpPr>
              <a:spLocks noChangeShapeType="1"/>
            </p:cNvSpPr>
            <p:nvPr/>
          </p:nvSpPr>
          <p:spPr bwMode="auto">
            <a:xfrm flipV="1">
              <a:off x="1519238" y="5099050"/>
              <a:ext cx="1587" cy="76200"/>
            </a:xfrm>
            <a:prstGeom prst="line">
              <a:avLst/>
            </a:prstGeom>
            <a:noFill/>
            <a:ln w="19050">
              <a:solidFill>
                <a:srgbClr val="FFFFFF"/>
              </a:solidFill>
              <a:round/>
              <a:headEnd/>
              <a:tailEnd/>
            </a:ln>
          </p:spPr>
          <p:txBody>
            <a:bodyPr/>
            <a:lstStyle/>
            <a:p>
              <a:endParaRPr lang="en-IN"/>
            </a:p>
          </p:txBody>
        </p:sp>
        <p:sp>
          <p:nvSpPr>
            <p:cNvPr id="42011" name="Line 30"/>
            <p:cNvSpPr>
              <a:spLocks noChangeShapeType="1"/>
            </p:cNvSpPr>
            <p:nvPr/>
          </p:nvSpPr>
          <p:spPr bwMode="auto">
            <a:xfrm flipV="1">
              <a:off x="3362325" y="5099050"/>
              <a:ext cx="1588" cy="76200"/>
            </a:xfrm>
            <a:prstGeom prst="line">
              <a:avLst/>
            </a:prstGeom>
            <a:noFill/>
            <a:ln w="19050">
              <a:solidFill>
                <a:srgbClr val="FFFFFF"/>
              </a:solidFill>
              <a:round/>
              <a:headEnd/>
              <a:tailEnd/>
            </a:ln>
          </p:spPr>
          <p:txBody>
            <a:bodyPr/>
            <a:lstStyle/>
            <a:p>
              <a:endParaRPr lang="en-IN"/>
            </a:p>
          </p:txBody>
        </p:sp>
        <p:sp>
          <p:nvSpPr>
            <p:cNvPr id="42012" name="Line 31"/>
            <p:cNvSpPr>
              <a:spLocks noChangeShapeType="1"/>
            </p:cNvSpPr>
            <p:nvPr/>
          </p:nvSpPr>
          <p:spPr bwMode="auto">
            <a:xfrm flipV="1">
              <a:off x="5216525" y="5099050"/>
              <a:ext cx="1588" cy="76200"/>
            </a:xfrm>
            <a:prstGeom prst="line">
              <a:avLst/>
            </a:prstGeom>
            <a:noFill/>
            <a:ln w="19050">
              <a:solidFill>
                <a:srgbClr val="FFFFFF"/>
              </a:solidFill>
              <a:round/>
              <a:headEnd/>
              <a:tailEnd/>
            </a:ln>
          </p:spPr>
          <p:txBody>
            <a:bodyPr/>
            <a:lstStyle/>
            <a:p>
              <a:endParaRPr lang="en-IN"/>
            </a:p>
          </p:txBody>
        </p:sp>
        <p:sp>
          <p:nvSpPr>
            <p:cNvPr id="42013" name="Line 32"/>
            <p:cNvSpPr>
              <a:spLocks noChangeShapeType="1"/>
            </p:cNvSpPr>
            <p:nvPr/>
          </p:nvSpPr>
          <p:spPr bwMode="auto">
            <a:xfrm flipV="1">
              <a:off x="7061200" y="5099050"/>
              <a:ext cx="1588" cy="76200"/>
            </a:xfrm>
            <a:prstGeom prst="line">
              <a:avLst/>
            </a:prstGeom>
            <a:noFill/>
            <a:ln w="19050">
              <a:solidFill>
                <a:srgbClr val="FFFFFF"/>
              </a:solidFill>
              <a:round/>
              <a:headEnd/>
              <a:tailEnd/>
            </a:ln>
          </p:spPr>
          <p:txBody>
            <a:bodyPr/>
            <a:lstStyle/>
            <a:p>
              <a:endParaRPr lang="en-IN"/>
            </a:p>
          </p:txBody>
        </p:sp>
        <p:sp>
          <p:nvSpPr>
            <p:cNvPr id="42014" name="Rectangle 39"/>
            <p:cNvSpPr>
              <a:spLocks noChangeArrowheads="1"/>
            </p:cNvSpPr>
            <p:nvPr/>
          </p:nvSpPr>
          <p:spPr bwMode="auto">
            <a:xfrm>
              <a:off x="2085975" y="5318125"/>
              <a:ext cx="638008" cy="224110"/>
            </a:xfrm>
            <a:prstGeom prst="rect">
              <a:avLst/>
            </a:prstGeom>
            <a:noFill/>
            <a:ln w="9525">
              <a:noFill/>
              <a:miter lim="800000"/>
              <a:headEnd/>
              <a:tailEnd/>
            </a:ln>
          </p:spPr>
          <p:txBody>
            <a:bodyPr wrap="none" lIns="0" tIns="0" rIns="0" bIns="0">
              <a:spAutoFit/>
            </a:bodyPr>
            <a:lstStyle/>
            <a:p>
              <a:pPr eaLnBrk="1" hangingPunct="1"/>
              <a:r>
                <a:rPr lang="en-US" altLang="en-US" sz="1400" b="1">
                  <a:ea typeface="MS PGothic" pitchFamily="34" charset="-128"/>
                </a:rPr>
                <a:t>Healthy</a:t>
              </a:r>
            </a:p>
          </p:txBody>
        </p:sp>
        <p:sp>
          <p:nvSpPr>
            <p:cNvPr id="42015" name="Rectangle 40"/>
            <p:cNvSpPr>
              <a:spLocks noChangeArrowheads="1"/>
            </p:cNvSpPr>
            <p:nvPr/>
          </p:nvSpPr>
          <p:spPr bwMode="auto">
            <a:xfrm>
              <a:off x="3721100" y="5318125"/>
              <a:ext cx="953053" cy="224110"/>
            </a:xfrm>
            <a:prstGeom prst="rect">
              <a:avLst/>
            </a:prstGeom>
            <a:noFill/>
            <a:ln w="9525">
              <a:noFill/>
              <a:miter lim="800000"/>
              <a:headEnd/>
              <a:tailEnd/>
            </a:ln>
          </p:spPr>
          <p:txBody>
            <a:bodyPr wrap="none" lIns="0" tIns="0" rIns="0" bIns="0">
              <a:spAutoFit/>
            </a:bodyPr>
            <a:lstStyle/>
            <a:p>
              <a:pPr eaLnBrk="1" hangingPunct="1"/>
              <a:r>
                <a:rPr lang="en-US" altLang="en-US" sz="1400" b="1">
                  <a:ea typeface="MS PGothic" pitchFamily="34" charset="-128"/>
                </a:rPr>
                <a:t>Sick/Eating</a:t>
              </a:r>
            </a:p>
          </p:txBody>
        </p:sp>
        <p:sp>
          <p:nvSpPr>
            <p:cNvPr id="42016" name="Rectangle 41"/>
            <p:cNvSpPr>
              <a:spLocks noChangeArrowheads="1"/>
            </p:cNvSpPr>
            <p:nvPr/>
          </p:nvSpPr>
          <p:spPr bwMode="auto">
            <a:xfrm>
              <a:off x="5681663" y="5318125"/>
              <a:ext cx="797904" cy="224110"/>
            </a:xfrm>
            <a:prstGeom prst="rect">
              <a:avLst/>
            </a:prstGeom>
            <a:noFill/>
            <a:ln w="9525">
              <a:noFill/>
              <a:miter lim="800000"/>
              <a:headEnd/>
              <a:tailEnd/>
            </a:ln>
          </p:spPr>
          <p:txBody>
            <a:bodyPr wrap="none" lIns="0" tIns="0" rIns="0" bIns="0">
              <a:spAutoFit/>
            </a:bodyPr>
            <a:lstStyle/>
            <a:p>
              <a:pPr eaLnBrk="1" hangingPunct="1"/>
              <a:r>
                <a:rPr lang="en-US" altLang="en-US" sz="1400" b="1">
                  <a:ea typeface="MS PGothic" pitchFamily="34" charset="-128"/>
                </a:rPr>
                <a:t>Sick/NPO</a:t>
              </a:r>
            </a:p>
          </p:txBody>
        </p:sp>
        <p:sp>
          <p:nvSpPr>
            <p:cNvPr id="40993" name="Rectangle 43"/>
            <p:cNvSpPr>
              <a:spLocks noChangeArrowheads="1"/>
            </p:cNvSpPr>
            <p:nvPr/>
          </p:nvSpPr>
          <p:spPr bwMode="auto">
            <a:xfrm>
              <a:off x="7194630" y="2679105"/>
              <a:ext cx="141208" cy="141462"/>
            </a:xfrm>
            <a:prstGeom prst="rect">
              <a:avLst/>
            </a:prstGeom>
            <a:solidFill>
              <a:srgbClr val="6B1B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600"/>
                </a:spcBef>
                <a:buClr>
                  <a:srgbClr val="D52B1E"/>
                </a:buClr>
                <a:buSzPct val="100000"/>
                <a:buFont typeface="Symbol" pitchFamily="18" charset="2"/>
                <a:buChar char="¨"/>
                <a:defRPr sz="2800">
                  <a:solidFill>
                    <a:schemeClr val="tx1"/>
                  </a:solidFill>
                  <a:latin typeface="Arial" pitchFamily="34" charset="0"/>
                  <a:ea typeface="ヒラギノ角ゴ Pro W3" charset="-128"/>
                  <a:cs typeface="DIN-Regular" pitchFamily="34" charset="0"/>
                </a:defRPr>
              </a:lvl1pPr>
              <a:lvl2pPr marL="742950" indent="-285750">
                <a:spcBef>
                  <a:spcPts val="600"/>
                </a:spcBef>
                <a:buClr>
                  <a:srgbClr val="D52B1E"/>
                </a:buClr>
                <a:buChar char="•"/>
                <a:defRPr sz="2400">
                  <a:solidFill>
                    <a:schemeClr val="tx1"/>
                  </a:solidFill>
                  <a:latin typeface="Arial" pitchFamily="34" charset="0"/>
                  <a:ea typeface="ヒラギノ角ゴ Pro W3" charset="-128"/>
                  <a:cs typeface="DIN-Regular" pitchFamily="34" charset="0"/>
                </a:defRPr>
              </a:lvl2pPr>
              <a:lvl3pPr marL="1143000" indent="-228600">
                <a:spcBef>
                  <a:spcPct val="20000"/>
                </a:spcBef>
                <a:buClr>
                  <a:srgbClr val="D52B1E"/>
                </a:buClr>
                <a:buFont typeface="DIN-Regular" pitchFamily="34" charset="0"/>
                <a:buChar char="–"/>
                <a:defRPr sz="2000">
                  <a:solidFill>
                    <a:schemeClr val="tx1"/>
                  </a:solidFill>
                  <a:latin typeface="Arial" pitchFamily="34" charset="0"/>
                  <a:ea typeface="ヒラギノ角ゴ Pro W3" charset="-128"/>
                  <a:cs typeface="DIN-Regular" pitchFamily="34" charset="0"/>
                </a:defRPr>
              </a:lvl3pPr>
              <a:lvl4pPr marL="1600200" indent="-228600">
                <a:spcBef>
                  <a:spcPct val="20000"/>
                </a:spcBef>
                <a:buClr>
                  <a:srgbClr val="D52B1E"/>
                </a:buClr>
                <a:buChar char="•"/>
                <a:defRPr>
                  <a:solidFill>
                    <a:schemeClr val="tx1"/>
                  </a:solidFill>
                  <a:latin typeface="Arial" pitchFamily="34" charset="0"/>
                  <a:ea typeface="ヒラギノ角ゴ Pro W3" charset="-128"/>
                  <a:cs typeface="DIN-Regular" pitchFamily="34" charset="0"/>
                </a:defRPr>
              </a:lvl4pPr>
              <a:lvl5pPr marL="2057400" indent="-228600">
                <a:spcBef>
                  <a:spcPct val="20000"/>
                </a:spcBef>
                <a:buClr>
                  <a:srgbClr val="D52B1E"/>
                </a:buClr>
                <a:buChar char="•"/>
                <a:defRPr sz="1600">
                  <a:solidFill>
                    <a:schemeClr val="tx1"/>
                  </a:solidFill>
                  <a:latin typeface="Arial" pitchFamily="34" charset="0"/>
                  <a:ea typeface="ヒラギノ角ゴ Pro W3" charset="-128"/>
                  <a:cs typeface="DIN-Regular" pitchFamily="34" charset="0"/>
                </a:defRPr>
              </a:lvl5pPr>
              <a:lvl6pPr marL="2514600" indent="-228600" eaLnBrk="0" fontAlgn="base" hangingPunct="0">
                <a:spcBef>
                  <a:spcPct val="20000"/>
                </a:spcBef>
                <a:spcAft>
                  <a:spcPct val="0"/>
                </a:spcAft>
                <a:buClr>
                  <a:srgbClr val="D52B1E"/>
                </a:buClr>
                <a:buChar char="•"/>
                <a:defRPr sz="1600">
                  <a:solidFill>
                    <a:schemeClr val="tx1"/>
                  </a:solidFill>
                  <a:latin typeface="Arial" pitchFamily="34" charset="0"/>
                  <a:ea typeface="ヒラギノ角ゴ Pro W3" charset="-128"/>
                  <a:cs typeface="DIN-Regular" pitchFamily="34" charset="0"/>
                </a:defRPr>
              </a:lvl6pPr>
              <a:lvl7pPr marL="2971800" indent="-228600" eaLnBrk="0" fontAlgn="base" hangingPunct="0">
                <a:spcBef>
                  <a:spcPct val="20000"/>
                </a:spcBef>
                <a:spcAft>
                  <a:spcPct val="0"/>
                </a:spcAft>
                <a:buClr>
                  <a:srgbClr val="D52B1E"/>
                </a:buClr>
                <a:buChar char="•"/>
                <a:defRPr sz="1600">
                  <a:solidFill>
                    <a:schemeClr val="tx1"/>
                  </a:solidFill>
                  <a:latin typeface="Arial" pitchFamily="34" charset="0"/>
                  <a:ea typeface="ヒラギノ角ゴ Pro W3" charset="-128"/>
                  <a:cs typeface="DIN-Regular" pitchFamily="34" charset="0"/>
                </a:defRPr>
              </a:lvl7pPr>
              <a:lvl8pPr marL="3429000" indent="-228600" eaLnBrk="0" fontAlgn="base" hangingPunct="0">
                <a:spcBef>
                  <a:spcPct val="20000"/>
                </a:spcBef>
                <a:spcAft>
                  <a:spcPct val="0"/>
                </a:spcAft>
                <a:buClr>
                  <a:srgbClr val="D52B1E"/>
                </a:buClr>
                <a:buChar char="•"/>
                <a:defRPr sz="1600">
                  <a:solidFill>
                    <a:schemeClr val="tx1"/>
                  </a:solidFill>
                  <a:latin typeface="Arial" pitchFamily="34" charset="0"/>
                  <a:ea typeface="ヒラギノ角ゴ Pro W3" charset="-128"/>
                  <a:cs typeface="DIN-Regular" pitchFamily="34" charset="0"/>
                </a:defRPr>
              </a:lvl8pPr>
              <a:lvl9pPr marL="3886200" indent="-228600" eaLnBrk="0" fontAlgn="base" hangingPunct="0">
                <a:spcBef>
                  <a:spcPct val="20000"/>
                </a:spcBef>
                <a:spcAft>
                  <a:spcPct val="0"/>
                </a:spcAft>
                <a:buClr>
                  <a:srgbClr val="D52B1E"/>
                </a:buClr>
                <a:buChar char="•"/>
                <a:defRPr sz="1600">
                  <a:solidFill>
                    <a:schemeClr val="tx1"/>
                  </a:solidFill>
                  <a:latin typeface="Arial" pitchFamily="34" charset="0"/>
                  <a:ea typeface="ヒラギノ角ゴ Pro W3" charset="-128"/>
                  <a:cs typeface="DIN-Regular" pitchFamily="34" charset="0"/>
                </a:defRPr>
              </a:lvl9pPr>
            </a:lstStyle>
            <a:p>
              <a:pPr eaLnBrk="1" hangingPunct="1">
                <a:spcBef>
                  <a:spcPct val="0"/>
                </a:spcBef>
                <a:buClrTx/>
                <a:buSzTx/>
                <a:buFontTx/>
                <a:buNone/>
                <a:defRPr/>
              </a:pPr>
              <a:endParaRPr lang="en-US" altLang="en-US" sz="1700" dirty="0" smtClean="0">
                <a:ea typeface="MS PGothic" pitchFamily="34" charset="-128"/>
                <a:cs typeface="Arial" pitchFamily="34" charset="0"/>
              </a:endParaRPr>
            </a:p>
          </p:txBody>
        </p:sp>
        <p:sp>
          <p:nvSpPr>
            <p:cNvPr id="42018" name="Rectangle 44"/>
            <p:cNvSpPr>
              <a:spLocks noChangeArrowheads="1"/>
            </p:cNvSpPr>
            <p:nvPr/>
          </p:nvSpPr>
          <p:spPr bwMode="auto">
            <a:xfrm>
              <a:off x="7194550" y="3000375"/>
              <a:ext cx="141288" cy="141288"/>
            </a:xfrm>
            <a:prstGeom prst="rect">
              <a:avLst/>
            </a:prstGeom>
            <a:solidFill>
              <a:schemeClr val="accent5">
                <a:lumMod val="75000"/>
              </a:schemeClr>
            </a:solidFill>
            <a:ln w="9525">
              <a:solidFill>
                <a:srgbClr val="EDB413"/>
              </a:solidFill>
              <a:miter lim="800000"/>
              <a:headEnd/>
              <a:tailEnd/>
            </a:ln>
          </p:spPr>
          <p:txBody>
            <a:bodyPr wrap="none" anchor="ctr"/>
            <a:lstStyle/>
            <a:p>
              <a:pPr eaLnBrk="1" hangingPunct="1"/>
              <a:endParaRPr lang="en-US" altLang="en-US" sz="1700">
                <a:ea typeface="MS PGothic" pitchFamily="34" charset="-128"/>
              </a:endParaRPr>
            </a:p>
          </p:txBody>
        </p:sp>
        <p:sp>
          <p:nvSpPr>
            <p:cNvPr id="42019" name="Rectangle 46"/>
            <p:cNvSpPr>
              <a:spLocks noChangeArrowheads="1"/>
            </p:cNvSpPr>
            <p:nvPr/>
          </p:nvSpPr>
          <p:spPr bwMode="auto">
            <a:xfrm>
              <a:off x="7194550" y="3359150"/>
              <a:ext cx="141288" cy="141288"/>
            </a:xfrm>
            <a:prstGeom prst="rect">
              <a:avLst/>
            </a:prstGeom>
            <a:solidFill>
              <a:srgbClr val="E6B0E6"/>
            </a:solidFill>
            <a:ln w="9525">
              <a:noFill/>
              <a:miter lim="800000"/>
              <a:headEnd/>
              <a:tailEnd/>
            </a:ln>
          </p:spPr>
          <p:txBody>
            <a:bodyPr wrap="none" anchor="ctr"/>
            <a:lstStyle/>
            <a:p>
              <a:pPr eaLnBrk="1" hangingPunct="1"/>
              <a:endParaRPr lang="en-US" altLang="en-US" sz="1700">
                <a:ea typeface="MS PGothic" pitchFamily="34" charset="-128"/>
              </a:endParaRPr>
            </a:p>
          </p:txBody>
        </p:sp>
        <p:sp>
          <p:nvSpPr>
            <p:cNvPr id="42020" name="Rectangle 43"/>
            <p:cNvSpPr>
              <a:spLocks noChangeArrowheads="1"/>
            </p:cNvSpPr>
            <p:nvPr/>
          </p:nvSpPr>
          <p:spPr bwMode="auto">
            <a:xfrm>
              <a:off x="7189788" y="2374900"/>
              <a:ext cx="141287" cy="141288"/>
            </a:xfrm>
            <a:prstGeom prst="rect">
              <a:avLst/>
            </a:prstGeom>
            <a:solidFill>
              <a:srgbClr val="D2428A"/>
            </a:solidFill>
            <a:ln w="9525">
              <a:solidFill>
                <a:srgbClr val="FDEB96"/>
              </a:solidFill>
              <a:miter lim="800000"/>
              <a:headEnd/>
              <a:tailEnd/>
            </a:ln>
          </p:spPr>
          <p:txBody>
            <a:bodyPr wrap="none" anchor="ctr"/>
            <a:lstStyle/>
            <a:p>
              <a:pPr eaLnBrk="1" hangingPunct="1"/>
              <a:endParaRPr lang="en-US" altLang="en-US" sz="1700">
                <a:ea typeface="MS PGothic" pitchFamily="34" charset="-128"/>
              </a:endParaRPr>
            </a:p>
          </p:txBody>
        </p:sp>
      </p:grpSp>
      <p:sp>
        <p:nvSpPr>
          <p:cNvPr id="41990" name="TextBox 1"/>
          <p:cNvSpPr txBox="1">
            <a:spLocks noChangeArrowheads="1"/>
          </p:cNvSpPr>
          <p:nvPr/>
        </p:nvSpPr>
        <p:spPr bwMode="auto">
          <a:xfrm>
            <a:off x="0" y="6180138"/>
            <a:ext cx="4875213" cy="246062"/>
          </a:xfrm>
          <a:prstGeom prst="rect">
            <a:avLst/>
          </a:prstGeom>
          <a:noFill/>
          <a:ln w="9525">
            <a:noFill/>
            <a:miter lim="800000"/>
            <a:headEnd/>
            <a:tailEnd/>
          </a:ln>
        </p:spPr>
        <p:txBody>
          <a:bodyPr>
            <a:spAutoFit/>
          </a:bodyPr>
          <a:lstStyle/>
          <a:p>
            <a:pPr eaLnBrk="1" hangingPunct="1"/>
            <a:r>
              <a:rPr lang="en-US" altLang="en-US" sz="1000">
                <a:latin typeface="Arial Narrow" pitchFamily="34" charset="0"/>
                <a:ea typeface="ヒラギノ角ゴ Pro W3" charset="-128"/>
              </a:rPr>
              <a:t>D5=dextrose 5%; NPO=nothing by mouth; TPN=total parenteral nutrition</a:t>
            </a:r>
          </a:p>
        </p:txBody>
      </p:sp>
      <p:sp>
        <p:nvSpPr>
          <p:cNvPr id="41991" name="Content Placeholder 2"/>
          <p:cNvSpPr txBox="1">
            <a:spLocks/>
          </p:cNvSpPr>
          <p:nvPr/>
        </p:nvSpPr>
        <p:spPr bwMode="auto">
          <a:xfrm>
            <a:off x="323850" y="1600200"/>
            <a:ext cx="8820150" cy="1333500"/>
          </a:xfrm>
          <a:prstGeom prst="rect">
            <a:avLst/>
          </a:prstGeom>
          <a:noFill/>
          <a:ln w="9525">
            <a:noFill/>
            <a:miter lim="800000"/>
            <a:headEnd/>
            <a:tailEnd/>
          </a:ln>
        </p:spPr>
        <p:txBody>
          <a:bodyPr/>
          <a:lstStyle/>
          <a:p>
            <a:pPr marL="342900" indent="-342900">
              <a:spcBef>
                <a:spcPts val="600"/>
              </a:spcBef>
              <a:buClr>
                <a:srgbClr val="D52B1E"/>
              </a:buClr>
              <a:buSzPct val="100000"/>
              <a:buFont typeface="Symbol" pitchFamily="18" charset="2"/>
              <a:buChar char="¨"/>
            </a:pPr>
            <a:r>
              <a:rPr lang="en-US" altLang="en-US" sz="1600" dirty="0">
                <a:ea typeface="ヒラギノ角ゴ Pro W3" charset="-128"/>
                <a:cs typeface="DIN-Regular" pitchFamily="34" charset="0"/>
              </a:rPr>
              <a:t>For patients who are sick and eating, there is an increased requirement for basal insulin, a decreased requirement for mealtime insulin and an increased reliance on corrective insulin dosing</a:t>
            </a:r>
          </a:p>
          <a:p>
            <a:pPr marL="342900" indent="-342900">
              <a:spcBef>
                <a:spcPts val="600"/>
              </a:spcBef>
              <a:buClr>
                <a:srgbClr val="D52B1E"/>
              </a:buClr>
              <a:buSzPct val="100000"/>
              <a:buFont typeface="Symbol" pitchFamily="18" charset="2"/>
              <a:buChar char="¨"/>
            </a:pPr>
            <a:r>
              <a:rPr lang="en-US" altLang="en-US" sz="1600" dirty="0">
                <a:ea typeface="ヒラギノ角ゴ Pro W3" charset="-128"/>
                <a:cs typeface="DIN-Regular" pitchFamily="34" charset="0"/>
              </a:rPr>
              <a:t>For patients who are sick but not eating, basal and nutritional insulin coverage is required to account for TPN, D5 infusion, or </a:t>
            </a:r>
            <a:r>
              <a:rPr lang="en-US" altLang="en-US" sz="1600" dirty="0" err="1">
                <a:ea typeface="ヒラギノ角ゴ Pro W3" charset="-128"/>
                <a:cs typeface="DIN-Regular" pitchFamily="34" charset="0"/>
              </a:rPr>
              <a:t>enteral</a:t>
            </a:r>
            <a:r>
              <a:rPr lang="en-US" altLang="en-US" sz="1600" dirty="0">
                <a:ea typeface="ヒラギノ角ゴ Pro W3" charset="-128"/>
                <a:cs typeface="DIN-Regular" pitchFamily="34" charset="0"/>
              </a:rPr>
              <a:t> feedings </a:t>
            </a:r>
          </a:p>
          <a:p>
            <a:pPr marL="342900" indent="-342900">
              <a:spcBef>
                <a:spcPts val="600"/>
              </a:spcBef>
              <a:buClr>
                <a:srgbClr val="D52B1E"/>
              </a:buClr>
              <a:buSzPct val="100000"/>
              <a:buFont typeface="Symbol" pitchFamily="18" charset="2"/>
              <a:buChar char="¨"/>
            </a:pPr>
            <a:endParaRPr lang="en-US" altLang="en-US" sz="1600" dirty="0">
              <a:ea typeface="ヒラギノ角ゴ Pro W3" charset="-128"/>
              <a:cs typeface="DIN-Regular" pitchFamily="34" charset="0"/>
            </a:endParaRPr>
          </a:p>
        </p:txBody>
      </p:sp>
      <p:sp>
        <p:nvSpPr>
          <p:cNvPr id="38" name="Rectangle 1"/>
          <p:cNvSpPr>
            <a:spLocks noChangeArrowheads="1"/>
          </p:cNvSpPr>
          <p:nvPr/>
        </p:nvSpPr>
        <p:spPr bwMode="auto">
          <a:xfrm>
            <a:off x="7391400" y="6629400"/>
            <a:ext cx="1752600" cy="276999"/>
          </a:xfrm>
          <a:prstGeom prst="rect">
            <a:avLst/>
          </a:prstGeom>
          <a:noFill/>
          <a:ln w="9525">
            <a:noFill/>
            <a:miter lim="800000"/>
            <a:headEnd/>
            <a:tailEnd/>
          </a:ln>
        </p:spPr>
        <p:txBody>
          <a:bodyPr wrap="square">
            <a:spAutoFit/>
          </a:bodyPr>
          <a:lstStyle/>
          <a:p>
            <a:r>
              <a:rPr lang="en-US" altLang="en-US" sz="1200" dirty="0">
                <a:solidFill>
                  <a:srgbClr val="000000"/>
                </a:solidFill>
                <a:latin typeface="Calibri" pitchFamily="34" charset="0"/>
                <a:ea typeface="ヒラギノ角ゴ Pro W3" charset="-128"/>
              </a:rPr>
              <a:t>EGL/CYCLE/Jun/2017/24</a:t>
            </a:r>
            <a:r>
              <a:rPr lang="en-US" altLang="en-US" sz="1200" dirty="0">
                <a:ea typeface="ヒラギノ角ゴ Pro W3" charset="-128"/>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1"/>
          <p:cNvSpPr>
            <a:spLocks noChangeArrowheads="1"/>
          </p:cNvSpPr>
          <p:nvPr/>
        </p:nvSpPr>
        <p:spPr bwMode="auto">
          <a:xfrm>
            <a:off x="7391400" y="6629400"/>
            <a:ext cx="1752600" cy="276999"/>
          </a:xfrm>
          <a:prstGeom prst="rect">
            <a:avLst/>
          </a:prstGeom>
          <a:noFill/>
          <a:ln w="9525">
            <a:noFill/>
            <a:miter lim="800000"/>
            <a:headEnd/>
            <a:tailEnd/>
          </a:ln>
        </p:spPr>
        <p:txBody>
          <a:bodyPr wrap="square">
            <a:spAutoFit/>
          </a:bodyPr>
          <a:lstStyle/>
          <a:p>
            <a:r>
              <a:rPr lang="en-US" altLang="en-US" sz="1200" dirty="0">
                <a:solidFill>
                  <a:srgbClr val="000000"/>
                </a:solidFill>
                <a:latin typeface="Calibri" pitchFamily="34" charset="0"/>
                <a:ea typeface="ヒラギノ角ゴ Pro W3" charset="-128"/>
              </a:rPr>
              <a:t>EGL/CYCLE/Jun/2017/24</a:t>
            </a:r>
            <a:r>
              <a:rPr lang="en-US" altLang="en-US" sz="1200" dirty="0">
                <a:ea typeface="ヒラギノ角ゴ Pro W3" charset="-128"/>
              </a:rPr>
              <a:t> </a:t>
            </a:r>
          </a:p>
        </p:txBody>
      </p:sp>
      <p:sp>
        <p:nvSpPr>
          <p:cNvPr id="6" name="Title 2"/>
          <p:cNvSpPr txBox="1">
            <a:spLocks/>
          </p:cNvSpPr>
          <p:nvPr/>
        </p:nvSpPr>
        <p:spPr>
          <a:xfrm>
            <a:off x="685800" y="1676400"/>
            <a:ext cx="7772400" cy="75247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000" b="1" i="0" u="none" strike="noStrike" kern="1200" cap="none" spc="0" normalizeH="0" baseline="0" noProof="0" smtClean="0">
                <a:ln>
                  <a:noFill/>
                </a:ln>
                <a:solidFill>
                  <a:schemeClr val="bg1"/>
                </a:solidFill>
                <a:effectLst/>
                <a:uLnTx/>
                <a:uFillTx/>
                <a:latin typeface="+mj-lt"/>
                <a:ea typeface="ヒラギノ角ゴ Pro W3"/>
                <a:cs typeface="DIN-Bold" pitchFamily="34" charset="0"/>
              </a:rPr>
              <a:t>Hyperglycemia Upon Admission</a:t>
            </a:r>
            <a:endParaRPr kumimoji="0" lang="en-US" altLang="en-US" sz="4000" b="1" i="0" u="none" strike="noStrike" kern="1200" cap="none" spc="0" normalizeH="0" baseline="0" noProof="0" dirty="0" smtClean="0">
              <a:ln>
                <a:noFill/>
              </a:ln>
              <a:solidFill>
                <a:schemeClr val="bg1"/>
              </a:solidFill>
              <a:effectLst/>
              <a:uLnTx/>
              <a:uFillTx/>
              <a:latin typeface="+mj-lt"/>
              <a:ea typeface="ヒラギノ角ゴ Pro W3"/>
              <a:cs typeface="DIN-Bold" pitchFamily="34" charset="0"/>
            </a:endParaRPr>
          </a:p>
        </p:txBody>
      </p:sp>
      <p:sp>
        <p:nvSpPr>
          <p:cNvPr id="7" name="Subtitle 3"/>
          <p:cNvSpPr txBox="1">
            <a:spLocks/>
          </p:cNvSpPr>
          <p:nvPr/>
        </p:nvSpPr>
        <p:spPr>
          <a:xfrm>
            <a:off x="1031081" y="3962400"/>
            <a:ext cx="7081838" cy="455613"/>
          </a:xfrm>
          <a:prstGeom prst="rect">
            <a:avLst/>
          </a:prstGeom>
        </p:spPr>
        <p:txBody>
          <a:bodyPr>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altLang="en-US" sz="3200" b="0" i="0" u="none" strike="noStrike" kern="1200" cap="none" spc="0" normalizeH="0" baseline="0" noProof="0" smtClean="0">
                <a:ln>
                  <a:noFill/>
                </a:ln>
                <a:solidFill>
                  <a:srgbClr val="C00000"/>
                </a:solidFill>
                <a:effectLst/>
                <a:uLnTx/>
                <a:uFillTx/>
                <a:latin typeface="+mn-lt"/>
                <a:ea typeface="ヒラギノ角ゴ Pro W3" charset="-128"/>
                <a:cs typeface="DIN-Regular" pitchFamily="34" charset="0"/>
              </a:rPr>
              <a:t>What is the HbA1c Value?</a:t>
            </a:r>
            <a:endParaRPr kumimoji="0" lang="en-US" altLang="en-US" sz="3200" b="0" i="0" u="none" strike="noStrike" kern="1200" cap="none" spc="0" normalizeH="0" baseline="0" noProof="0" dirty="0" smtClean="0">
              <a:ln>
                <a:noFill/>
              </a:ln>
              <a:solidFill>
                <a:srgbClr val="C00000"/>
              </a:solidFill>
              <a:effectLst/>
              <a:uLnTx/>
              <a:uFillTx/>
              <a:latin typeface="+mn-lt"/>
              <a:ea typeface="ヒラギノ角ゴ Pro W3" charset="-128"/>
              <a:cs typeface="DIN-Regular"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3"/>
          <p:cNvSpPr>
            <a:spLocks noChangeArrowheads="1"/>
          </p:cNvSpPr>
          <p:nvPr/>
        </p:nvSpPr>
        <p:spPr bwMode="auto">
          <a:xfrm>
            <a:off x="3397250" y="4457700"/>
            <a:ext cx="2925763" cy="2171700"/>
          </a:xfrm>
          <a:prstGeom prst="roundRect">
            <a:avLst>
              <a:gd name="adj" fmla="val 16667"/>
            </a:avLst>
          </a:prstGeom>
          <a:solidFill>
            <a:srgbClr val="D2428A"/>
          </a:solidFill>
          <a:ln w="25400" algn="ctr">
            <a:solidFill>
              <a:schemeClr val="tx1"/>
            </a:solidFill>
            <a:round/>
            <a:headEnd/>
            <a:tailEnd/>
          </a:ln>
        </p:spPr>
        <p:txBody>
          <a:bodyPr anchor="ctr"/>
          <a:lstStyle/>
          <a:p>
            <a:pPr algn="ctr"/>
            <a:endParaRPr lang="en-US" altLang="en-US" sz="2000" b="1" dirty="0">
              <a:solidFill>
                <a:schemeClr val="bg1"/>
              </a:solidFill>
              <a:ea typeface="ヒラギノ角ゴ Pro W3" charset="-128"/>
            </a:endParaRPr>
          </a:p>
          <a:p>
            <a:pPr algn="ctr">
              <a:spcAft>
                <a:spcPts val="600"/>
              </a:spcAft>
            </a:pPr>
            <a:r>
              <a:rPr lang="en-US" altLang="en-US" sz="1900" b="1" dirty="0">
                <a:ea typeface="ヒラギノ角ゴ Pro W3" charset="-128"/>
              </a:rPr>
              <a:t>Previously unknown/ undiagnosed diabetes</a:t>
            </a:r>
          </a:p>
          <a:p>
            <a:pPr algn="ctr">
              <a:buFont typeface="Arial" pitchFamily="34" charset="0"/>
              <a:buChar char="•"/>
            </a:pPr>
            <a:r>
              <a:rPr lang="en-US" altLang="ja-JP" sz="1600" b="1" dirty="0">
                <a:solidFill>
                  <a:schemeClr val="bg1"/>
                </a:solidFill>
              </a:rPr>
              <a:t>Confirm at discharge and monitor later </a:t>
            </a:r>
            <a:endParaRPr lang="en-US" altLang="en-US" sz="1600" b="1" dirty="0">
              <a:solidFill>
                <a:schemeClr val="bg1"/>
              </a:solidFill>
              <a:ea typeface="MS PGothic" pitchFamily="34" charset="-128"/>
            </a:endParaRPr>
          </a:p>
          <a:p>
            <a:pPr algn="ctr"/>
            <a:endParaRPr lang="en-US" altLang="en-US" sz="1600" dirty="0">
              <a:solidFill>
                <a:srgbClr val="333333"/>
              </a:solidFill>
              <a:ea typeface="ヒラギノ角ゴ Pro W3" charset="-128"/>
              <a:sym typeface="Symbol" pitchFamily="18" charset="2"/>
            </a:endParaRPr>
          </a:p>
        </p:txBody>
      </p:sp>
      <p:sp>
        <p:nvSpPr>
          <p:cNvPr id="46083" name="Text Box 3"/>
          <p:cNvSpPr>
            <a:spLocks noChangeArrowheads="1"/>
          </p:cNvSpPr>
          <p:nvPr/>
        </p:nvSpPr>
        <p:spPr bwMode="auto">
          <a:xfrm>
            <a:off x="5895975" y="1600200"/>
            <a:ext cx="2925763" cy="2209800"/>
          </a:xfrm>
          <a:prstGeom prst="roundRect">
            <a:avLst>
              <a:gd name="adj" fmla="val 16667"/>
            </a:avLst>
          </a:prstGeom>
          <a:solidFill>
            <a:srgbClr val="D07C7A"/>
          </a:solidFill>
          <a:ln w="25400" algn="ctr">
            <a:solidFill>
              <a:schemeClr val="tx1"/>
            </a:solidFill>
            <a:round/>
            <a:headEnd/>
            <a:tailEnd/>
          </a:ln>
        </p:spPr>
        <p:txBody>
          <a:bodyPr anchor="ctr"/>
          <a:lstStyle/>
          <a:p>
            <a:pPr algn="r"/>
            <a:endParaRPr lang="en-US" altLang="en-US" sz="2000" b="1" dirty="0">
              <a:solidFill>
                <a:schemeClr val="bg1"/>
              </a:solidFill>
              <a:ea typeface="ヒラギノ角ゴ Pro W3" charset="-128"/>
            </a:endParaRPr>
          </a:p>
          <a:p>
            <a:pPr algn="r">
              <a:spcAft>
                <a:spcPts val="600"/>
              </a:spcAft>
            </a:pPr>
            <a:r>
              <a:rPr lang="en-US" altLang="en-US" sz="2000" b="1" dirty="0">
                <a:ea typeface="ヒラギノ角ゴ Pro W3" charset="-128"/>
              </a:rPr>
              <a:t>Transient (stress)</a:t>
            </a:r>
            <a:br>
              <a:rPr lang="en-US" altLang="en-US" sz="2000" b="1" dirty="0">
                <a:ea typeface="ヒラギノ角ゴ Pro W3" charset="-128"/>
              </a:rPr>
            </a:br>
            <a:r>
              <a:rPr lang="en-US" altLang="en-US" sz="2000" b="1" dirty="0">
                <a:ea typeface="ヒラギノ角ゴ Pro W3" charset="-128"/>
              </a:rPr>
              <a:t> hyperglycemia</a:t>
            </a:r>
          </a:p>
          <a:p>
            <a:pPr algn="r">
              <a:buFont typeface="Arial" pitchFamily="34" charset="0"/>
              <a:buChar char="•"/>
            </a:pPr>
            <a:r>
              <a:rPr lang="en-US" altLang="en-US" b="1" dirty="0">
                <a:solidFill>
                  <a:schemeClr val="bg1"/>
                </a:solidFill>
                <a:ea typeface="ヒラギノ角ゴ Pro W3" charset="-128"/>
              </a:rPr>
              <a:t>May revert  to normal after discharge</a:t>
            </a:r>
          </a:p>
          <a:p>
            <a:pPr algn="r"/>
            <a:endParaRPr lang="en-US" altLang="en-US" sz="2200" b="1" dirty="0">
              <a:solidFill>
                <a:schemeClr val="bg1"/>
              </a:solidFill>
              <a:ea typeface="ヒラギノ角ゴ Pro W3" charset="-128"/>
            </a:endParaRPr>
          </a:p>
          <a:p>
            <a:pPr algn="r"/>
            <a:endParaRPr lang="en-US" altLang="en-US" sz="2200" dirty="0">
              <a:solidFill>
                <a:srgbClr val="333333"/>
              </a:solidFill>
              <a:ea typeface="ヒラギノ角ゴ Pro W3" charset="-128"/>
              <a:sym typeface="Symbol" pitchFamily="18" charset="2"/>
            </a:endParaRPr>
          </a:p>
        </p:txBody>
      </p:sp>
      <p:sp>
        <p:nvSpPr>
          <p:cNvPr id="46084" name="Text Box 3"/>
          <p:cNvSpPr>
            <a:spLocks noChangeArrowheads="1"/>
          </p:cNvSpPr>
          <p:nvPr/>
        </p:nvSpPr>
        <p:spPr bwMode="auto">
          <a:xfrm>
            <a:off x="698500" y="1600200"/>
            <a:ext cx="2925763" cy="2209800"/>
          </a:xfrm>
          <a:prstGeom prst="roundRect">
            <a:avLst>
              <a:gd name="adj" fmla="val 16667"/>
            </a:avLst>
          </a:prstGeom>
          <a:solidFill>
            <a:srgbClr val="E9C2C1"/>
          </a:solidFill>
          <a:ln w="25400">
            <a:solidFill>
              <a:schemeClr val="tx1"/>
            </a:solidFill>
            <a:round/>
            <a:headEnd/>
            <a:tailEnd/>
          </a:ln>
        </p:spPr>
        <p:txBody>
          <a:bodyPr anchor="ctr"/>
          <a:lstStyle/>
          <a:p>
            <a:pPr eaLnBrk="1" hangingPunct="1"/>
            <a:endParaRPr lang="en-US" altLang="en-US" sz="2000" b="1" dirty="0">
              <a:solidFill>
                <a:schemeClr val="bg1"/>
              </a:solidFill>
              <a:ea typeface="MS PGothic" pitchFamily="34" charset="-128"/>
            </a:endParaRPr>
          </a:p>
          <a:p>
            <a:pPr eaLnBrk="1" hangingPunct="1"/>
            <a:r>
              <a:rPr lang="en-US" altLang="en-US" sz="2000" b="1" dirty="0">
                <a:ea typeface="MS PGothic" pitchFamily="34" charset="-128"/>
              </a:rPr>
              <a:t>Previously</a:t>
            </a:r>
          </a:p>
          <a:p>
            <a:pPr eaLnBrk="1" hangingPunct="1">
              <a:spcAft>
                <a:spcPts val="600"/>
              </a:spcAft>
            </a:pPr>
            <a:r>
              <a:rPr lang="en-US" altLang="en-US" sz="2000" b="1" dirty="0">
                <a:ea typeface="MS PGothic" pitchFamily="34" charset="-128"/>
              </a:rPr>
              <a:t>known diabetes</a:t>
            </a:r>
          </a:p>
          <a:p>
            <a:pPr eaLnBrk="1" hangingPunct="1">
              <a:buFont typeface="Arial" pitchFamily="34" charset="0"/>
              <a:buChar char="•"/>
            </a:pPr>
            <a:r>
              <a:rPr lang="en-US" altLang="en-US" b="1" dirty="0">
                <a:solidFill>
                  <a:schemeClr val="bg1"/>
                </a:solidFill>
                <a:ea typeface="MS PGothic" pitchFamily="34" charset="-128"/>
              </a:rPr>
              <a:t>Opportunity to assess efficacy of preadmission </a:t>
            </a:r>
            <a:br>
              <a:rPr lang="en-US" altLang="en-US" b="1" dirty="0">
                <a:solidFill>
                  <a:schemeClr val="bg1"/>
                </a:solidFill>
                <a:ea typeface="MS PGothic" pitchFamily="34" charset="-128"/>
              </a:rPr>
            </a:br>
            <a:r>
              <a:rPr lang="en-US" altLang="en-US" b="1" dirty="0" err="1">
                <a:solidFill>
                  <a:schemeClr val="bg1"/>
                </a:solidFill>
                <a:ea typeface="MS PGothic" pitchFamily="34" charset="-128"/>
              </a:rPr>
              <a:t>glycemic</a:t>
            </a:r>
            <a:r>
              <a:rPr lang="en-US" altLang="en-US" b="1" dirty="0">
                <a:ea typeface="MS PGothic" pitchFamily="34" charset="-128"/>
              </a:rPr>
              <a:t> </a:t>
            </a:r>
            <a:r>
              <a:rPr lang="en-US" altLang="en-US" b="1" dirty="0">
                <a:solidFill>
                  <a:schemeClr val="bg1"/>
                </a:solidFill>
                <a:ea typeface="MS PGothic" pitchFamily="34" charset="-128"/>
              </a:rPr>
              <a:t>control</a:t>
            </a:r>
          </a:p>
          <a:p>
            <a:pPr eaLnBrk="1" hangingPunct="1">
              <a:buFont typeface="Arial" pitchFamily="34" charset="0"/>
              <a:buChar char="•"/>
            </a:pPr>
            <a:endParaRPr lang="en-US" altLang="en-US" sz="2200" b="1" dirty="0">
              <a:solidFill>
                <a:schemeClr val="bg1"/>
              </a:solidFill>
              <a:ea typeface="MS PGothic" pitchFamily="34" charset="-128"/>
            </a:endParaRPr>
          </a:p>
        </p:txBody>
      </p:sp>
      <p:sp>
        <p:nvSpPr>
          <p:cNvPr id="2" name="Oval 1"/>
          <p:cNvSpPr/>
          <p:nvPr/>
        </p:nvSpPr>
        <p:spPr>
          <a:xfrm>
            <a:off x="3125788" y="2482850"/>
            <a:ext cx="3259137" cy="2216150"/>
          </a:xfrm>
          <a:prstGeom prst="ellipse">
            <a:avLst/>
          </a:prstGeom>
          <a:solidFill>
            <a:srgbClr val="6B1B5C"/>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en-US" altLang="en-US" dirty="0" smtClean="0">
              <a:solidFill>
                <a:srgbClr val="FFFFFF"/>
              </a:solidFill>
            </a:endParaRPr>
          </a:p>
        </p:txBody>
      </p:sp>
      <p:sp>
        <p:nvSpPr>
          <p:cNvPr id="46086" name="Rectangle 2"/>
          <p:cNvSpPr>
            <a:spLocks noGrp="1" noChangeArrowheads="1"/>
          </p:cNvSpPr>
          <p:nvPr>
            <p:ph type="title" idx="4294967295"/>
          </p:nvPr>
        </p:nvSpPr>
        <p:spPr>
          <a:xfrm>
            <a:off x="473075" y="0"/>
            <a:ext cx="8043863" cy="990600"/>
          </a:xfrm>
        </p:spPr>
        <p:txBody>
          <a:bodyPr lIns="0" tIns="0" rIns="0" bIns="0" anchor="b">
            <a:normAutofit/>
          </a:bodyPr>
          <a:lstStyle/>
          <a:p>
            <a:pPr eaLnBrk="1" hangingPunct="1"/>
            <a:r>
              <a:rPr lang="en-US" altLang="en-US" sz="3600" dirty="0" smtClean="0">
                <a:ea typeface="ヒラギノ角ゴ Pro W3" charset="-128"/>
                <a:cs typeface="DIN-Bold" pitchFamily="34" charset="0"/>
              </a:rPr>
              <a:t>Hyperglycemia in Hospitalized Patients</a:t>
            </a:r>
          </a:p>
        </p:txBody>
      </p:sp>
      <p:sp>
        <p:nvSpPr>
          <p:cNvPr id="46087" name="Oval 5"/>
          <p:cNvSpPr>
            <a:spLocks noChangeArrowheads="1"/>
          </p:cNvSpPr>
          <p:nvPr/>
        </p:nvSpPr>
        <p:spPr bwMode="auto">
          <a:xfrm>
            <a:off x="3944938" y="1360488"/>
            <a:ext cx="1676400" cy="838200"/>
          </a:xfrm>
          <a:prstGeom prst="ellipse">
            <a:avLst/>
          </a:prstGeom>
          <a:noFill/>
          <a:ln w="12700">
            <a:noFill/>
            <a:round/>
            <a:headEnd/>
            <a:tailEnd/>
          </a:ln>
        </p:spPr>
        <p:txBody>
          <a:bodyPr wrap="none" lIns="89774" tIns="44191" rIns="89774" bIns="44191" anchor="ctr"/>
          <a:lstStyle/>
          <a:p>
            <a:pPr eaLnBrk="1" hangingPunct="1"/>
            <a:endParaRPr lang="en-US" altLang="en-US" sz="1700">
              <a:ea typeface="MS PGothic" pitchFamily="34" charset="-128"/>
            </a:endParaRPr>
          </a:p>
        </p:txBody>
      </p:sp>
      <p:sp>
        <p:nvSpPr>
          <p:cNvPr id="46088" name="Footer Placeholder 1"/>
          <p:cNvSpPr>
            <a:spLocks noGrp="1"/>
          </p:cNvSpPr>
          <p:nvPr>
            <p:ph type="ftr" sz="quarter" idx="11"/>
          </p:nvPr>
        </p:nvSpPr>
        <p:spPr bwMode="auto">
          <a:xfrm>
            <a:off x="6350" y="6573838"/>
            <a:ext cx="3470275" cy="331787"/>
          </a:xfrm>
          <a:noFill/>
          <a:ln>
            <a:miter lim="800000"/>
            <a:headEnd/>
            <a:tailEnd/>
          </a:ln>
        </p:spPr>
        <p:txBody>
          <a:bodyPr/>
          <a:lstStyle/>
          <a:p>
            <a:r>
              <a:rPr lang="en-US" altLang="en-US" sz="1000" smtClean="0">
                <a:latin typeface="Arial Narrow" pitchFamily="34" charset="0"/>
                <a:ea typeface="MS PGothic" pitchFamily="34" charset="-128"/>
              </a:rPr>
              <a:t>Juneja R et al. </a:t>
            </a:r>
            <a:r>
              <a:rPr lang="en-US" altLang="en-US" sz="1000" i="1" smtClean="0">
                <a:latin typeface="Arial Narrow" pitchFamily="34" charset="0"/>
                <a:ea typeface="MS PGothic" pitchFamily="34" charset="-128"/>
              </a:rPr>
              <a:t>Postgrad Med</a:t>
            </a:r>
            <a:r>
              <a:rPr lang="en-US" altLang="en-US" sz="1000" smtClean="0">
                <a:latin typeface="Arial Narrow" pitchFamily="34" charset="0"/>
                <a:ea typeface="MS PGothic" pitchFamily="34" charset="-128"/>
              </a:rPr>
              <a:t> 2010;122:153-62</a:t>
            </a:r>
          </a:p>
        </p:txBody>
      </p:sp>
      <p:sp>
        <p:nvSpPr>
          <p:cNvPr id="46089" name="TextBox 2"/>
          <p:cNvSpPr txBox="1">
            <a:spLocks noChangeArrowheads="1"/>
          </p:cNvSpPr>
          <p:nvPr/>
        </p:nvSpPr>
        <p:spPr bwMode="auto">
          <a:xfrm>
            <a:off x="3517900" y="3298825"/>
            <a:ext cx="2321661" cy="461665"/>
          </a:xfrm>
          <a:prstGeom prst="rect">
            <a:avLst/>
          </a:prstGeom>
          <a:noFill/>
          <a:ln w="9525">
            <a:noFill/>
            <a:miter lim="800000"/>
            <a:headEnd/>
            <a:tailEnd/>
          </a:ln>
        </p:spPr>
        <p:txBody>
          <a:bodyPr wrap="none" anchor="ctr">
            <a:spAutoFit/>
          </a:bodyPr>
          <a:lstStyle/>
          <a:p>
            <a:pPr eaLnBrk="1" hangingPunct="1"/>
            <a:r>
              <a:rPr lang="en-US" altLang="en-US" sz="2400" b="1" dirty="0">
                <a:solidFill>
                  <a:schemeClr val="bg1"/>
                </a:solidFill>
                <a:ea typeface="ヒラギノ角ゴ Pro W3" charset="-128"/>
              </a:rPr>
              <a:t>Possible Etiology</a:t>
            </a:r>
          </a:p>
        </p:txBody>
      </p:sp>
      <p:sp>
        <p:nvSpPr>
          <p:cNvPr id="11" name="Rectangle 1"/>
          <p:cNvSpPr>
            <a:spLocks noChangeArrowheads="1"/>
          </p:cNvSpPr>
          <p:nvPr/>
        </p:nvSpPr>
        <p:spPr bwMode="auto">
          <a:xfrm>
            <a:off x="7391400" y="6629400"/>
            <a:ext cx="1752600" cy="276999"/>
          </a:xfrm>
          <a:prstGeom prst="rect">
            <a:avLst/>
          </a:prstGeom>
          <a:noFill/>
          <a:ln w="9525">
            <a:noFill/>
            <a:miter lim="800000"/>
            <a:headEnd/>
            <a:tailEnd/>
          </a:ln>
        </p:spPr>
        <p:txBody>
          <a:bodyPr wrap="square">
            <a:spAutoFit/>
          </a:bodyPr>
          <a:lstStyle/>
          <a:p>
            <a:r>
              <a:rPr lang="en-US" altLang="en-US" sz="1200" dirty="0">
                <a:solidFill>
                  <a:srgbClr val="000000"/>
                </a:solidFill>
                <a:latin typeface="Calibri" pitchFamily="34" charset="0"/>
                <a:ea typeface="ヒラギノ角ゴ Pro W3" charset="-128"/>
              </a:rPr>
              <a:t>EGL/CYCLE/Jun/2017/24</a:t>
            </a:r>
            <a:r>
              <a:rPr lang="en-US" altLang="en-US" sz="1200" dirty="0">
                <a:ea typeface="ヒラギノ角ゴ Pro W3" charset="-128"/>
              </a:rPr>
              <a:t> </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1"/>
          <p:cNvSpPr>
            <a:spLocks noChangeArrowheads="1"/>
          </p:cNvSpPr>
          <p:nvPr/>
        </p:nvSpPr>
        <p:spPr bwMode="auto">
          <a:xfrm>
            <a:off x="7391400" y="6629400"/>
            <a:ext cx="1752600" cy="276999"/>
          </a:xfrm>
          <a:prstGeom prst="rect">
            <a:avLst/>
          </a:prstGeom>
          <a:noFill/>
          <a:ln w="9525">
            <a:noFill/>
            <a:miter lim="800000"/>
            <a:headEnd/>
            <a:tailEnd/>
          </a:ln>
        </p:spPr>
        <p:txBody>
          <a:bodyPr wrap="square">
            <a:spAutoFit/>
          </a:bodyPr>
          <a:lstStyle/>
          <a:p>
            <a:r>
              <a:rPr lang="en-US" altLang="en-US" sz="1200" dirty="0">
                <a:solidFill>
                  <a:srgbClr val="000000"/>
                </a:solidFill>
                <a:latin typeface="Calibri" pitchFamily="34" charset="0"/>
                <a:ea typeface="ヒラギノ角ゴ Pro W3" charset="-128"/>
              </a:rPr>
              <a:t>EGL/CYCLE/Jun/2017/24</a:t>
            </a:r>
            <a:r>
              <a:rPr lang="en-US" altLang="en-US" sz="1200" dirty="0">
                <a:ea typeface="ヒラギノ角ゴ Pro W3" charset="-128"/>
              </a:rPr>
              <a:t> </a:t>
            </a:r>
          </a:p>
        </p:txBody>
      </p:sp>
      <p:sp>
        <p:nvSpPr>
          <p:cNvPr id="6" name="Title 2"/>
          <p:cNvSpPr txBox="1">
            <a:spLocks/>
          </p:cNvSpPr>
          <p:nvPr/>
        </p:nvSpPr>
        <p:spPr>
          <a:xfrm>
            <a:off x="685800" y="1676400"/>
            <a:ext cx="7772400" cy="75247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000" b="1" i="0" u="none" strike="noStrike" kern="1200" cap="none" spc="0" normalizeH="0" baseline="0" noProof="0" smtClean="0">
                <a:ln>
                  <a:noFill/>
                </a:ln>
                <a:solidFill>
                  <a:schemeClr val="bg1"/>
                </a:solidFill>
                <a:effectLst/>
                <a:uLnTx/>
                <a:uFillTx/>
                <a:latin typeface="+mj-lt"/>
                <a:ea typeface="ヒラギノ角ゴ Pro W3"/>
                <a:cs typeface="DIN-Bold" pitchFamily="34" charset="0"/>
              </a:rPr>
              <a:t>Hyperglycemia Upon Admission</a:t>
            </a:r>
            <a:endParaRPr kumimoji="0" lang="en-US" altLang="en-US" sz="4000" b="1" i="0" u="none" strike="noStrike" kern="1200" cap="none" spc="0" normalizeH="0" baseline="0" noProof="0" dirty="0" smtClean="0">
              <a:ln>
                <a:noFill/>
              </a:ln>
              <a:solidFill>
                <a:schemeClr val="bg1"/>
              </a:solidFill>
              <a:effectLst/>
              <a:uLnTx/>
              <a:uFillTx/>
              <a:latin typeface="+mj-lt"/>
              <a:ea typeface="ヒラギノ角ゴ Pro W3"/>
              <a:cs typeface="DIN-Bold" pitchFamily="34" charset="0"/>
            </a:endParaRPr>
          </a:p>
        </p:txBody>
      </p:sp>
      <p:sp>
        <p:nvSpPr>
          <p:cNvPr id="8" name="Subtitle 5"/>
          <p:cNvSpPr txBox="1">
            <a:spLocks/>
          </p:cNvSpPr>
          <p:nvPr/>
        </p:nvSpPr>
        <p:spPr>
          <a:xfrm>
            <a:off x="1031081" y="3886200"/>
            <a:ext cx="7081838" cy="455613"/>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altLang="en-US" sz="3200" b="0" i="0" u="none" strike="noStrike" kern="1200" cap="none" spc="0" normalizeH="0" baseline="0" noProof="0" smtClean="0">
                <a:ln>
                  <a:noFill/>
                </a:ln>
                <a:solidFill>
                  <a:srgbClr val="C00000"/>
                </a:solidFill>
                <a:effectLst/>
                <a:uLnTx/>
                <a:uFillTx/>
                <a:latin typeface="+mn-lt"/>
                <a:ea typeface="ヒラギノ角ゴ Pro W3" charset="-128"/>
                <a:cs typeface="DIN-Regular" pitchFamily="34" charset="0"/>
              </a:rPr>
              <a:t>Medications to Control the Glucose Level</a:t>
            </a:r>
          </a:p>
          <a:p>
            <a:pPr marL="457200" marR="0" lvl="1" indent="0" algn="l" defTabSz="914400" rtl="0" eaLnBrk="1" fontAlgn="auto" latinLnBrk="0" hangingPunct="1">
              <a:lnSpc>
                <a:spcPct val="100000"/>
              </a:lnSpc>
              <a:spcBef>
                <a:spcPct val="20000"/>
              </a:spcBef>
              <a:spcAft>
                <a:spcPts val="0"/>
              </a:spcAft>
              <a:buClrTx/>
              <a:buSzTx/>
              <a:tabLst/>
              <a:defRPr/>
            </a:pPr>
            <a:endParaRPr kumimoji="0" lang="en-US" altLang="en-US" sz="3200" b="0" i="0" u="none" strike="noStrike" kern="1200" cap="none" spc="0" normalizeH="0" baseline="0" noProof="0" dirty="0" smtClean="0">
              <a:ln>
                <a:noFill/>
              </a:ln>
              <a:solidFill>
                <a:srgbClr val="C00000"/>
              </a:solidFill>
              <a:effectLst/>
              <a:uLnTx/>
              <a:uFillTx/>
              <a:latin typeface="+mn-lt"/>
              <a:ea typeface="ヒラギノ角ゴ Pro W3" charset="-128"/>
              <a:cs typeface="DIN-Regular"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normAutofit/>
          </a:bodyPr>
          <a:lstStyle/>
          <a:p>
            <a:r>
              <a:rPr lang="en-US" altLang="en-US" sz="3600" dirty="0" smtClean="0">
                <a:ea typeface="ヒラギノ角ゴ Pro W3" charset="-128"/>
                <a:cs typeface="DIN-Bold" pitchFamily="34" charset="0"/>
              </a:rPr>
              <a:t>Anti-hyperglycemic Agents: Targets</a:t>
            </a:r>
            <a:endParaRPr lang="en-GB" altLang="en-US" sz="3600" baseline="30000" dirty="0" smtClean="0">
              <a:ea typeface="ヒラギノ角ゴ Pro W3" charset="-128"/>
              <a:cs typeface="DIN-Bold" pitchFamily="34" charset="0"/>
            </a:endParaRPr>
          </a:p>
        </p:txBody>
      </p:sp>
      <p:sp>
        <p:nvSpPr>
          <p:cNvPr id="50179" name="Footer Placeholder 1"/>
          <p:cNvSpPr>
            <a:spLocks noGrp="1"/>
          </p:cNvSpPr>
          <p:nvPr>
            <p:ph type="ftr" sz="quarter" idx="4294967295"/>
          </p:nvPr>
        </p:nvSpPr>
        <p:spPr bwMode="auto">
          <a:xfrm>
            <a:off x="-11113" y="6518275"/>
            <a:ext cx="4240213" cy="357188"/>
          </a:xfrm>
          <a:prstGeom prst="rect">
            <a:avLst/>
          </a:prstGeom>
          <a:noFill/>
          <a:ln>
            <a:miter lim="800000"/>
            <a:headEnd/>
            <a:tailEnd/>
          </a:ln>
        </p:spPr>
        <p:txBody>
          <a:bodyPr/>
          <a:lstStyle/>
          <a:p>
            <a:pPr marL="228600" indent="-228600" eaLnBrk="1" hangingPunct="1">
              <a:lnSpc>
                <a:spcPct val="90000"/>
              </a:lnSpc>
              <a:buFont typeface="Arial" pitchFamily="34" charset="0"/>
              <a:buAutoNum type="arabicPeriod"/>
            </a:pPr>
            <a:r>
              <a:rPr lang="en-GB" altLang="en-US" sz="1000" dirty="0" err="1">
                <a:latin typeface="Arial Narrow" pitchFamily="34" charset="0"/>
                <a:ea typeface="ヒラギノ角ゴ Pro W3" charset="-128"/>
              </a:rPr>
              <a:t>DeFronzo</a:t>
            </a:r>
            <a:r>
              <a:rPr lang="en-GB" altLang="en-US" sz="1000" dirty="0">
                <a:latin typeface="Arial Narrow" pitchFamily="34" charset="0"/>
                <a:ea typeface="ヒラギノ角ゴ Pro W3" charset="-128"/>
              </a:rPr>
              <a:t> RA. </a:t>
            </a:r>
            <a:r>
              <a:rPr lang="en-GB" altLang="en-US" sz="1000" i="1" dirty="0">
                <a:latin typeface="Arial Narrow" pitchFamily="34" charset="0"/>
                <a:ea typeface="ヒラギノ角ゴ Pro W3" charset="-128"/>
              </a:rPr>
              <a:t>Diabetes</a:t>
            </a:r>
            <a:r>
              <a:rPr lang="en-GB" altLang="en-US" sz="1000" dirty="0">
                <a:latin typeface="Arial Narrow" pitchFamily="34" charset="0"/>
                <a:ea typeface="ヒラギノ角ゴ Pro W3" charset="-128"/>
              </a:rPr>
              <a:t> 2009;58:773-95</a:t>
            </a:r>
          </a:p>
          <a:p>
            <a:pPr marL="228600" indent="-228600" eaLnBrk="1" hangingPunct="1">
              <a:lnSpc>
                <a:spcPct val="90000"/>
              </a:lnSpc>
              <a:buFont typeface="Arial" pitchFamily="34" charset="0"/>
              <a:buAutoNum type="arabicPeriod"/>
            </a:pPr>
            <a:r>
              <a:rPr lang="en-US" altLang="en-US" sz="1000" dirty="0">
                <a:latin typeface="Arial Narrow" pitchFamily="34" charset="0"/>
                <a:ea typeface="ヒラギノ角ゴ Pro W3" charset="-128"/>
              </a:rPr>
              <a:t>American Diabetes Association. </a:t>
            </a:r>
            <a:r>
              <a:rPr lang="en-US" altLang="en-US" sz="1000" i="1" dirty="0">
                <a:latin typeface="Arial Narrow" pitchFamily="34" charset="0"/>
                <a:ea typeface="ヒラギノ角ゴ Pro W3" charset="-128"/>
              </a:rPr>
              <a:t>Diabetes Care </a:t>
            </a:r>
            <a:r>
              <a:rPr lang="en-US" altLang="en-US" sz="1000" dirty="0">
                <a:latin typeface="Arial Narrow" pitchFamily="34" charset="0"/>
                <a:ea typeface="ヒラギノ角ゴ Pro W3" charset="-128"/>
              </a:rPr>
              <a:t>2016;39:S13-22</a:t>
            </a:r>
          </a:p>
        </p:txBody>
      </p:sp>
      <p:grpSp>
        <p:nvGrpSpPr>
          <p:cNvPr id="2" name="Group 18"/>
          <p:cNvGrpSpPr>
            <a:grpSpLocks/>
          </p:cNvGrpSpPr>
          <p:nvPr/>
        </p:nvGrpSpPr>
        <p:grpSpPr bwMode="auto">
          <a:xfrm>
            <a:off x="0" y="1450975"/>
            <a:ext cx="8985858" cy="4869499"/>
            <a:chOff x="0" y="1449896"/>
            <a:chExt cx="8985069" cy="5047548"/>
          </a:xfrm>
        </p:grpSpPr>
        <p:pic>
          <p:nvPicPr>
            <p:cNvPr id="50182" name="Picture 45"/>
            <p:cNvPicPr>
              <a:picLocks noChangeAspect="1"/>
            </p:cNvPicPr>
            <p:nvPr/>
          </p:nvPicPr>
          <p:blipFill>
            <a:blip r:embed="rId3"/>
            <a:srcRect/>
            <a:stretch>
              <a:fillRect/>
            </a:stretch>
          </p:blipFill>
          <p:spPr bwMode="auto">
            <a:xfrm>
              <a:off x="1398068" y="5072082"/>
              <a:ext cx="1695450" cy="1009650"/>
            </a:xfrm>
            <a:prstGeom prst="rect">
              <a:avLst/>
            </a:prstGeom>
            <a:noFill/>
            <a:ln w="9525">
              <a:noFill/>
              <a:miter lim="800000"/>
              <a:headEnd/>
              <a:tailEnd/>
            </a:ln>
          </p:spPr>
        </p:pic>
        <p:pic>
          <p:nvPicPr>
            <p:cNvPr id="50183" name="Picture 43"/>
            <p:cNvPicPr>
              <a:picLocks noChangeAspect="1"/>
            </p:cNvPicPr>
            <p:nvPr/>
          </p:nvPicPr>
          <p:blipFill>
            <a:blip r:embed="rId4"/>
            <a:srcRect/>
            <a:stretch>
              <a:fillRect/>
            </a:stretch>
          </p:blipFill>
          <p:spPr bwMode="auto">
            <a:xfrm rot="-1320000">
              <a:off x="3514078" y="5228413"/>
              <a:ext cx="1695450" cy="1009650"/>
            </a:xfrm>
            <a:prstGeom prst="rect">
              <a:avLst/>
            </a:prstGeom>
            <a:noFill/>
            <a:ln w="9525">
              <a:noFill/>
              <a:miter lim="800000"/>
              <a:headEnd/>
              <a:tailEnd/>
            </a:ln>
          </p:spPr>
        </p:pic>
        <p:pic>
          <p:nvPicPr>
            <p:cNvPr id="50184" name="Picture 48"/>
            <p:cNvPicPr>
              <a:picLocks noChangeAspect="1"/>
            </p:cNvPicPr>
            <p:nvPr/>
          </p:nvPicPr>
          <p:blipFill>
            <a:blip r:embed="rId5"/>
            <a:srcRect/>
            <a:stretch>
              <a:fillRect/>
            </a:stretch>
          </p:blipFill>
          <p:spPr bwMode="auto">
            <a:xfrm>
              <a:off x="1974341" y="1807210"/>
              <a:ext cx="1378459" cy="1192599"/>
            </a:xfrm>
            <a:prstGeom prst="rect">
              <a:avLst/>
            </a:prstGeom>
            <a:noFill/>
            <a:ln w="9525">
              <a:noFill/>
              <a:miter lim="800000"/>
              <a:headEnd/>
              <a:tailEnd/>
            </a:ln>
          </p:spPr>
        </p:pic>
        <p:pic>
          <p:nvPicPr>
            <p:cNvPr id="50185" name="Picture 38"/>
            <p:cNvPicPr>
              <a:picLocks noChangeAspect="1" noChangeArrowheads="1"/>
            </p:cNvPicPr>
            <p:nvPr/>
          </p:nvPicPr>
          <p:blipFill>
            <a:blip r:embed="rId6"/>
            <a:srcRect/>
            <a:stretch>
              <a:fillRect/>
            </a:stretch>
          </p:blipFill>
          <p:spPr bwMode="auto">
            <a:xfrm>
              <a:off x="4086850" y="1865445"/>
              <a:ext cx="1114425" cy="923925"/>
            </a:xfrm>
            <a:prstGeom prst="rect">
              <a:avLst/>
            </a:prstGeom>
            <a:noFill/>
            <a:ln w="9525">
              <a:noFill/>
              <a:miter lim="800000"/>
              <a:headEnd/>
              <a:tailEnd/>
            </a:ln>
          </p:spPr>
        </p:pic>
        <p:pic>
          <p:nvPicPr>
            <p:cNvPr id="11" name="Picture 1"/>
            <p:cNvPicPr>
              <a:picLocks noChangeAspect="1"/>
            </p:cNvPicPr>
            <p:nvPr/>
          </p:nvPicPr>
          <p:blipFill rotWithShape="1">
            <a:blip r:embed="rId7">
              <a:extLst>
                <a:ext uri="{28A0092B-C50C-407E-A947-70E740481C1C}">
                  <a14:useLocalDpi xmlns:a14="http://schemas.microsoft.com/office/drawing/2010/main" val="0"/>
                </a:ext>
              </a:extLst>
            </a:blip>
            <a:srcRect l="4400" t="50000" r="79775" b="37584"/>
            <a:stretch/>
          </p:blipFill>
          <p:spPr bwMode="auto">
            <a:xfrm>
              <a:off x="1335421" y="3780863"/>
              <a:ext cx="874379" cy="615516"/>
            </a:xfrm>
            <a:prstGeom prst="snip1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7" name="Picture 1"/>
            <p:cNvPicPr>
              <a:picLocks noChangeAspect="1"/>
            </p:cNvPicPr>
            <p:nvPr/>
          </p:nvPicPr>
          <p:blipFill>
            <a:blip r:embed="rId7"/>
            <a:srcRect l="84064" t="50000" r="6313" b="28905"/>
            <a:stretch>
              <a:fillRect/>
            </a:stretch>
          </p:blipFill>
          <p:spPr bwMode="auto">
            <a:xfrm>
              <a:off x="7148144" y="3335626"/>
              <a:ext cx="700456" cy="1175438"/>
            </a:xfrm>
            <a:prstGeom prst="rect">
              <a:avLst/>
            </a:prstGeom>
            <a:noFill/>
            <a:ln w="9525">
              <a:noFill/>
              <a:miter lim="800000"/>
              <a:headEnd/>
              <a:tailEnd/>
            </a:ln>
          </p:spPr>
        </p:pic>
        <p:pic>
          <p:nvPicPr>
            <p:cNvPr id="50188" name="Picture 42"/>
            <p:cNvPicPr>
              <a:picLocks noChangeAspect="1"/>
            </p:cNvPicPr>
            <p:nvPr/>
          </p:nvPicPr>
          <p:blipFill>
            <a:blip r:embed="rId8"/>
            <a:srcRect/>
            <a:stretch>
              <a:fillRect/>
            </a:stretch>
          </p:blipFill>
          <p:spPr bwMode="auto">
            <a:xfrm>
              <a:off x="6000750" y="1905000"/>
              <a:ext cx="1695450" cy="1362075"/>
            </a:xfrm>
            <a:prstGeom prst="rect">
              <a:avLst/>
            </a:prstGeom>
            <a:noFill/>
            <a:ln w="9525">
              <a:noFill/>
              <a:miter lim="800000"/>
              <a:headEnd/>
              <a:tailEnd/>
            </a:ln>
          </p:spPr>
        </p:pic>
        <p:sp>
          <p:nvSpPr>
            <p:cNvPr id="50189" name="TextBox 1"/>
            <p:cNvSpPr txBox="1">
              <a:spLocks noChangeArrowheads="1"/>
            </p:cNvSpPr>
            <p:nvPr/>
          </p:nvSpPr>
          <p:spPr bwMode="auto">
            <a:xfrm>
              <a:off x="3854211" y="1449896"/>
              <a:ext cx="1722693" cy="606157"/>
            </a:xfrm>
            <a:prstGeom prst="rect">
              <a:avLst/>
            </a:prstGeom>
            <a:noFill/>
            <a:ln w="9525">
              <a:noFill/>
              <a:miter lim="800000"/>
              <a:headEnd/>
              <a:tailEnd/>
            </a:ln>
          </p:spPr>
          <p:txBody>
            <a:bodyPr wrap="none">
              <a:spAutoFit/>
            </a:bodyPr>
            <a:lstStyle/>
            <a:p>
              <a:pPr algn="ctr" eaLnBrk="1" hangingPunct="1"/>
              <a:r>
                <a:rPr lang="en-US" altLang="en-US" sz="1600" b="1">
                  <a:ea typeface="ヒラギノ角ゴ Pro W3" charset="-128"/>
                </a:rPr>
                <a:t>Neurotransmitter </a:t>
              </a:r>
              <a:br>
                <a:rPr lang="en-US" altLang="en-US" sz="1600" b="1">
                  <a:ea typeface="ヒラギノ角ゴ Pro W3" charset="-128"/>
                </a:rPr>
              </a:br>
              <a:r>
                <a:rPr lang="en-US" altLang="en-US" sz="1600" b="1">
                  <a:ea typeface="ヒラギノ角ゴ Pro W3" charset="-128"/>
                </a:rPr>
                <a:t>dysfunction</a:t>
              </a:r>
            </a:p>
          </p:txBody>
        </p:sp>
        <p:sp>
          <p:nvSpPr>
            <p:cNvPr id="50190" name="TextBox 13"/>
            <p:cNvSpPr txBox="1">
              <a:spLocks noChangeArrowheads="1"/>
            </p:cNvSpPr>
            <p:nvPr/>
          </p:nvSpPr>
          <p:spPr bwMode="auto">
            <a:xfrm>
              <a:off x="596743" y="1749958"/>
              <a:ext cx="1811234" cy="606157"/>
            </a:xfrm>
            <a:prstGeom prst="rect">
              <a:avLst/>
            </a:prstGeom>
            <a:noFill/>
            <a:ln w="9525">
              <a:noFill/>
              <a:miter lim="800000"/>
              <a:headEnd/>
              <a:tailEnd/>
            </a:ln>
          </p:spPr>
          <p:txBody>
            <a:bodyPr wrap="none">
              <a:spAutoFit/>
            </a:bodyPr>
            <a:lstStyle/>
            <a:p>
              <a:pPr algn="ctr" eaLnBrk="1" hangingPunct="1"/>
              <a:r>
                <a:rPr lang="en-US" altLang="en-US" sz="1600" b="1" dirty="0">
                  <a:ea typeface="ヒラギノ角ゴ Pro W3" charset="-128"/>
                </a:rPr>
                <a:t>Increased hepatic </a:t>
              </a:r>
              <a:br>
                <a:rPr lang="en-US" altLang="en-US" sz="1600" b="1" dirty="0">
                  <a:ea typeface="ヒラギノ角ゴ Pro W3" charset="-128"/>
                </a:rPr>
              </a:br>
              <a:r>
                <a:rPr lang="en-US" altLang="en-US" sz="1600" b="1" dirty="0">
                  <a:ea typeface="ヒラギノ角ゴ Pro W3" charset="-128"/>
                </a:rPr>
                <a:t>glucose production</a:t>
              </a:r>
            </a:p>
          </p:txBody>
        </p:sp>
        <p:sp>
          <p:nvSpPr>
            <p:cNvPr id="50191" name="TextBox 14"/>
            <p:cNvSpPr txBox="1">
              <a:spLocks noChangeArrowheads="1"/>
            </p:cNvSpPr>
            <p:nvPr/>
          </p:nvSpPr>
          <p:spPr bwMode="auto">
            <a:xfrm>
              <a:off x="0" y="3302147"/>
              <a:ext cx="1860538" cy="606157"/>
            </a:xfrm>
            <a:prstGeom prst="rect">
              <a:avLst/>
            </a:prstGeom>
            <a:noFill/>
            <a:ln w="9525">
              <a:noFill/>
              <a:miter lim="800000"/>
              <a:headEnd/>
              <a:tailEnd/>
            </a:ln>
          </p:spPr>
          <p:txBody>
            <a:bodyPr wrap="none">
              <a:spAutoFit/>
            </a:bodyPr>
            <a:lstStyle/>
            <a:p>
              <a:pPr algn="ctr" eaLnBrk="1" hangingPunct="1"/>
              <a:r>
                <a:rPr lang="en-US" altLang="en-US" sz="1600" b="1">
                  <a:ea typeface="ヒラギノ角ゴ Pro W3" charset="-128"/>
                </a:rPr>
                <a:t>Increased glucagon </a:t>
              </a:r>
              <a:br>
                <a:rPr lang="en-US" altLang="en-US" sz="1600" b="1">
                  <a:ea typeface="ヒラギノ角ゴ Pro W3" charset="-128"/>
                </a:rPr>
              </a:br>
              <a:r>
                <a:rPr lang="en-US" altLang="en-US" sz="1600" b="1">
                  <a:ea typeface="ヒラギノ角ゴ Pro W3" charset="-128"/>
                </a:rPr>
                <a:t>secretion</a:t>
              </a:r>
            </a:p>
          </p:txBody>
        </p:sp>
        <p:sp>
          <p:nvSpPr>
            <p:cNvPr id="50192" name="TextBox 15"/>
            <p:cNvSpPr txBox="1">
              <a:spLocks noChangeArrowheads="1"/>
            </p:cNvSpPr>
            <p:nvPr/>
          </p:nvSpPr>
          <p:spPr bwMode="auto">
            <a:xfrm>
              <a:off x="90067" y="5699259"/>
              <a:ext cx="1729103" cy="606157"/>
            </a:xfrm>
            <a:prstGeom prst="rect">
              <a:avLst/>
            </a:prstGeom>
            <a:noFill/>
            <a:ln w="9525">
              <a:noFill/>
              <a:miter lim="800000"/>
              <a:headEnd/>
              <a:tailEnd/>
            </a:ln>
          </p:spPr>
          <p:txBody>
            <a:bodyPr wrap="none">
              <a:spAutoFit/>
            </a:bodyPr>
            <a:lstStyle/>
            <a:p>
              <a:pPr algn="ctr" eaLnBrk="1" hangingPunct="1"/>
              <a:r>
                <a:rPr lang="en-US" altLang="en-US" sz="1600" b="1">
                  <a:ea typeface="ヒラギノ角ゴ Pro W3" charset="-128"/>
                </a:rPr>
                <a:t>Decreased insulin </a:t>
              </a:r>
              <a:br>
                <a:rPr lang="en-US" altLang="en-US" sz="1600" b="1">
                  <a:ea typeface="ヒラギノ角ゴ Pro W3" charset="-128"/>
                </a:rPr>
              </a:br>
              <a:r>
                <a:rPr lang="en-US" altLang="en-US" sz="1600" b="1">
                  <a:ea typeface="ヒラギノ角ゴ Pro W3" charset="-128"/>
                </a:rPr>
                <a:t>secretion</a:t>
              </a:r>
            </a:p>
          </p:txBody>
        </p:sp>
        <p:sp>
          <p:nvSpPr>
            <p:cNvPr id="50193" name="TextBox 16"/>
            <p:cNvSpPr txBox="1">
              <a:spLocks noChangeArrowheads="1"/>
            </p:cNvSpPr>
            <p:nvPr/>
          </p:nvSpPr>
          <p:spPr bwMode="auto">
            <a:xfrm>
              <a:off x="4237405" y="5891287"/>
              <a:ext cx="1805015" cy="606157"/>
            </a:xfrm>
            <a:prstGeom prst="rect">
              <a:avLst/>
            </a:prstGeom>
            <a:noFill/>
            <a:ln w="9525">
              <a:noFill/>
              <a:miter lim="800000"/>
              <a:headEnd/>
              <a:tailEnd/>
            </a:ln>
          </p:spPr>
          <p:txBody>
            <a:bodyPr wrap="none">
              <a:spAutoFit/>
            </a:bodyPr>
            <a:lstStyle/>
            <a:p>
              <a:pPr algn="ctr" eaLnBrk="1" hangingPunct="1"/>
              <a:r>
                <a:rPr lang="en-US" altLang="en-US" sz="1600" b="1">
                  <a:ea typeface="ヒラギノ角ゴ Pro W3" charset="-128"/>
                </a:rPr>
                <a:t>Decreased glucose </a:t>
              </a:r>
              <a:br>
                <a:rPr lang="en-US" altLang="en-US" sz="1600" b="1">
                  <a:ea typeface="ヒラギノ角ゴ Pro W3" charset="-128"/>
                </a:rPr>
              </a:br>
              <a:r>
                <a:rPr lang="en-US" altLang="en-US" sz="1600" b="1">
                  <a:ea typeface="ヒラギノ角ゴ Pro W3" charset="-128"/>
                </a:rPr>
                <a:t>uptake</a:t>
              </a:r>
            </a:p>
          </p:txBody>
        </p:sp>
        <p:pic>
          <p:nvPicPr>
            <p:cNvPr id="50194" name="Picture 44"/>
            <p:cNvPicPr>
              <a:picLocks noChangeAspect="1"/>
            </p:cNvPicPr>
            <p:nvPr/>
          </p:nvPicPr>
          <p:blipFill>
            <a:blip r:embed="rId9"/>
            <a:srcRect/>
            <a:stretch>
              <a:fillRect/>
            </a:stretch>
          </p:blipFill>
          <p:spPr bwMode="auto">
            <a:xfrm>
              <a:off x="5943600" y="5007589"/>
              <a:ext cx="1695450" cy="1009650"/>
            </a:xfrm>
            <a:prstGeom prst="rect">
              <a:avLst/>
            </a:prstGeom>
            <a:noFill/>
            <a:ln w="9525">
              <a:noFill/>
              <a:miter lim="800000"/>
              <a:headEnd/>
              <a:tailEnd/>
            </a:ln>
          </p:spPr>
        </p:pic>
        <p:sp>
          <p:nvSpPr>
            <p:cNvPr id="50195" name="TextBox 21"/>
            <p:cNvSpPr txBox="1">
              <a:spLocks noChangeArrowheads="1"/>
            </p:cNvSpPr>
            <p:nvPr/>
          </p:nvSpPr>
          <p:spPr bwMode="auto">
            <a:xfrm>
              <a:off x="7163849" y="5319813"/>
              <a:ext cx="1052696" cy="606157"/>
            </a:xfrm>
            <a:prstGeom prst="rect">
              <a:avLst/>
            </a:prstGeom>
            <a:noFill/>
            <a:ln w="9525">
              <a:noFill/>
              <a:miter lim="800000"/>
              <a:headEnd/>
              <a:tailEnd/>
            </a:ln>
          </p:spPr>
          <p:txBody>
            <a:bodyPr wrap="none">
              <a:spAutoFit/>
            </a:bodyPr>
            <a:lstStyle/>
            <a:p>
              <a:pPr algn="ctr" eaLnBrk="1" hangingPunct="1"/>
              <a:r>
                <a:rPr lang="en-US" altLang="en-US" sz="1600" b="1">
                  <a:ea typeface="ヒラギノ角ゴ Pro W3" charset="-128"/>
                </a:rPr>
                <a:t>Increased </a:t>
              </a:r>
              <a:br>
                <a:rPr lang="en-US" altLang="en-US" sz="1600" b="1">
                  <a:ea typeface="ヒラギノ角ゴ Pro W3" charset="-128"/>
                </a:rPr>
              </a:br>
              <a:r>
                <a:rPr lang="en-US" altLang="en-US" sz="1600" b="1">
                  <a:ea typeface="ヒラギノ角ゴ Pro W3" charset="-128"/>
                </a:rPr>
                <a:t>lipolysis</a:t>
              </a:r>
            </a:p>
          </p:txBody>
        </p:sp>
        <p:sp>
          <p:nvSpPr>
            <p:cNvPr id="50196" name="TextBox 22"/>
            <p:cNvSpPr txBox="1">
              <a:spLocks noChangeArrowheads="1"/>
            </p:cNvSpPr>
            <p:nvPr/>
          </p:nvSpPr>
          <p:spPr bwMode="auto">
            <a:xfrm>
              <a:off x="7698611" y="3298685"/>
              <a:ext cx="1286458" cy="861382"/>
            </a:xfrm>
            <a:prstGeom prst="rect">
              <a:avLst/>
            </a:prstGeom>
            <a:noFill/>
            <a:ln w="9525">
              <a:noFill/>
              <a:miter lim="800000"/>
              <a:headEnd/>
              <a:tailEnd/>
            </a:ln>
          </p:spPr>
          <p:txBody>
            <a:bodyPr wrap="none">
              <a:spAutoFit/>
            </a:bodyPr>
            <a:lstStyle/>
            <a:p>
              <a:pPr algn="ctr" eaLnBrk="1" hangingPunct="1"/>
              <a:r>
                <a:rPr lang="en-US" altLang="en-US" sz="1600" b="1" dirty="0">
                  <a:ea typeface="ヒラギノ角ゴ Pro W3" charset="-128"/>
                </a:rPr>
                <a:t>Increased </a:t>
              </a:r>
              <a:br>
                <a:rPr lang="en-US" altLang="en-US" sz="1600" b="1" dirty="0">
                  <a:ea typeface="ヒラギノ角ゴ Pro W3" charset="-128"/>
                </a:rPr>
              </a:br>
              <a:r>
                <a:rPr lang="en-US" altLang="en-US" sz="1600" b="1" dirty="0">
                  <a:ea typeface="ヒラギノ角ゴ Pro W3" charset="-128"/>
                </a:rPr>
                <a:t>glucose </a:t>
              </a:r>
              <a:br>
                <a:rPr lang="en-US" altLang="en-US" sz="1600" b="1" dirty="0">
                  <a:ea typeface="ヒラギノ角ゴ Pro W3" charset="-128"/>
                </a:rPr>
              </a:br>
              <a:r>
                <a:rPr lang="en-US" altLang="en-US" sz="1600" b="1" dirty="0" err="1">
                  <a:ea typeface="ヒラギノ角ゴ Pro W3" charset="-128"/>
                </a:rPr>
                <a:t>reabsorption</a:t>
              </a:r>
              <a:endParaRPr lang="en-US" altLang="en-US" sz="1600" b="1" dirty="0">
                <a:ea typeface="ヒラギノ角ゴ Pro W3" charset="-128"/>
              </a:endParaRPr>
            </a:p>
          </p:txBody>
        </p:sp>
        <p:sp>
          <p:nvSpPr>
            <p:cNvPr id="50197" name="TextBox 23"/>
            <p:cNvSpPr txBox="1">
              <a:spLocks noChangeArrowheads="1"/>
            </p:cNvSpPr>
            <p:nvPr/>
          </p:nvSpPr>
          <p:spPr bwMode="auto">
            <a:xfrm>
              <a:off x="7413731" y="1727510"/>
              <a:ext cx="1369999" cy="606157"/>
            </a:xfrm>
            <a:prstGeom prst="rect">
              <a:avLst/>
            </a:prstGeom>
            <a:noFill/>
            <a:ln w="9525">
              <a:noFill/>
              <a:miter lim="800000"/>
              <a:headEnd/>
              <a:tailEnd/>
            </a:ln>
          </p:spPr>
          <p:txBody>
            <a:bodyPr wrap="none">
              <a:spAutoFit/>
            </a:bodyPr>
            <a:lstStyle/>
            <a:p>
              <a:pPr algn="ctr" eaLnBrk="1" hangingPunct="1"/>
              <a:r>
                <a:rPr lang="en-US" altLang="en-US" sz="1600" b="1">
                  <a:ea typeface="ヒラギノ角ゴ Pro W3" charset="-128"/>
                </a:rPr>
                <a:t>Decreased </a:t>
              </a:r>
              <a:br>
                <a:rPr lang="en-US" altLang="en-US" sz="1600" b="1">
                  <a:ea typeface="ヒラギノ角ゴ Pro W3" charset="-128"/>
                </a:rPr>
              </a:br>
              <a:r>
                <a:rPr lang="en-US" altLang="en-US" sz="1600" b="1">
                  <a:ea typeface="ヒラギノ角ゴ Pro W3" charset="-128"/>
                </a:rPr>
                <a:t>incretin effect</a:t>
              </a:r>
            </a:p>
          </p:txBody>
        </p:sp>
        <p:sp>
          <p:nvSpPr>
            <p:cNvPr id="25" name="Text Box 477"/>
            <p:cNvSpPr txBox="1">
              <a:spLocks noChangeArrowheads="1"/>
            </p:cNvSpPr>
            <p:nvPr/>
          </p:nvSpPr>
          <p:spPr bwMode="auto">
            <a:xfrm>
              <a:off x="5409725" y="2656081"/>
              <a:ext cx="993688" cy="350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a:spAutoFit/>
            </a:bodyPr>
            <a:lstStyle>
              <a:lvl1pPr>
                <a:defRPr>
                  <a:solidFill>
                    <a:schemeClr val="tx1"/>
                  </a:solidFill>
                  <a:latin typeface="Helvetica" charset="0"/>
                  <a:ea typeface="ＭＳ Ｐゴシック" charset="0"/>
                </a:defRPr>
              </a:lvl1pPr>
              <a:lvl2pPr marL="742950" indent="-285750">
                <a:defRPr>
                  <a:solidFill>
                    <a:schemeClr val="tx1"/>
                  </a:solidFill>
                  <a:latin typeface="Helvetica" charset="0"/>
                  <a:ea typeface="ＭＳ Ｐゴシック" charset="0"/>
                </a:defRPr>
              </a:lvl2pPr>
              <a:lvl3pPr marL="1143000" indent="-228600">
                <a:defRPr>
                  <a:solidFill>
                    <a:schemeClr val="tx1"/>
                  </a:solidFill>
                  <a:latin typeface="Helvetica" charset="0"/>
                  <a:ea typeface="ＭＳ Ｐゴシック" charset="0"/>
                </a:defRPr>
              </a:lvl3pPr>
              <a:lvl4pPr marL="1600200" indent="-228600">
                <a:defRPr>
                  <a:solidFill>
                    <a:schemeClr val="tx1"/>
                  </a:solidFill>
                  <a:latin typeface="Helvetica" charset="0"/>
                  <a:ea typeface="ＭＳ Ｐゴシック" charset="0"/>
                </a:defRPr>
              </a:lvl4pPr>
              <a:lvl5pPr marL="2057400" indent="-228600">
                <a:defRPr>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a:solidFill>
                    <a:schemeClr val="tx1"/>
                  </a:solidFill>
                  <a:latin typeface="Helvetica" charset="0"/>
                  <a:ea typeface="ＭＳ Ｐゴシック" charset="0"/>
                </a:defRPr>
              </a:lvl9pPr>
            </a:lstStyle>
            <a:p>
              <a:pPr algn="ctr" eaLnBrk="1" hangingPunct="1">
                <a:defRPr/>
              </a:pPr>
              <a:r>
                <a:rPr lang="en-US" sz="1600" b="1" dirty="0" smtClean="0">
                  <a:solidFill>
                    <a:srgbClr val="00B050"/>
                  </a:solidFill>
                  <a:latin typeface="+mn-lt"/>
                  <a:ea typeface="Wingdings"/>
                  <a:cs typeface="Wingdings"/>
                  <a:sym typeface="Wingdings"/>
                </a:rPr>
                <a:t>DPP-4i</a:t>
              </a:r>
            </a:p>
          </p:txBody>
        </p:sp>
        <p:grpSp>
          <p:nvGrpSpPr>
            <p:cNvPr id="4" name="Group 3"/>
            <p:cNvGrpSpPr>
              <a:grpSpLocks/>
            </p:cNvGrpSpPr>
            <p:nvPr/>
          </p:nvGrpSpPr>
          <p:grpSpPr bwMode="auto">
            <a:xfrm>
              <a:off x="3428699" y="3413032"/>
              <a:ext cx="2438186" cy="1230868"/>
              <a:chOff x="3581099" y="3413032"/>
              <a:chExt cx="2438186" cy="1230868"/>
            </a:xfrm>
          </p:grpSpPr>
          <p:sp>
            <p:nvSpPr>
              <p:cNvPr id="3" name="Oval 2"/>
              <p:cNvSpPr/>
              <p:nvPr/>
            </p:nvSpPr>
            <p:spPr>
              <a:xfrm>
                <a:off x="3581099" y="3413032"/>
                <a:ext cx="2438186" cy="1230868"/>
              </a:xfrm>
              <a:prstGeom prst="ellipse">
                <a:avLst/>
              </a:prstGeom>
              <a:solidFill>
                <a:srgbClr val="6B1B5C"/>
              </a:solidFill>
              <a:ln>
                <a:solidFill>
                  <a:srgbClr val="D52B1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en-US" altLang="en-US" sz="2000" dirty="0" smtClean="0">
                  <a:solidFill>
                    <a:srgbClr val="6B1B5C"/>
                  </a:solidFill>
                </a:endParaRPr>
              </a:p>
            </p:txBody>
          </p:sp>
          <p:sp>
            <p:nvSpPr>
              <p:cNvPr id="26" name="Text Box 477"/>
              <p:cNvSpPr txBox="1">
                <a:spLocks noChangeArrowheads="1"/>
              </p:cNvSpPr>
              <p:nvPr/>
            </p:nvSpPr>
            <p:spPr bwMode="auto">
              <a:xfrm>
                <a:off x="3733486" y="3796446"/>
                <a:ext cx="2133413" cy="47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a:spAutoFit/>
              </a:bodyPr>
              <a:lstStyle>
                <a:lvl1pPr>
                  <a:defRPr>
                    <a:solidFill>
                      <a:schemeClr val="tx1"/>
                    </a:solidFill>
                    <a:latin typeface="Helvetica" charset="0"/>
                    <a:ea typeface="ＭＳ Ｐゴシック" charset="0"/>
                  </a:defRPr>
                </a:lvl1pPr>
                <a:lvl2pPr marL="742950" indent="-285750">
                  <a:defRPr>
                    <a:solidFill>
                      <a:schemeClr val="tx1"/>
                    </a:solidFill>
                    <a:latin typeface="Helvetica" charset="0"/>
                    <a:ea typeface="ＭＳ Ｐゴシック" charset="0"/>
                  </a:defRPr>
                </a:lvl2pPr>
                <a:lvl3pPr marL="1143000" indent="-228600">
                  <a:defRPr>
                    <a:solidFill>
                      <a:schemeClr val="tx1"/>
                    </a:solidFill>
                    <a:latin typeface="Helvetica" charset="0"/>
                    <a:ea typeface="ＭＳ Ｐゴシック" charset="0"/>
                  </a:defRPr>
                </a:lvl3pPr>
                <a:lvl4pPr marL="1600200" indent="-228600">
                  <a:defRPr>
                    <a:solidFill>
                      <a:schemeClr val="tx1"/>
                    </a:solidFill>
                    <a:latin typeface="Helvetica" charset="0"/>
                    <a:ea typeface="ＭＳ Ｐゴシック" charset="0"/>
                  </a:defRPr>
                </a:lvl4pPr>
                <a:lvl5pPr marL="2057400" indent="-228600">
                  <a:defRPr>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a:solidFill>
                      <a:schemeClr val="tx1"/>
                    </a:solidFill>
                    <a:latin typeface="Helvetica" charset="0"/>
                    <a:ea typeface="ＭＳ Ｐゴシック" charset="0"/>
                  </a:defRPr>
                </a:lvl9pPr>
              </a:lstStyle>
              <a:p>
                <a:pPr algn="ctr" eaLnBrk="1" hangingPunct="1">
                  <a:defRPr/>
                </a:pPr>
                <a:r>
                  <a:rPr lang="en-US" sz="2400" b="1" dirty="0" smtClean="0">
                    <a:solidFill>
                      <a:schemeClr val="bg1"/>
                    </a:solidFill>
                    <a:latin typeface="+mn-lt"/>
                    <a:ea typeface="Wingdings"/>
                    <a:cs typeface="Wingdings"/>
                    <a:sym typeface="Wingdings"/>
                  </a:rPr>
                  <a:t>Hyperglycemia</a:t>
                </a:r>
              </a:p>
            </p:txBody>
          </p:sp>
        </p:grpSp>
        <p:cxnSp>
          <p:nvCxnSpPr>
            <p:cNvPr id="27" name="Curved Connector 26"/>
            <p:cNvCxnSpPr/>
            <p:nvPr/>
          </p:nvCxnSpPr>
          <p:spPr>
            <a:xfrm rot="16200000" flipH="1">
              <a:off x="4293999" y="2867609"/>
              <a:ext cx="707585" cy="228580"/>
            </a:xfrm>
            <a:prstGeom prst="curvedConnector3">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Curved Connector 31"/>
            <p:cNvCxnSpPr/>
            <p:nvPr/>
          </p:nvCxnSpPr>
          <p:spPr>
            <a:xfrm>
              <a:off x="3015985" y="2705448"/>
              <a:ext cx="804792" cy="594041"/>
            </a:xfrm>
            <a:prstGeom prst="curvedConnector3">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Curved Connector 33"/>
            <p:cNvCxnSpPr/>
            <p:nvPr/>
          </p:nvCxnSpPr>
          <p:spPr>
            <a:xfrm flipV="1">
              <a:off x="2438186" y="3814545"/>
              <a:ext cx="857175" cy="274806"/>
            </a:xfrm>
            <a:prstGeom prst="curvedConnector3">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Curved Connector 35"/>
            <p:cNvCxnSpPr/>
            <p:nvPr/>
          </p:nvCxnSpPr>
          <p:spPr>
            <a:xfrm flipV="1">
              <a:off x="2866773" y="4643900"/>
              <a:ext cx="866699" cy="671383"/>
            </a:xfrm>
            <a:prstGeom prst="curvedConnector3">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Curved Connector 48"/>
            <p:cNvCxnSpPr/>
            <p:nvPr/>
          </p:nvCxnSpPr>
          <p:spPr>
            <a:xfrm rot="5400000" flipH="1" flipV="1">
              <a:off x="4332096" y="4968971"/>
              <a:ext cx="707585" cy="228580"/>
            </a:xfrm>
            <a:prstGeom prst="curvedConnector3">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Curved Connector 49"/>
            <p:cNvCxnSpPr/>
            <p:nvPr/>
          </p:nvCxnSpPr>
          <p:spPr>
            <a:xfrm flipH="1" flipV="1">
              <a:off x="5792280" y="4609343"/>
              <a:ext cx="804791" cy="592396"/>
            </a:xfrm>
            <a:prstGeom prst="curvedConnector3">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Curved Connector 50"/>
            <p:cNvCxnSpPr/>
            <p:nvPr/>
          </p:nvCxnSpPr>
          <p:spPr>
            <a:xfrm flipH="1">
              <a:off x="6168484" y="3776697"/>
              <a:ext cx="857175" cy="273161"/>
            </a:xfrm>
            <a:prstGeom prst="curvedConnector3">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Curved Connector 51"/>
            <p:cNvCxnSpPr/>
            <p:nvPr/>
          </p:nvCxnSpPr>
          <p:spPr>
            <a:xfrm rot="10800000" flipV="1">
              <a:off x="5697038" y="2968735"/>
              <a:ext cx="720662" cy="546321"/>
            </a:xfrm>
            <a:prstGeom prst="curvedConnector3">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56" name="Text Box 477"/>
            <p:cNvSpPr txBox="1">
              <a:spLocks noChangeArrowheads="1"/>
            </p:cNvSpPr>
            <p:nvPr/>
          </p:nvSpPr>
          <p:spPr bwMode="auto">
            <a:xfrm>
              <a:off x="3242978" y="2432287"/>
              <a:ext cx="1371480" cy="350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a:spAutoFit/>
            </a:bodyPr>
            <a:lstStyle>
              <a:lvl1pPr>
                <a:defRPr>
                  <a:solidFill>
                    <a:schemeClr val="tx1"/>
                  </a:solidFill>
                  <a:latin typeface="Helvetica" charset="0"/>
                  <a:ea typeface="ＭＳ Ｐゴシック" charset="0"/>
                </a:defRPr>
              </a:lvl1pPr>
              <a:lvl2pPr marL="742950" indent="-285750">
                <a:defRPr>
                  <a:solidFill>
                    <a:schemeClr val="tx1"/>
                  </a:solidFill>
                  <a:latin typeface="Helvetica" charset="0"/>
                  <a:ea typeface="ＭＳ Ｐゴシック" charset="0"/>
                </a:defRPr>
              </a:lvl2pPr>
              <a:lvl3pPr marL="1143000" indent="-228600">
                <a:defRPr>
                  <a:solidFill>
                    <a:schemeClr val="tx1"/>
                  </a:solidFill>
                  <a:latin typeface="Helvetica" charset="0"/>
                  <a:ea typeface="ＭＳ Ｐゴシック" charset="0"/>
                </a:defRPr>
              </a:lvl3pPr>
              <a:lvl4pPr marL="1600200" indent="-228600">
                <a:defRPr>
                  <a:solidFill>
                    <a:schemeClr val="tx1"/>
                  </a:solidFill>
                  <a:latin typeface="Helvetica" charset="0"/>
                  <a:ea typeface="ＭＳ Ｐゴシック" charset="0"/>
                </a:defRPr>
              </a:lvl4pPr>
              <a:lvl5pPr marL="2057400" indent="-228600">
                <a:defRPr>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a:solidFill>
                    <a:schemeClr val="tx1"/>
                  </a:solidFill>
                  <a:latin typeface="Helvetica" charset="0"/>
                  <a:ea typeface="ＭＳ Ｐゴシック" charset="0"/>
                </a:defRPr>
              </a:lvl9pPr>
            </a:lstStyle>
            <a:p>
              <a:pPr eaLnBrk="1" hangingPunct="1">
                <a:defRPr/>
              </a:pPr>
              <a:r>
                <a:rPr lang="en-US" sz="1600" b="1" dirty="0" smtClean="0">
                  <a:solidFill>
                    <a:srgbClr val="00A1DE"/>
                  </a:solidFill>
                  <a:latin typeface="+mn-lt"/>
                  <a:ea typeface="Wingdings"/>
                  <a:cs typeface="Wingdings"/>
                  <a:sym typeface="Wingdings"/>
                </a:rPr>
                <a:t>GLP-1 RA ?</a:t>
              </a:r>
            </a:p>
          </p:txBody>
        </p:sp>
        <p:sp>
          <p:nvSpPr>
            <p:cNvPr id="50209" name="Text Box 477"/>
            <p:cNvSpPr txBox="1">
              <a:spLocks noChangeArrowheads="1"/>
            </p:cNvSpPr>
            <p:nvPr/>
          </p:nvSpPr>
          <p:spPr bwMode="auto">
            <a:xfrm>
              <a:off x="2133413" y="3087214"/>
              <a:ext cx="1222268" cy="350933"/>
            </a:xfrm>
            <a:prstGeom prst="rect">
              <a:avLst/>
            </a:prstGeom>
            <a:noFill/>
            <a:ln w="28575">
              <a:noFill/>
              <a:miter lim="800000"/>
              <a:headEnd/>
              <a:tailEnd type="none" w="med" len="lg"/>
            </a:ln>
          </p:spPr>
          <p:txBody>
            <a:bodyPr>
              <a:spAutoFit/>
            </a:bodyPr>
            <a:lstStyle/>
            <a:p>
              <a:pPr eaLnBrk="1" hangingPunct="1"/>
              <a:r>
                <a:rPr lang="en-US" altLang="en-US" sz="1050" b="1" dirty="0">
                  <a:solidFill>
                    <a:srgbClr val="7030A0"/>
                  </a:solidFill>
                  <a:latin typeface="Wingdings" pitchFamily="2" charset="2"/>
                  <a:ea typeface="ヒラギノ角ゴ Pro W3" charset="-128"/>
                  <a:cs typeface="DIN-Regular" pitchFamily="34" charset="0"/>
                  <a:sym typeface="Wingdings" pitchFamily="2" charset="2"/>
                </a:rPr>
                <a:t></a:t>
              </a:r>
              <a:r>
                <a:rPr lang="en-US" altLang="en-US" sz="1600" b="1" dirty="0">
                  <a:solidFill>
                    <a:srgbClr val="7030A0"/>
                  </a:solidFill>
                  <a:latin typeface="Helvetica" pitchFamily="34" charset="0"/>
                  <a:ea typeface="MS PGothic" pitchFamily="34" charset="-128"/>
                  <a:cs typeface="DIN-Regular" pitchFamily="34" charset="0"/>
                </a:rPr>
                <a:t>TZD</a:t>
              </a:r>
              <a:endParaRPr lang="en-US" altLang="en-US" sz="1600" b="1" dirty="0">
                <a:solidFill>
                  <a:srgbClr val="7030A0"/>
                </a:solidFill>
                <a:latin typeface="Helvetica" pitchFamily="34" charset="0"/>
                <a:ea typeface="MS PGothic" pitchFamily="34" charset="-128"/>
                <a:cs typeface="DIN-Regular" pitchFamily="34" charset="0"/>
                <a:sym typeface="Symbol" pitchFamily="18" charset="2"/>
              </a:endParaRPr>
            </a:p>
          </p:txBody>
        </p:sp>
        <p:sp>
          <p:nvSpPr>
            <p:cNvPr id="58" name="Text Box 477"/>
            <p:cNvSpPr txBox="1">
              <a:spLocks noChangeArrowheads="1"/>
            </p:cNvSpPr>
            <p:nvPr/>
          </p:nvSpPr>
          <p:spPr bwMode="auto">
            <a:xfrm>
              <a:off x="2027060" y="4201248"/>
              <a:ext cx="1268301" cy="350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a:spAutoFit/>
            </a:bodyPr>
            <a:lstStyle>
              <a:lvl1pPr>
                <a:defRPr>
                  <a:solidFill>
                    <a:schemeClr val="tx1"/>
                  </a:solidFill>
                  <a:latin typeface="Helvetica" charset="0"/>
                  <a:ea typeface="ＭＳ Ｐゴシック" charset="0"/>
                </a:defRPr>
              </a:lvl1pPr>
              <a:lvl2pPr marL="742950" indent="-285750">
                <a:defRPr>
                  <a:solidFill>
                    <a:schemeClr val="tx1"/>
                  </a:solidFill>
                  <a:latin typeface="Helvetica" charset="0"/>
                  <a:ea typeface="ＭＳ Ｐゴシック" charset="0"/>
                </a:defRPr>
              </a:lvl2pPr>
              <a:lvl3pPr marL="1143000" indent="-228600">
                <a:defRPr>
                  <a:solidFill>
                    <a:schemeClr val="tx1"/>
                  </a:solidFill>
                  <a:latin typeface="Helvetica" charset="0"/>
                  <a:ea typeface="ＭＳ Ｐゴシック" charset="0"/>
                </a:defRPr>
              </a:lvl3pPr>
              <a:lvl4pPr marL="1600200" indent="-228600">
                <a:defRPr>
                  <a:solidFill>
                    <a:schemeClr val="tx1"/>
                  </a:solidFill>
                  <a:latin typeface="Helvetica" charset="0"/>
                  <a:ea typeface="ＭＳ Ｐゴシック" charset="0"/>
                </a:defRPr>
              </a:lvl4pPr>
              <a:lvl5pPr marL="2057400" indent="-228600">
                <a:defRPr>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a:solidFill>
                    <a:schemeClr val="tx1"/>
                  </a:solidFill>
                  <a:latin typeface="Helvetica" charset="0"/>
                  <a:ea typeface="ＭＳ Ｐゴシック" charset="0"/>
                </a:defRPr>
              </a:lvl9pPr>
            </a:lstStyle>
            <a:p>
              <a:pPr eaLnBrk="1" hangingPunct="1">
                <a:defRPr/>
              </a:pPr>
              <a:r>
                <a:rPr lang="en-US" sz="1600" b="1" dirty="0">
                  <a:solidFill>
                    <a:srgbClr val="00A1DE"/>
                  </a:solidFill>
                  <a:latin typeface="+mn-lt"/>
                  <a:ea typeface="Wingdings"/>
                  <a:cs typeface="Wingdings"/>
                  <a:sym typeface="Wingdings"/>
                </a:rPr>
                <a:t></a:t>
              </a:r>
              <a:r>
                <a:rPr lang="en-US" sz="1600" b="1" dirty="0" smtClean="0">
                  <a:solidFill>
                    <a:srgbClr val="00A1DE"/>
                  </a:solidFill>
                  <a:latin typeface="+mn-lt"/>
                  <a:ea typeface="Wingdings"/>
                  <a:cs typeface="Wingdings"/>
                  <a:sym typeface="Wingdings"/>
                </a:rPr>
                <a:t>GLP-1 RA </a:t>
              </a:r>
            </a:p>
          </p:txBody>
        </p:sp>
        <p:sp>
          <p:nvSpPr>
            <p:cNvPr id="50211" name="Text Box 477"/>
            <p:cNvSpPr txBox="1">
              <a:spLocks noChangeArrowheads="1"/>
            </p:cNvSpPr>
            <p:nvPr/>
          </p:nvSpPr>
          <p:spPr bwMode="auto">
            <a:xfrm>
              <a:off x="2741322" y="5315298"/>
              <a:ext cx="1533960" cy="861382"/>
            </a:xfrm>
            <a:prstGeom prst="rect">
              <a:avLst/>
            </a:prstGeom>
            <a:noFill/>
            <a:ln w="28575">
              <a:noFill/>
              <a:miter lim="800000"/>
              <a:headEnd/>
              <a:tailEnd type="none" w="med" len="lg"/>
            </a:ln>
          </p:spPr>
          <p:txBody>
            <a:bodyPr>
              <a:spAutoFit/>
            </a:bodyPr>
            <a:lstStyle/>
            <a:p>
              <a:pPr eaLnBrk="1" hangingPunct="1"/>
              <a:r>
                <a:rPr lang="en-US" altLang="en-US" sz="1600" b="1">
                  <a:solidFill>
                    <a:srgbClr val="FF6D22"/>
                  </a:solidFill>
                  <a:latin typeface="Helvetica" pitchFamily="34" charset="0"/>
                  <a:ea typeface="ヒラギノ角ゴ Pro W3" charset="-128"/>
                  <a:cs typeface="DIN-Regular" pitchFamily="34" charset="0"/>
                  <a:sym typeface="Wingdings" pitchFamily="2" charset="2"/>
                </a:rPr>
                <a:t>SU</a:t>
              </a:r>
            </a:p>
            <a:p>
              <a:pPr eaLnBrk="1" hangingPunct="1"/>
              <a:r>
                <a:rPr lang="en-US" altLang="en-US" sz="1600" b="1">
                  <a:solidFill>
                    <a:srgbClr val="00A1DE"/>
                  </a:solidFill>
                  <a:latin typeface="Helvetica" pitchFamily="34" charset="0"/>
                  <a:ea typeface="ヒラギノ角ゴ Pro W3" charset="-128"/>
                  <a:cs typeface="DIN-Regular" pitchFamily="34" charset="0"/>
                  <a:sym typeface="Wingdings" pitchFamily="2" charset="2"/>
                </a:rPr>
                <a:t>GLP-1 RA </a:t>
              </a:r>
              <a:br>
                <a:rPr lang="en-US" altLang="en-US" sz="1600" b="1">
                  <a:solidFill>
                    <a:srgbClr val="00A1DE"/>
                  </a:solidFill>
                  <a:latin typeface="Helvetica" pitchFamily="34" charset="0"/>
                  <a:ea typeface="ヒラギノ角ゴ Pro W3" charset="-128"/>
                  <a:cs typeface="DIN-Regular" pitchFamily="34" charset="0"/>
                  <a:sym typeface="Wingdings" pitchFamily="2" charset="2"/>
                </a:rPr>
              </a:br>
              <a:endParaRPr lang="en-US" altLang="en-US" sz="1600" b="1">
                <a:solidFill>
                  <a:srgbClr val="7030A0"/>
                </a:solidFill>
                <a:latin typeface="Helvetica" pitchFamily="34" charset="0"/>
                <a:ea typeface="MS PGothic" pitchFamily="34" charset="-128"/>
                <a:cs typeface="DIN-Regular" pitchFamily="34" charset="0"/>
                <a:sym typeface="Symbol" pitchFamily="18" charset="2"/>
              </a:endParaRPr>
            </a:p>
          </p:txBody>
        </p:sp>
        <p:sp>
          <p:nvSpPr>
            <p:cNvPr id="50212" name="Text Box 477"/>
            <p:cNvSpPr txBox="1">
              <a:spLocks noChangeArrowheads="1"/>
            </p:cNvSpPr>
            <p:nvPr/>
          </p:nvSpPr>
          <p:spPr bwMode="auto">
            <a:xfrm>
              <a:off x="4899513" y="5202535"/>
              <a:ext cx="1222302" cy="350933"/>
            </a:xfrm>
            <a:prstGeom prst="rect">
              <a:avLst/>
            </a:prstGeom>
            <a:noFill/>
            <a:ln w="28575">
              <a:noFill/>
              <a:miter lim="800000"/>
              <a:headEnd/>
              <a:tailEnd type="none" w="med" len="lg"/>
            </a:ln>
          </p:spPr>
          <p:txBody>
            <a:bodyPr>
              <a:spAutoFit/>
            </a:bodyPr>
            <a:lstStyle/>
            <a:p>
              <a:pPr eaLnBrk="1" hangingPunct="1"/>
              <a:r>
                <a:rPr lang="en-US" altLang="en-US" sz="1600" b="1">
                  <a:solidFill>
                    <a:srgbClr val="7030A0"/>
                  </a:solidFill>
                  <a:latin typeface="Wingdings" pitchFamily="2" charset="2"/>
                  <a:ea typeface="ヒラギノ角ゴ Pro W3" charset="-128"/>
                  <a:cs typeface="DIN-Regular" pitchFamily="34" charset="0"/>
                  <a:sym typeface="Wingdings" pitchFamily="2" charset="2"/>
                </a:rPr>
                <a:t></a:t>
              </a:r>
              <a:r>
                <a:rPr lang="en-US" altLang="en-US" sz="1600" b="1">
                  <a:solidFill>
                    <a:srgbClr val="7030A0"/>
                  </a:solidFill>
                  <a:latin typeface="Helvetica" pitchFamily="34" charset="0"/>
                  <a:ea typeface="MS PGothic" pitchFamily="34" charset="-128"/>
                  <a:cs typeface="DIN-Regular" pitchFamily="34" charset="0"/>
                </a:rPr>
                <a:t>TZD</a:t>
              </a:r>
            </a:p>
          </p:txBody>
        </p:sp>
        <p:sp>
          <p:nvSpPr>
            <p:cNvPr id="50213" name="Text Box 477"/>
            <p:cNvSpPr txBox="1">
              <a:spLocks noChangeArrowheads="1"/>
            </p:cNvSpPr>
            <p:nvPr/>
          </p:nvSpPr>
          <p:spPr bwMode="auto">
            <a:xfrm>
              <a:off x="6476431" y="4874277"/>
              <a:ext cx="1222268" cy="350933"/>
            </a:xfrm>
            <a:prstGeom prst="rect">
              <a:avLst/>
            </a:prstGeom>
            <a:noFill/>
            <a:ln w="28575">
              <a:noFill/>
              <a:miter lim="800000"/>
              <a:headEnd/>
              <a:tailEnd type="none" w="med" len="lg"/>
            </a:ln>
          </p:spPr>
          <p:txBody>
            <a:bodyPr>
              <a:spAutoFit/>
            </a:bodyPr>
            <a:lstStyle/>
            <a:p>
              <a:pPr eaLnBrk="1" hangingPunct="1"/>
              <a:r>
                <a:rPr lang="en-US" altLang="en-US" sz="1050" b="1">
                  <a:solidFill>
                    <a:srgbClr val="7030A0"/>
                  </a:solidFill>
                  <a:latin typeface="Wingdings" pitchFamily="2" charset="2"/>
                  <a:ea typeface="ヒラギノ角ゴ Pro W3" charset="-128"/>
                  <a:cs typeface="DIN-Regular" pitchFamily="34" charset="0"/>
                  <a:sym typeface="Wingdings" pitchFamily="2" charset="2"/>
                </a:rPr>
                <a:t></a:t>
              </a:r>
              <a:r>
                <a:rPr lang="en-US" altLang="en-US" sz="1600" b="1">
                  <a:solidFill>
                    <a:srgbClr val="7030A0"/>
                  </a:solidFill>
                  <a:latin typeface="Helvetica" pitchFamily="34" charset="0"/>
                  <a:ea typeface="MS PGothic" pitchFamily="34" charset="-128"/>
                  <a:cs typeface="DIN-Regular" pitchFamily="34" charset="0"/>
                </a:rPr>
                <a:t>TZD</a:t>
              </a:r>
              <a:endParaRPr lang="en-US" altLang="en-US" sz="1600" b="1">
                <a:solidFill>
                  <a:srgbClr val="7030A0"/>
                </a:solidFill>
                <a:latin typeface="Helvetica" pitchFamily="34" charset="0"/>
                <a:ea typeface="MS PGothic" pitchFamily="34" charset="-128"/>
                <a:cs typeface="DIN-Regular" pitchFamily="34" charset="0"/>
                <a:sym typeface="Symbol" pitchFamily="18" charset="2"/>
              </a:endParaRPr>
            </a:p>
          </p:txBody>
        </p:sp>
        <p:sp>
          <p:nvSpPr>
            <p:cNvPr id="50214" name="Text Box 477"/>
            <p:cNvSpPr txBox="1">
              <a:spLocks noChangeArrowheads="1"/>
            </p:cNvSpPr>
            <p:nvPr/>
          </p:nvSpPr>
          <p:spPr bwMode="auto">
            <a:xfrm>
              <a:off x="6292297" y="3427842"/>
              <a:ext cx="1222268" cy="350933"/>
            </a:xfrm>
            <a:prstGeom prst="rect">
              <a:avLst/>
            </a:prstGeom>
            <a:noFill/>
            <a:ln w="28575">
              <a:noFill/>
              <a:miter lim="800000"/>
              <a:headEnd/>
              <a:tailEnd type="none" w="med" len="lg"/>
            </a:ln>
          </p:spPr>
          <p:txBody>
            <a:bodyPr>
              <a:spAutoFit/>
            </a:bodyPr>
            <a:lstStyle/>
            <a:p>
              <a:pPr eaLnBrk="1" hangingPunct="1"/>
              <a:r>
                <a:rPr lang="en-US" altLang="en-US" sz="1050" b="1">
                  <a:solidFill>
                    <a:srgbClr val="82786F"/>
                  </a:solidFill>
                  <a:latin typeface="Wingdings" pitchFamily="2" charset="2"/>
                  <a:ea typeface="ヒラギノ角ゴ Pro W3" charset="-128"/>
                  <a:cs typeface="DIN-Regular" pitchFamily="34" charset="0"/>
                  <a:sym typeface="Wingdings" pitchFamily="2" charset="2"/>
                </a:rPr>
                <a:t></a:t>
              </a:r>
              <a:r>
                <a:rPr lang="en-US" altLang="en-US" sz="1600" b="1">
                  <a:solidFill>
                    <a:srgbClr val="82786F"/>
                  </a:solidFill>
                  <a:latin typeface="Helvetica" pitchFamily="34" charset="0"/>
                  <a:ea typeface="MS PGothic" pitchFamily="34" charset="-128"/>
                  <a:cs typeface="DIN-Regular" pitchFamily="34" charset="0"/>
                </a:rPr>
                <a:t>SGLT2i</a:t>
              </a:r>
              <a:endParaRPr lang="en-US" altLang="en-US" sz="1600" b="1">
                <a:solidFill>
                  <a:srgbClr val="82786F"/>
                </a:solidFill>
                <a:latin typeface="Helvetica" pitchFamily="34" charset="0"/>
                <a:ea typeface="MS PGothic" pitchFamily="34" charset="-128"/>
                <a:cs typeface="DIN-Regular" pitchFamily="34" charset="0"/>
                <a:sym typeface="Symbol" pitchFamily="18" charset="2"/>
              </a:endParaRPr>
            </a:p>
          </p:txBody>
        </p:sp>
        <p:sp>
          <p:nvSpPr>
            <p:cNvPr id="50215" name="Rectangle 8"/>
            <p:cNvSpPr>
              <a:spLocks noChangeArrowheads="1"/>
            </p:cNvSpPr>
            <p:nvPr/>
          </p:nvSpPr>
          <p:spPr bwMode="auto">
            <a:xfrm>
              <a:off x="2133413" y="2873089"/>
              <a:ext cx="1292548" cy="350933"/>
            </a:xfrm>
            <a:prstGeom prst="rect">
              <a:avLst/>
            </a:prstGeom>
            <a:noFill/>
            <a:ln w="9525">
              <a:noFill/>
              <a:miter lim="800000"/>
              <a:headEnd/>
              <a:tailEnd/>
            </a:ln>
          </p:spPr>
          <p:txBody>
            <a:bodyPr wrap="none">
              <a:spAutoFit/>
            </a:bodyPr>
            <a:lstStyle/>
            <a:p>
              <a:pPr eaLnBrk="1" hangingPunct="1"/>
              <a:r>
                <a:rPr lang="en-US" altLang="en-US" sz="1600" b="1" dirty="0">
                  <a:solidFill>
                    <a:srgbClr val="D52B1E"/>
                  </a:solidFill>
                  <a:ea typeface="ヒラギノ角ゴ Pro W3" charset="-128"/>
                  <a:sym typeface="Wingdings" pitchFamily="2" charset="2"/>
                </a:rPr>
                <a:t></a:t>
              </a:r>
              <a:r>
                <a:rPr lang="en-US" altLang="en-US" sz="1600" b="1" dirty="0" err="1">
                  <a:solidFill>
                    <a:srgbClr val="D52B1E"/>
                  </a:solidFill>
                  <a:ea typeface="MS PGothic" pitchFamily="34" charset="-128"/>
                </a:rPr>
                <a:t>Metformin</a:t>
              </a:r>
              <a:endParaRPr lang="en-US" altLang="en-US" sz="1600" b="1" dirty="0">
                <a:solidFill>
                  <a:srgbClr val="D52B1E"/>
                </a:solidFill>
                <a:ea typeface="MS PGothic" pitchFamily="34" charset="-128"/>
              </a:endParaRPr>
            </a:p>
          </p:txBody>
        </p:sp>
        <p:sp>
          <p:nvSpPr>
            <p:cNvPr id="50216" name="Rectangle 40"/>
            <p:cNvSpPr>
              <a:spLocks noChangeArrowheads="1"/>
            </p:cNvSpPr>
            <p:nvPr/>
          </p:nvSpPr>
          <p:spPr bwMode="auto">
            <a:xfrm>
              <a:off x="4903095" y="5440695"/>
              <a:ext cx="1339031" cy="350933"/>
            </a:xfrm>
            <a:prstGeom prst="rect">
              <a:avLst/>
            </a:prstGeom>
            <a:noFill/>
            <a:ln w="9525">
              <a:noFill/>
              <a:miter lim="800000"/>
              <a:headEnd/>
              <a:tailEnd/>
            </a:ln>
          </p:spPr>
          <p:txBody>
            <a:bodyPr wrap="none">
              <a:spAutoFit/>
            </a:bodyPr>
            <a:lstStyle/>
            <a:p>
              <a:pPr eaLnBrk="1" hangingPunct="1"/>
              <a:r>
                <a:rPr lang="en-US" altLang="en-US" sz="1600" b="1">
                  <a:solidFill>
                    <a:srgbClr val="D52B1E"/>
                  </a:solidFill>
                  <a:ea typeface="ヒラギノ角ゴ Pro W3" charset="-128"/>
                  <a:sym typeface="Wingdings" pitchFamily="2" charset="2"/>
                </a:rPr>
                <a:t></a:t>
              </a:r>
              <a:r>
                <a:rPr lang="en-US" altLang="en-US" sz="1600" b="1">
                  <a:solidFill>
                    <a:srgbClr val="FF6D22"/>
                  </a:solidFill>
                  <a:ea typeface="ヒラギノ角ゴ Pro W3" charset="-128"/>
                  <a:sym typeface="Wingdings" pitchFamily="2" charset="2"/>
                </a:rPr>
                <a:t> </a:t>
              </a:r>
              <a:r>
                <a:rPr lang="en-US" altLang="en-US" sz="1600" b="1">
                  <a:solidFill>
                    <a:srgbClr val="D52B1E"/>
                  </a:solidFill>
                  <a:ea typeface="MS PGothic" pitchFamily="34" charset="-128"/>
                </a:rPr>
                <a:t>Metformin</a:t>
              </a:r>
            </a:p>
          </p:txBody>
        </p:sp>
        <p:sp>
          <p:nvSpPr>
            <p:cNvPr id="42" name="Text Box 477"/>
            <p:cNvSpPr txBox="1">
              <a:spLocks noChangeArrowheads="1"/>
            </p:cNvSpPr>
            <p:nvPr/>
          </p:nvSpPr>
          <p:spPr bwMode="auto">
            <a:xfrm>
              <a:off x="2709625" y="5940590"/>
              <a:ext cx="993688" cy="350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a:spAutoFit/>
            </a:bodyPr>
            <a:lstStyle>
              <a:lvl1pPr>
                <a:defRPr>
                  <a:solidFill>
                    <a:schemeClr val="tx1"/>
                  </a:solidFill>
                  <a:latin typeface="Helvetica" charset="0"/>
                  <a:ea typeface="ＭＳ Ｐゴシック" charset="0"/>
                </a:defRPr>
              </a:lvl1pPr>
              <a:lvl2pPr marL="742950" indent="-285750">
                <a:defRPr>
                  <a:solidFill>
                    <a:schemeClr val="tx1"/>
                  </a:solidFill>
                  <a:latin typeface="Helvetica" charset="0"/>
                  <a:ea typeface="ＭＳ Ｐゴシック" charset="0"/>
                </a:defRPr>
              </a:lvl2pPr>
              <a:lvl3pPr marL="1143000" indent="-228600">
                <a:defRPr>
                  <a:solidFill>
                    <a:schemeClr val="tx1"/>
                  </a:solidFill>
                  <a:latin typeface="Helvetica" charset="0"/>
                  <a:ea typeface="ＭＳ Ｐゴシック" charset="0"/>
                </a:defRPr>
              </a:lvl3pPr>
              <a:lvl4pPr marL="1600200" indent="-228600">
                <a:defRPr>
                  <a:solidFill>
                    <a:schemeClr val="tx1"/>
                  </a:solidFill>
                  <a:latin typeface="Helvetica" charset="0"/>
                  <a:ea typeface="ＭＳ Ｐゴシック" charset="0"/>
                </a:defRPr>
              </a:lvl4pPr>
              <a:lvl5pPr marL="2057400" indent="-228600">
                <a:defRPr>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a:solidFill>
                    <a:schemeClr val="tx1"/>
                  </a:solidFill>
                  <a:latin typeface="Helvetica" charset="0"/>
                  <a:ea typeface="ＭＳ Ｐゴシック" charset="0"/>
                </a:defRPr>
              </a:lvl9pPr>
            </a:lstStyle>
            <a:p>
              <a:pPr algn="ctr" eaLnBrk="1" hangingPunct="1">
                <a:defRPr/>
              </a:pPr>
              <a:r>
                <a:rPr lang="en-US" sz="1600" b="1" dirty="0" smtClean="0">
                  <a:solidFill>
                    <a:srgbClr val="00B050"/>
                  </a:solidFill>
                  <a:latin typeface="+mn-lt"/>
                  <a:ea typeface="Wingdings"/>
                  <a:cs typeface="Wingdings"/>
                  <a:sym typeface="Wingdings"/>
                </a:rPr>
                <a:t>DPP-4i</a:t>
              </a:r>
            </a:p>
          </p:txBody>
        </p:sp>
        <p:sp>
          <p:nvSpPr>
            <p:cNvPr id="50218" name="Text Box 477"/>
            <p:cNvSpPr txBox="1">
              <a:spLocks noChangeArrowheads="1"/>
            </p:cNvSpPr>
            <p:nvPr/>
          </p:nvSpPr>
          <p:spPr bwMode="auto">
            <a:xfrm>
              <a:off x="2741649" y="5731996"/>
              <a:ext cx="1222302" cy="350933"/>
            </a:xfrm>
            <a:prstGeom prst="rect">
              <a:avLst/>
            </a:prstGeom>
            <a:noFill/>
            <a:ln w="28575">
              <a:noFill/>
              <a:miter lim="800000"/>
              <a:headEnd/>
              <a:tailEnd type="none" w="med" len="lg"/>
            </a:ln>
          </p:spPr>
          <p:txBody>
            <a:bodyPr>
              <a:spAutoFit/>
            </a:bodyPr>
            <a:lstStyle/>
            <a:p>
              <a:pPr eaLnBrk="1" hangingPunct="1"/>
              <a:r>
                <a:rPr lang="en-US" altLang="en-US" sz="1600" b="1">
                  <a:solidFill>
                    <a:srgbClr val="7030A0"/>
                  </a:solidFill>
                  <a:latin typeface="Wingdings" pitchFamily="2" charset="2"/>
                  <a:ea typeface="ヒラギノ角ゴ Pro W3" charset="-128"/>
                  <a:cs typeface="DIN-Regular" pitchFamily="34" charset="0"/>
                  <a:sym typeface="Wingdings" pitchFamily="2" charset="2"/>
                </a:rPr>
                <a:t></a:t>
              </a:r>
              <a:r>
                <a:rPr lang="en-US" altLang="en-US" sz="1600" b="1">
                  <a:solidFill>
                    <a:srgbClr val="7030A0"/>
                  </a:solidFill>
                  <a:latin typeface="Helvetica" pitchFamily="34" charset="0"/>
                  <a:ea typeface="MS PGothic" pitchFamily="34" charset="-128"/>
                  <a:cs typeface="DIN-Regular" pitchFamily="34" charset="0"/>
                </a:rPr>
                <a:t>TZD</a:t>
              </a:r>
            </a:p>
          </p:txBody>
        </p:sp>
        <p:sp>
          <p:nvSpPr>
            <p:cNvPr id="18" name="TextBox 17"/>
            <p:cNvSpPr txBox="1"/>
            <p:nvPr/>
          </p:nvSpPr>
          <p:spPr>
            <a:xfrm>
              <a:off x="2361993" y="4798582"/>
              <a:ext cx="936393" cy="350933"/>
            </a:xfrm>
            <a:prstGeom prst="rect">
              <a:avLst/>
            </a:prstGeom>
            <a:noFill/>
          </p:spPr>
          <p:txBody>
            <a:bodyPr wrap="none">
              <a:spAutoFit/>
            </a:bodyPr>
            <a:lstStyle/>
            <a:p>
              <a:pPr eaLnBrk="1" hangingPunct="1">
                <a:defRPr/>
              </a:pPr>
              <a:r>
                <a:rPr lang="en-US" sz="1600" b="1" dirty="0">
                  <a:solidFill>
                    <a:schemeClr val="accent2">
                      <a:lumMod val="75000"/>
                    </a:schemeClr>
                  </a:solidFill>
                </a:rPr>
                <a:t>*Insulins</a:t>
              </a:r>
            </a:p>
          </p:txBody>
        </p:sp>
      </p:grpSp>
      <p:sp>
        <p:nvSpPr>
          <p:cNvPr id="50181" name="TextBox 1"/>
          <p:cNvSpPr txBox="1">
            <a:spLocks noChangeArrowheads="1"/>
          </p:cNvSpPr>
          <p:nvPr/>
        </p:nvSpPr>
        <p:spPr bwMode="auto">
          <a:xfrm>
            <a:off x="0" y="6180138"/>
            <a:ext cx="9144000" cy="554037"/>
          </a:xfrm>
          <a:prstGeom prst="rect">
            <a:avLst/>
          </a:prstGeom>
          <a:noFill/>
          <a:ln w="9525">
            <a:noFill/>
            <a:miter lim="800000"/>
            <a:headEnd/>
            <a:tailEnd/>
          </a:ln>
        </p:spPr>
        <p:txBody>
          <a:bodyPr>
            <a:spAutoFit/>
          </a:bodyPr>
          <a:lstStyle/>
          <a:p>
            <a:pPr eaLnBrk="1" hangingPunct="1">
              <a:buFont typeface="Symbol" pitchFamily="18" charset="2"/>
              <a:buNone/>
            </a:pPr>
            <a:r>
              <a:rPr lang="en-GB" altLang="en-US" sz="1000" dirty="0">
                <a:latin typeface="Arial Narrow" pitchFamily="34" charset="0"/>
                <a:ea typeface="ヒラギノ角ゴ Pro W3" charset="-128"/>
              </a:rPr>
              <a:t>*Exogenous insulin does not increase insulin secretion but does act as a substitute for decreased endogenous insulin; </a:t>
            </a:r>
            <a:r>
              <a:rPr lang="en-US" altLang="en-US" sz="1000" dirty="0">
                <a:latin typeface="Arial Narrow" pitchFamily="34" charset="0"/>
                <a:ea typeface="ヒラギノ角ゴ Pro W3" charset="-128"/>
                <a:cs typeface="DIN-Regular" pitchFamily="34" charset="0"/>
              </a:rPr>
              <a:t>DPP-4i=</a:t>
            </a:r>
            <a:r>
              <a:rPr lang="en-US" altLang="en-US" sz="1000" dirty="0" err="1">
                <a:latin typeface="Arial Narrow" pitchFamily="34" charset="0"/>
                <a:ea typeface="ヒラギノ角ゴ Pro W3" charset="-128"/>
                <a:cs typeface="DIN-Regular" pitchFamily="34" charset="0"/>
              </a:rPr>
              <a:t>dipeptidyl</a:t>
            </a:r>
            <a:r>
              <a:rPr lang="en-US" altLang="en-US" sz="1000" dirty="0">
                <a:latin typeface="Arial Narrow" pitchFamily="34" charset="0"/>
                <a:ea typeface="ヒラギノ角ゴ Pro W3" charset="-128"/>
                <a:cs typeface="DIN-Regular" pitchFamily="34" charset="0"/>
              </a:rPr>
              <a:t> peptidase 4 inhibitor; GLP-1 RA=glucagon-like peptide-1 receptor agonist; SGLT2i=sodium glucose co-transport 2 inhibitor; SU=sulfonylurea; TZD=</a:t>
            </a:r>
            <a:r>
              <a:rPr lang="en-US" altLang="en-US" sz="1000" dirty="0" err="1">
                <a:latin typeface="Arial Narrow" pitchFamily="34" charset="0"/>
                <a:ea typeface="ヒラギノ角ゴ Pro W3" charset="-128"/>
                <a:cs typeface="DIN-Regular" pitchFamily="34" charset="0"/>
              </a:rPr>
              <a:t>thiazolidinedione</a:t>
            </a:r>
            <a:endParaRPr lang="en-GB" altLang="en-US" sz="1000" dirty="0">
              <a:latin typeface="Arial Narrow" pitchFamily="34" charset="0"/>
              <a:ea typeface="ヒラギノ角ゴ Pro W3" charset="-128"/>
            </a:endParaRPr>
          </a:p>
          <a:p>
            <a:pPr eaLnBrk="1" hangingPunct="1">
              <a:buFont typeface="Symbol" pitchFamily="18" charset="2"/>
              <a:buNone/>
            </a:pPr>
            <a:endParaRPr lang="en-US" altLang="en-US" sz="1000" dirty="0">
              <a:latin typeface="Arial Narrow" pitchFamily="34" charset="0"/>
              <a:ea typeface="ヒラギノ角ゴ Pro W3" charset="-128"/>
            </a:endParaRPr>
          </a:p>
        </p:txBody>
      </p:sp>
      <p:sp>
        <p:nvSpPr>
          <p:cNvPr id="46" name="Rectangle 1"/>
          <p:cNvSpPr>
            <a:spLocks noChangeArrowheads="1"/>
          </p:cNvSpPr>
          <p:nvPr/>
        </p:nvSpPr>
        <p:spPr bwMode="auto">
          <a:xfrm>
            <a:off x="7391400" y="6629400"/>
            <a:ext cx="1752600" cy="276999"/>
          </a:xfrm>
          <a:prstGeom prst="rect">
            <a:avLst/>
          </a:prstGeom>
          <a:noFill/>
          <a:ln w="9525">
            <a:noFill/>
            <a:miter lim="800000"/>
            <a:headEnd/>
            <a:tailEnd/>
          </a:ln>
        </p:spPr>
        <p:txBody>
          <a:bodyPr wrap="square">
            <a:spAutoFit/>
          </a:bodyPr>
          <a:lstStyle/>
          <a:p>
            <a:r>
              <a:rPr lang="en-US" altLang="en-US" sz="1200" dirty="0">
                <a:solidFill>
                  <a:srgbClr val="000000"/>
                </a:solidFill>
                <a:latin typeface="Calibri" pitchFamily="34" charset="0"/>
                <a:ea typeface="ヒラギノ角ゴ Pro W3" charset="-128"/>
              </a:rPr>
              <a:t>EGL/CYCLE/Jun/2017/24</a:t>
            </a:r>
            <a:r>
              <a:rPr lang="en-US" altLang="en-US" sz="1200" dirty="0">
                <a:ea typeface="ヒラギノ角ゴ Pro W3" charset="-128"/>
              </a:rPr>
              <a:t> </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7303</Words>
  <Application>Microsoft Office PowerPoint</Application>
  <PresentationFormat>On-screen Show (4:3)</PresentationFormat>
  <Paragraphs>966</Paragraphs>
  <Slides>48</Slides>
  <Notes>30</Notes>
  <HiddenSlides>1</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48</vt:i4>
      </vt:variant>
    </vt:vector>
  </HeadingPairs>
  <TitlesOfParts>
    <vt:vector size="62" baseType="lpstr">
      <vt:lpstr>MS PGothic</vt:lpstr>
      <vt:lpstr>MS PGothic</vt:lpstr>
      <vt:lpstr>75 Helvetica Bold</vt:lpstr>
      <vt:lpstr>Arial</vt:lpstr>
      <vt:lpstr>Arial Narrow</vt:lpstr>
      <vt:lpstr>Calibri</vt:lpstr>
      <vt:lpstr>DIN-Bold</vt:lpstr>
      <vt:lpstr>DIN-Regular</vt:lpstr>
      <vt:lpstr>Helvetica</vt:lpstr>
      <vt:lpstr>Symbol</vt:lpstr>
      <vt:lpstr>Times New Roman</vt:lpstr>
      <vt:lpstr>Wingdings</vt:lpstr>
      <vt:lpstr>ヒラギノ角ゴ Pro W3</vt:lpstr>
      <vt:lpstr>Office Theme</vt:lpstr>
      <vt:lpstr>PowerPoint Presentation</vt:lpstr>
      <vt:lpstr>PowerPoint Presentation</vt:lpstr>
      <vt:lpstr>Normal Glucose Metabolism: Fed State</vt:lpstr>
      <vt:lpstr>Normal Glucose Metabolism: Fasted State</vt:lpstr>
      <vt:lpstr>Insulin Requirements in Health  and Illness</vt:lpstr>
      <vt:lpstr>PowerPoint Presentation</vt:lpstr>
      <vt:lpstr>Hyperglycemia in Hospitalized Patients</vt:lpstr>
      <vt:lpstr>PowerPoint Presentation</vt:lpstr>
      <vt:lpstr>Anti-hyperglycemic Agents: Targets</vt:lpstr>
      <vt:lpstr>The Goal of Insulin Treatment Is to Mirror Normal Insulin Secretion</vt:lpstr>
      <vt:lpstr>Use of Basal and Mealtime Insulins will  Address Two Sources of Hyperglycemia</vt:lpstr>
      <vt:lpstr>PowerPoint Presentation</vt:lpstr>
      <vt:lpstr>Glycemic Targets in Hospitalized Patients</vt:lpstr>
      <vt:lpstr>PowerPoint Presentation</vt:lpstr>
      <vt:lpstr>Means of Insulin Delivery</vt:lpstr>
      <vt:lpstr>Classic Basal-Bolus Regimen:  Rapid-acting Analog + Long-acting Analog</vt:lpstr>
      <vt:lpstr>Insulin Infusion</vt:lpstr>
      <vt:lpstr>PowerPoint Presentation</vt:lpstr>
      <vt:lpstr>PowerPoint Presentation</vt:lpstr>
      <vt:lpstr>PowerPoint Presentation</vt:lpstr>
      <vt:lpstr>Multiple Daily Injections (MDI)</vt:lpstr>
      <vt:lpstr>Sliding Scale Insulin</vt:lpstr>
      <vt:lpstr>PowerPoint Presentation</vt:lpstr>
      <vt:lpstr>PowerPoint Presentation</vt:lpstr>
      <vt:lpstr>Alternative to Sliding Scale Insulin</vt:lpstr>
      <vt:lpstr>PowerPoint Presentation</vt:lpstr>
      <vt:lpstr> CASE SCENARIO 1 </vt:lpstr>
      <vt:lpstr>Discussion Points</vt:lpstr>
      <vt:lpstr>PowerPoint Presentation</vt:lpstr>
      <vt:lpstr>Transitioning to Subcutaneous Insulin from Intravenous Insulin</vt:lpstr>
      <vt:lpstr>PowerPoint Presentation</vt:lpstr>
      <vt:lpstr>Time-action Profiles of Insulin</vt:lpstr>
      <vt:lpstr>Consequences of Insulin Structure on Kinetics</vt:lpstr>
      <vt:lpstr>Time-action Profile of Rapid-acting Insulin: Eglucent®</vt:lpstr>
      <vt:lpstr>Time-action Profiles of Exogenously Administered Insulin1</vt:lpstr>
      <vt:lpstr>PowerPoint Presentation</vt:lpstr>
      <vt:lpstr> CASE SCENARIO 2 </vt:lpstr>
      <vt:lpstr>Discussion Points</vt:lpstr>
      <vt:lpstr>PowerPoint Presentation</vt:lpstr>
      <vt:lpstr>PowerPoint Presentation</vt:lpstr>
      <vt:lpstr>PowerPoint Presentation</vt:lpstr>
      <vt:lpstr>CASE SCENARIO 3</vt:lpstr>
      <vt:lpstr>Discussion Points</vt:lpstr>
      <vt:lpstr>PowerPoint Presentation</vt:lpstr>
      <vt:lpstr>PowerPoint Presentation</vt:lpstr>
      <vt:lpstr>PowerPoint Presentation</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sumeet</dc:creator>
  <cp:lastModifiedBy>VISHWANATH PRASAD</cp:lastModifiedBy>
  <cp:revision>14</cp:revision>
  <dcterms:created xsi:type="dcterms:W3CDTF">2006-08-16T00:00:00Z</dcterms:created>
  <dcterms:modified xsi:type="dcterms:W3CDTF">2017-06-09T10:36:54Z</dcterms:modified>
</cp:coreProperties>
</file>