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7"/>
  </p:notesMasterIdLst>
  <p:sldIdLst>
    <p:sldId id="466" r:id="rId2"/>
    <p:sldId id="760" r:id="rId3"/>
    <p:sldId id="761" r:id="rId4"/>
    <p:sldId id="762" r:id="rId5"/>
    <p:sldId id="763" r:id="rId6"/>
    <p:sldId id="733" r:id="rId7"/>
    <p:sldId id="734" r:id="rId8"/>
    <p:sldId id="732" r:id="rId9"/>
    <p:sldId id="752" r:id="rId10"/>
    <p:sldId id="751" r:id="rId11"/>
    <p:sldId id="735" r:id="rId12"/>
    <p:sldId id="737" r:id="rId13"/>
    <p:sldId id="738" r:id="rId14"/>
    <p:sldId id="753" r:id="rId15"/>
    <p:sldId id="744" r:id="rId16"/>
    <p:sldId id="745" r:id="rId17"/>
    <p:sldId id="743" r:id="rId18"/>
    <p:sldId id="742" r:id="rId19"/>
    <p:sldId id="748" r:id="rId20"/>
    <p:sldId id="746" r:id="rId21"/>
    <p:sldId id="756" r:id="rId22"/>
    <p:sldId id="757" r:id="rId23"/>
    <p:sldId id="758" r:id="rId24"/>
    <p:sldId id="740" r:id="rId25"/>
    <p:sldId id="749" r:id="rId26"/>
    <p:sldId id="755" r:id="rId27"/>
    <p:sldId id="469" r:id="rId28"/>
    <p:sldId id="677" r:id="rId29"/>
    <p:sldId id="759" r:id="rId30"/>
    <p:sldId id="638" r:id="rId31"/>
    <p:sldId id="639" r:id="rId32"/>
    <p:sldId id="640" r:id="rId33"/>
    <p:sldId id="641" r:id="rId34"/>
    <p:sldId id="642" r:id="rId35"/>
    <p:sldId id="643" r:id="rId36"/>
    <p:sldId id="644" r:id="rId37"/>
    <p:sldId id="645" r:id="rId38"/>
    <p:sldId id="646" r:id="rId39"/>
    <p:sldId id="647" r:id="rId40"/>
    <p:sldId id="696" r:id="rId41"/>
    <p:sldId id="689" r:id="rId42"/>
    <p:sldId id="690" r:id="rId43"/>
    <p:sldId id="707" r:id="rId44"/>
    <p:sldId id="708" r:id="rId45"/>
    <p:sldId id="709" r:id="rId46"/>
    <p:sldId id="710" r:id="rId47"/>
    <p:sldId id="711" r:id="rId48"/>
    <p:sldId id="713" r:id="rId49"/>
    <p:sldId id="715" r:id="rId50"/>
    <p:sldId id="712" r:id="rId51"/>
    <p:sldId id="718" r:id="rId52"/>
    <p:sldId id="719" r:id="rId53"/>
    <p:sldId id="720" r:id="rId54"/>
    <p:sldId id="721" r:id="rId55"/>
    <p:sldId id="722" r:id="rId56"/>
    <p:sldId id="723" r:id="rId57"/>
    <p:sldId id="724" r:id="rId58"/>
    <p:sldId id="725" r:id="rId59"/>
    <p:sldId id="726" r:id="rId60"/>
    <p:sldId id="727" r:id="rId61"/>
    <p:sldId id="728" r:id="rId62"/>
    <p:sldId id="729" r:id="rId63"/>
    <p:sldId id="730" r:id="rId64"/>
    <p:sldId id="750" r:id="rId65"/>
    <p:sldId id="52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yas, Upal" initials="V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44" autoAdjust="0"/>
  </p:normalViewPr>
  <p:slideViewPr>
    <p:cSldViewPr>
      <p:cViewPr varScale="1">
        <p:scale>
          <a:sx n="50" d="100"/>
          <a:sy n="50" d="100"/>
        </p:scale>
        <p:origin x="-108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C329-F853-42CE-B534-CC1F1DBE8FE3}"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US"/>
        </a:p>
      </dgm:t>
    </dgm:pt>
    <dgm:pt modelId="{11549ACC-2444-4312-9C54-E1D036F3CB26}">
      <dgm:prSet custT="1"/>
      <dgm:spPr>
        <a:solidFill>
          <a:schemeClr val="bg2"/>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baseline="30000" dirty="0" smtClean="0">
              <a:solidFill>
                <a:schemeClr val="tx1"/>
              </a:solidFill>
              <a:latin typeface="Times New Roman" panose="02020603050405020304" pitchFamily="18" charset="0"/>
              <a:cs typeface="Times New Roman" panose="02020603050405020304" pitchFamily="18" charset="0"/>
            </a:rPr>
            <a:t>st</a:t>
          </a:r>
          <a:r>
            <a:rPr lang="en-US" sz="1800" b="1"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dirty="0" err="1" smtClean="0">
              <a:solidFill>
                <a:schemeClr val="tx1"/>
              </a:solidFill>
              <a:latin typeface="Times New Roman" panose="02020603050405020304" pitchFamily="18" charset="0"/>
              <a:cs typeface="Times New Roman" panose="02020603050405020304" pitchFamily="18" charset="0"/>
            </a:rPr>
            <a:t>hCG</a:t>
          </a:r>
          <a:r>
            <a:rPr lang="en-US" sz="1800" b="1" dirty="0" smtClean="0">
              <a:solidFill>
                <a:schemeClr val="tx1"/>
              </a:solidFill>
              <a:latin typeface="Times New Roman" panose="02020603050405020304" pitchFamily="18" charset="0"/>
              <a:cs typeface="Times New Roman" panose="02020603050405020304" pitchFamily="18" charset="0"/>
            </a:rPr>
            <a:t> production</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8CF6A467-604D-47D5-B5D9-329AD81FBCCA}" type="par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1D9432C8-6348-4EB9-B4AC-B92C6234AAB0}" type="sib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C5CDFDD6-35A1-4B33-82A0-2C6D271CF396}">
      <dgm:prSet custT="1"/>
      <dgm:spPr>
        <a:solidFill>
          <a:schemeClr val="accent1">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baseline="30000" dirty="0" smtClean="0">
              <a:solidFill>
                <a:schemeClr val="tx1"/>
              </a:solidFill>
              <a:latin typeface="Times New Roman" panose="02020603050405020304" pitchFamily="18" charset="0"/>
              <a:cs typeface="Times New Roman" panose="02020603050405020304" pitchFamily="18" charset="0"/>
            </a:rPr>
            <a:t>nd</a:t>
          </a:r>
          <a:r>
            <a:rPr lang="en-US" sz="1800" b="1" dirty="0" smtClean="0">
              <a:solidFill>
                <a:schemeClr val="tx1"/>
              </a:solidFill>
              <a:latin typeface="Times New Roman" panose="02020603050405020304" pitchFamily="18" charset="0"/>
              <a:cs typeface="Times New Roman" panose="02020603050405020304" pitchFamily="18" charset="0"/>
            </a:rPr>
            <a:t> &amp; 3</a:t>
          </a:r>
          <a:r>
            <a:rPr lang="en-US" sz="1800" b="1" baseline="30000" dirty="0" smtClean="0">
              <a:solidFill>
                <a:schemeClr val="tx1"/>
              </a:solidFill>
              <a:latin typeface="Times New Roman" panose="02020603050405020304" pitchFamily="18" charset="0"/>
              <a:cs typeface="Times New Roman" panose="02020603050405020304" pitchFamily="18" charset="0"/>
            </a:rPr>
            <a:t>rd</a:t>
          </a:r>
          <a:r>
            <a:rPr lang="en-US" sz="1800" b="1" dirty="0" smtClean="0">
              <a:solidFill>
                <a:schemeClr val="tx1"/>
              </a:solidFill>
              <a:latin typeface="Times New Roman" panose="02020603050405020304" pitchFamily="18" charset="0"/>
              <a:cs typeface="Times New Roman" panose="02020603050405020304" pitchFamily="18" charset="0"/>
            </a:rPr>
            <a:t> trimester of pregnancy</a:t>
          </a:r>
        </a:p>
        <a:p>
          <a:pPr rtl="0"/>
          <a:endParaRPr lang="en-US" sz="1600" b="1" dirty="0">
            <a:solidFill>
              <a:schemeClr val="tx1"/>
            </a:solidFill>
            <a:latin typeface="Times New Roman" panose="02020603050405020304" pitchFamily="18" charset="0"/>
            <a:cs typeface="Times New Roman" panose="02020603050405020304" pitchFamily="18" charset="0"/>
          </a:endParaRPr>
        </a:p>
      </dgm:t>
    </dgm:pt>
    <dgm:pt modelId="{F72478A8-6F3C-4D63-906C-AB5B93A8D21B}" type="par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630DD370-2A0F-4003-ACD1-54A174B00467}" type="sib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F899E16D-5346-4E78-8C2E-64A954242FBD}">
      <dgm:prSet custT="1"/>
      <dgm:spPr>
        <a:solidFill>
          <a:schemeClr val="accent2">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A97BD0BC-9C9D-4AB7-AA2A-39FEDFC248DD}" type="par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750D5EF-2653-4126-A9AE-EB4B191D22AA}" type="sib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DFA6AE2B-0BC8-411F-BDB6-8466ECF9945E}">
      <dgm:prSet custT="1"/>
      <dgm:spPr>
        <a:solidFill>
          <a:schemeClr val="accent1">
            <a:lumMod val="20000"/>
            <a:lumOff val="80000"/>
          </a:schemeClr>
        </a:solidFill>
      </dgm:spPr>
      <dgm:t>
        <a:bodyPr/>
        <a:lstStyle/>
        <a:p>
          <a:pPr rtl="0"/>
          <a:r>
            <a:rPr lang="en-US" sz="1600" b="1"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1FB7B99B-FBC6-4C7E-BC6D-EC0F7D7CF4C3}" type="par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5394F5B-E1A8-479C-AE0A-C88AF193908F}" type="sib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43560A60-E0D8-4F36-9D49-005DDF0632A8}" type="pres">
      <dgm:prSet presAssocID="{6F8BC329-F853-42CE-B534-CC1F1DBE8FE3}" presName="Name0" presStyleCnt="0">
        <dgm:presLayoutVars>
          <dgm:dir/>
          <dgm:resizeHandles val="exact"/>
        </dgm:presLayoutVars>
      </dgm:prSet>
      <dgm:spPr/>
      <dgm:t>
        <a:bodyPr/>
        <a:lstStyle/>
        <a:p>
          <a:endParaRPr lang="en-US"/>
        </a:p>
      </dgm:t>
    </dgm:pt>
    <dgm:pt modelId="{63D4F7E5-CF45-4F3C-A4EC-AE804428CDF7}" type="pres">
      <dgm:prSet presAssocID="{11549ACC-2444-4312-9C54-E1D036F3CB26}" presName="node" presStyleLbl="node1" presStyleIdx="0" presStyleCnt="3" custScaleX="54064">
        <dgm:presLayoutVars>
          <dgm:bulletEnabled val="1"/>
        </dgm:presLayoutVars>
      </dgm:prSet>
      <dgm:spPr/>
      <dgm:t>
        <a:bodyPr/>
        <a:lstStyle/>
        <a:p>
          <a:endParaRPr lang="en-US"/>
        </a:p>
      </dgm:t>
    </dgm:pt>
    <dgm:pt modelId="{A9F0695D-309A-4551-A7DF-A8A821A24E64}" type="pres">
      <dgm:prSet presAssocID="{1D9432C8-6348-4EB9-B4AC-B92C6234AAB0}" presName="sibTrans" presStyleCnt="0"/>
      <dgm:spPr/>
    </dgm:pt>
    <dgm:pt modelId="{A7578B93-0331-4AC7-8CDE-9DF27E583F90}" type="pres">
      <dgm:prSet presAssocID="{C5CDFDD6-35A1-4B33-82A0-2C6D271CF396}" presName="node" presStyleLbl="node1" presStyleIdx="1" presStyleCnt="3">
        <dgm:presLayoutVars>
          <dgm:bulletEnabled val="1"/>
        </dgm:presLayoutVars>
      </dgm:prSet>
      <dgm:spPr/>
      <dgm:t>
        <a:bodyPr/>
        <a:lstStyle/>
        <a:p>
          <a:endParaRPr lang="en-US"/>
        </a:p>
      </dgm:t>
    </dgm:pt>
    <dgm:pt modelId="{703571E8-D6CB-4D4B-879D-BA079972054D}" type="pres">
      <dgm:prSet presAssocID="{630DD370-2A0F-4003-ACD1-54A174B00467}" presName="sibTrans" presStyleCnt="0"/>
      <dgm:spPr/>
    </dgm:pt>
    <dgm:pt modelId="{4A1BE7C8-F85C-436F-8E67-08FD16F8E3B4}" type="pres">
      <dgm:prSet presAssocID="{F899E16D-5346-4E78-8C2E-64A954242FBD}" presName="node" presStyleLbl="node1" presStyleIdx="2" presStyleCnt="3" custScaleX="43292">
        <dgm:presLayoutVars>
          <dgm:bulletEnabled val="1"/>
        </dgm:presLayoutVars>
      </dgm:prSet>
      <dgm:spPr/>
      <dgm:t>
        <a:bodyPr/>
        <a:lstStyle/>
        <a:p>
          <a:endParaRPr lang="en-US"/>
        </a:p>
      </dgm:t>
    </dgm:pt>
  </dgm:ptLst>
  <dgm:cxnLst>
    <dgm:cxn modelId="{1FAA96AD-09A4-4FCE-B0B4-BCEFCC387B98}" srcId="{6F8BC329-F853-42CE-B534-CC1F1DBE8FE3}" destId="{C5CDFDD6-35A1-4B33-82A0-2C6D271CF396}" srcOrd="1" destOrd="0" parTransId="{F72478A8-6F3C-4D63-906C-AB5B93A8D21B}" sibTransId="{630DD370-2A0F-4003-ACD1-54A174B00467}"/>
    <dgm:cxn modelId="{0FA557F6-FF8C-4508-A5F2-BB7024245B76}" srcId="{6F8BC329-F853-42CE-B534-CC1F1DBE8FE3}" destId="{F899E16D-5346-4E78-8C2E-64A954242FBD}" srcOrd="2" destOrd="0" parTransId="{A97BD0BC-9C9D-4AB7-AA2A-39FEDFC248DD}" sibTransId="{B750D5EF-2653-4126-A9AE-EB4B191D22AA}"/>
    <dgm:cxn modelId="{F5F68C04-05F6-4941-BD6E-DBFB7811900A}" type="presOf" srcId="{6F8BC329-F853-42CE-B534-CC1F1DBE8FE3}" destId="{43560A60-E0D8-4F36-9D49-005DDF0632A8}" srcOrd="0" destOrd="0" presId="urn:microsoft.com/office/officeart/2005/8/layout/hList6"/>
    <dgm:cxn modelId="{AA2D2872-6B79-4A55-B2EF-3E1A32E953E5}" type="presOf" srcId="{11549ACC-2444-4312-9C54-E1D036F3CB26}" destId="{63D4F7E5-CF45-4F3C-A4EC-AE804428CDF7}" srcOrd="0" destOrd="0" presId="urn:microsoft.com/office/officeart/2005/8/layout/hList6"/>
    <dgm:cxn modelId="{459B1181-F0B8-41E2-B211-E03E193FECE3}" type="presOf" srcId="{DFA6AE2B-0BC8-411F-BDB6-8466ECF9945E}" destId="{A7578B93-0331-4AC7-8CDE-9DF27E583F90}" srcOrd="0" destOrd="1" presId="urn:microsoft.com/office/officeart/2005/8/layout/hList6"/>
    <dgm:cxn modelId="{7B8C007D-0137-455D-AAFB-D3737B9CE0BC}" srcId="{6F8BC329-F853-42CE-B534-CC1F1DBE8FE3}" destId="{11549ACC-2444-4312-9C54-E1D036F3CB26}" srcOrd="0" destOrd="0" parTransId="{8CF6A467-604D-47D5-B5D9-329AD81FBCCA}" sibTransId="{1D9432C8-6348-4EB9-B4AC-B92C6234AAB0}"/>
    <dgm:cxn modelId="{34913545-DE4D-4476-8903-9DBD7701851E}" type="presOf" srcId="{F899E16D-5346-4E78-8C2E-64A954242FBD}" destId="{4A1BE7C8-F85C-436F-8E67-08FD16F8E3B4}" srcOrd="0" destOrd="0" presId="urn:microsoft.com/office/officeart/2005/8/layout/hList6"/>
    <dgm:cxn modelId="{FDF6201E-EABE-405A-B15A-D9AB8D8AE6AB}" type="presOf" srcId="{C5CDFDD6-35A1-4B33-82A0-2C6D271CF396}" destId="{A7578B93-0331-4AC7-8CDE-9DF27E583F90}" srcOrd="0" destOrd="0" presId="urn:microsoft.com/office/officeart/2005/8/layout/hList6"/>
    <dgm:cxn modelId="{7C3FD167-173C-417B-B414-131B03B654E5}" srcId="{C5CDFDD6-35A1-4B33-82A0-2C6D271CF396}" destId="{DFA6AE2B-0BC8-411F-BDB6-8466ECF9945E}" srcOrd="0" destOrd="0" parTransId="{1FB7B99B-FBC6-4C7E-BC6D-EC0F7D7CF4C3}" sibTransId="{B5394F5B-E1A8-479C-AE0A-C88AF193908F}"/>
    <dgm:cxn modelId="{299D84E1-E0D1-4991-9E37-51D06E168534}" type="presParOf" srcId="{43560A60-E0D8-4F36-9D49-005DDF0632A8}" destId="{63D4F7E5-CF45-4F3C-A4EC-AE804428CDF7}" srcOrd="0" destOrd="0" presId="urn:microsoft.com/office/officeart/2005/8/layout/hList6"/>
    <dgm:cxn modelId="{477683F6-5BE8-409F-9AE2-3180EAFAEFC9}" type="presParOf" srcId="{43560A60-E0D8-4F36-9D49-005DDF0632A8}" destId="{A9F0695D-309A-4551-A7DF-A8A821A24E64}" srcOrd="1" destOrd="0" presId="urn:microsoft.com/office/officeart/2005/8/layout/hList6"/>
    <dgm:cxn modelId="{6110655E-AE34-4D08-8AFF-774E3E37409A}" type="presParOf" srcId="{43560A60-E0D8-4F36-9D49-005DDF0632A8}" destId="{A7578B93-0331-4AC7-8CDE-9DF27E583F90}" srcOrd="2" destOrd="0" presId="urn:microsoft.com/office/officeart/2005/8/layout/hList6"/>
    <dgm:cxn modelId="{BA859CAC-AB52-40D8-B1A8-45AF1DA32E22}" type="presParOf" srcId="{43560A60-E0D8-4F36-9D49-005DDF0632A8}" destId="{703571E8-D6CB-4D4B-879D-BA079972054D}" srcOrd="3" destOrd="0" presId="urn:microsoft.com/office/officeart/2005/8/layout/hList6"/>
    <dgm:cxn modelId="{31983E36-178A-452F-A201-C84ED6B82FB2}" type="presParOf" srcId="{43560A60-E0D8-4F36-9D49-005DDF0632A8}" destId="{4A1BE7C8-F85C-436F-8E67-08FD16F8E3B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95999-AD52-44C4-9FC6-A223D2F2D489}" type="doc">
      <dgm:prSet loTypeId="urn:microsoft.com/office/officeart/2005/8/layout/chevronAccent+Icon" loCatId="process" qsTypeId="urn:microsoft.com/office/officeart/2005/8/quickstyle/3d1" qsCatId="3D" csTypeId="urn:microsoft.com/office/officeart/2005/8/colors/colorful2" csCatId="colorful" phldr="1"/>
      <dgm:spPr/>
    </dgm:pt>
    <dgm:pt modelId="{E459EDCF-5E24-4054-8856-49BD24884A13}">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1</a:t>
          </a:r>
          <a:r>
            <a:rPr lang="en-US" sz="2000" b="1" baseline="30000" dirty="0" smtClean="0">
              <a:solidFill>
                <a:schemeClr val="tx1"/>
              </a:solidFill>
              <a:latin typeface="Times New Roman" panose="02020603050405020304" pitchFamily="18" charset="0"/>
              <a:cs typeface="Times New Roman" panose="02020603050405020304" pitchFamily="18" charset="0"/>
            </a:rPr>
            <a:t>st</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F2575901-2380-41D1-985F-CB5AF93C1B9F}" type="par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ACE9AE-42D8-47D4-98B3-BD709FB68EB9}" type="sib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ACC3D047-0A66-4E7B-BC1D-3D3BD4B6D9B5}">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b="1" baseline="30000" dirty="0" smtClean="0">
              <a:solidFill>
                <a:schemeClr val="tx1"/>
              </a:solidFill>
              <a:latin typeface="Times New Roman" panose="02020603050405020304" pitchFamily="18" charset="0"/>
              <a:cs typeface="Times New Roman" panose="02020603050405020304" pitchFamily="18" charset="0"/>
            </a:rPr>
            <a:t>nd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09E3B877-1BF8-4EBF-BD4D-9A19CF62B51E}" type="par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45C155-088A-495D-BFC0-5B69E2F7734B}" type="sib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8ADC0BC7-B3C9-4043-849A-D55C5B79B2EB}">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3</a:t>
          </a:r>
          <a:r>
            <a:rPr lang="en-US" sz="2000" b="1" baseline="30000" dirty="0" smtClean="0">
              <a:solidFill>
                <a:schemeClr val="tx1"/>
              </a:solidFill>
              <a:latin typeface="Times New Roman" panose="02020603050405020304" pitchFamily="18" charset="0"/>
              <a:cs typeface="Times New Roman" panose="02020603050405020304" pitchFamily="18" charset="0"/>
            </a:rPr>
            <a:t>rd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7D41AF01-3265-4A42-A9EE-BFB0D4F45921}" type="par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C7346616-E76F-47BC-A8F8-B83E81F678E6}" type="sib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7F19ABED-451E-4A78-92D4-0F80DDDE677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Post-partum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8F696EE-78C5-42CB-8FF8-C8227A57D92C}" type="par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2AF19986-DD17-4111-81D6-110280F4CE08}" type="sib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95DFB684-E52A-4368-8D55-42C3A74E9517}" type="pres">
      <dgm:prSet presAssocID="{C9795999-AD52-44C4-9FC6-A223D2F2D489}" presName="Name0" presStyleCnt="0">
        <dgm:presLayoutVars>
          <dgm:dir/>
          <dgm:resizeHandles val="exact"/>
        </dgm:presLayoutVars>
      </dgm:prSet>
      <dgm:spPr/>
    </dgm:pt>
    <dgm:pt modelId="{87B9F6C2-8C14-404D-8226-792F146BC293}" type="pres">
      <dgm:prSet presAssocID="{E459EDCF-5E24-4054-8856-49BD24884A13}" presName="composite" presStyleCnt="0"/>
      <dgm:spPr/>
    </dgm:pt>
    <dgm:pt modelId="{41E5482D-4303-4EAF-81C8-C475E8239A40}" type="pres">
      <dgm:prSet presAssocID="{E459EDCF-5E24-4054-8856-49BD24884A13}" presName="bgChev" presStyleLbl="node1" presStyleIdx="0" presStyleCnt="4"/>
      <dgm:spPr/>
    </dgm:pt>
    <dgm:pt modelId="{739E4F83-B306-4ED9-AD7C-9511D7C28D3C}" type="pres">
      <dgm:prSet presAssocID="{E459EDCF-5E24-4054-8856-49BD24884A13}" presName="txNode" presStyleLbl="fgAcc1" presStyleIdx="0" presStyleCnt="4">
        <dgm:presLayoutVars>
          <dgm:bulletEnabled val="1"/>
        </dgm:presLayoutVars>
      </dgm:prSet>
      <dgm:spPr/>
      <dgm:t>
        <a:bodyPr/>
        <a:lstStyle/>
        <a:p>
          <a:endParaRPr lang="en-US"/>
        </a:p>
      </dgm:t>
    </dgm:pt>
    <dgm:pt modelId="{37907EA3-943A-4835-9401-419190B16393}" type="pres">
      <dgm:prSet presAssocID="{BBACE9AE-42D8-47D4-98B3-BD709FB68EB9}" presName="compositeSpace" presStyleCnt="0"/>
      <dgm:spPr/>
    </dgm:pt>
    <dgm:pt modelId="{A5E739E1-D3FA-4BFA-86D2-CBBAFF7C6333}" type="pres">
      <dgm:prSet presAssocID="{ACC3D047-0A66-4E7B-BC1D-3D3BD4B6D9B5}" presName="composite" presStyleCnt="0"/>
      <dgm:spPr/>
    </dgm:pt>
    <dgm:pt modelId="{70BF9F27-A5B1-47A8-B86D-AE591E908D34}" type="pres">
      <dgm:prSet presAssocID="{ACC3D047-0A66-4E7B-BC1D-3D3BD4B6D9B5}" presName="bgChev" presStyleLbl="node1" presStyleIdx="1" presStyleCnt="4"/>
      <dgm:spPr/>
    </dgm:pt>
    <dgm:pt modelId="{C51D735C-C825-48B9-9AAA-DA924DD9F36A}" type="pres">
      <dgm:prSet presAssocID="{ACC3D047-0A66-4E7B-BC1D-3D3BD4B6D9B5}" presName="txNode" presStyleLbl="fgAcc1" presStyleIdx="1" presStyleCnt="4">
        <dgm:presLayoutVars>
          <dgm:bulletEnabled val="1"/>
        </dgm:presLayoutVars>
      </dgm:prSet>
      <dgm:spPr/>
      <dgm:t>
        <a:bodyPr/>
        <a:lstStyle/>
        <a:p>
          <a:endParaRPr lang="en-US"/>
        </a:p>
      </dgm:t>
    </dgm:pt>
    <dgm:pt modelId="{70ECC650-B539-4D37-B982-570769841754}" type="pres">
      <dgm:prSet presAssocID="{BB45C155-088A-495D-BFC0-5B69E2F7734B}" presName="compositeSpace" presStyleCnt="0"/>
      <dgm:spPr/>
    </dgm:pt>
    <dgm:pt modelId="{310B02FD-DF9D-43E0-8762-1CBA3FE2CDBB}" type="pres">
      <dgm:prSet presAssocID="{8ADC0BC7-B3C9-4043-849A-D55C5B79B2EB}" presName="composite" presStyleCnt="0"/>
      <dgm:spPr/>
    </dgm:pt>
    <dgm:pt modelId="{2A3B981B-3BAF-436E-B74C-A0EA325E9723}" type="pres">
      <dgm:prSet presAssocID="{8ADC0BC7-B3C9-4043-849A-D55C5B79B2EB}" presName="bgChev" presStyleLbl="node1" presStyleIdx="2" presStyleCnt="4"/>
      <dgm:spPr/>
    </dgm:pt>
    <dgm:pt modelId="{5AFC72D2-2C73-457B-9909-B53698A1F72D}" type="pres">
      <dgm:prSet presAssocID="{8ADC0BC7-B3C9-4043-849A-D55C5B79B2EB}" presName="txNode" presStyleLbl="fgAcc1" presStyleIdx="2" presStyleCnt="4">
        <dgm:presLayoutVars>
          <dgm:bulletEnabled val="1"/>
        </dgm:presLayoutVars>
      </dgm:prSet>
      <dgm:spPr/>
      <dgm:t>
        <a:bodyPr/>
        <a:lstStyle/>
        <a:p>
          <a:endParaRPr lang="en-US"/>
        </a:p>
      </dgm:t>
    </dgm:pt>
    <dgm:pt modelId="{1B8AE555-BA25-4913-9A81-F0B0F6B09D69}" type="pres">
      <dgm:prSet presAssocID="{C7346616-E76F-47BC-A8F8-B83E81F678E6}" presName="compositeSpace" presStyleCnt="0"/>
      <dgm:spPr/>
    </dgm:pt>
    <dgm:pt modelId="{45A059A0-A597-45BF-8327-EBD92C2630A7}" type="pres">
      <dgm:prSet presAssocID="{7F19ABED-451E-4A78-92D4-0F80DDDE6777}" presName="composite" presStyleCnt="0"/>
      <dgm:spPr/>
    </dgm:pt>
    <dgm:pt modelId="{98B7588A-5A89-4F4F-A7CE-2B10673D3BD2}" type="pres">
      <dgm:prSet presAssocID="{7F19ABED-451E-4A78-92D4-0F80DDDE6777}" presName="bgChev" presStyleLbl="node1" presStyleIdx="3" presStyleCnt="4"/>
      <dgm:spPr/>
    </dgm:pt>
    <dgm:pt modelId="{5C9AE820-846E-4F04-99D3-36F668C8BD67}" type="pres">
      <dgm:prSet presAssocID="{7F19ABED-451E-4A78-92D4-0F80DDDE6777}" presName="txNode" presStyleLbl="fgAcc1" presStyleIdx="3" presStyleCnt="4">
        <dgm:presLayoutVars>
          <dgm:bulletEnabled val="1"/>
        </dgm:presLayoutVars>
      </dgm:prSet>
      <dgm:spPr/>
      <dgm:t>
        <a:bodyPr/>
        <a:lstStyle/>
        <a:p>
          <a:endParaRPr lang="en-US"/>
        </a:p>
      </dgm:t>
    </dgm:pt>
  </dgm:ptLst>
  <dgm:cxnLst>
    <dgm:cxn modelId="{8876AC9B-8B84-46D8-B45C-EBC5AA472D42}" type="presOf" srcId="{7F19ABED-451E-4A78-92D4-0F80DDDE6777}" destId="{5C9AE820-846E-4F04-99D3-36F668C8BD67}" srcOrd="0" destOrd="0" presId="urn:microsoft.com/office/officeart/2005/8/layout/chevronAccent+Icon"/>
    <dgm:cxn modelId="{AB231FF3-49CC-42B8-BC57-91040404A9C8}" type="presOf" srcId="{C9795999-AD52-44C4-9FC6-A223D2F2D489}" destId="{95DFB684-E52A-4368-8D55-42C3A74E9517}" srcOrd="0" destOrd="0" presId="urn:microsoft.com/office/officeart/2005/8/layout/chevronAccent+Icon"/>
    <dgm:cxn modelId="{BF3B8943-489C-481B-A0DC-03E83E31CEF6}" srcId="{C9795999-AD52-44C4-9FC6-A223D2F2D489}" destId="{7F19ABED-451E-4A78-92D4-0F80DDDE6777}" srcOrd="3" destOrd="0" parTransId="{58F696EE-78C5-42CB-8FF8-C8227A57D92C}" sibTransId="{2AF19986-DD17-4111-81D6-110280F4CE08}"/>
    <dgm:cxn modelId="{B9FC910D-D768-4918-8E38-2107C9F44D18}" type="presOf" srcId="{E459EDCF-5E24-4054-8856-49BD24884A13}" destId="{739E4F83-B306-4ED9-AD7C-9511D7C28D3C}" srcOrd="0" destOrd="0" presId="urn:microsoft.com/office/officeart/2005/8/layout/chevronAccent+Icon"/>
    <dgm:cxn modelId="{530D7666-9DC4-4522-923C-BB9781BF94FF}" srcId="{C9795999-AD52-44C4-9FC6-A223D2F2D489}" destId="{8ADC0BC7-B3C9-4043-849A-D55C5B79B2EB}" srcOrd="2" destOrd="0" parTransId="{7D41AF01-3265-4A42-A9EE-BFB0D4F45921}" sibTransId="{C7346616-E76F-47BC-A8F8-B83E81F678E6}"/>
    <dgm:cxn modelId="{AAEF6645-2ADD-4AD3-ACEF-BE3FD7E7985E}" srcId="{C9795999-AD52-44C4-9FC6-A223D2F2D489}" destId="{E459EDCF-5E24-4054-8856-49BD24884A13}" srcOrd="0" destOrd="0" parTransId="{F2575901-2380-41D1-985F-CB5AF93C1B9F}" sibTransId="{BBACE9AE-42D8-47D4-98B3-BD709FB68EB9}"/>
    <dgm:cxn modelId="{0693147B-34EB-4596-A3AD-1A0439BE078B}" type="presOf" srcId="{8ADC0BC7-B3C9-4043-849A-D55C5B79B2EB}" destId="{5AFC72D2-2C73-457B-9909-B53698A1F72D}" srcOrd="0" destOrd="0" presId="urn:microsoft.com/office/officeart/2005/8/layout/chevronAccent+Icon"/>
    <dgm:cxn modelId="{3B186B77-A67C-46E3-BC0C-ABD1F065A57C}" srcId="{C9795999-AD52-44C4-9FC6-A223D2F2D489}" destId="{ACC3D047-0A66-4E7B-BC1D-3D3BD4B6D9B5}" srcOrd="1" destOrd="0" parTransId="{09E3B877-1BF8-4EBF-BD4D-9A19CF62B51E}" sibTransId="{BB45C155-088A-495D-BFC0-5B69E2F7734B}"/>
    <dgm:cxn modelId="{4F51A79A-B0B6-4A94-BDCA-F916824D0E97}" type="presOf" srcId="{ACC3D047-0A66-4E7B-BC1D-3D3BD4B6D9B5}" destId="{C51D735C-C825-48B9-9AAA-DA924DD9F36A}" srcOrd="0" destOrd="0" presId="urn:microsoft.com/office/officeart/2005/8/layout/chevronAccent+Icon"/>
    <dgm:cxn modelId="{55C48136-68DD-4F22-9258-F5E993211180}" type="presParOf" srcId="{95DFB684-E52A-4368-8D55-42C3A74E9517}" destId="{87B9F6C2-8C14-404D-8226-792F146BC293}" srcOrd="0" destOrd="0" presId="urn:microsoft.com/office/officeart/2005/8/layout/chevronAccent+Icon"/>
    <dgm:cxn modelId="{B97A2792-EC23-4EA8-B081-A5377242D565}" type="presParOf" srcId="{87B9F6C2-8C14-404D-8226-792F146BC293}" destId="{41E5482D-4303-4EAF-81C8-C475E8239A40}" srcOrd="0" destOrd="0" presId="urn:microsoft.com/office/officeart/2005/8/layout/chevronAccent+Icon"/>
    <dgm:cxn modelId="{BCD5A283-381F-4FA6-B87B-FACDD430263C}" type="presParOf" srcId="{87B9F6C2-8C14-404D-8226-792F146BC293}" destId="{739E4F83-B306-4ED9-AD7C-9511D7C28D3C}" srcOrd="1" destOrd="0" presId="urn:microsoft.com/office/officeart/2005/8/layout/chevronAccent+Icon"/>
    <dgm:cxn modelId="{4E7F3BDA-68E6-41E0-BBA1-B121B2BC1FBB}" type="presParOf" srcId="{95DFB684-E52A-4368-8D55-42C3A74E9517}" destId="{37907EA3-943A-4835-9401-419190B16393}" srcOrd="1" destOrd="0" presId="urn:microsoft.com/office/officeart/2005/8/layout/chevronAccent+Icon"/>
    <dgm:cxn modelId="{DA9B3ED7-DC6D-4993-A006-98D0B4D37726}" type="presParOf" srcId="{95DFB684-E52A-4368-8D55-42C3A74E9517}" destId="{A5E739E1-D3FA-4BFA-86D2-CBBAFF7C6333}" srcOrd="2" destOrd="0" presId="urn:microsoft.com/office/officeart/2005/8/layout/chevronAccent+Icon"/>
    <dgm:cxn modelId="{194A02BA-397A-495E-B2DE-AD830160C28E}" type="presParOf" srcId="{A5E739E1-D3FA-4BFA-86D2-CBBAFF7C6333}" destId="{70BF9F27-A5B1-47A8-B86D-AE591E908D34}" srcOrd="0" destOrd="0" presId="urn:microsoft.com/office/officeart/2005/8/layout/chevronAccent+Icon"/>
    <dgm:cxn modelId="{51787184-A335-405E-B98E-AC6833311DB4}" type="presParOf" srcId="{A5E739E1-D3FA-4BFA-86D2-CBBAFF7C6333}" destId="{C51D735C-C825-48B9-9AAA-DA924DD9F36A}" srcOrd="1" destOrd="0" presId="urn:microsoft.com/office/officeart/2005/8/layout/chevronAccent+Icon"/>
    <dgm:cxn modelId="{CC16261C-A823-4926-BA6C-A0B7E0C57734}" type="presParOf" srcId="{95DFB684-E52A-4368-8D55-42C3A74E9517}" destId="{70ECC650-B539-4D37-B982-570769841754}" srcOrd="3" destOrd="0" presId="urn:microsoft.com/office/officeart/2005/8/layout/chevronAccent+Icon"/>
    <dgm:cxn modelId="{D2B68796-AE6F-467D-A35A-69CF36361132}" type="presParOf" srcId="{95DFB684-E52A-4368-8D55-42C3A74E9517}" destId="{310B02FD-DF9D-43E0-8762-1CBA3FE2CDBB}" srcOrd="4" destOrd="0" presId="urn:microsoft.com/office/officeart/2005/8/layout/chevronAccent+Icon"/>
    <dgm:cxn modelId="{E2228BB8-010C-496C-A511-E8C42758365F}" type="presParOf" srcId="{310B02FD-DF9D-43E0-8762-1CBA3FE2CDBB}" destId="{2A3B981B-3BAF-436E-B74C-A0EA325E9723}" srcOrd="0" destOrd="0" presId="urn:microsoft.com/office/officeart/2005/8/layout/chevronAccent+Icon"/>
    <dgm:cxn modelId="{D97BBBB1-13C2-4F9F-933F-EBA21BDD27CB}" type="presParOf" srcId="{310B02FD-DF9D-43E0-8762-1CBA3FE2CDBB}" destId="{5AFC72D2-2C73-457B-9909-B53698A1F72D}" srcOrd="1" destOrd="0" presId="urn:microsoft.com/office/officeart/2005/8/layout/chevronAccent+Icon"/>
    <dgm:cxn modelId="{9992F5C9-9D3B-4E8F-BD75-B5DE46442BBD}" type="presParOf" srcId="{95DFB684-E52A-4368-8D55-42C3A74E9517}" destId="{1B8AE555-BA25-4913-9A81-F0B0F6B09D69}" srcOrd="5" destOrd="0" presId="urn:microsoft.com/office/officeart/2005/8/layout/chevronAccent+Icon"/>
    <dgm:cxn modelId="{523A04DE-7992-4787-81ED-204EE2092D1C}" type="presParOf" srcId="{95DFB684-E52A-4368-8D55-42C3A74E9517}" destId="{45A059A0-A597-45BF-8327-EBD92C2630A7}" srcOrd="6" destOrd="0" presId="urn:microsoft.com/office/officeart/2005/8/layout/chevronAccent+Icon"/>
    <dgm:cxn modelId="{A54A5515-7C38-4D32-947E-BFDAD57A18BE}" type="presParOf" srcId="{45A059A0-A597-45BF-8327-EBD92C2630A7}" destId="{98B7588A-5A89-4F4F-A7CE-2B10673D3BD2}" srcOrd="0" destOrd="0" presId="urn:microsoft.com/office/officeart/2005/8/layout/chevronAccent+Icon"/>
    <dgm:cxn modelId="{4FC827B5-DD63-4C57-81B0-D67344EA2BD0}" type="presParOf" srcId="{45A059A0-A597-45BF-8327-EBD92C2630A7}" destId="{5C9AE820-846E-4F04-99D3-36F668C8BD67}" srcOrd="1" destOrd="0" presId="urn:microsoft.com/office/officeart/2005/8/layout/chevronAccent+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4F7E5-CF45-4F3C-A4EC-AE804428CDF7}">
      <dsp:nvSpPr>
        <dsp:cNvPr id="0" name=""/>
        <dsp:cNvSpPr/>
      </dsp:nvSpPr>
      <dsp:spPr>
        <a:xfrm rot="16200000">
          <a:off x="-625230" y="627213"/>
          <a:ext cx="3581400" cy="2326973"/>
        </a:xfrm>
        <a:prstGeom prst="flowChartManualOperation">
          <a:avLst/>
        </a:prstGeom>
        <a:solidFill>
          <a:schemeClr val="bg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kern="1200" baseline="30000" dirty="0" smtClean="0">
              <a:solidFill>
                <a:schemeClr val="tx1"/>
              </a:solidFill>
              <a:latin typeface="Times New Roman" panose="02020603050405020304" pitchFamily="18" charset="0"/>
              <a:cs typeface="Times New Roman" panose="02020603050405020304" pitchFamily="18" charset="0"/>
            </a:rPr>
            <a:t>st</a:t>
          </a:r>
          <a:r>
            <a:rPr lang="en-US" sz="1800" b="1" kern="1200"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kern="1200" dirty="0" err="1" smtClean="0">
              <a:solidFill>
                <a:schemeClr val="tx1"/>
              </a:solidFill>
              <a:latin typeface="Times New Roman" panose="02020603050405020304" pitchFamily="18" charset="0"/>
              <a:cs typeface="Times New Roman" panose="02020603050405020304" pitchFamily="18" charset="0"/>
            </a:rPr>
            <a:t>hCG</a:t>
          </a:r>
          <a:r>
            <a:rPr lang="en-US" sz="1800" b="1" kern="1200" dirty="0" smtClean="0">
              <a:solidFill>
                <a:schemeClr val="tx1"/>
              </a:solidFill>
              <a:latin typeface="Times New Roman" panose="02020603050405020304" pitchFamily="18" charset="0"/>
              <a:cs typeface="Times New Roman" panose="02020603050405020304" pitchFamily="18" charset="0"/>
            </a:rPr>
            <a:t> production</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25230" y="627213"/>
        <a:ext cx="3581400" cy="2326973"/>
      </dsp:txXfrm>
    </dsp:sp>
    <dsp:sp modelId="{A7578B93-0331-4AC7-8CDE-9DF27E583F90}">
      <dsp:nvSpPr>
        <dsp:cNvPr id="0" name=""/>
        <dsp:cNvSpPr/>
      </dsp:nvSpPr>
      <dsp:spPr>
        <a:xfrm rot="16200000">
          <a:off x="3013119" y="-361354"/>
          <a:ext cx="3581400" cy="4304109"/>
        </a:xfrm>
        <a:prstGeom prst="flowChartManualOperation">
          <a:avLst/>
        </a:prstGeom>
        <a:solidFill>
          <a:schemeClr val="accent1">
            <a:lumMod val="20000"/>
            <a:lumOff val="80000"/>
          </a:schemeClr>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kern="1200" baseline="30000" dirty="0" smtClean="0">
              <a:solidFill>
                <a:schemeClr val="tx1"/>
              </a:solidFill>
              <a:latin typeface="Times New Roman" panose="02020603050405020304" pitchFamily="18" charset="0"/>
              <a:cs typeface="Times New Roman" panose="02020603050405020304" pitchFamily="18" charset="0"/>
            </a:rPr>
            <a:t>nd</a:t>
          </a:r>
          <a:r>
            <a:rPr lang="en-US" sz="1800" b="1" kern="1200" dirty="0" smtClean="0">
              <a:solidFill>
                <a:schemeClr val="tx1"/>
              </a:solidFill>
              <a:latin typeface="Times New Roman" panose="02020603050405020304" pitchFamily="18" charset="0"/>
              <a:cs typeface="Times New Roman" panose="02020603050405020304" pitchFamily="18" charset="0"/>
            </a:rPr>
            <a:t> &amp; 3</a:t>
          </a:r>
          <a:r>
            <a:rPr lang="en-US" sz="1800" b="1" kern="1200" baseline="30000" dirty="0" smtClean="0">
              <a:solidFill>
                <a:schemeClr val="tx1"/>
              </a:solidFill>
              <a:latin typeface="Times New Roman" panose="02020603050405020304" pitchFamily="18" charset="0"/>
              <a:cs typeface="Times New Roman" panose="02020603050405020304" pitchFamily="18" charset="0"/>
            </a:rPr>
            <a:t>rd</a:t>
          </a:r>
          <a:r>
            <a:rPr lang="en-US" sz="1800" b="1" kern="1200" dirty="0" smtClean="0">
              <a:solidFill>
                <a:schemeClr val="tx1"/>
              </a:solidFill>
              <a:latin typeface="Times New Roman" panose="02020603050405020304" pitchFamily="18" charset="0"/>
              <a:cs typeface="Times New Roman" panose="02020603050405020304" pitchFamily="18" charset="0"/>
            </a:rPr>
            <a:t> trimester of pregnancy</a:t>
          </a:r>
        </a:p>
        <a:p>
          <a:pPr lvl="0" algn="l" defTabSz="800100" rtl="0">
            <a:lnSpc>
              <a:spcPct val="90000"/>
            </a:lnSpc>
            <a:spcBef>
              <a:spcPct val="0"/>
            </a:spcBef>
            <a:spcAft>
              <a:spcPct val="35000"/>
            </a:spcAft>
          </a:pPr>
          <a:endParaRPr lang="en-US" sz="1600" b="1"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16200000">
        <a:off x="3013119" y="-361354"/>
        <a:ext cx="3581400" cy="4304109"/>
      </dsp:txXfrm>
    </dsp:sp>
    <dsp:sp modelId="{4A1BE7C8-F85C-436F-8E67-08FD16F8E3B4}">
      <dsp:nvSpPr>
        <dsp:cNvPr id="0" name=""/>
        <dsp:cNvSpPr/>
      </dsp:nvSpPr>
      <dsp:spPr>
        <a:xfrm rot="16200000">
          <a:off x="6419649" y="859032"/>
          <a:ext cx="3581400" cy="1863335"/>
        </a:xfrm>
        <a:prstGeom prst="flowChartManualOperation">
          <a:avLst/>
        </a:prstGeom>
        <a:solidFill>
          <a:schemeClr val="accent2">
            <a:lumMod val="20000"/>
            <a:lumOff val="80000"/>
          </a:schemeClr>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419649" y="859032"/>
        <a:ext cx="3581400" cy="18633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E5482D-4303-4EAF-81C8-C475E8239A40}">
      <dsp:nvSpPr>
        <dsp:cNvPr id="0" name=""/>
        <dsp:cNvSpPr/>
      </dsp:nvSpPr>
      <dsp:spPr>
        <a:xfrm>
          <a:off x="4273" y="467234"/>
          <a:ext cx="2011462" cy="776424"/>
        </a:xfrm>
        <a:prstGeom prst="chevron">
          <a:avLst>
            <a:gd name="adj" fmla="val 4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E4F83-B306-4ED9-AD7C-9511D7C28D3C}">
      <dsp:nvSpPr>
        <dsp:cNvPr id="0" name=""/>
        <dsp:cNvSpPr/>
      </dsp:nvSpPr>
      <dsp:spPr>
        <a:xfrm>
          <a:off x="540663"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1</a:t>
          </a:r>
          <a:r>
            <a:rPr lang="en-US" sz="2000" b="1" kern="1200" baseline="30000" dirty="0" smtClean="0">
              <a:solidFill>
                <a:schemeClr val="tx1"/>
              </a:solidFill>
              <a:latin typeface="Times New Roman" panose="02020603050405020304" pitchFamily="18" charset="0"/>
              <a:cs typeface="Times New Roman" panose="02020603050405020304" pitchFamily="18" charset="0"/>
            </a:rPr>
            <a:t>st</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40663" y="661340"/>
        <a:ext cx="1698568" cy="776424"/>
      </dsp:txXfrm>
    </dsp:sp>
    <dsp:sp modelId="{70BF9F27-A5B1-47A8-B86D-AE591E908D34}">
      <dsp:nvSpPr>
        <dsp:cNvPr id="0" name=""/>
        <dsp:cNvSpPr/>
      </dsp:nvSpPr>
      <dsp:spPr>
        <a:xfrm>
          <a:off x="2301810" y="467234"/>
          <a:ext cx="2011462" cy="776424"/>
        </a:xfrm>
        <a:prstGeom prst="chevron">
          <a:avLst>
            <a:gd name="adj" fmla="val 40000"/>
          </a:avLst>
        </a:prstGeom>
        <a:blipFill rotWithShape="0">
          <a:blip xmlns:r="http://schemas.openxmlformats.org/officeDocument/2006/relationships" r:embed="rId1">
            <a:duotone>
              <a:schemeClr val="accent2">
                <a:hueOff val="635930"/>
                <a:satOff val="-14509"/>
                <a:lumOff val="5360"/>
                <a:alphaOff val="0"/>
                <a:shade val="22000"/>
                <a:satMod val="160000"/>
              </a:schemeClr>
              <a:schemeClr val="accent2">
                <a:hueOff val="635930"/>
                <a:satOff val="-14509"/>
                <a:lumOff val="536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1D735C-C825-48B9-9AAA-DA924DD9F36A}">
      <dsp:nvSpPr>
        <dsp:cNvPr id="0" name=""/>
        <dsp:cNvSpPr/>
      </dsp:nvSpPr>
      <dsp:spPr>
        <a:xfrm>
          <a:off x="2838200"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35930"/>
              <a:satOff val="-14509"/>
              <a:lumOff val="536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2</a:t>
          </a:r>
          <a:r>
            <a:rPr lang="en-US" sz="2000" b="1" kern="1200" baseline="30000" dirty="0" smtClean="0">
              <a:solidFill>
                <a:schemeClr val="tx1"/>
              </a:solidFill>
              <a:latin typeface="Times New Roman" panose="02020603050405020304" pitchFamily="18" charset="0"/>
              <a:cs typeface="Times New Roman" panose="02020603050405020304" pitchFamily="18" charset="0"/>
            </a:rPr>
            <a:t>nd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838200" y="661340"/>
        <a:ext cx="1698568" cy="776424"/>
      </dsp:txXfrm>
    </dsp:sp>
    <dsp:sp modelId="{2A3B981B-3BAF-436E-B74C-A0EA325E9723}">
      <dsp:nvSpPr>
        <dsp:cNvPr id="0" name=""/>
        <dsp:cNvSpPr/>
      </dsp:nvSpPr>
      <dsp:spPr>
        <a:xfrm>
          <a:off x="4599347" y="467234"/>
          <a:ext cx="2011462" cy="776424"/>
        </a:xfrm>
        <a:prstGeom prst="chevron">
          <a:avLst>
            <a:gd name="adj" fmla="val 40000"/>
          </a:avLst>
        </a:prstGeom>
        <a:blipFill rotWithShape="0">
          <a:blip xmlns:r="http://schemas.openxmlformats.org/officeDocument/2006/relationships" r:embed="rId1">
            <a:duotone>
              <a:schemeClr val="accent2">
                <a:hueOff val="1271860"/>
                <a:satOff val="-29019"/>
                <a:lumOff val="10719"/>
                <a:alphaOff val="0"/>
                <a:shade val="22000"/>
                <a:satMod val="160000"/>
              </a:schemeClr>
              <a:schemeClr val="accent2">
                <a:hueOff val="1271860"/>
                <a:satOff val="-29019"/>
                <a:lumOff val="1071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FC72D2-2C73-457B-9909-B53698A1F72D}">
      <dsp:nvSpPr>
        <dsp:cNvPr id="0" name=""/>
        <dsp:cNvSpPr/>
      </dsp:nvSpPr>
      <dsp:spPr>
        <a:xfrm>
          <a:off x="5135737"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271860"/>
              <a:satOff val="-29019"/>
              <a:lumOff val="10719"/>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3</a:t>
          </a:r>
          <a:r>
            <a:rPr lang="en-US" sz="2000" b="1" kern="1200" baseline="30000" dirty="0" smtClean="0">
              <a:solidFill>
                <a:schemeClr val="tx1"/>
              </a:solidFill>
              <a:latin typeface="Times New Roman" panose="02020603050405020304" pitchFamily="18" charset="0"/>
              <a:cs typeface="Times New Roman" panose="02020603050405020304" pitchFamily="18" charset="0"/>
            </a:rPr>
            <a:t>rd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135737" y="661340"/>
        <a:ext cx="1698568" cy="776424"/>
      </dsp:txXfrm>
    </dsp:sp>
    <dsp:sp modelId="{98B7588A-5A89-4F4F-A7CE-2B10673D3BD2}">
      <dsp:nvSpPr>
        <dsp:cNvPr id="0" name=""/>
        <dsp:cNvSpPr/>
      </dsp:nvSpPr>
      <dsp:spPr>
        <a:xfrm>
          <a:off x="6896885" y="467234"/>
          <a:ext cx="2011462" cy="776424"/>
        </a:xfrm>
        <a:prstGeom prst="chevron">
          <a:avLst>
            <a:gd name="adj" fmla="val 40000"/>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9AE820-846E-4F04-99D3-36F668C8BD67}">
      <dsp:nvSpPr>
        <dsp:cNvPr id="0" name=""/>
        <dsp:cNvSpPr/>
      </dsp:nvSpPr>
      <dsp:spPr>
        <a:xfrm>
          <a:off x="7433275"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07790"/>
              <a:satOff val="-43528"/>
              <a:lumOff val="16079"/>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Post-partum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7433275" y="661340"/>
        <a:ext cx="1698568" cy="77642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774EA-CE34-482E-B804-4F32EF9B1D49}" type="datetimeFigureOut">
              <a:rPr lang="en-US" smtClean="0"/>
              <a:pPr/>
              <a:t>6/29/2019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2D079-16EF-4CE0-B2A4-DCDE53F1B56B}" type="slidenum">
              <a:rPr lang="en-US" smtClean="0"/>
              <a:pPr/>
              <a:t>‹#›</a:t>
            </a:fld>
            <a:endParaRPr lang="en-US"/>
          </a:p>
        </p:txBody>
      </p:sp>
    </p:spTree>
    <p:extLst>
      <p:ext uri="{BB962C8B-B14F-4D97-AF65-F5344CB8AC3E}">
        <p14:creationId xmlns="" xmlns:p14="http://schemas.microsoft.com/office/powerpoint/2010/main" val="319498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12F0BC-0C2A-46D9-9D2F-CC86C707E830}" type="slidenum">
              <a:rPr lang="en-US" altLang="en-US">
                <a:solidFill>
                  <a:prstClr val="black"/>
                </a:solidFill>
              </a:rPr>
              <a:pPr eaLnBrk="1" hangingPunct="1"/>
              <a:t>6</a:t>
            </a:fld>
            <a:endParaRPr lang="en-US" altLang="en-US">
              <a:solidFill>
                <a:prstClr val="black"/>
              </a:solidFill>
            </a:endParaRPr>
          </a:p>
        </p:txBody>
      </p:sp>
      <p:sp>
        <p:nvSpPr>
          <p:cNvPr id="8601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2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spcAft>
                <a:spcPct val="67000"/>
              </a:spcAft>
            </a:pPr>
            <a:r>
              <a:rPr lang="en-US" altLang="en-US">
                <a:cs typeface="Arial" pitchFamily="34" charset="0"/>
              </a:rPr>
              <a:t>To begin with, let’s discuss the causes and salient features of hyperthyroidism.</a:t>
            </a:r>
          </a:p>
          <a:p>
            <a:pPr eaLnBrk="1" hangingPunct="1">
              <a:spcBef>
                <a:spcPct val="0"/>
              </a:spcBef>
              <a:spcAft>
                <a:spcPct val="67000"/>
              </a:spcAft>
            </a:pPr>
            <a:r>
              <a:rPr lang="en-US" altLang="en-US">
                <a:cs typeface="Arial" pitchFamily="34" charset="0"/>
              </a:rPr>
              <a:t>Hyperthyroidism occurs due to an increased secretion (overproduction) of thyroid hormones. It is caused due to several reasons, including toxic diffuse goiter, also known as Graves’ disease; toxic adenoma; toxic multinodular goiter, also known as Plummer’s disease; painful subacute thyroiditis; silent thyroiditis, including lymphocytic and postpartum thyroiditis; iodine-induced hyperthyroidism; excessive pituitary thyroid stimulating hormone (TSH) or trophoblastic disease; and excessive ingestion of thyroid hormones.</a:t>
            </a:r>
            <a:r>
              <a:rPr lang="en-US" altLang="en-US" baseline="30000">
                <a:cs typeface="Arial" pitchFamily="34" charset="0"/>
              </a:rPr>
              <a:t>1</a:t>
            </a:r>
            <a:r>
              <a:rPr lang="en-US" altLang="en-US">
                <a:cs typeface="Arial" pitchFamily="34" charset="0"/>
              </a:rPr>
              <a:t>(/p458/col2/para5) (/p459/col1/para1) </a:t>
            </a:r>
          </a:p>
          <a:p>
            <a:pPr eaLnBrk="1" hangingPunct="1">
              <a:spcBef>
                <a:spcPct val="0"/>
              </a:spcBef>
              <a:spcAft>
                <a:spcPct val="67000"/>
              </a:spcAft>
            </a:pPr>
            <a:r>
              <a:rPr lang="en-US" altLang="en-US">
                <a:cs typeface="Arial" pitchFamily="34" charset="0"/>
              </a:rPr>
              <a:t>Both invitro and invivo studies have proved the thyrotrophic activity of HCG. (/p95/col1/para3;/col2/para1)  It is reported that peak levels of HCG are invariably related to suppressed TSH levels. </a:t>
            </a:r>
            <a:r>
              <a:rPr lang="en-US" altLang="en-US" baseline="30000">
                <a:cs typeface="Arial" pitchFamily="34" charset="0"/>
              </a:rPr>
              <a:t>2</a:t>
            </a:r>
            <a:r>
              <a:rPr lang="en-US" altLang="en-US">
                <a:cs typeface="Arial" pitchFamily="34" charset="0"/>
              </a:rPr>
              <a:t>(/p96/col1/para1) </a:t>
            </a:r>
            <a:r>
              <a:rPr lang="en-IN" altLang="en-US"/>
              <a:t>Increase in thyroid hormone under the influence of hCG is associated with decreased TSH levels. </a:t>
            </a:r>
            <a:r>
              <a:rPr lang="en-US" altLang="en-US">
                <a:cs typeface="Arial" pitchFamily="34" charset="0"/>
              </a:rPr>
              <a:t>This causes transient thyrotoxicosis. </a:t>
            </a:r>
            <a:r>
              <a:rPr lang="en-US" altLang="en-US" baseline="30000">
                <a:cs typeface="Arial" pitchFamily="34" charset="0"/>
              </a:rPr>
              <a:t>2</a:t>
            </a:r>
            <a:r>
              <a:rPr lang="en-US" altLang="en-US">
                <a:cs typeface="Arial" pitchFamily="34" charset="0"/>
              </a:rPr>
              <a:t>(/p96/col2/para3) </a:t>
            </a:r>
          </a:p>
          <a:p>
            <a:pPr eaLnBrk="1" hangingPunct="1">
              <a:spcBef>
                <a:spcPct val="0"/>
              </a:spcBef>
              <a:spcAft>
                <a:spcPct val="67000"/>
              </a:spcAft>
            </a:pPr>
            <a:endParaRPr lang="en-US" altLang="en-US" b="1" i="1">
              <a:cs typeface="Arial" pitchFamily="34" charset="0"/>
            </a:endParaRPr>
          </a:p>
          <a:p>
            <a:pPr eaLnBrk="1" hangingPunct="1">
              <a:spcBef>
                <a:spcPct val="0"/>
              </a:spcBef>
              <a:spcAft>
                <a:spcPct val="67000"/>
              </a:spcAft>
            </a:pPr>
            <a:r>
              <a:rPr lang="en-US" altLang="en-US" b="1">
                <a:cs typeface="Arial" pitchFamily="34" charset="0"/>
              </a:rPr>
              <a:t>References</a:t>
            </a:r>
          </a:p>
          <a:p>
            <a:pPr marL="228600" lvl="1" indent="-227013" eaLnBrk="1" hangingPunct="1">
              <a:spcBef>
                <a:spcPct val="0"/>
              </a:spcBef>
              <a:spcAft>
                <a:spcPct val="67000"/>
              </a:spcAft>
            </a:pPr>
            <a:r>
              <a:rPr lang="en-US" altLang="en-US">
                <a:cs typeface="Arial" pitchFamily="34" charset="0"/>
              </a:rPr>
              <a:t>1. 	Baskin HJ, Cobin RH, Duick DS, et al. American Association of Clinical Endocrinologists medical guidelines for clinical practice for the evaluation and treatment of hyperthyroidism and hypothyroidism. </a:t>
            </a:r>
            <a:r>
              <a:rPr lang="en-US" altLang="en-US" i="1">
                <a:cs typeface="Arial" pitchFamily="34" charset="0"/>
              </a:rPr>
              <a:t>Endocr Pract.</a:t>
            </a:r>
            <a:r>
              <a:rPr lang="en-US" altLang="en-US">
                <a:cs typeface="Arial" pitchFamily="34" charset="0"/>
              </a:rPr>
              <a:t> 2002;8(6):457-469. </a:t>
            </a:r>
          </a:p>
          <a:p>
            <a:pPr marL="228600" lvl="1" indent="-227013" eaLnBrk="1" hangingPunct="1">
              <a:spcBef>
                <a:spcPct val="0"/>
              </a:spcBef>
              <a:spcAft>
                <a:spcPct val="67000"/>
              </a:spcAft>
            </a:pPr>
            <a:r>
              <a:rPr lang="en-US" altLang="en-US"/>
              <a:t>2. 	Rodien P, Jordan N, Lefevre A, et al. Abnormal stimulation of the thyrotrophin receptor during gestation. </a:t>
            </a:r>
            <a:r>
              <a:rPr lang="en-US" altLang="en-US" i="1"/>
              <a:t>Hum Reprod Update.</a:t>
            </a:r>
            <a:r>
              <a:rPr lang="en-US" altLang="en-US"/>
              <a:t> 2004;10(2):95-105.</a:t>
            </a:r>
            <a:endParaRPr lang="en-US" alt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074D6D-8CC0-4DC3-BA29-8C7019EADE66}" type="slidenum">
              <a:rPr lang="en-US" altLang="en-US">
                <a:solidFill>
                  <a:prstClr val="black"/>
                </a:solidFill>
              </a:rPr>
              <a:pPr eaLnBrk="1" hangingPunct="1"/>
              <a:t>27</a:t>
            </a:fld>
            <a:endParaRPr lang="en-US" altLang="en-US">
              <a:solidFill>
                <a:prstClr val="black"/>
              </a:solidFill>
            </a:endParaRPr>
          </a:p>
        </p:txBody>
      </p:sp>
      <p:sp>
        <p:nvSpPr>
          <p:cNvPr id="839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2587DA-C6AE-409C-BE38-B2402D4A9EC3}" type="slidenum">
              <a:rPr lang="en-US" altLang="en-US">
                <a:solidFill>
                  <a:prstClr val="black"/>
                </a:solidFill>
              </a:rPr>
              <a:pPr eaLnBrk="1" hangingPunct="1"/>
              <a:t>28</a:t>
            </a:fld>
            <a:endParaRPr lang="en-US" altLang="en-US">
              <a:solidFill>
                <a:prstClr val="black"/>
              </a:solidFill>
            </a:endParaRPr>
          </a:p>
        </p:txBody>
      </p:sp>
      <p:sp>
        <p:nvSpPr>
          <p:cNvPr id="9421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spcAft>
                <a:spcPct val="67000"/>
              </a:spcAft>
            </a:pPr>
            <a:r>
              <a:rPr lang="en-US" altLang="en-US">
                <a:cs typeface="Arial" pitchFamily="34" charset="0"/>
              </a:rPr>
              <a:t>In cases of severe hyperthyroidism before pregnancy, if the patient is not adequately treated, she may be at the risk of infertility due to nonovulation and irregular menstrual cycles. If the patient becomes pregnant and is left untreated, miscarriage, abortions, still births, intrauterine growth restriction (IUGR), premature labor, neonatal hyperthyroidism, and perinatal mortality are some of the complications that may arise.</a:t>
            </a:r>
            <a:r>
              <a:rPr lang="en-US" altLang="en-US" baseline="30000">
                <a:cs typeface="Arial" pitchFamily="34" charset="0"/>
              </a:rPr>
              <a:t>1</a:t>
            </a:r>
            <a:r>
              <a:rPr lang="en-US" altLang="en-US">
                <a:cs typeface="Arial" pitchFamily="34" charset="0"/>
              </a:rPr>
              <a:t>(/p3/col1/para1) </a:t>
            </a:r>
          </a:p>
          <a:p>
            <a:pPr eaLnBrk="1" hangingPunct="1">
              <a:spcBef>
                <a:spcPct val="0"/>
              </a:spcBef>
              <a:spcAft>
                <a:spcPct val="67000"/>
              </a:spcAft>
            </a:pPr>
            <a:r>
              <a:rPr lang="en-US" altLang="en-US">
                <a:cs typeface="Arial" pitchFamily="34" charset="0"/>
              </a:rPr>
              <a:t>Adequately treated pregnant women with mild hyperthyroidism have good outcomes and the fetus is generally not affected by the disease. </a:t>
            </a:r>
          </a:p>
          <a:p>
            <a:pPr eaLnBrk="1" hangingPunct="1">
              <a:spcBef>
                <a:spcPct val="0"/>
              </a:spcBef>
              <a:spcAft>
                <a:spcPct val="67000"/>
              </a:spcAft>
            </a:pPr>
            <a:r>
              <a:rPr lang="en-US" altLang="en-US">
                <a:cs typeface="Arial" pitchFamily="34" charset="0"/>
              </a:rPr>
              <a:t>As mentioned earlier, severe untreated situations may result in complications, sometimes resulting in a thyroid crisis or heart failure especially during delivery.</a:t>
            </a:r>
            <a:r>
              <a:rPr lang="en-US" altLang="en-US" baseline="30000">
                <a:solidFill>
                  <a:srgbClr val="000000"/>
                </a:solidFill>
                <a:cs typeface="Arial" pitchFamily="34" charset="0"/>
              </a:rPr>
              <a:t>1</a:t>
            </a:r>
            <a:r>
              <a:rPr lang="en-US" altLang="en-US">
                <a:solidFill>
                  <a:srgbClr val="000000"/>
                </a:solidFill>
                <a:cs typeface="Arial" pitchFamily="34" charset="0"/>
              </a:rPr>
              <a:t>(/p3/col1/para1)</a:t>
            </a:r>
            <a:endParaRPr lang="en-US" altLang="en-US">
              <a:cs typeface="Arial" pitchFamily="34" charset="0"/>
            </a:endParaRPr>
          </a:p>
          <a:p>
            <a:pPr marL="974725" lvl="3" eaLnBrk="1" hangingPunct="1">
              <a:spcBef>
                <a:spcPct val="0"/>
              </a:spcBef>
              <a:spcAft>
                <a:spcPct val="67000"/>
              </a:spcAft>
            </a:pPr>
            <a:endParaRPr lang="en-US" altLang="en-US">
              <a:cs typeface="Arial" pitchFamily="34" charset="0"/>
            </a:endParaRPr>
          </a:p>
          <a:p>
            <a:pPr eaLnBrk="1" hangingPunct="1">
              <a:spcBef>
                <a:spcPct val="0"/>
              </a:spcBef>
              <a:spcAft>
                <a:spcPct val="67000"/>
              </a:spcAft>
            </a:pPr>
            <a:r>
              <a:rPr lang="en-US" altLang="en-US" b="1">
                <a:cs typeface="Arial" pitchFamily="34" charset="0"/>
              </a:rPr>
              <a:t>Reference</a:t>
            </a:r>
          </a:p>
          <a:p>
            <a:pPr marL="228600" lvl="1" indent="-227013" eaLnBrk="1" hangingPunct="1">
              <a:spcBef>
                <a:spcPct val="0"/>
              </a:spcBef>
              <a:spcAft>
                <a:spcPct val="67000"/>
              </a:spcAft>
              <a:buFontTx/>
              <a:buAutoNum type="arabicPeriod"/>
            </a:pPr>
            <a:r>
              <a:rPr lang="en-US" altLang="en-US">
                <a:cs typeface="Arial" pitchFamily="34" charset="0"/>
              </a:rPr>
              <a:t>Zainuddin Z, Shaker AAH. Hyperthyroidism in Pregnancy. </a:t>
            </a:r>
            <a:r>
              <a:rPr lang="en-US" altLang="en-US" i="1">
                <a:cs typeface="Arial" pitchFamily="34" charset="0"/>
              </a:rPr>
              <a:t>The Family Physician.</a:t>
            </a:r>
            <a:r>
              <a:rPr lang="en-US" altLang="en-US">
                <a:cs typeface="Arial" pitchFamily="34" charset="0"/>
              </a:rPr>
              <a:t> 2005;13(3):2-4.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12F0BC-0C2A-46D9-9D2F-CC86C707E830}" type="slidenum">
              <a:rPr lang="en-US" altLang="en-US">
                <a:solidFill>
                  <a:prstClr val="black"/>
                </a:solidFill>
              </a:rPr>
              <a:pPr eaLnBrk="1" hangingPunct="1"/>
              <a:t>29</a:t>
            </a:fld>
            <a:endParaRPr lang="en-US" altLang="en-US">
              <a:solidFill>
                <a:prstClr val="black"/>
              </a:solidFill>
            </a:endParaRPr>
          </a:p>
        </p:txBody>
      </p:sp>
      <p:sp>
        <p:nvSpPr>
          <p:cNvPr id="8601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2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spcAft>
                <a:spcPct val="67000"/>
              </a:spcAft>
            </a:pPr>
            <a:r>
              <a:rPr lang="en-US" altLang="en-US">
                <a:cs typeface="Arial" pitchFamily="34" charset="0"/>
              </a:rPr>
              <a:t>To begin with, let’s discuss the causes and salient features of hyperthyroidism.</a:t>
            </a:r>
          </a:p>
          <a:p>
            <a:pPr eaLnBrk="1" hangingPunct="1">
              <a:spcBef>
                <a:spcPct val="0"/>
              </a:spcBef>
              <a:spcAft>
                <a:spcPct val="67000"/>
              </a:spcAft>
            </a:pPr>
            <a:r>
              <a:rPr lang="en-US" altLang="en-US">
                <a:cs typeface="Arial" pitchFamily="34" charset="0"/>
              </a:rPr>
              <a:t>Hyperthyroidism occurs due to an increased secretion (overproduction) of thyroid hormones. It is caused due to several reasons, including toxic diffuse goiter, also known as Graves’ disease; toxic adenoma; toxic multinodular goiter, also known as Plummer’s disease; painful subacute thyroiditis; silent thyroiditis, including lymphocytic and postpartum thyroiditis; iodine-induced hyperthyroidism; excessive pituitary thyroid stimulating hormone (TSH) or trophoblastic disease; and excessive ingestion of thyroid hormones.</a:t>
            </a:r>
            <a:r>
              <a:rPr lang="en-US" altLang="en-US" baseline="30000">
                <a:cs typeface="Arial" pitchFamily="34" charset="0"/>
              </a:rPr>
              <a:t>1</a:t>
            </a:r>
            <a:r>
              <a:rPr lang="en-US" altLang="en-US">
                <a:cs typeface="Arial" pitchFamily="34" charset="0"/>
              </a:rPr>
              <a:t>(/p458/col2/para5) (/p459/col1/para1) </a:t>
            </a:r>
          </a:p>
          <a:p>
            <a:pPr eaLnBrk="1" hangingPunct="1">
              <a:spcBef>
                <a:spcPct val="0"/>
              </a:spcBef>
              <a:spcAft>
                <a:spcPct val="67000"/>
              </a:spcAft>
            </a:pPr>
            <a:r>
              <a:rPr lang="en-US" altLang="en-US">
                <a:cs typeface="Arial" pitchFamily="34" charset="0"/>
              </a:rPr>
              <a:t>Both invitro and invivo studies have proved the thyrotrophic activity of HCG. (/p95/col1/para3;/col2/para1)  It is reported that peak levels of HCG are invariably related to suppressed TSH levels. </a:t>
            </a:r>
            <a:r>
              <a:rPr lang="en-US" altLang="en-US" baseline="30000">
                <a:cs typeface="Arial" pitchFamily="34" charset="0"/>
              </a:rPr>
              <a:t>2</a:t>
            </a:r>
            <a:r>
              <a:rPr lang="en-US" altLang="en-US">
                <a:cs typeface="Arial" pitchFamily="34" charset="0"/>
              </a:rPr>
              <a:t>(/p96/col1/para1) </a:t>
            </a:r>
            <a:r>
              <a:rPr lang="en-IN" altLang="en-US"/>
              <a:t>Increase in thyroid hormone under the influence of hCG is associated with decreased TSH levels. </a:t>
            </a:r>
            <a:r>
              <a:rPr lang="en-US" altLang="en-US">
                <a:cs typeface="Arial" pitchFamily="34" charset="0"/>
              </a:rPr>
              <a:t>This causes transient thyrotoxicosis. </a:t>
            </a:r>
            <a:r>
              <a:rPr lang="en-US" altLang="en-US" baseline="30000">
                <a:cs typeface="Arial" pitchFamily="34" charset="0"/>
              </a:rPr>
              <a:t>2</a:t>
            </a:r>
            <a:r>
              <a:rPr lang="en-US" altLang="en-US">
                <a:cs typeface="Arial" pitchFamily="34" charset="0"/>
              </a:rPr>
              <a:t>(/p96/col2/para3) </a:t>
            </a:r>
          </a:p>
          <a:p>
            <a:pPr eaLnBrk="1" hangingPunct="1">
              <a:spcBef>
                <a:spcPct val="0"/>
              </a:spcBef>
              <a:spcAft>
                <a:spcPct val="67000"/>
              </a:spcAft>
            </a:pPr>
            <a:endParaRPr lang="en-US" altLang="en-US" b="1" i="1">
              <a:cs typeface="Arial" pitchFamily="34" charset="0"/>
            </a:endParaRPr>
          </a:p>
          <a:p>
            <a:pPr eaLnBrk="1" hangingPunct="1">
              <a:spcBef>
                <a:spcPct val="0"/>
              </a:spcBef>
              <a:spcAft>
                <a:spcPct val="67000"/>
              </a:spcAft>
            </a:pPr>
            <a:r>
              <a:rPr lang="en-US" altLang="en-US" b="1">
                <a:cs typeface="Arial" pitchFamily="34" charset="0"/>
              </a:rPr>
              <a:t>References</a:t>
            </a:r>
          </a:p>
          <a:p>
            <a:pPr marL="228600" lvl="1" indent="-227013" eaLnBrk="1" hangingPunct="1">
              <a:spcBef>
                <a:spcPct val="0"/>
              </a:spcBef>
              <a:spcAft>
                <a:spcPct val="67000"/>
              </a:spcAft>
            </a:pPr>
            <a:r>
              <a:rPr lang="en-US" altLang="en-US">
                <a:cs typeface="Arial" pitchFamily="34" charset="0"/>
              </a:rPr>
              <a:t>1. 	Baskin HJ, Cobin RH, Duick DS, et al. American Association of Clinical Endocrinologists medical guidelines for clinical practice for the evaluation and treatment of hyperthyroidism and hypothyroidism. </a:t>
            </a:r>
            <a:r>
              <a:rPr lang="en-US" altLang="en-US" i="1">
                <a:cs typeface="Arial" pitchFamily="34" charset="0"/>
              </a:rPr>
              <a:t>Endocr Pract.</a:t>
            </a:r>
            <a:r>
              <a:rPr lang="en-US" altLang="en-US">
                <a:cs typeface="Arial" pitchFamily="34" charset="0"/>
              </a:rPr>
              <a:t> 2002;8(6):457-469. </a:t>
            </a:r>
          </a:p>
          <a:p>
            <a:pPr marL="228600" lvl="1" indent="-227013" eaLnBrk="1" hangingPunct="1">
              <a:spcBef>
                <a:spcPct val="0"/>
              </a:spcBef>
              <a:spcAft>
                <a:spcPct val="67000"/>
              </a:spcAft>
            </a:pPr>
            <a:r>
              <a:rPr lang="en-US" altLang="en-US"/>
              <a:t>2. 	Rodien P, Jordan N, Lefevre A, et al. Abnormal stimulation of the thyrotrophin receptor during gestation. </a:t>
            </a:r>
            <a:r>
              <a:rPr lang="en-US" altLang="en-US" i="1"/>
              <a:t>Hum Reprod Update.</a:t>
            </a:r>
            <a:r>
              <a:rPr lang="en-US" altLang="en-US"/>
              <a:t> 2004;10(2):95-105.</a:t>
            </a:r>
            <a:endParaRPr lang="en-US" altLang="en-US">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spcAft>
                <a:spcPts val="600"/>
              </a:spcAft>
              <a:defRPr sz="1000">
                <a:solidFill>
                  <a:schemeClr val="tx1"/>
                </a:solidFill>
                <a:latin typeface="Arial" charset="0"/>
                <a:cs typeface="Arial" charset="0"/>
              </a:defRPr>
            </a:lvl1pPr>
            <a:lvl2pPr marL="742950" indent="-285750" eaLnBrk="0" hangingPunct="0">
              <a:spcBef>
                <a:spcPct val="30000"/>
              </a:spcBef>
              <a:spcAft>
                <a:spcPts val="600"/>
              </a:spcAft>
              <a:defRPr sz="1000">
                <a:solidFill>
                  <a:schemeClr val="tx1"/>
                </a:solidFill>
                <a:latin typeface="Arial" charset="0"/>
                <a:cs typeface="Arial" charset="0"/>
              </a:defRPr>
            </a:lvl2pPr>
            <a:lvl3pPr marL="1143000" indent="-228600" eaLnBrk="0" hangingPunct="0">
              <a:spcBef>
                <a:spcPct val="30000"/>
              </a:spcBef>
              <a:spcAft>
                <a:spcPts val="600"/>
              </a:spcAft>
              <a:defRPr sz="1000">
                <a:solidFill>
                  <a:schemeClr val="tx1"/>
                </a:solidFill>
                <a:latin typeface="Arial" charset="0"/>
                <a:cs typeface="Arial" charset="0"/>
              </a:defRPr>
            </a:lvl3pPr>
            <a:lvl4pPr marL="1600200" indent="-228600" eaLnBrk="0" hangingPunct="0">
              <a:spcBef>
                <a:spcPct val="30000"/>
              </a:spcBef>
              <a:spcAft>
                <a:spcPts val="600"/>
              </a:spcAft>
              <a:defRPr sz="1000">
                <a:solidFill>
                  <a:schemeClr val="tx1"/>
                </a:solidFill>
                <a:latin typeface="Arial" charset="0"/>
                <a:cs typeface="Arial" charset="0"/>
              </a:defRPr>
            </a:lvl4pPr>
            <a:lvl5pPr marL="2057400" indent="-228600" eaLnBrk="0" hangingPunct="0">
              <a:spcBef>
                <a:spcPct val="30000"/>
              </a:spcBef>
              <a:spcAft>
                <a:spcPts val="600"/>
              </a:spcAft>
              <a:defRPr sz="1000">
                <a:solidFill>
                  <a:schemeClr val="tx1"/>
                </a:solidFill>
                <a:latin typeface="Arial" charset="0"/>
                <a:cs typeface="Arial" charset="0"/>
              </a:defRPr>
            </a:lvl5pPr>
            <a:lvl6pPr marL="2514600" indent="-228600" eaLnBrk="0" fontAlgn="base" hangingPunct="0">
              <a:spcBef>
                <a:spcPct val="30000"/>
              </a:spcBef>
              <a:spcAft>
                <a:spcPts val="600"/>
              </a:spcAft>
              <a:defRPr sz="1000">
                <a:solidFill>
                  <a:schemeClr val="tx1"/>
                </a:solidFill>
                <a:latin typeface="Arial" charset="0"/>
                <a:cs typeface="Arial" charset="0"/>
              </a:defRPr>
            </a:lvl6pPr>
            <a:lvl7pPr marL="2971800" indent="-228600" eaLnBrk="0" fontAlgn="base" hangingPunct="0">
              <a:spcBef>
                <a:spcPct val="30000"/>
              </a:spcBef>
              <a:spcAft>
                <a:spcPts val="600"/>
              </a:spcAft>
              <a:defRPr sz="1000">
                <a:solidFill>
                  <a:schemeClr val="tx1"/>
                </a:solidFill>
                <a:latin typeface="Arial" charset="0"/>
                <a:cs typeface="Arial" charset="0"/>
              </a:defRPr>
            </a:lvl7pPr>
            <a:lvl8pPr marL="3429000" indent="-228600" eaLnBrk="0" fontAlgn="base" hangingPunct="0">
              <a:spcBef>
                <a:spcPct val="30000"/>
              </a:spcBef>
              <a:spcAft>
                <a:spcPts val="600"/>
              </a:spcAft>
              <a:defRPr sz="1000">
                <a:solidFill>
                  <a:schemeClr val="tx1"/>
                </a:solidFill>
                <a:latin typeface="Arial" charset="0"/>
                <a:cs typeface="Arial" charset="0"/>
              </a:defRPr>
            </a:lvl8pPr>
            <a:lvl9pPr marL="3886200" indent="-228600" eaLnBrk="0" fontAlgn="base" hangingPunct="0">
              <a:spcBef>
                <a:spcPct val="30000"/>
              </a:spcBef>
              <a:spcAft>
                <a:spcPts val="600"/>
              </a:spcAft>
              <a:defRPr sz="1000">
                <a:solidFill>
                  <a:schemeClr val="tx1"/>
                </a:solidFill>
                <a:latin typeface="Arial" charset="0"/>
                <a:cs typeface="Arial" charset="0"/>
              </a:defRPr>
            </a:lvl9pPr>
          </a:lstStyle>
          <a:p>
            <a:pPr eaLnBrk="1" fontAlgn="base" hangingPunct="1">
              <a:spcBef>
                <a:spcPct val="0"/>
              </a:spcBef>
              <a:spcAft>
                <a:spcPct val="0"/>
              </a:spcAft>
            </a:pPr>
            <a:fld id="{87737476-D571-448B-8C88-400EB4C3956A}" type="slidenum">
              <a:rPr lang="en-US" altLang="en-US" sz="1200" smtClean="0">
                <a:solidFill>
                  <a:prstClr val="black"/>
                </a:solidFill>
              </a:rPr>
              <a:pPr eaLnBrk="1" fontAlgn="base" hangingPunct="1">
                <a:spcBef>
                  <a:spcPct val="0"/>
                </a:spcBef>
                <a:spcAft>
                  <a:spcPct val="0"/>
                </a:spcAft>
              </a:pPr>
              <a:t>39</a:t>
            </a:fld>
            <a:endParaRPr lang="en-US" altLang="en-US" sz="1200" smtClean="0">
              <a:solidFill>
                <a:prstClr val="black"/>
              </a:solidFill>
            </a:endParaRPr>
          </a:p>
        </p:txBody>
      </p:sp>
      <p:sp>
        <p:nvSpPr>
          <p:cNvPr id="696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7000"/>
              </a:spcAft>
            </a:pPr>
            <a:r>
              <a:rPr lang="en-US" altLang="en-US" smtClean="0">
                <a:latin typeface="Arial" charset="0"/>
                <a:cs typeface="Arial" charset="0"/>
              </a:rPr>
              <a:t>During pregnancy, the natural immunosuppression that occurs in the mother improves thyrotoxicosis. This is more prevalent in the second and third trimesters. The antibody levels that are generally high in Graves’ disease, fall to a level that considerably improves the symptoms of Graves’ disease. However, these changes are only seen in the second and third trimester. In the first trimester and postpartum, there may be sudden spurts of symptoms of Graves’ disease. This occurs because in the first trimester, there is an increase in hCG production, which may lead to a sudden outburst of symptoms, and in postpartum due to a rise in the levels of TSH </a:t>
            </a:r>
            <a:r>
              <a:rPr lang="en-US" altLang="en-US" smtClean="0">
                <a:solidFill>
                  <a:srgbClr val="000000"/>
                </a:solidFill>
                <a:latin typeface="Arial" charset="0"/>
                <a:cs typeface="Arial" charset="0"/>
              </a:rPr>
              <a:t>receptor stimulating antibodies, the symptoms of Graves’ disease appear again. </a:t>
            </a:r>
            <a:r>
              <a:rPr lang="en-US" altLang="en-US" smtClean="0">
                <a:latin typeface="Arial" charset="0"/>
                <a:cs typeface="Arial" charset="0"/>
              </a:rPr>
              <a:t>(/p2/col2/para3)</a:t>
            </a:r>
          </a:p>
          <a:p>
            <a:pPr eaLnBrk="1" hangingPunct="1">
              <a:spcBef>
                <a:spcPct val="0"/>
              </a:spcBef>
              <a:spcAft>
                <a:spcPct val="67000"/>
              </a:spcAft>
            </a:pPr>
            <a:endParaRPr lang="en-US" altLang="en-US" smtClean="0">
              <a:latin typeface="Arial" charset="0"/>
              <a:cs typeface="Arial" charset="0"/>
            </a:endParaRPr>
          </a:p>
          <a:p>
            <a:pPr eaLnBrk="1" hangingPunct="1">
              <a:spcBef>
                <a:spcPct val="0"/>
              </a:spcBef>
              <a:spcAft>
                <a:spcPct val="67000"/>
              </a:spcAft>
            </a:pPr>
            <a:r>
              <a:rPr lang="en-US" altLang="en-US" b="1" smtClean="0">
                <a:latin typeface="Arial" charset="0"/>
                <a:cs typeface="Arial" charset="0"/>
              </a:rPr>
              <a:t>Reference </a:t>
            </a:r>
          </a:p>
          <a:p>
            <a:pPr eaLnBrk="1" hangingPunct="1">
              <a:spcBef>
                <a:spcPct val="0"/>
              </a:spcBef>
              <a:spcAft>
                <a:spcPct val="67000"/>
              </a:spcAft>
            </a:pPr>
            <a:r>
              <a:rPr lang="en-US" altLang="en-US" smtClean="0">
                <a:latin typeface="Arial" charset="0"/>
                <a:cs typeface="Arial" charset="0"/>
              </a:rPr>
              <a:t>Zainuddin Z, Shaker AAH. Hyperthyroidism in pregnancy. </a:t>
            </a:r>
            <a:r>
              <a:rPr lang="en-US" altLang="en-US" i="1" smtClean="0">
                <a:latin typeface="Arial" charset="0"/>
                <a:cs typeface="Arial" charset="0"/>
              </a:rPr>
              <a:t>The Family Physician.</a:t>
            </a: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2005;13(3):2-4.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6"/>
          <p:cNvSpPr>
            <a:spLocks noGrp="1"/>
          </p:cNvSpPr>
          <p:nvPr>
            <p:ph type="sldNum" sz="quarter" idx="5"/>
          </p:nvPr>
        </p:nvSpPr>
        <p:spPr bwMode="auto">
          <a:ln>
            <a:miter lim="800000"/>
            <a:headEnd/>
            <a:tailEnd/>
          </a:ln>
        </p:spPr>
        <p:txBody>
          <a:bodyPr/>
          <a:lstStyle/>
          <a:p>
            <a:pPr>
              <a:defRPr/>
            </a:pPr>
            <a:fld id="{88143BFC-27CC-4511-A9DA-7B0F778746EE}" type="slidenum">
              <a:rPr lang="en-US" smtClean="0"/>
              <a:pPr>
                <a:defRPr/>
              </a:pPr>
              <a:t>41</a:t>
            </a:fld>
            <a:endParaRPr lang="en-US" dirty="0" smtClean="0"/>
          </a:p>
        </p:txBody>
      </p:sp>
      <p:sp>
        <p:nvSpPr>
          <p:cNvPr id="236547"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67000"/>
              </a:spcAft>
            </a:pPr>
            <a:r>
              <a:rPr lang="en-GB" dirty="0" smtClean="0">
                <a:cs typeface="Arial" pitchFamily="34" charset="0"/>
              </a:rPr>
              <a:t>PPT is an inflammatory thyroid disorder that usually occurs during the first postpartum year, and it is manifested as transient hyperthyroidism, transient hypothyroidism or as hyperthyroidism followed by transient hypothyroidism. </a:t>
            </a:r>
          </a:p>
          <a:p>
            <a:pPr eaLnBrk="1" hangingPunct="1">
              <a:spcBef>
                <a:spcPct val="0"/>
              </a:spcBef>
              <a:spcAft>
                <a:spcPct val="67000"/>
              </a:spcAft>
            </a:pPr>
            <a:r>
              <a:rPr lang="en-GB" dirty="0" smtClean="0">
                <a:cs typeface="Arial" pitchFamily="34" charset="0"/>
              </a:rPr>
              <a:t>This condition is caused due to a reversal of the partial immunosuppression caused by pregnancy, resulting in an intensification or worsening of the underlying autoimmune thyroiditis.</a:t>
            </a:r>
          </a:p>
          <a:p>
            <a:pPr eaLnBrk="1" hangingPunct="1">
              <a:spcBef>
                <a:spcPct val="0"/>
              </a:spcBef>
              <a:spcAft>
                <a:spcPct val="67000"/>
              </a:spcAft>
            </a:pPr>
            <a:endParaRPr lang="en-GB" b="1" dirty="0" smtClean="0">
              <a:cs typeface="Arial" pitchFamily="34" charset="0"/>
            </a:endParaRPr>
          </a:p>
          <a:p>
            <a:pPr eaLnBrk="1" hangingPunct="1">
              <a:spcBef>
                <a:spcPct val="0"/>
              </a:spcBef>
              <a:spcAft>
                <a:spcPct val="67000"/>
              </a:spcAft>
            </a:pPr>
            <a:r>
              <a:rPr lang="en-GB" b="1" dirty="0" smtClean="0">
                <a:cs typeface="Arial" pitchFamily="34" charset="0"/>
              </a:rPr>
              <a:t>References:</a:t>
            </a:r>
          </a:p>
          <a:p>
            <a:pPr eaLnBrk="1" hangingPunct="1">
              <a:spcBef>
                <a:spcPct val="0"/>
              </a:spcBef>
              <a:spcAft>
                <a:spcPct val="67000"/>
              </a:spcAft>
            </a:pPr>
            <a:r>
              <a:rPr lang="en-GB" dirty="0" err="1" smtClean="0">
                <a:cs typeface="Arial" pitchFamily="34" charset="0"/>
              </a:rPr>
              <a:t>Stagnaro</a:t>
            </a:r>
            <a:r>
              <a:rPr lang="en-GB" dirty="0" smtClean="0">
                <a:cs typeface="Arial" pitchFamily="34" charset="0"/>
              </a:rPr>
              <a:t>-Green A. Clinical review 152: postpartum thyroiditis. </a:t>
            </a:r>
            <a:r>
              <a:rPr lang="en-GB" i="1" dirty="0" smtClean="0">
                <a:cs typeface="Arial" pitchFamily="34" charset="0"/>
              </a:rPr>
              <a:t>J </a:t>
            </a:r>
            <a:r>
              <a:rPr lang="en-GB" i="1" dirty="0" err="1" smtClean="0">
                <a:cs typeface="Arial" pitchFamily="34" charset="0"/>
              </a:rPr>
              <a:t>Clin</a:t>
            </a:r>
            <a:r>
              <a:rPr lang="en-GB" i="1" dirty="0" smtClean="0">
                <a:cs typeface="Arial" pitchFamily="34" charset="0"/>
              </a:rPr>
              <a:t> </a:t>
            </a:r>
            <a:r>
              <a:rPr lang="en-GB" i="1" dirty="0" err="1" smtClean="0">
                <a:cs typeface="Arial" pitchFamily="34" charset="0"/>
              </a:rPr>
              <a:t>Endocrinol</a:t>
            </a:r>
            <a:r>
              <a:rPr lang="en-GB" i="1" dirty="0" smtClean="0">
                <a:cs typeface="Arial" pitchFamily="34" charset="0"/>
              </a:rPr>
              <a:t> </a:t>
            </a:r>
            <a:r>
              <a:rPr lang="en-GB" i="1" dirty="0" err="1" smtClean="0">
                <a:cs typeface="Arial" pitchFamily="34" charset="0"/>
              </a:rPr>
              <a:t>Metab</a:t>
            </a:r>
            <a:r>
              <a:rPr lang="en-GB" i="1" dirty="0" smtClean="0">
                <a:cs typeface="Arial" pitchFamily="34" charset="0"/>
              </a:rPr>
              <a:t>.</a:t>
            </a:r>
            <a:r>
              <a:rPr lang="en-GB" dirty="0" smtClean="0">
                <a:cs typeface="Arial" pitchFamily="34" charset="0"/>
              </a:rPr>
              <a:t> 2002;87(9):4042-4047.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6"/>
          <p:cNvSpPr>
            <a:spLocks noGrp="1"/>
          </p:cNvSpPr>
          <p:nvPr>
            <p:ph type="sldNum" sz="quarter" idx="5"/>
          </p:nvPr>
        </p:nvSpPr>
        <p:spPr bwMode="auto">
          <a:ln>
            <a:miter lim="800000"/>
            <a:headEnd/>
            <a:tailEnd/>
          </a:ln>
        </p:spPr>
        <p:txBody>
          <a:bodyPr/>
          <a:lstStyle/>
          <a:p>
            <a:pPr>
              <a:defRPr/>
            </a:pPr>
            <a:fld id="{FE62FFD6-3045-4C46-9C20-D9B7BF1FD3F4}" type="slidenum">
              <a:rPr lang="en-US" smtClean="0"/>
              <a:pPr>
                <a:defRPr/>
              </a:pPr>
              <a:t>42</a:t>
            </a:fld>
            <a:endParaRPr lang="en-US" dirty="0" smtClean="0"/>
          </a:p>
        </p:txBody>
      </p:sp>
      <p:sp>
        <p:nvSpPr>
          <p:cNvPr id="239619" name="Slide Image Placeholder 1"/>
          <p:cNvSpPr>
            <a:spLocks noGrp="1" noRot="1" noChangeAspect="1" noTextEdit="1"/>
          </p:cNvSpPr>
          <p:nvPr>
            <p:ph type="sldImg"/>
          </p:nvPr>
        </p:nvSpPr>
        <p:spPr bwMode="auto">
          <a:noFill/>
          <a:ln>
            <a:solidFill>
              <a:srgbClr val="000000"/>
            </a:solidFill>
            <a:miter lim="800000"/>
            <a:headEnd/>
            <a:tailEnd/>
          </a:ln>
        </p:spPr>
      </p:sp>
      <p:sp>
        <p:nvSpPr>
          <p:cNvPr id="23962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67000"/>
              </a:spcAft>
            </a:pPr>
            <a:endParaRPr lang="en-GB"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C931C8F-07FE-468F-8308-D62589CC2830}" type="datetime1">
              <a:rPr lang="en-US" smtClean="0"/>
              <a:pPr/>
              <a:t>6/29/2019</a:t>
            </a:fld>
            <a:endParaRPr lang="en-US"/>
          </a:p>
        </p:txBody>
      </p:sp>
      <p:sp>
        <p:nvSpPr>
          <p:cNvPr id="17" name="Footer Placeholder 16"/>
          <p:cNvSpPr>
            <a:spLocks noGrp="1"/>
          </p:cNvSpPr>
          <p:nvPr>
            <p:ph type="ftr" sz="quarter" idx="11"/>
          </p:nvPr>
        </p:nvSpPr>
        <p:spPr/>
        <p:txBody>
          <a:bodyPr/>
          <a:lstStyle/>
          <a:p>
            <a:r>
              <a:rPr kumimoji="0" lang="en-US"/>
              <a:t>First Trimester</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EB6305-D108-47AB-8896-0D9859BF77E0}" type="datetime1">
              <a:rPr lang="en-US" smtClean="0"/>
              <a:pPr/>
              <a:t>6/29/2019</a:t>
            </a:fld>
            <a:endParaRPr lang="en-US"/>
          </a:p>
        </p:txBody>
      </p:sp>
      <p:sp>
        <p:nvSpPr>
          <p:cNvPr id="5" name="Footer Placeholder 4"/>
          <p:cNvSpPr>
            <a:spLocks noGrp="1"/>
          </p:cNvSpPr>
          <p:nvPr>
            <p:ph type="ftr" sz="quarter" idx="11"/>
          </p:nvPr>
        </p:nvSpPr>
        <p:spPr/>
        <p:txBody>
          <a:bodyPr/>
          <a:lstStyle/>
          <a:p>
            <a:r>
              <a:rPr kumimoji="0" lang="en-US"/>
              <a:t>First Trimester</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E3B24B-075F-4774-B1E5-E611059444D7}" type="datetime1">
              <a:rPr lang="en-US" smtClean="0"/>
              <a:pPr/>
              <a:t>6/29/2019</a:t>
            </a:fld>
            <a:endParaRPr lang="en-US"/>
          </a:p>
        </p:txBody>
      </p:sp>
      <p:sp>
        <p:nvSpPr>
          <p:cNvPr id="5" name="Footer Placeholder 4"/>
          <p:cNvSpPr>
            <a:spLocks noGrp="1"/>
          </p:cNvSpPr>
          <p:nvPr>
            <p:ph type="ftr" sz="quarter" idx="11"/>
          </p:nvPr>
        </p:nvSpPr>
        <p:spPr/>
        <p:txBody>
          <a:bodyPr/>
          <a:lstStyle/>
          <a:p>
            <a:r>
              <a:rPr kumimoji="0" lang="en-US"/>
              <a:t>First Trimester</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8CF1663-5D12-4557-9406-4A0392E23538}" type="datetime1">
              <a:rPr lang="en-US" smtClean="0"/>
              <a:pPr/>
              <a:t>6/29/2019</a:t>
            </a:fld>
            <a:endParaRPr lang="en-US"/>
          </a:p>
        </p:txBody>
      </p:sp>
      <p:sp>
        <p:nvSpPr>
          <p:cNvPr id="5" name="Footer Placeholder 4"/>
          <p:cNvSpPr>
            <a:spLocks noGrp="1"/>
          </p:cNvSpPr>
          <p:nvPr>
            <p:ph type="ftr" sz="quarter" idx="11"/>
          </p:nvPr>
        </p:nvSpPr>
        <p:spPr/>
        <p:txBody>
          <a:bodyPr/>
          <a:lstStyle/>
          <a:p>
            <a:r>
              <a:rPr kumimoji="0" lang="en-US"/>
              <a:t>First Trimester</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485A2CD-E253-4EAA-83EA-99614CD09823}" type="datetime1">
              <a:rPr lang="en-US" smtClean="0"/>
              <a:pPr/>
              <a:t>6/29/2019</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kumimoji="0" lang="en-US"/>
              <a:t>First Trimester</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EDACBE3-9BD1-44EF-93A8-500FD4517975}" type="datetime1">
              <a:rPr lang="en-US" smtClean="0"/>
              <a:pPr/>
              <a:t>6/29/2019</a:t>
            </a:fld>
            <a:endParaRPr lang="en-US"/>
          </a:p>
        </p:txBody>
      </p:sp>
      <p:sp>
        <p:nvSpPr>
          <p:cNvPr id="6" name="Footer Placeholder 5"/>
          <p:cNvSpPr>
            <a:spLocks noGrp="1"/>
          </p:cNvSpPr>
          <p:nvPr>
            <p:ph type="ftr" sz="quarter" idx="11"/>
          </p:nvPr>
        </p:nvSpPr>
        <p:spPr/>
        <p:txBody>
          <a:bodyPr/>
          <a:lstStyle/>
          <a:p>
            <a:r>
              <a:rPr kumimoji="0" lang="en-US"/>
              <a:t>First Trimester</a:t>
            </a:r>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2D63D41-AE36-40BC-8D17-17A4025C84D0}" type="datetime1">
              <a:rPr lang="en-US" smtClean="0"/>
              <a:pPr/>
              <a:t>6/29/2019</a:t>
            </a:fld>
            <a:endParaRPr lang="en-US"/>
          </a:p>
        </p:txBody>
      </p:sp>
      <p:sp>
        <p:nvSpPr>
          <p:cNvPr id="8" name="Footer Placeholder 7"/>
          <p:cNvSpPr>
            <a:spLocks noGrp="1"/>
          </p:cNvSpPr>
          <p:nvPr>
            <p:ph type="ftr" sz="quarter" idx="11"/>
          </p:nvPr>
        </p:nvSpPr>
        <p:spPr/>
        <p:txBody>
          <a:bodyPr/>
          <a:lstStyle/>
          <a:p>
            <a:r>
              <a:rPr kumimoji="0" lang="en-US"/>
              <a:t>First Trimester</a:t>
            </a:r>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5707CEB-301A-416F-BF0F-AFA6DAB38A7B}" type="datetime1">
              <a:rPr lang="en-US" smtClean="0"/>
              <a:pPr/>
              <a:t>6/29/2019</a:t>
            </a:fld>
            <a:endParaRPr lang="en-US"/>
          </a:p>
        </p:txBody>
      </p:sp>
      <p:sp>
        <p:nvSpPr>
          <p:cNvPr id="4" name="Footer Placeholder 3"/>
          <p:cNvSpPr>
            <a:spLocks noGrp="1"/>
          </p:cNvSpPr>
          <p:nvPr>
            <p:ph type="ftr" sz="quarter" idx="11"/>
          </p:nvPr>
        </p:nvSpPr>
        <p:spPr/>
        <p:txBody>
          <a:bodyPr/>
          <a:lstStyle/>
          <a:p>
            <a:r>
              <a:rPr kumimoji="0" lang="en-US"/>
              <a:t>First Trimester</a:t>
            </a:r>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BEAC9-BCE1-430F-8FB5-4EFBB6DF3621}" type="datetime1">
              <a:rPr lang="en-US" smtClean="0"/>
              <a:pPr/>
              <a:t>6/29/2019</a:t>
            </a:fld>
            <a:endParaRPr lang="en-US"/>
          </a:p>
        </p:txBody>
      </p:sp>
      <p:sp>
        <p:nvSpPr>
          <p:cNvPr id="3" name="Footer Placeholder 2"/>
          <p:cNvSpPr>
            <a:spLocks noGrp="1"/>
          </p:cNvSpPr>
          <p:nvPr>
            <p:ph type="ftr" sz="quarter" idx="11"/>
          </p:nvPr>
        </p:nvSpPr>
        <p:spPr/>
        <p:txBody>
          <a:bodyPr/>
          <a:lstStyle/>
          <a:p>
            <a:r>
              <a:rPr kumimoji="0" lang="en-US"/>
              <a:t>First Trimester</a:t>
            </a:r>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406B916-FB69-4F52-9499-B8D1737D77F7}" type="datetime1">
              <a:rPr lang="en-US" smtClean="0"/>
              <a:pPr/>
              <a:t>6/29/2019</a:t>
            </a:fld>
            <a:endParaRPr lang="en-US"/>
          </a:p>
        </p:txBody>
      </p:sp>
      <p:sp>
        <p:nvSpPr>
          <p:cNvPr id="6" name="Footer Placeholder 5"/>
          <p:cNvSpPr>
            <a:spLocks noGrp="1"/>
          </p:cNvSpPr>
          <p:nvPr>
            <p:ph type="ftr" sz="quarter" idx="11"/>
          </p:nvPr>
        </p:nvSpPr>
        <p:spPr/>
        <p:txBody>
          <a:bodyPr/>
          <a:lstStyle/>
          <a:p>
            <a:r>
              <a:rPr kumimoji="0" lang="en-US"/>
              <a:t>First Trimester</a:t>
            </a:r>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C4BEDEC-38A6-42AF-B833-AEF27530A1E8}" type="datetime1">
              <a:rPr lang="en-US" smtClean="0"/>
              <a:pPr/>
              <a:t>6/29/2019</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kumimoji="0" lang="en-US"/>
              <a:t>First Trimester</a:t>
            </a:r>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BEBD987A-47C2-4BAC-949F-1C31D68BAE2B}" type="datetime1">
              <a:rPr lang="en-US" smtClean="0"/>
              <a:pPr algn="r" eaLnBrk="1" latinLnBrk="0" hangingPunct="1"/>
              <a:t>6/29/2019</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kumimoji="0" lang="en-US" sz="1400">
                <a:solidFill>
                  <a:schemeClr val="tx2"/>
                </a:solidFill>
              </a:rPr>
              <a:t>First Trimester</a:t>
            </a:r>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3" r:id="rId12"/>
    <p:sldLayoutId id="2147483704" r:id="rId13"/>
  </p:sldLayoutIdLst>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amp;url=https://www.researchgate.net/figure/Large-multinodular-goiter-with-retrosternal-extension_fig1_289244094&amp;psig=AOvVaw2VPE32Y273Ngv7Ld5wUdg1&amp;ust=155686028103894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amp;url=https://www.researchgate.net/figure/Large-multinodular-goiter-with-retrosternal-extension_fig1_289244094&amp;psig=AOvVaw2VPE32Y273Ngv7Ld5wUdg1&amp;ust=155686028103894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solidFill>
                  <a:schemeClr val="bg1">
                    <a:lumMod val="95000"/>
                  </a:schemeClr>
                </a:solidFill>
              </a:rPr>
              <a:t>Hyperthyroidism: </a:t>
            </a:r>
            <a:br>
              <a:rPr lang="en-US" b="1" dirty="0" smtClean="0">
                <a:solidFill>
                  <a:schemeClr val="bg1">
                    <a:lumMod val="95000"/>
                  </a:schemeClr>
                </a:solidFill>
              </a:rPr>
            </a:br>
            <a:r>
              <a:rPr lang="en-US" b="1" dirty="0" smtClean="0">
                <a:solidFill>
                  <a:schemeClr val="bg1">
                    <a:lumMod val="95000"/>
                  </a:schemeClr>
                </a:solidFill>
              </a:rPr>
              <a:t>Challenges in The Management</a:t>
            </a:r>
            <a:endParaRPr lang="en-US" b="1" dirty="0">
              <a:solidFill>
                <a:schemeClr val="bg1">
                  <a:lumMod val="95000"/>
                </a:schemeClr>
              </a:solidFill>
            </a:endParaRPr>
          </a:p>
        </p:txBody>
      </p:sp>
      <p:sp>
        <p:nvSpPr>
          <p:cNvPr id="2" name="Date Placeholder 1"/>
          <p:cNvSpPr>
            <a:spLocks noGrp="1"/>
          </p:cNvSpPr>
          <p:nvPr>
            <p:ph type="dt" sz="half" idx="10"/>
          </p:nvPr>
        </p:nvSpPr>
        <p:spPr/>
        <p:txBody>
          <a:bodyPr/>
          <a:lstStyle/>
          <a:p>
            <a:fld id="{F93461EB-2E98-40CF-8231-575014142750}" type="datetime1">
              <a:rPr lang="en-US" smtClean="0"/>
              <a:pPr/>
              <a:t>6/29/2019</a:t>
            </a:fld>
            <a:endParaRPr lang="en-US" dirty="0"/>
          </a:p>
        </p:txBody>
      </p:sp>
      <p:sp>
        <p:nvSpPr>
          <p:cNvPr id="4" name="TextBox 3"/>
          <p:cNvSpPr txBox="1"/>
          <p:nvPr/>
        </p:nvSpPr>
        <p:spPr>
          <a:xfrm>
            <a:off x="4953000" y="4114800"/>
            <a:ext cx="3505200" cy="1200329"/>
          </a:xfrm>
          <a:prstGeom prst="rect">
            <a:avLst/>
          </a:prstGeom>
          <a:noFill/>
        </p:spPr>
        <p:txBody>
          <a:bodyPr wrap="square" rtlCol="0">
            <a:spAutoFit/>
          </a:bodyPr>
          <a:lstStyle/>
          <a:p>
            <a:r>
              <a:rPr lang="en-US" sz="2400" dirty="0" smtClean="0"/>
              <a:t>Dr </a:t>
            </a:r>
            <a:r>
              <a:rPr lang="en-US" sz="2400" dirty="0" err="1" smtClean="0"/>
              <a:t>Hiren</a:t>
            </a:r>
            <a:r>
              <a:rPr lang="en-US" sz="2400" dirty="0" smtClean="0"/>
              <a:t> </a:t>
            </a:r>
            <a:r>
              <a:rPr lang="en-US" sz="2400" dirty="0" err="1" smtClean="0"/>
              <a:t>Patt</a:t>
            </a:r>
            <a:endParaRPr lang="en-US" sz="2400" dirty="0" smtClean="0"/>
          </a:p>
          <a:p>
            <a:r>
              <a:rPr lang="en-US" sz="2400" dirty="0" smtClean="0"/>
              <a:t>Consultant Endocrinologist,</a:t>
            </a:r>
          </a:p>
          <a:p>
            <a:r>
              <a:rPr lang="en-US" sz="2400" dirty="0" smtClean="0"/>
              <a:t>K.D. Hospital, </a:t>
            </a:r>
            <a:r>
              <a:rPr lang="en-US" sz="2400" dirty="0" err="1" smtClean="0"/>
              <a:t>A’bad</a:t>
            </a:r>
            <a:r>
              <a:rPr lang="en-US" sz="2400" dirty="0" smtClean="0"/>
              <a:t>.</a:t>
            </a:r>
            <a:endParaRPr lang="en-US" sz="2400" dirty="0" smtClean="0"/>
          </a:p>
        </p:txBody>
      </p:sp>
    </p:spTree>
    <p:extLst>
      <p:ext uri="{BB962C8B-B14F-4D97-AF65-F5344CB8AC3E}">
        <p14:creationId xmlns="" xmlns:p14="http://schemas.microsoft.com/office/powerpoint/2010/main" val="362639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t="4651"/>
          <a:stretch>
            <a:fillRect/>
          </a:stretch>
        </p:blipFill>
        <p:spPr bwMode="auto">
          <a:xfrm>
            <a:off x="1387475" y="304800"/>
            <a:ext cx="636905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1</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r>
              <a:rPr lang="en-US" dirty="0" smtClean="0"/>
              <a:t>32 yrs/F</a:t>
            </a:r>
          </a:p>
          <a:p>
            <a:r>
              <a:rPr lang="en-US" dirty="0" smtClean="0"/>
              <a:t>Toxic symptoms: 10 days</a:t>
            </a:r>
          </a:p>
          <a:p>
            <a:r>
              <a:rPr lang="en-US" dirty="0" err="1" smtClean="0"/>
              <a:t>SevereThroat</a:t>
            </a:r>
            <a:r>
              <a:rPr lang="en-US" dirty="0" smtClean="0"/>
              <a:t> pain, fever: 10 days</a:t>
            </a:r>
          </a:p>
          <a:p>
            <a:r>
              <a:rPr lang="en-US" dirty="0" smtClean="0"/>
              <a:t>No goiter</a:t>
            </a:r>
          </a:p>
          <a:p>
            <a:endParaRPr lang="en-US" dirty="0" smtClean="0"/>
          </a:p>
          <a:p>
            <a:endParaRPr lang="en-US" dirty="0" smtClean="0"/>
          </a:p>
          <a:p>
            <a:endParaRPr lang="en-US" dirty="0" smtClean="0"/>
          </a:p>
          <a:p>
            <a:endParaRPr lang="en-IN" dirty="0"/>
          </a:p>
        </p:txBody>
      </p:sp>
      <p:graphicFrame>
        <p:nvGraphicFramePr>
          <p:cNvPr id="5" name="Table 4"/>
          <p:cNvGraphicFramePr>
            <a:graphicFrameLocks noGrp="1"/>
          </p:cNvGraphicFramePr>
          <p:nvPr/>
        </p:nvGraphicFramePr>
        <p:xfrm>
          <a:off x="990600" y="36880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USG Thyroid</a:t>
            </a:r>
          </a:p>
          <a:p>
            <a:endParaRPr lang="en-US" dirty="0" smtClean="0"/>
          </a:p>
          <a:p>
            <a:r>
              <a:rPr lang="en-US" dirty="0" smtClean="0"/>
              <a:t>Tc99 Thyroid scan</a:t>
            </a:r>
          </a:p>
          <a:p>
            <a:endParaRPr lang="en-US" dirty="0" smtClean="0"/>
          </a:p>
          <a:p>
            <a:r>
              <a:rPr lang="en-US" dirty="0" smtClean="0"/>
              <a:t>TSH receptor Antibody</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USG Thyroid</a:t>
            </a:r>
          </a:p>
          <a:p>
            <a:endParaRPr lang="en-US" dirty="0" smtClean="0"/>
          </a:p>
          <a:p>
            <a:r>
              <a:rPr lang="en-US" b="1" dirty="0" smtClean="0">
                <a:solidFill>
                  <a:schemeClr val="accent1">
                    <a:lumMod val="75000"/>
                  </a:schemeClr>
                </a:solidFill>
              </a:rPr>
              <a:t>Tc99 Thyroid scan</a:t>
            </a:r>
          </a:p>
          <a:p>
            <a:endParaRPr lang="en-US" b="1" dirty="0" smtClean="0">
              <a:solidFill>
                <a:schemeClr val="accent1">
                  <a:lumMod val="75000"/>
                </a:schemeClr>
              </a:solidFill>
            </a:endParaRPr>
          </a:p>
          <a:p>
            <a:r>
              <a:rPr lang="en-US" b="1" dirty="0" smtClean="0">
                <a:solidFill>
                  <a:schemeClr val="accent1">
                    <a:lumMod val="75000"/>
                  </a:schemeClr>
                </a:solidFill>
              </a:rPr>
              <a:t>TSH receptor Antibody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Diagnosis: </a:t>
            </a:r>
            <a:r>
              <a:rPr lang="en-US" dirty="0" err="1" smtClean="0"/>
              <a:t>Thyroiditis</a:t>
            </a:r>
            <a:endParaRPr lang="en-US" dirty="0" smtClean="0"/>
          </a:p>
          <a:p>
            <a:endParaRPr lang="en-US" dirty="0" smtClean="0"/>
          </a:p>
          <a:p>
            <a:r>
              <a:rPr lang="en-US" dirty="0" smtClean="0"/>
              <a:t>Treatment: Analgesics or steroids (if no response to analgesics)</a:t>
            </a:r>
          </a:p>
          <a:p>
            <a:endParaRPr lang="en-US" dirty="0" smtClean="0"/>
          </a:p>
          <a:p>
            <a:r>
              <a:rPr lang="en-US" dirty="0" smtClean="0"/>
              <a:t>&gt; 2 months</a:t>
            </a:r>
            <a:endParaRPr lang="en-IN" dirty="0"/>
          </a:p>
        </p:txBody>
      </p:sp>
      <p:graphicFrame>
        <p:nvGraphicFramePr>
          <p:cNvPr id="5" name="Table 4"/>
          <p:cNvGraphicFramePr>
            <a:graphicFrameLocks noGrp="1"/>
          </p:cNvGraphicFramePr>
          <p:nvPr/>
        </p:nvGraphicFramePr>
        <p:xfrm>
          <a:off x="990600" y="44500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6.8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IN"/>
          </a:p>
        </p:txBody>
      </p:sp>
      <p:sp>
        <p:nvSpPr>
          <p:cNvPr id="3" name="Date Placeholder 2"/>
          <p:cNvSpPr>
            <a:spLocks noGrp="1"/>
          </p:cNvSpPr>
          <p:nvPr>
            <p:ph type="dt" sz="half" idx="10"/>
          </p:nvPr>
        </p:nvSpPr>
        <p:spPr/>
        <p:txBody>
          <a:bodyPr/>
          <a:lstStyle/>
          <a:p>
            <a:fld id="{8C931C8F-07FE-468F-8308-D62589CC2830}" type="datetime1">
              <a:rPr lang="en-US" smtClean="0"/>
              <a:pPr/>
              <a:t>6/30/2019</a:t>
            </a:fld>
            <a:endParaRPr lang="en-US"/>
          </a:p>
        </p:txBody>
      </p:sp>
      <p:sp>
        <p:nvSpPr>
          <p:cNvPr id="4" name="Title 3"/>
          <p:cNvSpPr>
            <a:spLocks noGrp="1"/>
          </p:cNvSpPr>
          <p:nvPr>
            <p:ph type="ctrTitle"/>
          </p:nvPr>
        </p:nvSpPr>
        <p:spPr/>
        <p:txBody>
          <a:bodyPr/>
          <a:lstStyle/>
          <a:p>
            <a:r>
              <a:rPr lang="en-US" b="1" dirty="0" smtClean="0"/>
              <a:t>Grave’s Disease</a:t>
            </a:r>
            <a:endParaRPr lang="en-IN"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endParaRPr lang="en-US" dirty="0" smtClean="0"/>
          </a:p>
          <a:p>
            <a:r>
              <a:rPr lang="en-US" dirty="0" smtClean="0"/>
              <a:t>Anti thyroid drugs: CMZ/MMZ</a:t>
            </a:r>
          </a:p>
          <a:p>
            <a:endParaRPr lang="en-US" dirty="0" smtClean="0"/>
          </a:p>
          <a:p>
            <a:r>
              <a:rPr lang="en-US" dirty="0" smtClean="0"/>
              <a:t>RAI (Radio active iodine)</a:t>
            </a:r>
          </a:p>
          <a:p>
            <a:endParaRPr lang="en-US" dirty="0" smtClean="0"/>
          </a:p>
          <a:p>
            <a:r>
              <a:rPr lang="en-US" dirty="0" err="1" smtClean="0"/>
              <a:t>Thyroidectomy</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2</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36 yrs/F</a:t>
            </a:r>
          </a:p>
          <a:p>
            <a:r>
              <a:rPr lang="en-US" dirty="0" smtClean="0"/>
              <a:t>Toxic symptoms: 6 months</a:t>
            </a:r>
          </a:p>
          <a:p>
            <a:r>
              <a:rPr lang="en-US" dirty="0" smtClean="0"/>
              <a:t>Weight loss ~ 3 kg</a:t>
            </a:r>
          </a:p>
          <a:p>
            <a:r>
              <a:rPr lang="en-US" b="1" dirty="0" smtClean="0">
                <a:solidFill>
                  <a:schemeClr val="accent1">
                    <a:lumMod val="75000"/>
                  </a:schemeClr>
                </a:solidFill>
              </a:rPr>
              <a:t>Mild diffuse goiter</a:t>
            </a:r>
          </a:p>
          <a:p>
            <a:endParaRPr lang="en-US" dirty="0" smtClean="0"/>
          </a:p>
          <a:p>
            <a:endParaRPr lang="en-US" dirty="0" smtClean="0"/>
          </a:p>
        </p:txBody>
      </p:sp>
      <p:graphicFrame>
        <p:nvGraphicFramePr>
          <p:cNvPr id="5" name="Table 4"/>
          <p:cNvGraphicFramePr>
            <a:graphicFrameLocks noGrp="1"/>
          </p:cNvGraphicFramePr>
          <p:nvPr/>
        </p:nvGraphicFramePr>
        <p:xfrm>
          <a:off x="990600" y="399288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 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T4</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12.8</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T3</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230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60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3</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36 yrs/F</a:t>
            </a:r>
          </a:p>
          <a:p>
            <a:r>
              <a:rPr lang="en-US" dirty="0" smtClean="0"/>
              <a:t>Toxic symptoms: 6 months</a:t>
            </a:r>
          </a:p>
          <a:p>
            <a:r>
              <a:rPr lang="en-US" dirty="0" smtClean="0"/>
              <a:t>Weight loss ~ 10 kg</a:t>
            </a:r>
          </a:p>
          <a:p>
            <a:r>
              <a:rPr lang="en-US" b="1" dirty="0" smtClean="0">
                <a:solidFill>
                  <a:schemeClr val="accent1">
                    <a:lumMod val="75000"/>
                  </a:schemeClr>
                </a:solidFill>
              </a:rPr>
              <a:t>Large diffuse goiter</a:t>
            </a:r>
          </a:p>
          <a:p>
            <a:endParaRPr lang="en-US" dirty="0" smtClean="0"/>
          </a:p>
          <a:p>
            <a:endParaRPr lang="en-US" dirty="0" smtClean="0"/>
          </a:p>
        </p:txBody>
      </p:sp>
      <p:graphicFrame>
        <p:nvGraphicFramePr>
          <p:cNvPr id="5" name="Table 4"/>
          <p:cNvGraphicFramePr>
            <a:graphicFrameLocks noGrp="1"/>
          </p:cNvGraphicFramePr>
          <p:nvPr/>
        </p:nvGraphicFramePr>
        <p:xfrm>
          <a:off x="990600" y="399288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&lt;</a:t>
                      </a:r>
                      <a:r>
                        <a:rPr lang="en-US" sz="2000" b="1" baseline="0" dirty="0" smtClean="0">
                          <a:solidFill>
                            <a:schemeClr val="tx1"/>
                          </a:solidFill>
                          <a:latin typeface="Times New Roman" pitchFamily="18" charset="0"/>
                          <a:cs typeface="Times New Roman" pitchFamily="18" charset="0"/>
                        </a:rPr>
                        <a:t> 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T4</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&gt; 30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T3</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&gt; 800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60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2226" name="Picture 2" descr="Image result for large goiter">
            <a:hlinkClick r:id="rId2"/>
          </p:cNvPr>
          <p:cNvPicPr>
            <a:picLocks noChangeAspect="1" noChangeArrowheads="1"/>
          </p:cNvPicPr>
          <p:nvPr/>
        </p:nvPicPr>
        <p:blipFill>
          <a:blip r:embed="rId3" cstate="print"/>
          <a:srcRect l="11765" t="16000" r="15294" b="26400"/>
          <a:stretch>
            <a:fillRect/>
          </a:stretch>
        </p:blipFill>
        <p:spPr bwMode="auto">
          <a:xfrm>
            <a:off x="4876800" y="1371600"/>
            <a:ext cx="3886200" cy="225650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IN"/>
          </a:p>
        </p:txBody>
      </p:sp>
      <p:sp>
        <p:nvSpPr>
          <p:cNvPr id="3" name="Date Placeholder 2"/>
          <p:cNvSpPr>
            <a:spLocks noGrp="1"/>
          </p:cNvSpPr>
          <p:nvPr>
            <p:ph type="dt" sz="half" idx="10"/>
          </p:nvPr>
        </p:nvSpPr>
        <p:spPr/>
        <p:txBody>
          <a:bodyPr/>
          <a:lstStyle/>
          <a:p>
            <a:fld id="{8C931C8F-07FE-468F-8308-D62589CC2830}" type="datetime1">
              <a:rPr lang="en-US" smtClean="0"/>
              <a:pPr/>
              <a:t>6/30/2019</a:t>
            </a:fld>
            <a:endParaRPr lang="en-US"/>
          </a:p>
        </p:txBody>
      </p:sp>
      <p:sp>
        <p:nvSpPr>
          <p:cNvPr id="4" name="Title 3"/>
          <p:cNvSpPr>
            <a:spLocks noGrp="1"/>
          </p:cNvSpPr>
          <p:nvPr>
            <p:ph type="ctrTitle"/>
          </p:nvPr>
        </p:nvSpPr>
        <p:spPr/>
        <p:txBody>
          <a:bodyPr/>
          <a:lstStyle/>
          <a:p>
            <a:r>
              <a:rPr lang="en-US" b="1" dirty="0" smtClean="0"/>
              <a:t>Management ?</a:t>
            </a:r>
            <a:endParaRPr lang="en-IN"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1</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r>
              <a:rPr lang="en-US" dirty="0" smtClean="0"/>
              <a:t>57 yrs/M,</a:t>
            </a:r>
          </a:p>
          <a:p>
            <a:endParaRPr lang="en-US" dirty="0" smtClean="0"/>
          </a:p>
          <a:p>
            <a:r>
              <a:rPr lang="en-US" dirty="0" smtClean="0"/>
              <a:t>Weight gain, </a:t>
            </a:r>
          </a:p>
          <a:p>
            <a:r>
              <a:rPr lang="en-US" dirty="0" err="1" smtClean="0"/>
              <a:t>Generalised</a:t>
            </a:r>
            <a:r>
              <a:rPr lang="en-US" dirty="0" smtClean="0"/>
              <a:t> weakness</a:t>
            </a:r>
          </a:p>
        </p:txBody>
      </p:sp>
      <p:graphicFrame>
        <p:nvGraphicFramePr>
          <p:cNvPr id="5" name="Table 4"/>
          <p:cNvGraphicFramePr>
            <a:graphicFrameLocks noGrp="1"/>
          </p:cNvGraphicFramePr>
          <p:nvPr/>
        </p:nvGraphicFramePr>
        <p:xfrm>
          <a:off x="990600" y="38404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2</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36 yrs/F</a:t>
            </a:r>
          </a:p>
          <a:p>
            <a:r>
              <a:rPr lang="en-US" dirty="0" smtClean="0"/>
              <a:t>Toxic symptoms: 6 months</a:t>
            </a:r>
          </a:p>
          <a:p>
            <a:r>
              <a:rPr lang="en-US" dirty="0" smtClean="0"/>
              <a:t>Weight loss ~ 3 kg</a:t>
            </a:r>
          </a:p>
          <a:p>
            <a:r>
              <a:rPr lang="en-US" b="1" dirty="0" smtClean="0">
                <a:solidFill>
                  <a:schemeClr val="accent1">
                    <a:lumMod val="75000"/>
                  </a:schemeClr>
                </a:solidFill>
              </a:rPr>
              <a:t>Mild diffuse goiter</a:t>
            </a:r>
          </a:p>
          <a:p>
            <a:endParaRPr lang="en-US" dirty="0" smtClean="0"/>
          </a:p>
          <a:p>
            <a:endParaRPr lang="en-US" dirty="0" smtClean="0"/>
          </a:p>
        </p:txBody>
      </p:sp>
      <p:graphicFrame>
        <p:nvGraphicFramePr>
          <p:cNvPr id="5" name="Table 4"/>
          <p:cNvGraphicFramePr>
            <a:graphicFrameLocks noGrp="1"/>
          </p:cNvGraphicFramePr>
          <p:nvPr/>
        </p:nvGraphicFramePr>
        <p:xfrm>
          <a:off x="990600" y="399288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 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T4</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12.8</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T3</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230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60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533400"/>
          </a:xfrm>
        </p:spPr>
        <p:txBody>
          <a:bodyPr>
            <a:noAutofit/>
          </a:bodyPr>
          <a:lstStyle/>
          <a:p>
            <a:r>
              <a:rPr lang="en-US" sz="2800" dirty="0"/>
              <a:t>Treatment Algorithm For Grave’s Disease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AEC8C700-668B-436D-83FE-27DE4A765F02}" type="slidenum">
              <a:rPr lang="en-GB" smtClean="0"/>
              <a:pPr/>
              <a:t>21</a:t>
            </a:fld>
            <a:endParaRPr lang="en-GB"/>
          </a:p>
        </p:txBody>
      </p:sp>
      <p:pic>
        <p:nvPicPr>
          <p:cNvPr id="44034"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Tree>
    <p:extLst>
      <p:ext uri="{BB962C8B-B14F-4D97-AF65-F5344CB8AC3E}">
        <p14:creationId xmlns="" xmlns:p14="http://schemas.microsoft.com/office/powerpoint/2010/main" val="3555306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533400"/>
          </a:xfrm>
        </p:spPr>
        <p:txBody>
          <a:bodyPr>
            <a:noAutofit/>
          </a:bodyPr>
          <a:lstStyle/>
          <a:p>
            <a:r>
              <a:rPr lang="en-US" sz="2800" dirty="0"/>
              <a:t>Treatment Algorithm For Grave’s Disease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AEC8C700-668B-436D-83FE-27DE4A765F02}" type="slidenum">
              <a:rPr lang="en-GB" smtClean="0"/>
              <a:pPr/>
              <a:t>22</a:t>
            </a:fld>
            <a:endParaRPr lang="en-GB"/>
          </a:p>
        </p:txBody>
      </p:sp>
      <p:pic>
        <p:nvPicPr>
          <p:cNvPr id="44034"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
        <p:nvSpPr>
          <p:cNvPr id="7" name="Oval 6"/>
          <p:cNvSpPr/>
          <p:nvPr/>
        </p:nvSpPr>
        <p:spPr>
          <a:xfrm>
            <a:off x="457200" y="1752600"/>
            <a:ext cx="5943600" cy="838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55530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533400"/>
          </a:xfrm>
        </p:spPr>
        <p:txBody>
          <a:bodyPr>
            <a:noAutofit/>
          </a:bodyPr>
          <a:lstStyle/>
          <a:p>
            <a:r>
              <a:rPr lang="en-US" sz="2800" dirty="0"/>
              <a:t>Treatment Algorithm For Grave’s Disease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AEC8C700-668B-436D-83FE-27DE4A765F02}" type="slidenum">
              <a:rPr lang="en-GB" smtClean="0"/>
              <a:pPr/>
              <a:t>23</a:t>
            </a:fld>
            <a:endParaRPr lang="en-GB"/>
          </a:p>
        </p:txBody>
      </p:sp>
      <p:pic>
        <p:nvPicPr>
          <p:cNvPr id="44034"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
        <p:nvSpPr>
          <p:cNvPr id="7" name="Oval 6"/>
          <p:cNvSpPr/>
          <p:nvPr/>
        </p:nvSpPr>
        <p:spPr>
          <a:xfrm>
            <a:off x="4648200" y="3505200"/>
            <a:ext cx="1295400" cy="685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55530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533400"/>
          </a:xfrm>
        </p:spPr>
        <p:txBody>
          <a:bodyPr>
            <a:noAutofit/>
          </a:bodyPr>
          <a:lstStyle/>
          <a:p>
            <a:r>
              <a:rPr lang="en-US" sz="2800" dirty="0"/>
              <a:t>Treatment Algorithm For Grave’s Disease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AEC8C700-668B-436D-83FE-27DE4A765F02}" type="slidenum">
              <a:rPr lang="en-GB" smtClean="0"/>
              <a:pPr/>
              <a:t>24</a:t>
            </a:fld>
            <a:endParaRPr lang="en-GB"/>
          </a:p>
        </p:txBody>
      </p:sp>
      <p:pic>
        <p:nvPicPr>
          <p:cNvPr id="44034"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
        <p:nvSpPr>
          <p:cNvPr id="7" name="Oval 6"/>
          <p:cNvSpPr/>
          <p:nvPr/>
        </p:nvSpPr>
        <p:spPr>
          <a:xfrm>
            <a:off x="6324600" y="5486400"/>
            <a:ext cx="2590800" cy="990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7010400" y="4267200"/>
            <a:ext cx="2133600" cy="990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2057400" y="5334000"/>
            <a:ext cx="2590800" cy="990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555306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3</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36 yrs/F</a:t>
            </a:r>
          </a:p>
          <a:p>
            <a:r>
              <a:rPr lang="en-US" dirty="0" smtClean="0"/>
              <a:t>Toxic symptoms: 6 months</a:t>
            </a:r>
          </a:p>
          <a:p>
            <a:r>
              <a:rPr lang="en-US" dirty="0" smtClean="0"/>
              <a:t>Weight loss ~ 10 kg</a:t>
            </a:r>
          </a:p>
          <a:p>
            <a:r>
              <a:rPr lang="en-US" b="1" dirty="0" smtClean="0">
                <a:solidFill>
                  <a:schemeClr val="accent1">
                    <a:lumMod val="75000"/>
                  </a:schemeClr>
                </a:solidFill>
              </a:rPr>
              <a:t>Large diffuse goiter</a:t>
            </a:r>
          </a:p>
          <a:p>
            <a:endParaRPr lang="en-US" dirty="0" smtClean="0"/>
          </a:p>
          <a:p>
            <a:endParaRPr lang="en-US" dirty="0" smtClean="0"/>
          </a:p>
        </p:txBody>
      </p:sp>
      <p:graphicFrame>
        <p:nvGraphicFramePr>
          <p:cNvPr id="5" name="Table 4"/>
          <p:cNvGraphicFramePr>
            <a:graphicFrameLocks noGrp="1"/>
          </p:cNvGraphicFramePr>
          <p:nvPr/>
        </p:nvGraphicFramePr>
        <p:xfrm>
          <a:off x="990600" y="399288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&lt;</a:t>
                      </a:r>
                      <a:r>
                        <a:rPr lang="en-US" sz="2000" b="1" baseline="0" dirty="0" smtClean="0">
                          <a:solidFill>
                            <a:schemeClr val="tx1"/>
                          </a:solidFill>
                          <a:latin typeface="Times New Roman" pitchFamily="18" charset="0"/>
                          <a:cs typeface="Times New Roman" pitchFamily="18" charset="0"/>
                        </a:rPr>
                        <a:t> 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T4</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&gt; 30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Total T3</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&gt; 800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60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 name="Picture 2" descr="Image result for large goiter">
            <a:hlinkClick r:id="rId2"/>
          </p:cNvPr>
          <p:cNvPicPr>
            <a:picLocks noChangeAspect="1" noChangeArrowheads="1"/>
          </p:cNvPicPr>
          <p:nvPr/>
        </p:nvPicPr>
        <p:blipFill>
          <a:blip r:embed="rId3" cstate="print"/>
          <a:srcRect l="11765" t="16000" r="15294" b="26400"/>
          <a:stretch>
            <a:fillRect/>
          </a:stretch>
        </p:blipFill>
        <p:spPr bwMode="auto">
          <a:xfrm>
            <a:off x="4876800" y="1371600"/>
            <a:ext cx="3886200" cy="225650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533400"/>
          </a:xfrm>
        </p:spPr>
        <p:txBody>
          <a:bodyPr>
            <a:noAutofit/>
          </a:bodyPr>
          <a:lstStyle/>
          <a:p>
            <a:r>
              <a:rPr lang="en-US" sz="2800" dirty="0"/>
              <a:t>Treatment Algorithm For Grave’s Disease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AEC8C700-668B-436D-83FE-27DE4A765F02}" type="slidenum">
              <a:rPr lang="en-GB" smtClean="0"/>
              <a:pPr/>
              <a:t>26</a:t>
            </a:fld>
            <a:endParaRPr lang="en-GB"/>
          </a:p>
        </p:txBody>
      </p:sp>
      <p:pic>
        <p:nvPicPr>
          <p:cNvPr id="44034"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
        <p:nvSpPr>
          <p:cNvPr id="7" name="Oval 6"/>
          <p:cNvSpPr/>
          <p:nvPr/>
        </p:nvSpPr>
        <p:spPr>
          <a:xfrm>
            <a:off x="6324600" y="5486400"/>
            <a:ext cx="2590800" cy="990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555306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981200"/>
            <a:ext cx="8610600" cy="685800"/>
          </a:xfrm>
        </p:spPr>
        <p:txBody>
          <a:bodyPr>
            <a:noAutofit/>
          </a:bodyPr>
          <a:lstStyle/>
          <a:p>
            <a:pPr eaLnBrk="1" hangingPunct="1"/>
            <a:r>
              <a:rPr lang="en-US" altLang="en-US" sz="3600" dirty="0"/>
              <a:t>Hyperthyroidism in Pregnancy</a:t>
            </a:r>
            <a:r>
              <a:rPr lang="en-US" altLang="en-US" sz="3600" dirty="0">
                <a:solidFill>
                  <a:schemeClr val="bg1"/>
                </a:solidFill>
              </a:rPr>
              <a:t> : Addressing the Challenges</a:t>
            </a:r>
          </a:p>
        </p:txBody>
      </p:sp>
      <p:sp>
        <p:nvSpPr>
          <p:cNvPr id="13317" name="Text Box 5"/>
          <p:cNvSpPr txBox="1">
            <a:spLocks noChangeArrowheads="1"/>
          </p:cNvSpPr>
          <p:nvPr/>
        </p:nvSpPr>
        <p:spPr bwMode="auto">
          <a:xfrm>
            <a:off x="5943600" y="6553200"/>
            <a:ext cx="3581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900">
                <a:solidFill>
                  <a:srgbClr val="4C7DAB"/>
                </a:solidFill>
              </a:rPr>
              <a:t>Copyright © 2011 Abbott India Limited. All rights reserved</a:t>
            </a:r>
            <a:endParaRPr lang="en-US" altLang="en-US">
              <a:solidFill>
                <a:prstClr val="black"/>
              </a:solidFill>
            </a:endParaRPr>
          </a:p>
        </p:txBody>
      </p:sp>
      <p:sp>
        <p:nvSpPr>
          <p:cNvPr id="2" name="Date Placeholder 1"/>
          <p:cNvSpPr>
            <a:spLocks noGrp="1"/>
          </p:cNvSpPr>
          <p:nvPr>
            <p:ph type="dt" sz="half" idx="10"/>
          </p:nvPr>
        </p:nvSpPr>
        <p:spPr/>
        <p:txBody>
          <a:bodyPr/>
          <a:lstStyle/>
          <a:p>
            <a:fld id="{4DF8A9FE-3977-464D-AF0A-3CB0F714F35B}" type="datetime1">
              <a:rPr lang="en-US" smtClean="0"/>
              <a:pPr/>
              <a:t>6/30/2019</a:t>
            </a:fld>
            <a:endParaRPr lang="en-US"/>
          </a:p>
        </p:txBody>
      </p:sp>
    </p:spTree>
    <p:extLst>
      <p:ext uri="{BB962C8B-B14F-4D97-AF65-F5344CB8AC3E}">
        <p14:creationId xmlns="" xmlns:p14="http://schemas.microsoft.com/office/powerpoint/2010/main" val="53319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9144000" cy="639762"/>
          </a:xfrm>
        </p:spPr>
        <p:style>
          <a:lnRef idx="2">
            <a:schemeClr val="accent1">
              <a:shade val="50000"/>
            </a:schemeClr>
          </a:lnRef>
          <a:fillRef idx="1">
            <a:schemeClr val="accent1"/>
          </a:fillRef>
          <a:effectRef idx="0">
            <a:schemeClr val="accent1"/>
          </a:effectRef>
          <a:fontRef idx="minor">
            <a:schemeClr val="lt1"/>
          </a:fontRef>
        </p:style>
        <p:txBody>
          <a:bodyPr bIns="91440" anchor="b" anchorCtr="0">
            <a:normAutofit/>
          </a:bodyPr>
          <a:lstStyle/>
          <a:p>
            <a:pPr algn="ctr"/>
            <a:r>
              <a:rPr lang="en-US" altLang="en-US" sz="3200">
                <a:solidFill>
                  <a:schemeClr val="lt1"/>
                </a:solidFill>
                <a:latin typeface="+mn-lt"/>
                <a:ea typeface="+mn-ea"/>
                <a:cs typeface="+mn-cs"/>
              </a:rPr>
              <a:t> Effect of Hyperthyroidism on Pregnancy</a:t>
            </a:r>
          </a:p>
        </p:txBody>
      </p:sp>
      <p:sp>
        <p:nvSpPr>
          <p:cNvPr id="26627" name="Content Placeholder 2"/>
          <p:cNvSpPr>
            <a:spLocks noGrp="1"/>
          </p:cNvSpPr>
          <p:nvPr>
            <p:ph idx="1"/>
          </p:nvPr>
        </p:nvSpPr>
        <p:spPr/>
        <p:txBody>
          <a:bodyPr/>
          <a:lstStyle/>
          <a:p>
            <a:pPr eaLnBrk="1" hangingPunct="1">
              <a:spcAft>
                <a:spcPts val="300"/>
              </a:spcAft>
            </a:pPr>
            <a:r>
              <a:rPr lang="en-US" altLang="en-US" sz="2000"/>
              <a:t>Untreated severe hyperthyroidism causes a number of menstrual disturbances</a:t>
            </a:r>
          </a:p>
          <a:p>
            <a:pPr eaLnBrk="1" hangingPunct="1">
              <a:spcAft>
                <a:spcPts val="300"/>
              </a:spcAft>
            </a:pPr>
            <a:r>
              <a:rPr lang="en-US" altLang="en-US" sz="2000"/>
              <a:t>Pregnant hyperthyroid women are at a risk of: </a:t>
            </a:r>
          </a:p>
          <a:p>
            <a:pPr lvl="1" eaLnBrk="1" hangingPunct="1">
              <a:spcAft>
                <a:spcPts val="300"/>
              </a:spcAft>
            </a:pPr>
            <a:r>
              <a:rPr lang="en-US" altLang="en-US" sz="1800"/>
              <a:t>Miscarriage</a:t>
            </a:r>
          </a:p>
          <a:p>
            <a:pPr lvl="1" eaLnBrk="1" hangingPunct="1">
              <a:spcAft>
                <a:spcPts val="300"/>
              </a:spcAft>
            </a:pPr>
            <a:r>
              <a:rPr lang="en-US" altLang="en-US" sz="1800"/>
              <a:t>Abortions</a:t>
            </a:r>
          </a:p>
          <a:p>
            <a:pPr lvl="1" eaLnBrk="1" hangingPunct="1">
              <a:spcAft>
                <a:spcPts val="300"/>
              </a:spcAft>
            </a:pPr>
            <a:r>
              <a:rPr lang="en-US" altLang="en-US" sz="1800"/>
              <a:t>Still births</a:t>
            </a:r>
          </a:p>
          <a:p>
            <a:pPr lvl="1" eaLnBrk="1" hangingPunct="1">
              <a:spcAft>
                <a:spcPts val="300"/>
              </a:spcAft>
            </a:pPr>
            <a:r>
              <a:rPr lang="en-US" altLang="en-US" sz="1800"/>
              <a:t>Intrauterine growth restriction (IUGR)</a:t>
            </a:r>
          </a:p>
          <a:p>
            <a:pPr lvl="1" eaLnBrk="1" hangingPunct="1">
              <a:spcAft>
                <a:spcPts val="300"/>
              </a:spcAft>
            </a:pPr>
            <a:r>
              <a:rPr lang="en-US" altLang="en-US" sz="1800"/>
              <a:t>Premature labor</a:t>
            </a:r>
          </a:p>
          <a:p>
            <a:pPr lvl="1" eaLnBrk="1" hangingPunct="1">
              <a:spcAft>
                <a:spcPts val="300"/>
              </a:spcAft>
            </a:pPr>
            <a:r>
              <a:rPr lang="en-US" altLang="en-US" sz="1800"/>
              <a:t>Neonatal hyperthyroidism</a:t>
            </a:r>
          </a:p>
          <a:p>
            <a:pPr lvl="1" eaLnBrk="1" hangingPunct="1">
              <a:spcAft>
                <a:spcPts val="300"/>
              </a:spcAft>
            </a:pPr>
            <a:r>
              <a:rPr lang="en-US" altLang="en-US" sz="1800"/>
              <a:t>Perinatal mortality</a:t>
            </a:r>
          </a:p>
          <a:p>
            <a:pPr eaLnBrk="1" hangingPunct="1">
              <a:spcAft>
                <a:spcPts val="300"/>
              </a:spcAft>
            </a:pPr>
            <a:r>
              <a:rPr lang="en-US" altLang="en-US" sz="2000"/>
              <a:t>Pregnant women with mild hyperthyroidism on treatment have good outcomes</a:t>
            </a:r>
          </a:p>
          <a:p>
            <a:pPr eaLnBrk="1" hangingPunct="1">
              <a:spcAft>
                <a:spcPts val="300"/>
              </a:spcAft>
            </a:pPr>
            <a:r>
              <a:rPr lang="en-US" altLang="en-US" sz="2000"/>
              <a:t>Uncontrolled disease may result in thyroid crisis (storm) or heart failure during delivery</a:t>
            </a:r>
          </a:p>
        </p:txBody>
      </p:sp>
      <p:sp>
        <p:nvSpPr>
          <p:cNvPr id="26628" name="TextBox 4"/>
          <p:cNvSpPr txBox="1">
            <a:spLocks noChangeArrowheads="1"/>
          </p:cNvSpPr>
          <p:nvPr/>
        </p:nvSpPr>
        <p:spPr bwMode="auto">
          <a:xfrm>
            <a:off x="304800" y="6551613"/>
            <a:ext cx="853440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eaLnBrk="0" hangingPunct="0">
              <a:tabLst>
                <a:tab pos="174625" algn="l"/>
              </a:tabLst>
              <a:defRPr>
                <a:solidFill>
                  <a:schemeClr val="tx1"/>
                </a:solidFill>
                <a:latin typeface="Arial" pitchFamily="34" charset="0"/>
              </a:defRPr>
            </a:lvl1pPr>
            <a:lvl2pPr marL="742950" indent="-285750" eaLnBrk="0" hangingPunct="0">
              <a:tabLst>
                <a:tab pos="174625" algn="l"/>
              </a:tabLst>
              <a:defRPr>
                <a:solidFill>
                  <a:schemeClr val="tx1"/>
                </a:solidFill>
                <a:latin typeface="Arial" pitchFamily="34" charset="0"/>
              </a:defRPr>
            </a:lvl2pPr>
            <a:lvl3pPr marL="1143000" indent="-228600" eaLnBrk="0" hangingPunct="0">
              <a:tabLst>
                <a:tab pos="174625" algn="l"/>
              </a:tabLst>
              <a:defRPr>
                <a:solidFill>
                  <a:schemeClr val="tx1"/>
                </a:solidFill>
                <a:latin typeface="Arial" pitchFamily="34" charset="0"/>
              </a:defRPr>
            </a:lvl3pPr>
            <a:lvl4pPr marL="1600200" indent="-228600" eaLnBrk="0" hangingPunct="0">
              <a:tabLst>
                <a:tab pos="174625" algn="l"/>
              </a:tabLst>
              <a:defRPr>
                <a:solidFill>
                  <a:schemeClr val="tx1"/>
                </a:solidFill>
                <a:latin typeface="Arial" pitchFamily="34" charset="0"/>
              </a:defRPr>
            </a:lvl4pPr>
            <a:lvl5pPr marL="2057400" indent="-228600" eaLnBrk="0" hangingPunct="0">
              <a:tabLst>
                <a:tab pos="174625" algn="l"/>
              </a:tabLst>
              <a:defRPr>
                <a:solidFill>
                  <a:schemeClr val="tx1"/>
                </a:solidFill>
                <a:latin typeface="Arial" pitchFamily="34" charset="0"/>
              </a:defRPr>
            </a:lvl5pPr>
            <a:lvl6pPr marL="2514600" indent="-228600" eaLnBrk="0" fontAlgn="base" hangingPunct="0">
              <a:spcBef>
                <a:spcPct val="0"/>
              </a:spcBef>
              <a:spcAft>
                <a:spcPct val="0"/>
              </a:spcAft>
              <a:tabLst>
                <a:tab pos="174625" algn="l"/>
              </a:tabLst>
              <a:defRPr>
                <a:solidFill>
                  <a:schemeClr val="tx1"/>
                </a:solidFill>
                <a:latin typeface="Arial" pitchFamily="34" charset="0"/>
              </a:defRPr>
            </a:lvl6pPr>
            <a:lvl7pPr marL="2971800" indent="-228600" eaLnBrk="0" fontAlgn="base" hangingPunct="0">
              <a:spcBef>
                <a:spcPct val="0"/>
              </a:spcBef>
              <a:spcAft>
                <a:spcPct val="0"/>
              </a:spcAft>
              <a:tabLst>
                <a:tab pos="174625" algn="l"/>
              </a:tabLst>
              <a:defRPr>
                <a:solidFill>
                  <a:schemeClr val="tx1"/>
                </a:solidFill>
                <a:latin typeface="Arial" pitchFamily="34" charset="0"/>
              </a:defRPr>
            </a:lvl7pPr>
            <a:lvl8pPr marL="3429000" indent="-228600" eaLnBrk="0" fontAlgn="base" hangingPunct="0">
              <a:spcBef>
                <a:spcPct val="0"/>
              </a:spcBef>
              <a:spcAft>
                <a:spcPct val="0"/>
              </a:spcAft>
              <a:tabLst>
                <a:tab pos="174625" algn="l"/>
              </a:tabLst>
              <a:defRPr>
                <a:solidFill>
                  <a:schemeClr val="tx1"/>
                </a:solidFill>
                <a:latin typeface="Arial" pitchFamily="34" charset="0"/>
              </a:defRPr>
            </a:lvl8pPr>
            <a:lvl9pPr marL="3886200" indent="-228600" eaLnBrk="0" fontAlgn="base" hangingPunct="0">
              <a:spcBef>
                <a:spcPct val="0"/>
              </a:spcBef>
              <a:spcAft>
                <a:spcPct val="0"/>
              </a:spcAft>
              <a:tabLst>
                <a:tab pos="174625" algn="l"/>
              </a:tabLst>
              <a:defRPr>
                <a:solidFill>
                  <a:schemeClr val="tx1"/>
                </a:solidFill>
                <a:latin typeface="Arial" pitchFamily="34" charset="0"/>
              </a:defRPr>
            </a:lvl9pPr>
          </a:lstStyle>
          <a:p>
            <a:pPr eaLnBrk="1" fontAlgn="base" hangingPunct="1">
              <a:spcBef>
                <a:spcPct val="0"/>
              </a:spcBef>
              <a:spcAft>
                <a:spcPct val="0"/>
              </a:spcAft>
            </a:pPr>
            <a:r>
              <a:rPr lang="en-US" altLang="en-US" sz="1000">
                <a:solidFill>
                  <a:prstClr val="black"/>
                </a:solidFill>
                <a:cs typeface="Arial" pitchFamily="34" charset="0"/>
              </a:rPr>
              <a:t>Zainuddin Z, Shaker AAH. </a:t>
            </a:r>
            <a:r>
              <a:rPr lang="en-US" altLang="en-US" sz="1000" i="1">
                <a:solidFill>
                  <a:prstClr val="black"/>
                </a:solidFill>
                <a:cs typeface="Arial" pitchFamily="34" charset="0"/>
              </a:rPr>
              <a:t>The Family Physician</a:t>
            </a:r>
            <a:r>
              <a:rPr lang="en-US" altLang="en-US" sz="1000">
                <a:solidFill>
                  <a:prstClr val="black"/>
                </a:solidFill>
                <a:cs typeface="Arial" pitchFamily="34" charset="0"/>
              </a:rPr>
              <a:t>. 2005;13(3).</a:t>
            </a:r>
          </a:p>
        </p:txBody>
      </p:sp>
      <p:sp>
        <p:nvSpPr>
          <p:cNvPr id="2" name="Date Placeholder 1"/>
          <p:cNvSpPr>
            <a:spLocks noGrp="1"/>
          </p:cNvSpPr>
          <p:nvPr>
            <p:ph type="dt" sz="half" idx="10"/>
          </p:nvPr>
        </p:nvSpPr>
        <p:spPr/>
        <p:txBody>
          <a:bodyPr/>
          <a:lstStyle/>
          <a:p>
            <a:fld id="{0124BD99-9A72-4529-B927-5C3D1E5A3CF2}" type="datetime1">
              <a:rPr lang="en-US" smtClean="0"/>
              <a:pPr/>
              <a:t>6/30/2019</a:t>
            </a:fld>
            <a:endParaRPr lang="en-US"/>
          </a:p>
        </p:txBody>
      </p:sp>
    </p:spTree>
    <p:extLst>
      <p:ext uri="{BB962C8B-B14F-4D97-AF65-F5344CB8AC3E}">
        <p14:creationId xmlns="" xmlns:p14="http://schemas.microsoft.com/office/powerpoint/2010/main" val="4273570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9144000" cy="63976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dirty="0"/>
              <a:t>Hyperthyroidism</a:t>
            </a:r>
          </a:p>
        </p:txBody>
      </p:sp>
      <p:sp>
        <p:nvSpPr>
          <p:cNvPr id="15363" name="Content Placeholder 2"/>
          <p:cNvSpPr>
            <a:spLocks noGrp="1"/>
          </p:cNvSpPr>
          <p:nvPr>
            <p:ph idx="1"/>
          </p:nvPr>
        </p:nvSpPr>
        <p:spPr>
          <a:xfrm>
            <a:off x="781050" y="990600"/>
            <a:ext cx="7772400" cy="4572000"/>
          </a:xfrm>
        </p:spPr>
        <p:txBody>
          <a:bodyPr/>
          <a:lstStyle/>
          <a:p>
            <a:pPr eaLnBrk="1" hangingPunct="1"/>
            <a:r>
              <a:rPr lang="en-US" altLang="en-US"/>
              <a:t>Increased secretion of thyroid hormones</a:t>
            </a:r>
          </a:p>
          <a:p>
            <a:pPr eaLnBrk="1" hangingPunct="1"/>
            <a:endParaRPr lang="en-US" altLang="en-US"/>
          </a:p>
        </p:txBody>
      </p:sp>
      <p:sp>
        <p:nvSpPr>
          <p:cNvPr id="15364" name="TextBox 5"/>
          <p:cNvSpPr txBox="1">
            <a:spLocks noChangeArrowheads="1"/>
          </p:cNvSpPr>
          <p:nvPr/>
        </p:nvSpPr>
        <p:spPr bwMode="auto">
          <a:xfrm>
            <a:off x="304800" y="6397625"/>
            <a:ext cx="8229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000">
                <a:solidFill>
                  <a:prstClr val="black"/>
                </a:solidFill>
                <a:cs typeface="Arial" pitchFamily="34" charset="0"/>
              </a:rPr>
              <a:t>1. 	Baskin HJ, et al. </a:t>
            </a:r>
            <a:r>
              <a:rPr lang="en-US" altLang="en-US" sz="1000" i="1">
                <a:solidFill>
                  <a:prstClr val="black"/>
                </a:solidFill>
                <a:cs typeface="Arial" pitchFamily="34" charset="0"/>
              </a:rPr>
              <a:t>Endocr Pract</a:t>
            </a:r>
            <a:r>
              <a:rPr lang="en-US" altLang="en-US" sz="1000">
                <a:solidFill>
                  <a:prstClr val="black"/>
                </a:solidFill>
                <a:cs typeface="Arial" pitchFamily="34" charset="0"/>
              </a:rPr>
              <a:t>. 2002;8(6):457-469.</a:t>
            </a:r>
          </a:p>
          <a:p>
            <a:pPr eaLnBrk="1" fontAlgn="base" hangingPunct="1">
              <a:spcBef>
                <a:spcPct val="0"/>
              </a:spcBef>
              <a:spcAft>
                <a:spcPct val="0"/>
              </a:spcAft>
            </a:pPr>
            <a:r>
              <a:rPr lang="en-US" altLang="en-US" sz="1000">
                <a:solidFill>
                  <a:prstClr val="black"/>
                </a:solidFill>
                <a:cs typeface="Arial" pitchFamily="34" charset="0"/>
              </a:rPr>
              <a:t>2. 	Rodien P. </a:t>
            </a:r>
            <a:r>
              <a:rPr lang="en-US" altLang="en-US" sz="1000" i="1">
                <a:solidFill>
                  <a:prstClr val="black"/>
                </a:solidFill>
                <a:cs typeface="Arial" pitchFamily="34" charset="0"/>
              </a:rPr>
              <a:t>Hum Reprod Update</a:t>
            </a:r>
            <a:r>
              <a:rPr lang="en-US" altLang="en-US" sz="1000">
                <a:solidFill>
                  <a:prstClr val="black"/>
                </a:solidFill>
                <a:cs typeface="Arial" pitchFamily="34" charset="0"/>
              </a:rPr>
              <a:t>. 2004;10(2):95-105. </a:t>
            </a:r>
          </a:p>
        </p:txBody>
      </p:sp>
      <p:graphicFrame>
        <p:nvGraphicFramePr>
          <p:cNvPr id="5" name="Table 4"/>
          <p:cNvGraphicFramePr>
            <a:graphicFrameLocks noGrp="1"/>
          </p:cNvGraphicFramePr>
          <p:nvPr>
            <p:extLst>
              <p:ext uri="{D42A27DB-BD31-4B8C-83A1-F6EECF244321}">
                <p14:modId xmlns="" xmlns:p14="http://schemas.microsoft.com/office/powerpoint/2010/main" val="1915346871"/>
              </p:ext>
            </p:extLst>
          </p:nvPr>
        </p:nvGraphicFramePr>
        <p:xfrm>
          <a:off x="533400" y="1600200"/>
          <a:ext cx="8001000" cy="4404844"/>
        </p:xfrm>
        <a:graphic>
          <a:graphicData uri="http://schemas.openxmlformats.org/drawingml/2006/table">
            <a:tbl>
              <a:tblPr firstRow="1" bandRow="1">
                <a:tableStyleId>{5C22544A-7EE6-4342-B048-85BDC9FD1C3A}</a:tableStyleId>
              </a:tblPr>
              <a:tblGrid>
                <a:gridCol w="8001000">
                  <a:extLst>
                    <a:ext uri="{9D8B030D-6E8A-4147-A177-3AD203B41FA5}">
                      <a16:colId xmlns="" xmlns:a16="http://schemas.microsoft.com/office/drawing/2014/main" val="20000"/>
                    </a:ext>
                  </a:extLst>
                </a:gridCol>
              </a:tblGrid>
              <a:tr h="296386">
                <a:tc>
                  <a:txBody>
                    <a:bodyPr/>
                    <a:lstStyle/>
                    <a:p>
                      <a:pPr algn="ctr"/>
                      <a:r>
                        <a:rPr lang="en-US" sz="1800" dirty="0">
                          <a:solidFill>
                            <a:schemeClr val="bg1"/>
                          </a:solidFill>
                          <a:latin typeface="Arial" pitchFamily="34" charset="0"/>
                          <a:cs typeface="Arial" pitchFamily="34" charset="0"/>
                        </a:rPr>
                        <a:t>Causes of Hyperthyroidism</a:t>
                      </a:r>
                    </a:p>
                  </a:txBody>
                  <a:tcPr marT="45725" marB="45725" anchor="ctr">
                    <a:solidFill>
                      <a:srgbClr val="4C7DAB"/>
                    </a:solidFill>
                  </a:tcPr>
                </a:tc>
                <a:extLst>
                  <a:ext uri="{0D108BD9-81ED-4DB2-BD59-A6C34878D82A}">
                    <a16:rowId xmlns="" xmlns:a16="http://schemas.microsoft.com/office/drawing/2014/main" val="10000"/>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fr-FR" sz="1800" dirty="0">
                          <a:solidFill>
                            <a:schemeClr val="tx1"/>
                          </a:solidFill>
                          <a:latin typeface="Arial" pitchFamily="34" charset="0"/>
                          <a:cs typeface="Arial" pitchFamily="34" charset="0"/>
                        </a:rPr>
                        <a:t>Toxic diffuse goiter (Graves’ disease)</a:t>
                      </a:r>
                      <a:endParaRPr lang="en-US" sz="1800" dirty="0">
                        <a:solidFill>
                          <a:schemeClr val="tx1"/>
                        </a:solidFill>
                        <a:latin typeface="Arial" pitchFamily="34" charset="0"/>
                        <a:cs typeface="Arial" pitchFamily="34" charset="0"/>
                      </a:endParaRPr>
                    </a:p>
                  </a:txBody>
                  <a:tcPr marT="45725" marB="45725" anchor="ctr">
                    <a:solidFill>
                      <a:srgbClr val="D9D9D9"/>
                    </a:solidFill>
                  </a:tcPr>
                </a:tc>
                <a:extLst>
                  <a:ext uri="{0D108BD9-81ED-4DB2-BD59-A6C34878D82A}">
                    <a16:rowId xmlns="" xmlns:a16="http://schemas.microsoft.com/office/drawing/2014/main" val="10001"/>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Toxic adenoma</a:t>
                      </a:r>
                    </a:p>
                  </a:txBody>
                  <a:tcPr marT="45725" marB="45725" anchor="ctr">
                    <a:solidFill>
                      <a:srgbClr val="A8C1D5"/>
                    </a:solidFill>
                  </a:tcPr>
                </a:tc>
                <a:extLst>
                  <a:ext uri="{0D108BD9-81ED-4DB2-BD59-A6C34878D82A}">
                    <a16:rowId xmlns="" xmlns:a16="http://schemas.microsoft.com/office/drawing/2014/main" val="10002"/>
                  </a:ext>
                </a:extLst>
              </a:tr>
              <a:tr h="448786">
                <a:tc>
                  <a:txBody>
                    <a:bodyPr/>
                    <a:lstStyle/>
                    <a:p>
                      <a:pPr marL="285750" indent="-285750" algn="l">
                        <a:buClr>
                          <a:srgbClr val="4C7DB0"/>
                        </a:buClr>
                        <a:buFont typeface="Wingdings" pitchFamily="2" charset="2"/>
                        <a:buChar char="§"/>
                      </a:pPr>
                      <a:r>
                        <a:rPr lang="en-US" sz="1800" dirty="0">
                          <a:solidFill>
                            <a:schemeClr val="tx1"/>
                          </a:solidFill>
                          <a:latin typeface="Arial" pitchFamily="34" charset="0"/>
                          <a:cs typeface="Arial" pitchFamily="34" charset="0"/>
                        </a:rPr>
                        <a:t>Toxic multinodular goiter (Plummer’s disease)</a:t>
                      </a:r>
                    </a:p>
                  </a:txBody>
                  <a:tcPr marT="45725" marB="45725" anchor="ctr">
                    <a:solidFill>
                      <a:srgbClr val="D9D9D9"/>
                    </a:solidFill>
                  </a:tcPr>
                </a:tc>
                <a:extLst>
                  <a:ext uri="{0D108BD9-81ED-4DB2-BD59-A6C34878D82A}">
                    <a16:rowId xmlns="" xmlns:a16="http://schemas.microsoft.com/office/drawing/2014/main" val="10003"/>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Painful subacute thyroiditis</a:t>
                      </a:r>
                    </a:p>
                  </a:txBody>
                  <a:tcPr marT="45725" marB="45725" anchor="ctr">
                    <a:solidFill>
                      <a:srgbClr val="A8C1D5"/>
                    </a:solidFill>
                  </a:tcPr>
                </a:tc>
                <a:extLst>
                  <a:ext uri="{0D108BD9-81ED-4DB2-BD59-A6C34878D82A}">
                    <a16:rowId xmlns="" xmlns:a16="http://schemas.microsoft.com/office/drawing/2014/main" val="10004"/>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Silent thyroiditis, including lymphocytic and postpartum thyroiditis</a:t>
                      </a:r>
                    </a:p>
                  </a:txBody>
                  <a:tcPr marT="45725" marB="45725" anchor="ctr">
                    <a:solidFill>
                      <a:srgbClr val="D9D9D9"/>
                    </a:solidFill>
                  </a:tcPr>
                </a:tc>
                <a:extLst>
                  <a:ext uri="{0D108BD9-81ED-4DB2-BD59-A6C34878D82A}">
                    <a16:rowId xmlns="" xmlns:a16="http://schemas.microsoft.com/office/drawing/2014/main" val="10005"/>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Iodine-induced hyperthyroidism</a:t>
                      </a:r>
                    </a:p>
                  </a:txBody>
                  <a:tcPr marT="45725" marB="45725" anchor="ctr">
                    <a:solidFill>
                      <a:srgbClr val="A8C1D5"/>
                    </a:solidFill>
                  </a:tcPr>
                </a:tc>
                <a:extLst>
                  <a:ext uri="{0D108BD9-81ED-4DB2-BD59-A6C34878D82A}">
                    <a16:rowId xmlns="" xmlns:a16="http://schemas.microsoft.com/office/drawing/2014/main" val="10006"/>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Excessive pituitary TSH or trophoblastic disease</a:t>
                      </a:r>
                    </a:p>
                  </a:txBody>
                  <a:tcPr marT="45725" marB="45725" anchor="ctr">
                    <a:solidFill>
                      <a:srgbClr val="D9D9D9"/>
                    </a:solidFill>
                  </a:tcPr>
                </a:tc>
                <a:extLst>
                  <a:ext uri="{0D108BD9-81ED-4DB2-BD59-A6C34878D82A}">
                    <a16:rowId xmlns="" xmlns:a16="http://schemas.microsoft.com/office/drawing/2014/main" val="10007"/>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kern="1200" dirty="0">
                          <a:solidFill>
                            <a:schemeClr val="tx1"/>
                          </a:solidFill>
                          <a:latin typeface="Arial" pitchFamily="34" charset="0"/>
                          <a:ea typeface="+mn-ea"/>
                          <a:cs typeface="Arial" pitchFamily="34" charset="0"/>
                        </a:rPr>
                        <a:t>Excessive ingestion of thyroid hormones</a:t>
                      </a:r>
                      <a:r>
                        <a:rPr lang="en-US" sz="1800" kern="1200" baseline="30000" dirty="0">
                          <a:solidFill>
                            <a:schemeClr val="tx1"/>
                          </a:solidFill>
                          <a:latin typeface="Arial" pitchFamily="34" charset="0"/>
                          <a:ea typeface="+mn-ea"/>
                          <a:cs typeface="Arial" pitchFamily="34" charset="0"/>
                        </a:rPr>
                        <a:t>1</a:t>
                      </a:r>
                    </a:p>
                  </a:txBody>
                  <a:tcPr marT="45725" marB="45725" anchor="ctr">
                    <a:solidFill>
                      <a:srgbClr val="A8C1D5"/>
                    </a:solidFill>
                  </a:tcPr>
                </a:tc>
                <a:extLst>
                  <a:ext uri="{0D108BD9-81ED-4DB2-BD59-A6C34878D82A}">
                    <a16:rowId xmlns="" xmlns:a16="http://schemas.microsoft.com/office/drawing/2014/main" val="10008"/>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kern="1200" dirty="0">
                          <a:solidFill>
                            <a:schemeClr val="tx1"/>
                          </a:solidFill>
                          <a:latin typeface="Arial" pitchFamily="34" charset="0"/>
                          <a:ea typeface="+mn-ea"/>
                          <a:cs typeface="Arial" pitchFamily="34" charset="0"/>
                        </a:rPr>
                        <a:t>HCG-associated transient thyrotoxicosis</a:t>
                      </a:r>
                      <a:r>
                        <a:rPr lang="en-US" sz="1800" kern="1200" baseline="30000" dirty="0">
                          <a:solidFill>
                            <a:schemeClr val="tx1"/>
                          </a:solidFill>
                          <a:latin typeface="Arial" pitchFamily="34" charset="0"/>
                          <a:ea typeface="+mn-ea"/>
                          <a:cs typeface="Arial" pitchFamily="34" charset="0"/>
                        </a:rPr>
                        <a:t>2</a:t>
                      </a:r>
                    </a:p>
                  </a:txBody>
                  <a:tcPr marT="45725" marB="45725" anchor="ctr">
                    <a:solidFill>
                      <a:srgbClr val="D9D9D9"/>
                    </a:solidFill>
                  </a:tcPr>
                </a:tc>
                <a:extLst>
                  <a:ext uri="{0D108BD9-81ED-4DB2-BD59-A6C34878D82A}">
                    <a16:rowId xmlns="" xmlns:a16="http://schemas.microsoft.com/office/drawing/2014/main" val="10009"/>
                  </a:ext>
                </a:extLst>
              </a:tr>
            </a:tbl>
          </a:graphicData>
        </a:graphic>
      </p:graphicFrame>
      <p:sp>
        <p:nvSpPr>
          <p:cNvPr id="2" name="Date Placeholder 1"/>
          <p:cNvSpPr>
            <a:spLocks noGrp="1"/>
          </p:cNvSpPr>
          <p:nvPr>
            <p:ph type="dt" sz="half" idx="10"/>
          </p:nvPr>
        </p:nvSpPr>
        <p:spPr/>
        <p:txBody>
          <a:bodyPr/>
          <a:lstStyle/>
          <a:p>
            <a:fld id="{B12BE4D6-9F02-4B92-A98B-12F25E021006}" type="datetime1">
              <a:rPr lang="en-US" smtClean="0"/>
              <a:pPr/>
              <a:t>6/30/2019</a:t>
            </a:fld>
            <a:endParaRPr lang="en-US"/>
          </a:p>
        </p:txBody>
      </p:sp>
    </p:spTree>
    <p:extLst>
      <p:ext uri="{BB962C8B-B14F-4D97-AF65-F5344CB8AC3E}">
        <p14:creationId xmlns="" xmlns:p14="http://schemas.microsoft.com/office/powerpoint/2010/main" val="75910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r>
              <a:rPr lang="en-US" dirty="0" smtClean="0"/>
              <a:t>Rx: </a:t>
            </a:r>
            <a:r>
              <a:rPr lang="en-US" dirty="0" err="1" smtClean="0"/>
              <a:t>Carbimazole</a:t>
            </a:r>
            <a:endParaRPr lang="en-US" dirty="0" smtClean="0"/>
          </a:p>
          <a:p>
            <a:endParaRPr lang="en-US" dirty="0" smtClean="0"/>
          </a:p>
          <a:p>
            <a:r>
              <a:rPr lang="en-US" dirty="0" smtClean="0"/>
              <a:t>No improvement</a:t>
            </a:r>
          </a:p>
          <a:p>
            <a:endParaRPr lang="en-US" dirty="0" smtClean="0"/>
          </a:p>
          <a:p>
            <a:endParaRPr lang="en-IN" dirty="0"/>
          </a:p>
        </p:txBody>
      </p:sp>
      <p:graphicFrame>
        <p:nvGraphicFramePr>
          <p:cNvPr id="5" name="Table 4"/>
          <p:cNvGraphicFramePr>
            <a:graphicFrameLocks noGrp="1"/>
          </p:cNvGraphicFramePr>
          <p:nvPr/>
        </p:nvGraphicFramePr>
        <p:xfrm>
          <a:off x="990600" y="38404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0.9</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baseline="0"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4</a:t>
            </a:r>
            <a:endParaRPr lang="en-IN" dirty="0"/>
          </a:p>
        </p:txBody>
      </p:sp>
      <p:sp>
        <p:nvSpPr>
          <p:cNvPr id="3" name="Content Placeholder 2"/>
          <p:cNvSpPr>
            <a:spLocks noGrp="1"/>
          </p:cNvSpPr>
          <p:nvPr>
            <p:ph idx="1"/>
          </p:nvPr>
        </p:nvSpPr>
        <p:spPr/>
        <p:txBody>
          <a:bodyPr>
            <a:normAutofit/>
          </a:bodyPr>
          <a:lstStyle/>
          <a:p>
            <a:r>
              <a:rPr lang="en-US" dirty="0" smtClean="0"/>
              <a:t>24/F</a:t>
            </a:r>
          </a:p>
          <a:p>
            <a:r>
              <a:rPr lang="en-US" dirty="0" smtClean="0"/>
              <a:t>2 MA</a:t>
            </a:r>
          </a:p>
          <a:p>
            <a:r>
              <a:rPr lang="en-US" dirty="0" smtClean="0"/>
              <a:t>Asymptomatic</a:t>
            </a:r>
          </a:p>
          <a:p>
            <a:r>
              <a:rPr lang="en-US" dirty="0" smtClean="0"/>
              <a:t>No goiter</a:t>
            </a:r>
          </a:p>
          <a:p>
            <a:endParaRPr lang="en-US" dirty="0" smtClean="0"/>
          </a:p>
          <a:p>
            <a:endParaRPr lang="en-US" dirty="0" smtClean="0"/>
          </a:p>
          <a:p>
            <a:endParaRPr lang="en-US" dirty="0" smtClean="0"/>
          </a:p>
          <a:p>
            <a:endParaRPr lang="en-IN" dirty="0"/>
          </a:p>
        </p:txBody>
      </p:sp>
      <p:graphicFrame>
        <p:nvGraphicFramePr>
          <p:cNvPr id="4" name="Table 3"/>
          <p:cNvGraphicFramePr>
            <a:graphicFrameLocks noGrp="1"/>
          </p:cNvGraphicFramePr>
          <p:nvPr/>
        </p:nvGraphicFramePr>
        <p:xfrm>
          <a:off x="990600" y="36880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USG Thyroid</a:t>
            </a:r>
          </a:p>
          <a:p>
            <a:endParaRPr lang="en-US" dirty="0" smtClean="0"/>
          </a:p>
          <a:p>
            <a:r>
              <a:rPr lang="en-US" dirty="0" smtClean="0"/>
              <a:t>Tc99 Thyroid scan</a:t>
            </a:r>
          </a:p>
          <a:p>
            <a:endParaRPr lang="en-US" dirty="0" smtClean="0"/>
          </a:p>
          <a:p>
            <a:r>
              <a:rPr lang="en-US" dirty="0" smtClean="0"/>
              <a:t>TSH receptor Antibody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USG Thyroid</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receptor Antibody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USG Thyroid</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receptor Antibody: Negative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normAutofit/>
          </a:bodyPr>
          <a:lstStyle/>
          <a:p>
            <a:r>
              <a:rPr lang="en-US" dirty="0" smtClean="0"/>
              <a:t>Wait &amp; watch</a:t>
            </a:r>
          </a:p>
          <a:p>
            <a:endParaRPr lang="en-US" dirty="0" smtClean="0"/>
          </a:p>
          <a:p>
            <a:pPr>
              <a:buNone/>
            </a:pPr>
            <a:r>
              <a:rPr lang="en-US" dirty="0" smtClean="0"/>
              <a:t>Reason: </a:t>
            </a:r>
          </a:p>
          <a:p>
            <a:r>
              <a:rPr lang="en-US" b="1" dirty="0" smtClean="0">
                <a:solidFill>
                  <a:schemeClr val="accent1">
                    <a:lumMod val="75000"/>
                  </a:schemeClr>
                </a:solidFill>
              </a:rPr>
              <a:t>Diagnosis: Gestational </a:t>
            </a:r>
            <a:r>
              <a:rPr lang="en-US" b="1" dirty="0" err="1" smtClean="0">
                <a:solidFill>
                  <a:schemeClr val="accent1">
                    <a:lumMod val="75000"/>
                  </a:schemeClr>
                </a:solidFill>
              </a:rPr>
              <a:t>thyrotoxicosis</a:t>
            </a:r>
            <a:r>
              <a:rPr lang="en-US" b="1" dirty="0" smtClean="0">
                <a:solidFill>
                  <a:schemeClr val="accent1">
                    <a:lumMod val="75000"/>
                  </a:schemeClr>
                </a:solidFill>
              </a:rPr>
              <a:t> due to </a:t>
            </a:r>
            <a:r>
              <a:rPr lang="en-US" b="1" dirty="0" err="1" smtClean="0">
                <a:solidFill>
                  <a:schemeClr val="accent1">
                    <a:lumMod val="75000"/>
                  </a:schemeClr>
                </a:solidFill>
              </a:rPr>
              <a:t>hCG</a:t>
            </a:r>
            <a:r>
              <a:rPr lang="en-US" b="1" dirty="0" smtClean="0">
                <a:solidFill>
                  <a:schemeClr val="accent1">
                    <a:lumMod val="75000"/>
                  </a:schemeClr>
                </a:solidFill>
              </a:rPr>
              <a:t> (not Grave’s disease)</a:t>
            </a:r>
          </a:p>
          <a:p>
            <a:endParaRPr lang="en-US" dirty="0" smtClean="0"/>
          </a:p>
          <a:p>
            <a:r>
              <a:rPr lang="en-US" dirty="0" smtClean="0"/>
              <a:t>Common in the 1</a:t>
            </a:r>
            <a:r>
              <a:rPr lang="en-US" baseline="30000" dirty="0" smtClean="0"/>
              <a:t>st</a:t>
            </a:r>
            <a:r>
              <a:rPr lang="en-US" dirty="0" smtClean="0"/>
              <a:t> trimester</a:t>
            </a:r>
          </a:p>
          <a:p>
            <a:r>
              <a:rPr lang="en-US" dirty="0" smtClean="0"/>
              <a:t>Recover by 12-16 weeks of gestation</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 20 weeks</a:t>
            </a:r>
            <a:endParaRPr lang="en-IN" dirty="0"/>
          </a:p>
        </p:txBody>
      </p:sp>
      <p:sp>
        <p:nvSpPr>
          <p:cNvPr id="3" name="Content Placeholder 2"/>
          <p:cNvSpPr>
            <a:spLocks noGrp="1"/>
          </p:cNvSpPr>
          <p:nvPr>
            <p:ph idx="1"/>
          </p:nvPr>
        </p:nvSpPr>
        <p:spPr/>
        <p:txBody>
          <a:bodyPr/>
          <a:lstStyle/>
          <a:p>
            <a:endParaRPr lang="en-IN" dirty="0"/>
          </a:p>
        </p:txBody>
      </p:sp>
      <p:graphicFrame>
        <p:nvGraphicFramePr>
          <p:cNvPr id="4" name="Table 3"/>
          <p:cNvGraphicFramePr>
            <a:graphicFrameLocks noGrp="1"/>
          </p:cNvGraphicFramePr>
          <p:nvPr/>
        </p:nvGraphicFramePr>
        <p:xfrm>
          <a:off x="990600" y="20116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a:t>
            </a:r>
            <a:endParaRPr lang="en-IN" dirty="0"/>
          </a:p>
        </p:txBody>
      </p:sp>
      <p:sp>
        <p:nvSpPr>
          <p:cNvPr id="3" name="Content Placeholder 2"/>
          <p:cNvSpPr>
            <a:spLocks noGrp="1"/>
          </p:cNvSpPr>
          <p:nvPr>
            <p:ph idx="1"/>
          </p:nvPr>
        </p:nvSpPr>
        <p:spPr/>
        <p:txBody>
          <a:bodyPr/>
          <a:lstStyle/>
          <a:p>
            <a:r>
              <a:rPr lang="en-US" dirty="0" smtClean="0"/>
              <a:t>USG: Twin pregnancy </a:t>
            </a:r>
          </a:p>
          <a:p>
            <a:endParaRPr lang="en-US" dirty="0" smtClean="0"/>
          </a:p>
          <a:p>
            <a:r>
              <a:rPr lang="en-US" dirty="0" smtClean="0"/>
              <a:t>Twin pregnancy: high </a:t>
            </a:r>
            <a:r>
              <a:rPr lang="en-US" dirty="0" err="1" smtClean="0"/>
              <a:t>hCG</a:t>
            </a:r>
            <a:endParaRPr lang="en-US" dirty="0" smtClean="0"/>
          </a:p>
          <a:p>
            <a:endParaRPr lang="en-US" dirty="0" smtClean="0"/>
          </a:p>
          <a:p>
            <a:r>
              <a:rPr lang="en-US" dirty="0" smtClean="0"/>
              <a:t>Wait &amp; watch: </a:t>
            </a:r>
            <a:r>
              <a:rPr lang="en-US" dirty="0" err="1" smtClean="0"/>
              <a:t>bcz</a:t>
            </a:r>
            <a:r>
              <a:rPr lang="en-US" dirty="0" smtClean="0"/>
              <a:t> Free T4 is 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5</a:t>
            </a:r>
            <a:endParaRPr lang="en-IN"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24/F</a:t>
            </a:r>
          </a:p>
          <a:p>
            <a:r>
              <a:rPr lang="en-US" dirty="0" smtClean="0"/>
              <a:t>2 MA</a:t>
            </a:r>
          </a:p>
          <a:p>
            <a:r>
              <a:rPr lang="en-US" dirty="0" smtClean="0"/>
              <a:t>Toxic Symptoms</a:t>
            </a:r>
          </a:p>
          <a:p>
            <a:r>
              <a:rPr lang="en-US" dirty="0" smtClean="0"/>
              <a:t>Mild goiter</a:t>
            </a:r>
          </a:p>
          <a:p>
            <a:pPr>
              <a:buNone/>
            </a:pPr>
            <a:endParaRPr lang="en-US" dirty="0" smtClean="0"/>
          </a:p>
          <a:p>
            <a:endParaRPr lang="en-US" dirty="0" smtClean="0"/>
          </a:p>
          <a:p>
            <a:endParaRPr lang="en-US" dirty="0" smtClean="0"/>
          </a:p>
          <a:p>
            <a:pPr>
              <a:buNone/>
            </a:pPr>
            <a:endParaRPr lang="en-US" dirty="0" smtClean="0"/>
          </a:p>
          <a:p>
            <a:r>
              <a:rPr lang="en-US" dirty="0" smtClean="0"/>
              <a:t>TSH R </a:t>
            </a:r>
            <a:r>
              <a:rPr lang="en-US" dirty="0" err="1" smtClean="0"/>
              <a:t>Ab</a:t>
            </a:r>
            <a:r>
              <a:rPr lang="en-US" dirty="0" smtClean="0"/>
              <a:t>: Positive</a:t>
            </a:r>
          </a:p>
          <a:p>
            <a:endParaRPr lang="en-US" dirty="0" smtClean="0"/>
          </a:p>
          <a:p>
            <a:endParaRPr lang="en-US" dirty="0" smtClean="0"/>
          </a:p>
          <a:p>
            <a:endParaRPr lang="en-IN" dirty="0"/>
          </a:p>
        </p:txBody>
      </p:sp>
      <p:graphicFrame>
        <p:nvGraphicFramePr>
          <p:cNvPr id="4" name="Table 3"/>
          <p:cNvGraphicFramePr>
            <a:graphicFrameLocks noGrp="1"/>
          </p:cNvGraphicFramePr>
          <p:nvPr/>
        </p:nvGraphicFramePr>
        <p:xfrm>
          <a:off x="685800" y="37642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normAutofit/>
          </a:bodyPr>
          <a:lstStyle/>
          <a:p>
            <a:pPr>
              <a:buNone/>
            </a:pPr>
            <a:r>
              <a:rPr lang="en-US" dirty="0" smtClean="0"/>
              <a:t>Rx: </a:t>
            </a:r>
          </a:p>
          <a:p>
            <a:r>
              <a:rPr lang="en-US" dirty="0" smtClean="0"/>
              <a:t>1</a:t>
            </a:r>
            <a:r>
              <a:rPr lang="en-US" baseline="30000" dirty="0" smtClean="0"/>
              <a:t>st</a:t>
            </a:r>
            <a:r>
              <a:rPr lang="en-US" dirty="0" smtClean="0"/>
              <a:t> Trimester – PTU</a:t>
            </a:r>
          </a:p>
          <a:p>
            <a:r>
              <a:rPr lang="en-US" dirty="0" smtClean="0"/>
              <a:t>2</a:t>
            </a:r>
            <a:r>
              <a:rPr lang="en-US" baseline="30000" dirty="0" smtClean="0"/>
              <a:t>nd</a:t>
            </a:r>
            <a:r>
              <a:rPr lang="en-US" dirty="0" smtClean="0"/>
              <a:t> /3</a:t>
            </a:r>
            <a:r>
              <a:rPr lang="en-US" baseline="30000" dirty="0" smtClean="0"/>
              <a:t>rd</a:t>
            </a:r>
            <a:r>
              <a:rPr lang="en-US" dirty="0" smtClean="0"/>
              <a:t> Trimester – CMZ/MMZ</a:t>
            </a:r>
          </a:p>
          <a:p>
            <a:endParaRPr lang="en-US" dirty="0" smtClean="0"/>
          </a:p>
          <a:p>
            <a:r>
              <a:rPr lang="en-US" dirty="0" smtClean="0"/>
              <a:t>Monitor Free T4, TSH every 4 weekly</a:t>
            </a:r>
          </a:p>
          <a:p>
            <a:endParaRPr lang="en-US" dirty="0" smtClean="0"/>
          </a:p>
          <a:p>
            <a:pPr>
              <a:buNone/>
            </a:pPr>
            <a:r>
              <a:rPr lang="en-US" dirty="0" smtClean="0"/>
              <a:t>Target </a:t>
            </a:r>
          </a:p>
          <a:p>
            <a:r>
              <a:rPr lang="en-US" dirty="0" smtClean="0"/>
              <a:t>TSH: Normal</a:t>
            </a:r>
          </a:p>
          <a:p>
            <a:r>
              <a:rPr lang="en-US" dirty="0" smtClean="0"/>
              <a:t>Free T4: High Normal (</a:t>
            </a:r>
            <a:r>
              <a:rPr lang="en-US" dirty="0" err="1" smtClean="0"/>
              <a:t>upto</a:t>
            </a:r>
            <a:r>
              <a:rPr lang="en-US" dirty="0" smtClean="0"/>
              <a:t> 20 % higher than ULN)</a:t>
            </a:r>
          </a:p>
          <a:p>
            <a:endParaRPr lang="en-US" dirty="0" smtClean="0"/>
          </a:p>
          <a:p>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8686800" cy="609600"/>
          </a:xfrm>
        </p:spPr>
        <p:style>
          <a:lnRef idx="2">
            <a:schemeClr val="accent1">
              <a:shade val="50000"/>
            </a:schemeClr>
          </a:lnRef>
          <a:fillRef idx="1">
            <a:schemeClr val="accent1"/>
          </a:fillRef>
          <a:effectRef idx="0">
            <a:schemeClr val="accent1"/>
          </a:effectRef>
          <a:fontRef idx="minor">
            <a:schemeClr val="lt1"/>
          </a:fontRef>
        </p:style>
        <p:txBody>
          <a:bodyPr bIns="91440" anchor="b" anchorCtr="0">
            <a:normAutofit fontScale="90000"/>
          </a:bodyPr>
          <a:lstStyle/>
          <a:p>
            <a:pPr algn="ctr"/>
            <a:r>
              <a:rPr lang="en-US" altLang="en-US" sz="3200" dirty="0">
                <a:solidFill>
                  <a:schemeClr val="lt1"/>
                </a:solidFill>
                <a:latin typeface="+mn-lt"/>
                <a:ea typeface="+mn-ea"/>
                <a:cs typeface="+mn-cs"/>
              </a:rPr>
              <a:t>Effect of Pregnancy on Graves’ Disease</a:t>
            </a:r>
          </a:p>
        </p:txBody>
      </p:sp>
      <p:graphicFrame>
        <p:nvGraphicFramePr>
          <p:cNvPr id="10" name="Content Placeholder 9"/>
          <p:cNvGraphicFramePr>
            <a:graphicFrameLocks noGrp="1"/>
          </p:cNvGraphicFramePr>
          <p:nvPr>
            <p:ph idx="4294967295"/>
            <p:extLst>
              <p:ext uri="{D42A27DB-BD31-4B8C-83A1-F6EECF244321}">
                <p14:modId xmlns="" xmlns:p14="http://schemas.microsoft.com/office/powerpoint/2010/main" val="877080866"/>
              </p:ext>
            </p:extLst>
          </p:nvPr>
        </p:nvGraphicFramePr>
        <p:xfrm>
          <a:off x="0" y="1600200"/>
          <a:ext cx="9144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 xmlns:p14="http://schemas.microsoft.com/office/powerpoint/2010/main" val="2781477427"/>
              </p:ext>
            </p:extLst>
          </p:nvPr>
        </p:nvGraphicFramePr>
        <p:xfrm>
          <a:off x="7883" y="4953000"/>
          <a:ext cx="9136117"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Date Placeholder 1"/>
          <p:cNvSpPr>
            <a:spLocks noGrp="1"/>
          </p:cNvSpPr>
          <p:nvPr>
            <p:ph type="dt" sz="half" idx="10"/>
          </p:nvPr>
        </p:nvSpPr>
        <p:spPr/>
        <p:txBody>
          <a:bodyPr/>
          <a:lstStyle/>
          <a:p>
            <a:fld id="{89D65C0D-FC43-415A-9B62-0535E729842C}" type="datetime1">
              <a:rPr lang="en-US" smtClean="0"/>
              <a:pPr/>
              <a:t>6/30/2019</a:t>
            </a:fld>
            <a:endParaRPr lang="en-US"/>
          </a:p>
        </p:txBody>
      </p:sp>
    </p:spTree>
    <p:extLst>
      <p:ext uri="{BB962C8B-B14F-4D97-AF65-F5344CB8AC3E}">
        <p14:creationId xmlns="" xmlns:p14="http://schemas.microsoft.com/office/powerpoint/2010/main" val="1495901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Diagnosis</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endParaRPr lang="en-US" dirty="0" smtClean="0"/>
          </a:p>
          <a:p>
            <a:r>
              <a:rPr lang="en-US" dirty="0" smtClean="0"/>
              <a:t>Secondary Hypothyroidism (</a:t>
            </a:r>
            <a:r>
              <a:rPr lang="en-US" dirty="0" err="1" smtClean="0"/>
              <a:t>Hypopituitarism</a:t>
            </a:r>
            <a:r>
              <a:rPr lang="en-US" dirty="0" smtClean="0"/>
              <a:t>)</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IN"/>
          </a:p>
        </p:txBody>
      </p:sp>
      <p:sp>
        <p:nvSpPr>
          <p:cNvPr id="3" name="Date Placeholder 2"/>
          <p:cNvSpPr>
            <a:spLocks noGrp="1"/>
          </p:cNvSpPr>
          <p:nvPr>
            <p:ph type="dt" sz="half" idx="10"/>
          </p:nvPr>
        </p:nvSpPr>
        <p:spPr/>
        <p:txBody>
          <a:bodyPr/>
          <a:lstStyle/>
          <a:p>
            <a:fld id="{8C931C8F-07FE-468F-8308-D62589CC2830}" type="datetime1">
              <a:rPr lang="en-US" smtClean="0"/>
              <a:pPr/>
              <a:t>6/30/2019</a:t>
            </a:fld>
            <a:endParaRPr lang="en-US"/>
          </a:p>
        </p:txBody>
      </p:sp>
      <p:sp>
        <p:nvSpPr>
          <p:cNvPr id="4" name="Title 3"/>
          <p:cNvSpPr>
            <a:spLocks noGrp="1"/>
          </p:cNvSpPr>
          <p:nvPr>
            <p:ph type="ctrTitle"/>
          </p:nvPr>
        </p:nvSpPr>
        <p:spPr/>
        <p:txBody>
          <a:bodyPr/>
          <a:lstStyle/>
          <a:p>
            <a:r>
              <a:rPr lang="en-US" b="1" dirty="0" smtClean="0"/>
              <a:t>Postpartum </a:t>
            </a:r>
            <a:r>
              <a:rPr lang="en-US" b="1" dirty="0" err="1" smtClean="0"/>
              <a:t>Thyroiditis</a:t>
            </a:r>
            <a:endParaRPr lang="en-IN"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title"/>
          </p:nvPr>
        </p:nvSpPr>
        <p:spPr>
          <a:xfrm>
            <a:off x="468313" y="0"/>
            <a:ext cx="8218487" cy="1143000"/>
          </a:xfrm>
        </p:spPr>
        <p:txBody>
          <a:bodyPr/>
          <a:lstStyle/>
          <a:p>
            <a:r>
              <a:rPr lang="en-GB" smtClean="0"/>
              <a:t>Postpartum thyroiditis</a:t>
            </a:r>
          </a:p>
        </p:txBody>
      </p:sp>
      <p:sp>
        <p:nvSpPr>
          <p:cNvPr id="105475" name="Content Placeholder 4"/>
          <p:cNvSpPr>
            <a:spLocks noGrp="1"/>
          </p:cNvSpPr>
          <p:nvPr>
            <p:ph idx="1"/>
          </p:nvPr>
        </p:nvSpPr>
        <p:spPr>
          <a:xfrm>
            <a:off x="468313" y="1522413"/>
            <a:ext cx="8229600" cy="4525962"/>
          </a:xfrm>
        </p:spPr>
        <p:txBody>
          <a:bodyPr/>
          <a:lstStyle/>
          <a:p>
            <a:r>
              <a:rPr lang="en-GB" dirty="0" smtClean="0"/>
              <a:t>In the first postpartum year</a:t>
            </a:r>
          </a:p>
          <a:p>
            <a:endParaRPr lang="en-GB" dirty="0" smtClean="0"/>
          </a:p>
          <a:p>
            <a:r>
              <a:rPr lang="en-GB" dirty="0" smtClean="0"/>
              <a:t>Manifestations: </a:t>
            </a:r>
          </a:p>
          <a:p>
            <a:pPr lvl="1"/>
            <a:r>
              <a:rPr lang="en-GB" dirty="0" smtClean="0"/>
              <a:t>Transient hyperthyroidism</a:t>
            </a:r>
          </a:p>
          <a:p>
            <a:pPr lvl="1"/>
            <a:r>
              <a:rPr lang="en-GB" dirty="0" smtClean="0"/>
              <a:t>Transient hypothyroidism </a:t>
            </a:r>
          </a:p>
          <a:p>
            <a:pPr lvl="1"/>
            <a:r>
              <a:rPr lang="en-GB" dirty="0" smtClean="0"/>
              <a:t>Transient hyperthyroidism followed by permanent hypothyroidism</a:t>
            </a:r>
          </a:p>
        </p:txBody>
      </p:sp>
      <p:sp>
        <p:nvSpPr>
          <p:cNvPr id="105476" name="Text Placeholder 1"/>
          <p:cNvSpPr>
            <a:spLocks noGrp="1"/>
          </p:cNvSpPr>
          <p:nvPr>
            <p:ph type="body" sz="quarter" idx="13"/>
          </p:nvPr>
        </p:nvSpPr>
        <p:spPr>
          <a:xfrm>
            <a:off x="473075" y="6061075"/>
            <a:ext cx="6918325" cy="717550"/>
          </a:xfrm>
        </p:spPr>
        <p:txBody>
          <a:bodyPr/>
          <a:lstStyle/>
          <a:p>
            <a:pPr marL="0" indent="0" eaLnBrk="1" hangingPunct="1">
              <a:spcBef>
                <a:spcPct val="0"/>
              </a:spcBef>
              <a:spcAft>
                <a:spcPct val="67000"/>
              </a:spcAft>
              <a:buNone/>
            </a:pPr>
            <a:r>
              <a:rPr lang="en-GB" dirty="0" err="1"/>
              <a:t>Stagnaro</a:t>
            </a:r>
            <a:r>
              <a:rPr lang="en-GB" dirty="0"/>
              <a:t>-Green A. Clinical review 152: postpartum thyroiditis. </a:t>
            </a:r>
            <a:r>
              <a:rPr lang="en-GB" i="1" dirty="0"/>
              <a:t>J </a:t>
            </a:r>
            <a:r>
              <a:rPr lang="en-GB" i="1" dirty="0" err="1"/>
              <a:t>Clin</a:t>
            </a:r>
            <a:r>
              <a:rPr lang="en-GB" i="1" dirty="0"/>
              <a:t> </a:t>
            </a:r>
            <a:r>
              <a:rPr lang="en-GB" i="1" dirty="0" err="1"/>
              <a:t>Endocrinol</a:t>
            </a:r>
            <a:r>
              <a:rPr lang="en-GB" i="1" dirty="0"/>
              <a:t> </a:t>
            </a:r>
            <a:r>
              <a:rPr lang="en-GB" i="1" dirty="0" err="1"/>
              <a:t>Metab</a:t>
            </a:r>
            <a:r>
              <a:rPr lang="en-GB" i="1" dirty="0"/>
              <a:t>.</a:t>
            </a:r>
            <a:r>
              <a:rPr lang="en-GB" dirty="0"/>
              <a:t> 2002;87(9):4042-4047.</a:t>
            </a:r>
          </a:p>
          <a:p>
            <a:pPr>
              <a:spcBef>
                <a:spcPct val="0"/>
              </a:spcBef>
              <a:buFont typeface="Calibri" pitchFamily="34" charset="0"/>
              <a:buAutoNum type="arabicPeriod"/>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68313" y="0"/>
            <a:ext cx="8218487" cy="1143000"/>
          </a:xfrm>
        </p:spPr>
        <p:txBody>
          <a:bodyPr/>
          <a:lstStyle/>
          <a:p>
            <a:r>
              <a:rPr lang="en-GB" dirty="0" smtClean="0"/>
              <a:t>PPT: 2017 Guidelines</a:t>
            </a:r>
          </a:p>
        </p:txBody>
      </p:sp>
      <p:sp>
        <p:nvSpPr>
          <p:cNvPr id="108547" name="Content Placeholder 2"/>
          <p:cNvSpPr>
            <a:spLocks noGrp="1"/>
          </p:cNvSpPr>
          <p:nvPr>
            <p:ph idx="1"/>
          </p:nvPr>
        </p:nvSpPr>
        <p:spPr>
          <a:xfrm>
            <a:off x="468313" y="1522413"/>
            <a:ext cx="8229600" cy="4525962"/>
          </a:xfrm>
        </p:spPr>
        <p:txBody>
          <a:bodyPr/>
          <a:lstStyle/>
          <a:p>
            <a:pPr>
              <a:buNone/>
            </a:pPr>
            <a:r>
              <a:rPr lang="en-US" sz="1800" dirty="0" err="1" smtClean="0"/>
              <a:t>Thyrotoxic</a:t>
            </a:r>
            <a:r>
              <a:rPr lang="en-US" sz="1800" dirty="0" smtClean="0"/>
              <a:t> phase:</a:t>
            </a:r>
          </a:p>
          <a:p>
            <a:r>
              <a:rPr lang="en-US" sz="1800" dirty="0" smtClean="0"/>
              <a:t>Beta-blockers for symptoms</a:t>
            </a:r>
          </a:p>
          <a:p>
            <a:r>
              <a:rPr lang="en-US" sz="1800" dirty="0" smtClean="0"/>
              <a:t>ATDs are not recommended</a:t>
            </a:r>
          </a:p>
          <a:p>
            <a:r>
              <a:rPr lang="en-US" sz="1800" dirty="0" smtClean="0"/>
              <a:t>Monitor serum TSH  approximately 4–6 weeks</a:t>
            </a:r>
          </a:p>
          <a:p>
            <a:endParaRPr lang="en-US" sz="1800" dirty="0" smtClean="0"/>
          </a:p>
          <a:p>
            <a:pPr>
              <a:buNone/>
            </a:pPr>
            <a:r>
              <a:rPr lang="en-US" sz="1800" dirty="0" smtClean="0"/>
              <a:t>Hypothyroid phase: Treat if</a:t>
            </a:r>
          </a:p>
          <a:p>
            <a:r>
              <a:rPr lang="en-US" sz="1800" dirty="0" smtClean="0"/>
              <a:t>Symptomatic</a:t>
            </a:r>
          </a:p>
          <a:p>
            <a:r>
              <a:rPr lang="en-US" sz="1800" dirty="0" smtClean="0"/>
              <a:t>Lactating</a:t>
            </a:r>
          </a:p>
          <a:p>
            <a:r>
              <a:rPr lang="en-US" sz="1800" dirty="0" smtClean="0"/>
              <a:t>Planning a pregnancy</a:t>
            </a:r>
          </a:p>
          <a:p>
            <a:endParaRPr lang="en-GB" sz="1800" dirty="0" smtClean="0"/>
          </a:p>
        </p:txBody>
      </p:sp>
      <p:sp>
        <p:nvSpPr>
          <p:cNvPr id="108548" name="Text Placeholder 1"/>
          <p:cNvSpPr>
            <a:spLocks noGrp="1"/>
          </p:cNvSpPr>
          <p:nvPr>
            <p:ph type="body" sz="quarter" idx="13"/>
          </p:nvPr>
        </p:nvSpPr>
        <p:spPr>
          <a:xfrm>
            <a:off x="473075" y="6061075"/>
            <a:ext cx="6918325" cy="717550"/>
          </a:xfrm>
        </p:spPr>
        <p:txBody>
          <a:bodyPr/>
          <a:lstStyle/>
          <a:p>
            <a:pPr marL="0" indent="0">
              <a:buNone/>
            </a:pPr>
            <a:r>
              <a:rPr lang="en-US" dirty="0" smtClean="0"/>
              <a:t>Alexander EK, Pearce EN, Brent GA, et al. 2017 Guidelines of the American Thyroid Association for the Diagnosis and Management of Thyroid Disease During Pregnancy and the Postpartum. Thyroid. 2017 Mar;27(3):315-389.</a:t>
            </a:r>
            <a:endParaRPr lang="en-GB"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3</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30 yrs/F</a:t>
            </a:r>
          </a:p>
          <a:p>
            <a:r>
              <a:rPr lang="en-US" dirty="0" smtClean="0"/>
              <a:t>5 months postpartum</a:t>
            </a:r>
          </a:p>
          <a:p>
            <a:r>
              <a:rPr lang="en-US" dirty="0" smtClean="0"/>
              <a:t>Asymptomatic </a:t>
            </a:r>
            <a:endParaRPr lang="en-US" dirty="0" smtClean="0"/>
          </a:p>
          <a:p>
            <a:r>
              <a:rPr lang="en-US" dirty="0" smtClean="0"/>
              <a:t>No Thyroid swelling</a:t>
            </a:r>
            <a:endParaRPr lang="en-US" dirty="0" smtClean="0"/>
          </a:p>
          <a:p>
            <a:endParaRPr lang="en-US" dirty="0" smtClean="0"/>
          </a:p>
          <a:p>
            <a:endParaRPr lang="en-IN" dirty="0"/>
          </a:p>
        </p:txBody>
      </p:sp>
      <p:graphicFrame>
        <p:nvGraphicFramePr>
          <p:cNvPr id="5" name="Table 4"/>
          <p:cNvGraphicFramePr>
            <a:graphicFrameLocks noGrp="1"/>
          </p:cNvGraphicFramePr>
          <p:nvPr/>
        </p:nvGraphicFramePr>
        <p:xfrm>
          <a:off x="1219200" y="37642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ATDs</a:t>
            </a:r>
          </a:p>
          <a:p>
            <a:endParaRPr lang="en-US" dirty="0" smtClean="0"/>
          </a:p>
          <a:p>
            <a:r>
              <a:rPr lang="en-US" dirty="0" smtClean="0"/>
              <a:t>Tc99 Thyroid scan</a:t>
            </a:r>
          </a:p>
          <a:p>
            <a:endParaRPr lang="en-US" dirty="0" smtClean="0"/>
          </a:p>
          <a:p>
            <a:r>
              <a:rPr lang="en-US" dirty="0" smtClean="0"/>
              <a:t>TSH R </a:t>
            </a:r>
            <a:r>
              <a:rPr lang="en-US" dirty="0" err="1" smtClean="0"/>
              <a:t>Ab</a:t>
            </a:r>
            <a:endParaRPr lang="en-US" dirty="0" smtClean="0"/>
          </a:p>
          <a:p>
            <a:endParaRPr lang="en-US" dirty="0" smtClean="0"/>
          </a:p>
          <a:p>
            <a:r>
              <a:rPr lang="en-US" dirty="0" smtClean="0"/>
              <a:t>USG</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ATDs</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 </a:t>
            </a:r>
            <a:r>
              <a:rPr lang="en-US" b="1" dirty="0" err="1" smtClean="0">
                <a:solidFill>
                  <a:schemeClr val="accent1">
                    <a:lumMod val="75000"/>
                  </a:schemeClr>
                </a:solidFill>
              </a:rPr>
              <a:t>Ab</a:t>
            </a:r>
            <a:endParaRPr lang="en-US" b="1" dirty="0" smtClean="0">
              <a:solidFill>
                <a:schemeClr val="accent1">
                  <a:lumMod val="75000"/>
                </a:schemeClr>
              </a:solidFill>
            </a:endParaRPr>
          </a:p>
          <a:p>
            <a:endParaRPr lang="en-US" dirty="0" smtClean="0"/>
          </a:p>
          <a:p>
            <a:r>
              <a:rPr lang="en-US" dirty="0" smtClean="0"/>
              <a:t>USG</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ATDs</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 </a:t>
            </a:r>
            <a:r>
              <a:rPr lang="en-US" b="1" dirty="0" err="1" smtClean="0">
                <a:solidFill>
                  <a:schemeClr val="accent1">
                    <a:lumMod val="75000"/>
                  </a:schemeClr>
                </a:solidFill>
              </a:rPr>
              <a:t>Ab</a:t>
            </a:r>
            <a:r>
              <a:rPr lang="en-US" b="1" dirty="0" smtClean="0">
                <a:solidFill>
                  <a:schemeClr val="accent1">
                    <a:lumMod val="75000"/>
                  </a:schemeClr>
                </a:solidFill>
              </a:rPr>
              <a:t>: Negative</a:t>
            </a:r>
          </a:p>
          <a:p>
            <a:endParaRPr lang="en-US" dirty="0" smtClean="0"/>
          </a:p>
          <a:p>
            <a:r>
              <a:rPr lang="en-US" dirty="0" smtClean="0"/>
              <a:t>USG</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Wait &amp; Watch</a:t>
            </a:r>
          </a:p>
          <a:p>
            <a:endParaRPr lang="en-US" dirty="0" smtClean="0"/>
          </a:p>
          <a:p>
            <a:endParaRPr lang="en-IN" dirty="0"/>
          </a:p>
        </p:txBody>
      </p:sp>
      <p:graphicFrame>
        <p:nvGraphicFramePr>
          <p:cNvPr id="5" name="Table 4"/>
          <p:cNvGraphicFramePr>
            <a:graphicFrameLocks noGrp="1"/>
          </p:cNvGraphicFramePr>
          <p:nvPr/>
        </p:nvGraphicFramePr>
        <p:xfrm>
          <a:off x="685800" y="2667000"/>
          <a:ext cx="3886200" cy="1188720"/>
        </p:xfrm>
        <a:graphic>
          <a:graphicData uri="http://schemas.openxmlformats.org/drawingml/2006/table">
            <a:tbl>
              <a:tblPr firstRow="1" bandRow="1">
                <a:tableStyleId>{5C22544A-7EE6-4342-B048-85BDC9FD1C3A}</a:tableStyleId>
              </a:tblPr>
              <a:tblGrid>
                <a:gridCol w="1219200"/>
                <a:gridCol w="1295400"/>
                <a:gridCol w="1371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a:t>
                      </a:r>
                      <a:r>
                        <a:rPr lang="en-US" sz="2000" b="1" baseline="30000" dirty="0" smtClean="0">
                          <a:solidFill>
                            <a:schemeClr val="tx1"/>
                          </a:solidFill>
                          <a:latin typeface="Times New Roman" pitchFamily="18" charset="0"/>
                          <a:cs typeface="Times New Roman" pitchFamily="18" charset="0"/>
                        </a:rPr>
                        <a:t>st</a:t>
                      </a:r>
                      <a:r>
                        <a:rPr lang="en-US" sz="2000" b="1" baseline="0" dirty="0" smtClean="0">
                          <a:solidFill>
                            <a:schemeClr val="tx1"/>
                          </a:solidFill>
                          <a:latin typeface="Times New Roman" pitchFamily="18" charset="0"/>
                          <a:cs typeface="Times New Roman" pitchFamily="18" charset="0"/>
                        </a:rPr>
                        <a:t> visit</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 month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Wait &amp; Watch</a:t>
            </a:r>
          </a:p>
          <a:p>
            <a:endParaRPr lang="en-US" dirty="0" smtClean="0"/>
          </a:p>
          <a:p>
            <a:endParaRPr lang="en-IN" dirty="0"/>
          </a:p>
        </p:txBody>
      </p:sp>
      <p:graphicFrame>
        <p:nvGraphicFramePr>
          <p:cNvPr id="5" name="Table 4"/>
          <p:cNvGraphicFramePr>
            <a:graphicFrameLocks noGrp="1"/>
          </p:cNvGraphicFramePr>
          <p:nvPr/>
        </p:nvGraphicFramePr>
        <p:xfrm>
          <a:off x="685800" y="2667000"/>
          <a:ext cx="5384800" cy="1188720"/>
        </p:xfrm>
        <a:graphic>
          <a:graphicData uri="http://schemas.openxmlformats.org/drawingml/2006/table">
            <a:tbl>
              <a:tblPr firstRow="1" bandRow="1">
                <a:tableStyleId>{5C22544A-7EE6-4342-B048-85BDC9FD1C3A}</a:tableStyleId>
              </a:tblPr>
              <a:tblGrid>
                <a:gridCol w="1219200"/>
                <a:gridCol w="1295400"/>
                <a:gridCol w="1371600"/>
                <a:gridCol w="1498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a:t>
                      </a:r>
                      <a:r>
                        <a:rPr lang="en-US" sz="2000" b="1" baseline="30000" dirty="0" smtClean="0">
                          <a:solidFill>
                            <a:schemeClr val="tx1"/>
                          </a:solidFill>
                          <a:latin typeface="Times New Roman" pitchFamily="18" charset="0"/>
                          <a:cs typeface="Times New Roman" pitchFamily="18" charset="0"/>
                        </a:rPr>
                        <a:t>st</a:t>
                      </a:r>
                      <a:r>
                        <a:rPr lang="en-US" sz="2000" b="1" baseline="0" dirty="0" smtClean="0">
                          <a:solidFill>
                            <a:schemeClr val="tx1"/>
                          </a:solidFill>
                          <a:latin typeface="Times New Roman" pitchFamily="18" charset="0"/>
                          <a:cs typeface="Times New Roman" pitchFamily="18" charset="0"/>
                        </a:rPr>
                        <a:t> visit</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 month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2 months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Wait &amp; Watch</a:t>
            </a:r>
          </a:p>
          <a:p>
            <a:endParaRPr lang="en-US" dirty="0" smtClean="0"/>
          </a:p>
          <a:p>
            <a:endParaRPr lang="en-IN" dirty="0"/>
          </a:p>
        </p:txBody>
      </p:sp>
      <p:graphicFrame>
        <p:nvGraphicFramePr>
          <p:cNvPr id="5" name="Table 4"/>
          <p:cNvGraphicFramePr>
            <a:graphicFrameLocks noGrp="1"/>
          </p:cNvGraphicFramePr>
          <p:nvPr/>
        </p:nvGraphicFramePr>
        <p:xfrm>
          <a:off x="685800" y="2667000"/>
          <a:ext cx="6858000" cy="1188720"/>
        </p:xfrm>
        <a:graphic>
          <a:graphicData uri="http://schemas.openxmlformats.org/drawingml/2006/table">
            <a:tbl>
              <a:tblPr firstRow="1" bandRow="1">
                <a:tableStyleId>{5C22544A-7EE6-4342-B048-85BDC9FD1C3A}</a:tableStyleId>
              </a:tblPr>
              <a:tblGrid>
                <a:gridCol w="1219200"/>
                <a:gridCol w="1295400"/>
                <a:gridCol w="1371600"/>
                <a:gridCol w="1498600"/>
                <a:gridCol w="14732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a:t>
                      </a:r>
                      <a:r>
                        <a:rPr lang="en-US" sz="2000" b="1" baseline="30000" dirty="0" smtClean="0">
                          <a:solidFill>
                            <a:schemeClr val="tx1"/>
                          </a:solidFill>
                          <a:latin typeface="Times New Roman" pitchFamily="18" charset="0"/>
                          <a:cs typeface="Times New Roman" pitchFamily="18" charset="0"/>
                        </a:rPr>
                        <a:t>st</a:t>
                      </a:r>
                      <a:r>
                        <a:rPr lang="en-US" sz="2000" b="1" baseline="0" dirty="0" smtClean="0">
                          <a:solidFill>
                            <a:schemeClr val="tx1"/>
                          </a:solidFill>
                          <a:latin typeface="Times New Roman" pitchFamily="18" charset="0"/>
                          <a:cs typeface="Times New Roman" pitchFamily="18" charset="0"/>
                        </a:rPr>
                        <a:t> visit</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 month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2 months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4</a:t>
                      </a:r>
                      <a:r>
                        <a:rPr lang="en-US" sz="2000" b="1" baseline="0" dirty="0" smtClean="0">
                          <a:solidFill>
                            <a:schemeClr val="tx1"/>
                          </a:solidFill>
                          <a:latin typeface="Times New Roman" pitchFamily="18" charset="0"/>
                          <a:cs typeface="Times New Roman" pitchFamily="18" charset="0"/>
                        </a:rPr>
                        <a:t> months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Message</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endParaRPr lang="en-US" dirty="0" smtClean="0"/>
          </a:p>
          <a:p>
            <a:r>
              <a:rPr lang="en-US" dirty="0" smtClean="0"/>
              <a:t>“Low TSH” means “Hyperthyroidism” = Not always</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&gt; 2 years</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r>
              <a:rPr lang="en-US" dirty="0" smtClean="0"/>
              <a:t>Weight gain ~ 4 kg</a:t>
            </a:r>
          </a:p>
          <a:p>
            <a:r>
              <a:rPr lang="en-US" dirty="0" err="1" smtClean="0"/>
              <a:t>Generalised</a:t>
            </a:r>
            <a:r>
              <a:rPr lang="en-US" dirty="0" smtClean="0"/>
              <a:t> weakness</a:t>
            </a:r>
          </a:p>
          <a:p>
            <a:endParaRPr lang="en-IN" dirty="0"/>
          </a:p>
        </p:txBody>
      </p:sp>
      <p:graphicFrame>
        <p:nvGraphicFramePr>
          <p:cNvPr id="5" name="Table 4"/>
          <p:cNvGraphicFramePr>
            <a:graphicFrameLocks noGrp="1"/>
          </p:cNvGraphicFramePr>
          <p:nvPr/>
        </p:nvGraphicFramePr>
        <p:xfrm>
          <a:off x="1219200" y="37642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50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Thyrotoxic</a:t>
            </a:r>
            <a:r>
              <a:rPr lang="en-US" dirty="0" smtClean="0"/>
              <a:t> crisis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Medical emergency</a:t>
            </a:r>
          </a:p>
          <a:p>
            <a:endParaRPr lang="en-US" dirty="0" smtClean="0"/>
          </a:p>
          <a:p>
            <a:r>
              <a:rPr lang="en-US" dirty="0" smtClean="0"/>
              <a:t>High mortality rate (up to 30 %)</a:t>
            </a:r>
          </a:p>
          <a:p>
            <a:endParaRPr lang="en-US" dirty="0" smtClean="0"/>
          </a:p>
          <a:p>
            <a:r>
              <a:rPr lang="en-US" dirty="0" smtClean="0"/>
              <a:t>Rare nowadays (due to early diagnosis)</a:t>
            </a:r>
          </a:p>
          <a:p>
            <a:endParaRPr lang="en-US" dirty="0" smtClean="0"/>
          </a:p>
          <a:p>
            <a:endParaRPr lang="en-IN"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IN" dirty="0"/>
          </a:p>
        </p:txBody>
      </p:sp>
      <p:sp>
        <p:nvSpPr>
          <p:cNvPr id="3" name="Content Placeholder 2"/>
          <p:cNvSpPr>
            <a:spLocks noGrp="1"/>
          </p:cNvSpPr>
          <p:nvPr>
            <p:ph idx="1"/>
          </p:nvPr>
        </p:nvSpPr>
        <p:spPr/>
        <p:txBody>
          <a:bodyPr/>
          <a:lstStyle/>
          <a:p>
            <a:r>
              <a:rPr lang="en-US" dirty="0" smtClean="0"/>
              <a:t>Long standing untreated hyperthyroidism</a:t>
            </a:r>
          </a:p>
          <a:p>
            <a:endParaRPr lang="en-US" dirty="0" smtClean="0"/>
          </a:p>
          <a:p>
            <a:pPr>
              <a:buNone/>
            </a:pPr>
            <a:r>
              <a:rPr lang="en-US" dirty="0" smtClean="0"/>
              <a:t>Precipitating factors:</a:t>
            </a:r>
          </a:p>
          <a:p>
            <a:r>
              <a:rPr lang="en-US" dirty="0" smtClean="0"/>
              <a:t>Trauma</a:t>
            </a:r>
          </a:p>
          <a:p>
            <a:r>
              <a:rPr lang="en-US" dirty="0" smtClean="0"/>
              <a:t>Infection</a:t>
            </a:r>
          </a:p>
          <a:p>
            <a:r>
              <a:rPr lang="en-US" dirty="0" smtClean="0"/>
              <a:t>Surgery (thyroid/non thyroid)</a:t>
            </a:r>
          </a:p>
          <a:p>
            <a:r>
              <a:rPr lang="en-US" dirty="0" smtClean="0"/>
              <a:t>Acute iodine load</a:t>
            </a:r>
            <a:endParaRPr lang="en-IN" dirty="0" smtClean="0"/>
          </a:p>
          <a:p>
            <a:endParaRPr lang="en-IN"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T3, T4, TSH</a:t>
            </a:r>
            <a:endParaRPr lang="en-IN" dirty="0"/>
          </a:p>
        </p:txBody>
      </p:sp>
      <p:sp>
        <p:nvSpPr>
          <p:cNvPr id="3" name="Content Placeholder 2"/>
          <p:cNvSpPr>
            <a:spLocks noGrp="1"/>
          </p:cNvSpPr>
          <p:nvPr>
            <p:ph idx="1"/>
          </p:nvPr>
        </p:nvSpPr>
        <p:spPr/>
        <p:txBody>
          <a:bodyPr/>
          <a:lstStyle/>
          <a:p>
            <a:r>
              <a:rPr lang="en-US" dirty="0" smtClean="0"/>
              <a:t>Required to diagnose hyperthyroidism</a:t>
            </a:r>
          </a:p>
          <a:p>
            <a:endParaRPr lang="en-US" dirty="0" smtClean="0"/>
          </a:p>
          <a:p>
            <a:r>
              <a:rPr lang="en-US" dirty="0" smtClean="0"/>
              <a:t>Doesn’t differentiate b/w compensated hyperthyroidism &amp; </a:t>
            </a:r>
            <a:r>
              <a:rPr lang="en-US" dirty="0" err="1" smtClean="0"/>
              <a:t>Thyrotoxic</a:t>
            </a:r>
            <a:r>
              <a:rPr lang="en-US" dirty="0" smtClean="0"/>
              <a:t> crisis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IN" dirty="0"/>
          </a:p>
        </p:txBody>
      </p:sp>
      <p:sp>
        <p:nvSpPr>
          <p:cNvPr id="3" name="Content Placeholder 2"/>
          <p:cNvSpPr>
            <a:spLocks noGrp="1"/>
          </p:cNvSpPr>
          <p:nvPr>
            <p:ph idx="1"/>
          </p:nvPr>
        </p:nvSpPr>
        <p:spPr/>
        <p:txBody>
          <a:bodyPr/>
          <a:lstStyle/>
          <a:p>
            <a:r>
              <a:rPr lang="en-US" dirty="0" smtClean="0"/>
              <a:t>Tachycardia</a:t>
            </a:r>
          </a:p>
          <a:p>
            <a:r>
              <a:rPr lang="en-US" dirty="0" smtClean="0"/>
              <a:t>Nausea/vomiting/abdominal pain</a:t>
            </a:r>
          </a:p>
          <a:p>
            <a:r>
              <a:rPr lang="en-US" b="1" dirty="0" smtClean="0">
                <a:solidFill>
                  <a:schemeClr val="accent6">
                    <a:lumMod val="75000"/>
                  </a:schemeClr>
                </a:solidFill>
              </a:rPr>
              <a:t>Hepatic failure with jaundice</a:t>
            </a:r>
          </a:p>
          <a:p>
            <a:r>
              <a:rPr lang="en-US" b="1" dirty="0" smtClean="0">
                <a:solidFill>
                  <a:schemeClr val="accent6">
                    <a:lumMod val="75000"/>
                  </a:schemeClr>
                </a:solidFill>
              </a:rPr>
              <a:t>Hypotension/CHF/</a:t>
            </a:r>
            <a:r>
              <a:rPr lang="en-US" b="1" dirty="0" err="1" smtClean="0">
                <a:solidFill>
                  <a:schemeClr val="accent6">
                    <a:lumMod val="75000"/>
                  </a:schemeClr>
                </a:solidFill>
              </a:rPr>
              <a:t>Arrythmia</a:t>
            </a:r>
            <a:endParaRPr lang="en-US" b="1" dirty="0" smtClean="0"/>
          </a:p>
          <a:p>
            <a:r>
              <a:rPr lang="en-US" b="1" dirty="0" smtClean="0">
                <a:solidFill>
                  <a:schemeClr val="accent6">
                    <a:lumMod val="75000"/>
                  </a:schemeClr>
                </a:solidFill>
              </a:rPr>
              <a:t>Hyperpyrexia (Temp. </a:t>
            </a:r>
            <a:r>
              <a:rPr lang="en-US" b="1" dirty="0" err="1" smtClean="0">
                <a:solidFill>
                  <a:schemeClr val="accent6">
                    <a:lumMod val="75000"/>
                  </a:schemeClr>
                </a:solidFill>
              </a:rPr>
              <a:t>upto</a:t>
            </a:r>
            <a:r>
              <a:rPr lang="en-US" b="1" dirty="0" smtClean="0">
                <a:solidFill>
                  <a:schemeClr val="accent6">
                    <a:lumMod val="75000"/>
                  </a:schemeClr>
                </a:solidFill>
              </a:rPr>
              <a:t> 104 to 106)</a:t>
            </a:r>
          </a:p>
          <a:p>
            <a:r>
              <a:rPr lang="en-US" b="1" dirty="0" smtClean="0">
                <a:solidFill>
                  <a:schemeClr val="accent6">
                    <a:lumMod val="75000"/>
                  </a:schemeClr>
                </a:solidFill>
              </a:rPr>
              <a:t>Agitation/psychosis/delirium/stupor/coma</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IN" dirty="0"/>
          </a:p>
        </p:txBody>
      </p:sp>
      <p:sp>
        <p:nvSpPr>
          <p:cNvPr id="3" name="Content Placeholder 2"/>
          <p:cNvSpPr>
            <a:spLocks noGrp="1"/>
          </p:cNvSpPr>
          <p:nvPr>
            <p:ph idx="1"/>
          </p:nvPr>
        </p:nvSpPr>
        <p:spPr/>
        <p:txBody>
          <a:bodyPr>
            <a:normAutofit/>
          </a:bodyPr>
          <a:lstStyle/>
          <a:p>
            <a:r>
              <a:rPr lang="en-US" dirty="0" smtClean="0"/>
              <a:t>Beta blockers</a:t>
            </a:r>
          </a:p>
          <a:p>
            <a:r>
              <a:rPr lang="en-US" dirty="0" err="1" smtClean="0"/>
              <a:t>Methimazole</a:t>
            </a:r>
            <a:r>
              <a:rPr lang="en-US" dirty="0" smtClean="0"/>
              <a:t>/PTU</a:t>
            </a:r>
          </a:p>
          <a:p>
            <a:r>
              <a:rPr lang="en-US" dirty="0" smtClean="0"/>
              <a:t>Iodine solution</a:t>
            </a:r>
          </a:p>
          <a:p>
            <a:r>
              <a:rPr lang="en-US" dirty="0" err="1" smtClean="0"/>
              <a:t>Glucocortisoids</a:t>
            </a:r>
            <a:endParaRPr lang="en-US" dirty="0" smtClean="0"/>
          </a:p>
          <a:p>
            <a:r>
              <a:rPr lang="en-US" dirty="0" smtClean="0"/>
              <a:t>Bile acid </a:t>
            </a:r>
            <a:r>
              <a:rPr lang="en-US" dirty="0" err="1" smtClean="0"/>
              <a:t>sequestrants</a:t>
            </a:r>
            <a:endParaRPr lang="en-US" dirty="0" smtClean="0"/>
          </a:p>
          <a:p>
            <a:endParaRPr lang="en-US" dirty="0" smtClean="0"/>
          </a:p>
          <a:p>
            <a:pPr>
              <a:buNone/>
            </a:pPr>
            <a:r>
              <a:rPr lang="en-US" dirty="0" smtClean="0"/>
              <a:t>Supportive measures:</a:t>
            </a:r>
          </a:p>
          <a:p>
            <a:r>
              <a:rPr lang="en-US" dirty="0" smtClean="0"/>
              <a:t>ABC</a:t>
            </a:r>
          </a:p>
          <a:p>
            <a:r>
              <a:rPr lang="en-US" dirty="0" smtClean="0"/>
              <a:t>Rx of coexistent illness (e.g. infection)</a:t>
            </a:r>
          </a:p>
          <a:p>
            <a:pPr>
              <a:buNone/>
            </a:pPr>
            <a:endParaRPr lang="en-IN"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blockers</a:t>
            </a:r>
            <a:endParaRPr lang="en-IN" dirty="0"/>
          </a:p>
        </p:txBody>
      </p:sp>
      <p:sp>
        <p:nvSpPr>
          <p:cNvPr id="3" name="Content Placeholder 2"/>
          <p:cNvSpPr>
            <a:spLocks noGrp="1"/>
          </p:cNvSpPr>
          <p:nvPr>
            <p:ph idx="1"/>
          </p:nvPr>
        </p:nvSpPr>
        <p:spPr/>
        <p:txBody>
          <a:bodyPr/>
          <a:lstStyle/>
          <a:p>
            <a:pPr>
              <a:buNone/>
            </a:pPr>
            <a:r>
              <a:rPr lang="en-US" dirty="0" err="1" smtClean="0"/>
              <a:t>Propranolol</a:t>
            </a:r>
            <a:r>
              <a:rPr lang="en-US" dirty="0" smtClean="0"/>
              <a:t>: </a:t>
            </a:r>
          </a:p>
          <a:p>
            <a:r>
              <a:rPr lang="en-US" dirty="0" smtClean="0"/>
              <a:t>60-80 mg every 4-6 hourly </a:t>
            </a:r>
          </a:p>
          <a:p>
            <a:r>
              <a:rPr lang="en-US" dirty="0" smtClean="0"/>
              <a:t>Adjusted by Heart rate/BP</a:t>
            </a:r>
          </a:p>
          <a:p>
            <a:endParaRPr lang="en-US" dirty="0" smtClean="0"/>
          </a:p>
          <a:p>
            <a:r>
              <a:rPr lang="en-US" dirty="0" smtClean="0"/>
              <a:t>To improve symptoms/signs related to sympathetic </a:t>
            </a:r>
            <a:r>
              <a:rPr lang="en-US" dirty="0" err="1" smtClean="0"/>
              <a:t>overactivity</a:t>
            </a:r>
            <a:endParaRPr lang="en-IN"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Thionamides</a:t>
            </a:r>
            <a:endParaRPr lang="en-IN"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buNone/>
            </a:pPr>
            <a:r>
              <a:rPr lang="en-US" dirty="0" err="1" smtClean="0"/>
              <a:t>Carbimazole</a:t>
            </a:r>
            <a:r>
              <a:rPr lang="en-US" dirty="0" smtClean="0"/>
              <a:t>:</a:t>
            </a:r>
          </a:p>
          <a:p>
            <a:r>
              <a:rPr lang="en-US" dirty="0" smtClean="0"/>
              <a:t>30 mg every 4-6 hourly</a:t>
            </a:r>
          </a:p>
          <a:p>
            <a:pPr>
              <a:buNone/>
            </a:pPr>
            <a:endParaRPr lang="en-US" dirty="0" smtClean="0"/>
          </a:p>
          <a:p>
            <a:pPr>
              <a:buNone/>
            </a:pPr>
            <a:r>
              <a:rPr lang="en-US" dirty="0" err="1" smtClean="0"/>
              <a:t>Methimazole</a:t>
            </a:r>
            <a:r>
              <a:rPr lang="en-US" dirty="0" smtClean="0"/>
              <a:t>:</a:t>
            </a:r>
          </a:p>
          <a:p>
            <a:r>
              <a:rPr lang="en-US" dirty="0" smtClean="0"/>
              <a:t>20 mg every 4-6 hourly</a:t>
            </a:r>
          </a:p>
          <a:p>
            <a:endParaRPr lang="en-US" dirty="0" smtClean="0"/>
          </a:p>
          <a:p>
            <a:pPr>
              <a:buNone/>
            </a:pPr>
            <a:r>
              <a:rPr lang="en-US" dirty="0" smtClean="0"/>
              <a:t>PTU</a:t>
            </a:r>
          </a:p>
          <a:p>
            <a:r>
              <a:rPr lang="en-US" dirty="0" smtClean="0"/>
              <a:t>200 mg every 4 hourly</a:t>
            </a:r>
          </a:p>
          <a:p>
            <a:endParaRPr lang="en-US" dirty="0" smtClean="0"/>
          </a:p>
          <a:p>
            <a:pPr>
              <a:buNone/>
            </a:pPr>
            <a:r>
              <a:rPr lang="en-US" dirty="0" smtClean="0"/>
              <a:t>PTU &gt; </a:t>
            </a:r>
            <a:r>
              <a:rPr lang="en-US" dirty="0" err="1" smtClean="0"/>
              <a:t>Methimazole</a:t>
            </a:r>
            <a:r>
              <a:rPr lang="en-US" dirty="0" smtClean="0"/>
              <a:t>:</a:t>
            </a:r>
          </a:p>
          <a:p>
            <a:r>
              <a:rPr lang="en-US" dirty="0" smtClean="0"/>
              <a:t>Preferred, because it inhibits conversion of T4 to T3 as well</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Glucocorticoid</a:t>
            </a:r>
            <a:endParaRPr lang="en-IN" dirty="0"/>
          </a:p>
        </p:txBody>
      </p:sp>
      <p:sp>
        <p:nvSpPr>
          <p:cNvPr id="3" name="Content Placeholder 2"/>
          <p:cNvSpPr>
            <a:spLocks noGrp="1"/>
          </p:cNvSpPr>
          <p:nvPr>
            <p:ph idx="1"/>
          </p:nvPr>
        </p:nvSpPr>
        <p:spPr/>
        <p:txBody>
          <a:bodyPr/>
          <a:lstStyle/>
          <a:p>
            <a:pPr>
              <a:buNone/>
            </a:pPr>
            <a:r>
              <a:rPr lang="en-US" dirty="0" smtClean="0"/>
              <a:t>Hydrocortisone</a:t>
            </a:r>
          </a:p>
          <a:p>
            <a:r>
              <a:rPr lang="en-US" dirty="0" smtClean="0"/>
              <a:t>100 mg </a:t>
            </a:r>
            <a:r>
              <a:rPr lang="en-US" dirty="0" err="1" smtClean="0"/>
              <a:t>i.v</a:t>
            </a:r>
            <a:r>
              <a:rPr lang="en-US" dirty="0" smtClean="0"/>
              <a:t>. 8 hourly</a:t>
            </a:r>
          </a:p>
          <a:p>
            <a:endParaRPr lang="en-US" dirty="0" smtClean="0"/>
          </a:p>
          <a:p>
            <a:r>
              <a:rPr lang="en-US" dirty="0" smtClean="0"/>
              <a:t>Interferes with T4 to T3 conversion</a:t>
            </a:r>
          </a:p>
          <a:p>
            <a:r>
              <a:rPr lang="en-US" dirty="0" smtClean="0"/>
              <a:t>Possibly, halts autoimmune process in Grave’s disease.</a:t>
            </a:r>
            <a:endParaRPr lang="en-IN"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9144000" cy="63976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dirty="0"/>
              <a:t>Hyperthyroidism</a:t>
            </a:r>
          </a:p>
        </p:txBody>
      </p:sp>
      <p:sp>
        <p:nvSpPr>
          <p:cNvPr id="15363" name="Content Placeholder 2"/>
          <p:cNvSpPr>
            <a:spLocks noGrp="1"/>
          </p:cNvSpPr>
          <p:nvPr>
            <p:ph idx="1"/>
          </p:nvPr>
        </p:nvSpPr>
        <p:spPr>
          <a:xfrm>
            <a:off x="781050" y="990600"/>
            <a:ext cx="7772400" cy="4572000"/>
          </a:xfrm>
        </p:spPr>
        <p:txBody>
          <a:bodyPr/>
          <a:lstStyle/>
          <a:p>
            <a:pPr eaLnBrk="1" hangingPunct="1"/>
            <a:r>
              <a:rPr lang="en-US" altLang="en-US"/>
              <a:t>Increased secretion of thyroid hormones</a:t>
            </a:r>
          </a:p>
          <a:p>
            <a:pPr eaLnBrk="1" hangingPunct="1"/>
            <a:endParaRPr lang="en-US" altLang="en-US"/>
          </a:p>
        </p:txBody>
      </p:sp>
      <p:sp>
        <p:nvSpPr>
          <p:cNvPr id="15364" name="TextBox 5"/>
          <p:cNvSpPr txBox="1">
            <a:spLocks noChangeArrowheads="1"/>
          </p:cNvSpPr>
          <p:nvPr/>
        </p:nvSpPr>
        <p:spPr bwMode="auto">
          <a:xfrm>
            <a:off x="304800" y="6397625"/>
            <a:ext cx="8229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000">
                <a:solidFill>
                  <a:prstClr val="black"/>
                </a:solidFill>
                <a:cs typeface="Arial" pitchFamily="34" charset="0"/>
              </a:rPr>
              <a:t>1. 	Baskin HJ, et al. </a:t>
            </a:r>
            <a:r>
              <a:rPr lang="en-US" altLang="en-US" sz="1000" i="1">
                <a:solidFill>
                  <a:prstClr val="black"/>
                </a:solidFill>
                <a:cs typeface="Arial" pitchFamily="34" charset="0"/>
              </a:rPr>
              <a:t>Endocr Pract</a:t>
            </a:r>
            <a:r>
              <a:rPr lang="en-US" altLang="en-US" sz="1000">
                <a:solidFill>
                  <a:prstClr val="black"/>
                </a:solidFill>
                <a:cs typeface="Arial" pitchFamily="34" charset="0"/>
              </a:rPr>
              <a:t>. 2002;8(6):457-469.</a:t>
            </a:r>
          </a:p>
          <a:p>
            <a:pPr eaLnBrk="1" fontAlgn="base" hangingPunct="1">
              <a:spcBef>
                <a:spcPct val="0"/>
              </a:spcBef>
              <a:spcAft>
                <a:spcPct val="0"/>
              </a:spcAft>
            </a:pPr>
            <a:r>
              <a:rPr lang="en-US" altLang="en-US" sz="1000">
                <a:solidFill>
                  <a:prstClr val="black"/>
                </a:solidFill>
                <a:cs typeface="Arial" pitchFamily="34" charset="0"/>
              </a:rPr>
              <a:t>2. 	Rodien P. </a:t>
            </a:r>
            <a:r>
              <a:rPr lang="en-US" altLang="en-US" sz="1000" i="1">
                <a:solidFill>
                  <a:prstClr val="black"/>
                </a:solidFill>
                <a:cs typeface="Arial" pitchFamily="34" charset="0"/>
              </a:rPr>
              <a:t>Hum Reprod Update</a:t>
            </a:r>
            <a:r>
              <a:rPr lang="en-US" altLang="en-US" sz="1000">
                <a:solidFill>
                  <a:prstClr val="black"/>
                </a:solidFill>
                <a:cs typeface="Arial" pitchFamily="34" charset="0"/>
              </a:rPr>
              <a:t>. 2004;10(2):95-105. </a:t>
            </a:r>
          </a:p>
        </p:txBody>
      </p:sp>
      <p:graphicFrame>
        <p:nvGraphicFramePr>
          <p:cNvPr id="5" name="Table 4"/>
          <p:cNvGraphicFramePr>
            <a:graphicFrameLocks noGrp="1"/>
          </p:cNvGraphicFramePr>
          <p:nvPr>
            <p:extLst>
              <p:ext uri="{D42A27DB-BD31-4B8C-83A1-F6EECF244321}">
                <p14:modId xmlns="" xmlns:p14="http://schemas.microsoft.com/office/powerpoint/2010/main" val="1915346871"/>
              </p:ext>
            </p:extLst>
          </p:nvPr>
        </p:nvGraphicFramePr>
        <p:xfrm>
          <a:off x="533400" y="1600200"/>
          <a:ext cx="8001000" cy="4404844"/>
        </p:xfrm>
        <a:graphic>
          <a:graphicData uri="http://schemas.openxmlformats.org/drawingml/2006/table">
            <a:tbl>
              <a:tblPr firstRow="1" bandRow="1">
                <a:tableStyleId>{5C22544A-7EE6-4342-B048-85BDC9FD1C3A}</a:tableStyleId>
              </a:tblPr>
              <a:tblGrid>
                <a:gridCol w="8001000">
                  <a:extLst>
                    <a:ext uri="{9D8B030D-6E8A-4147-A177-3AD203B41FA5}">
                      <a16:colId xmlns="" xmlns:a16="http://schemas.microsoft.com/office/drawing/2014/main" val="20000"/>
                    </a:ext>
                  </a:extLst>
                </a:gridCol>
              </a:tblGrid>
              <a:tr h="296386">
                <a:tc>
                  <a:txBody>
                    <a:bodyPr/>
                    <a:lstStyle/>
                    <a:p>
                      <a:pPr algn="ctr"/>
                      <a:r>
                        <a:rPr lang="en-US" sz="1800" dirty="0">
                          <a:solidFill>
                            <a:schemeClr val="bg1"/>
                          </a:solidFill>
                          <a:latin typeface="Arial" pitchFamily="34" charset="0"/>
                          <a:cs typeface="Arial" pitchFamily="34" charset="0"/>
                        </a:rPr>
                        <a:t>Causes of Hyperthyroidism</a:t>
                      </a:r>
                    </a:p>
                  </a:txBody>
                  <a:tcPr marT="45725" marB="45725" anchor="ctr">
                    <a:solidFill>
                      <a:srgbClr val="4C7DAB"/>
                    </a:solidFill>
                  </a:tcPr>
                </a:tc>
                <a:extLst>
                  <a:ext uri="{0D108BD9-81ED-4DB2-BD59-A6C34878D82A}">
                    <a16:rowId xmlns="" xmlns:a16="http://schemas.microsoft.com/office/drawing/2014/main" val="10000"/>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fr-FR" sz="1800" dirty="0">
                          <a:solidFill>
                            <a:schemeClr val="tx1"/>
                          </a:solidFill>
                          <a:latin typeface="Arial" pitchFamily="34" charset="0"/>
                          <a:cs typeface="Arial" pitchFamily="34" charset="0"/>
                        </a:rPr>
                        <a:t>Toxic diffuse goiter (Graves’ disease)</a:t>
                      </a:r>
                      <a:endParaRPr lang="en-US" sz="1800" dirty="0">
                        <a:solidFill>
                          <a:schemeClr val="tx1"/>
                        </a:solidFill>
                        <a:latin typeface="Arial" pitchFamily="34" charset="0"/>
                        <a:cs typeface="Arial" pitchFamily="34" charset="0"/>
                      </a:endParaRPr>
                    </a:p>
                  </a:txBody>
                  <a:tcPr marT="45725" marB="45725" anchor="ctr">
                    <a:solidFill>
                      <a:srgbClr val="D9D9D9"/>
                    </a:solidFill>
                  </a:tcPr>
                </a:tc>
                <a:extLst>
                  <a:ext uri="{0D108BD9-81ED-4DB2-BD59-A6C34878D82A}">
                    <a16:rowId xmlns="" xmlns:a16="http://schemas.microsoft.com/office/drawing/2014/main" val="10001"/>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Toxic adenoma</a:t>
                      </a:r>
                    </a:p>
                  </a:txBody>
                  <a:tcPr marT="45725" marB="45725" anchor="ctr">
                    <a:solidFill>
                      <a:srgbClr val="A8C1D5"/>
                    </a:solidFill>
                  </a:tcPr>
                </a:tc>
                <a:extLst>
                  <a:ext uri="{0D108BD9-81ED-4DB2-BD59-A6C34878D82A}">
                    <a16:rowId xmlns="" xmlns:a16="http://schemas.microsoft.com/office/drawing/2014/main" val="10002"/>
                  </a:ext>
                </a:extLst>
              </a:tr>
              <a:tr h="448786">
                <a:tc>
                  <a:txBody>
                    <a:bodyPr/>
                    <a:lstStyle/>
                    <a:p>
                      <a:pPr marL="285750" indent="-285750" algn="l">
                        <a:buClr>
                          <a:srgbClr val="4C7DB0"/>
                        </a:buClr>
                        <a:buFont typeface="Wingdings" pitchFamily="2" charset="2"/>
                        <a:buChar char="§"/>
                      </a:pPr>
                      <a:r>
                        <a:rPr lang="en-US" sz="1800" dirty="0">
                          <a:solidFill>
                            <a:schemeClr val="tx1"/>
                          </a:solidFill>
                          <a:latin typeface="Arial" pitchFamily="34" charset="0"/>
                          <a:cs typeface="Arial" pitchFamily="34" charset="0"/>
                        </a:rPr>
                        <a:t>Toxic multinodular goiter (Plummer’s disease)</a:t>
                      </a:r>
                    </a:p>
                  </a:txBody>
                  <a:tcPr marT="45725" marB="45725" anchor="ctr">
                    <a:solidFill>
                      <a:srgbClr val="D9D9D9"/>
                    </a:solidFill>
                  </a:tcPr>
                </a:tc>
                <a:extLst>
                  <a:ext uri="{0D108BD9-81ED-4DB2-BD59-A6C34878D82A}">
                    <a16:rowId xmlns="" xmlns:a16="http://schemas.microsoft.com/office/drawing/2014/main" val="10003"/>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Painful subacute thyroiditis</a:t>
                      </a:r>
                    </a:p>
                  </a:txBody>
                  <a:tcPr marT="45725" marB="45725" anchor="ctr">
                    <a:solidFill>
                      <a:srgbClr val="A8C1D5"/>
                    </a:solidFill>
                  </a:tcPr>
                </a:tc>
                <a:extLst>
                  <a:ext uri="{0D108BD9-81ED-4DB2-BD59-A6C34878D82A}">
                    <a16:rowId xmlns="" xmlns:a16="http://schemas.microsoft.com/office/drawing/2014/main" val="10004"/>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Silent thyroiditis, including lymphocytic and postpartum thyroiditis</a:t>
                      </a:r>
                    </a:p>
                  </a:txBody>
                  <a:tcPr marT="45725" marB="45725" anchor="ctr">
                    <a:solidFill>
                      <a:srgbClr val="D9D9D9"/>
                    </a:solidFill>
                  </a:tcPr>
                </a:tc>
                <a:extLst>
                  <a:ext uri="{0D108BD9-81ED-4DB2-BD59-A6C34878D82A}">
                    <a16:rowId xmlns="" xmlns:a16="http://schemas.microsoft.com/office/drawing/2014/main" val="10005"/>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Iodine-induced hyperthyroidism</a:t>
                      </a:r>
                    </a:p>
                  </a:txBody>
                  <a:tcPr marT="45725" marB="45725" anchor="ctr">
                    <a:solidFill>
                      <a:srgbClr val="A8C1D5"/>
                    </a:solidFill>
                  </a:tcPr>
                </a:tc>
                <a:extLst>
                  <a:ext uri="{0D108BD9-81ED-4DB2-BD59-A6C34878D82A}">
                    <a16:rowId xmlns="" xmlns:a16="http://schemas.microsoft.com/office/drawing/2014/main" val="10006"/>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Excessive pituitary TSH or trophoblastic disease</a:t>
                      </a:r>
                    </a:p>
                  </a:txBody>
                  <a:tcPr marT="45725" marB="45725" anchor="ctr">
                    <a:solidFill>
                      <a:srgbClr val="D9D9D9"/>
                    </a:solidFill>
                  </a:tcPr>
                </a:tc>
                <a:extLst>
                  <a:ext uri="{0D108BD9-81ED-4DB2-BD59-A6C34878D82A}">
                    <a16:rowId xmlns="" xmlns:a16="http://schemas.microsoft.com/office/drawing/2014/main" val="10007"/>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kern="1200" dirty="0">
                          <a:solidFill>
                            <a:schemeClr val="tx1"/>
                          </a:solidFill>
                          <a:latin typeface="Arial" pitchFamily="34" charset="0"/>
                          <a:ea typeface="+mn-ea"/>
                          <a:cs typeface="Arial" pitchFamily="34" charset="0"/>
                        </a:rPr>
                        <a:t>Excessive ingestion of thyroid hormones</a:t>
                      </a:r>
                      <a:r>
                        <a:rPr lang="en-US" sz="1800" kern="1200" baseline="30000" dirty="0">
                          <a:solidFill>
                            <a:schemeClr val="tx1"/>
                          </a:solidFill>
                          <a:latin typeface="Arial" pitchFamily="34" charset="0"/>
                          <a:ea typeface="+mn-ea"/>
                          <a:cs typeface="Arial" pitchFamily="34" charset="0"/>
                        </a:rPr>
                        <a:t>1</a:t>
                      </a:r>
                    </a:p>
                  </a:txBody>
                  <a:tcPr marT="45725" marB="45725" anchor="ctr">
                    <a:solidFill>
                      <a:srgbClr val="A8C1D5"/>
                    </a:solidFill>
                  </a:tcPr>
                </a:tc>
                <a:extLst>
                  <a:ext uri="{0D108BD9-81ED-4DB2-BD59-A6C34878D82A}">
                    <a16:rowId xmlns="" xmlns:a16="http://schemas.microsoft.com/office/drawing/2014/main" val="10008"/>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kern="1200" dirty="0">
                          <a:solidFill>
                            <a:schemeClr val="tx1"/>
                          </a:solidFill>
                          <a:latin typeface="Arial" pitchFamily="34" charset="0"/>
                          <a:ea typeface="+mn-ea"/>
                          <a:cs typeface="Arial" pitchFamily="34" charset="0"/>
                        </a:rPr>
                        <a:t>HCG-associated transient thyrotoxicosis</a:t>
                      </a:r>
                      <a:r>
                        <a:rPr lang="en-US" sz="1800" kern="1200" baseline="30000" dirty="0">
                          <a:solidFill>
                            <a:schemeClr val="tx1"/>
                          </a:solidFill>
                          <a:latin typeface="Arial" pitchFamily="34" charset="0"/>
                          <a:ea typeface="+mn-ea"/>
                          <a:cs typeface="Arial" pitchFamily="34" charset="0"/>
                        </a:rPr>
                        <a:t>2</a:t>
                      </a:r>
                    </a:p>
                  </a:txBody>
                  <a:tcPr marT="45725" marB="45725" anchor="ctr">
                    <a:solidFill>
                      <a:srgbClr val="D9D9D9"/>
                    </a:solidFill>
                  </a:tcPr>
                </a:tc>
                <a:extLst>
                  <a:ext uri="{0D108BD9-81ED-4DB2-BD59-A6C34878D82A}">
                    <a16:rowId xmlns="" xmlns:a16="http://schemas.microsoft.com/office/drawing/2014/main" val="10009"/>
                  </a:ext>
                </a:extLst>
              </a:tr>
            </a:tbl>
          </a:graphicData>
        </a:graphic>
      </p:graphicFrame>
      <p:sp>
        <p:nvSpPr>
          <p:cNvPr id="2" name="Date Placeholder 1"/>
          <p:cNvSpPr>
            <a:spLocks noGrp="1"/>
          </p:cNvSpPr>
          <p:nvPr>
            <p:ph type="dt" sz="half" idx="10"/>
          </p:nvPr>
        </p:nvSpPr>
        <p:spPr/>
        <p:txBody>
          <a:bodyPr/>
          <a:lstStyle/>
          <a:p>
            <a:fld id="{B12BE4D6-9F02-4B92-A98B-12F25E021006}" type="datetime1">
              <a:rPr lang="en-US" smtClean="0"/>
              <a:pPr/>
              <a:t>6/29/2019</a:t>
            </a:fld>
            <a:endParaRPr lang="en-US"/>
          </a:p>
        </p:txBody>
      </p:sp>
    </p:spTree>
    <p:extLst>
      <p:ext uri="{BB962C8B-B14F-4D97-AF65-F5344CB8AC3E}">
        <p14:creationId xmlns="" xmlns:p14="http://schemas.microsoft.com/office/powerpoint/2010/main" val="7591017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solution</a:t>
            </a:r>
            <a:endParaRPr lang="en-IN" dirty="0"/>
          </a:p>
        </p:txBody>
      </p:sp>
      <p:sp>
        <p:nvSpPr>
          <p:cNvPr id="3" name="Content Placeholder 2"/>
          <p:cNvSpPr>
            <a:spLocks noGrp="1"/>
          </p:cNvSpPr>
          <p:nvPr>
            <p:ph idx="1"/>
          </p:nvPr>
        </p:nvSpPr>
        <p:spPr/>
        <p:txBody>
          <a:bodyPr/>
          <a:lstStyle/>
          <a:p>
            <a:pPr>
              <a:buNone/>
            </a:pPr>
            <a:r>
              <a:rPr lang="en-US" dirty="0" smtClean="0"/>
              <a:t>SSKI</a:t>
            </a:r>
            <a:r>
              <a:rPr lang="en-IN" dirty="0" smtClean="0"/>
              <a:t>:</a:t>
            </a:r>
          </a:p>
          <a:p>
            <a:r>
              <a:rPr lang="en-US" dirty="0" smtClean="0"/>
              <a:t>5 drops every 6 hourly</a:t>
            </a:r>
          </a:p>
          <a:p>
            <a:endParaRPr lang="en-US" dirty="0" smtClean="0"/>
          </a:p>
          <a:p>
            <a:pPr>
              <a:buNone/>
            </a:pPr>
            <a:r>
              <a:rPr lang="en-US" dirty="0" err="1" smtClean="0"/>
              <a:t>Lugol’s</a:t>
            </a:r>
            <a:r>
              <a:rPr lang="en-US" dirty="0" smtClean="0"/>
              <a:t> iodine:</a:t>
            </a:r>
          </a:p>
          <a:p>
            <a:r>
              <a:rPr lang="en-US" dirty="0" smtClean="0"/>
              <a:t>10 drops every 8 hourly</a:t>
            </a:r>
          </a:p>
          <a:p>
            <a:endParaRPr lang="en-US" dirty="0" smtClean="0"/>
          </a:p>
          <a:p>
            <a:r>
              <a:rPr lang="en-US" dirty="0" smtClean="0"/>
              <a:t>Start 1 hour after the </a:t>
            </a:r>
            <a:r>
              <a:rPr lang="en-US" dirty="0" err="1" smtClean="0"/>
              <a:t>thionamide</a:t>
            </a:r>
            <a:r>
              <a:rPr lang="en-US" dirty="0" smtClean="0"/>
              <a:t> dose</a:t>
            </a:r>
          </a:p>
          <a:p>
            <a:endParaRPr lang="en-US"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SSKI ?</a:t>
            </a:r>
            <a:endParaRPr lang="en-IN" dirty="0"/>
          </a:p>
        </p:txBody>
      </p:sp>
      <p:sp>
        <p:nvSpPr>
          <p:cNvPr id="3" name="Content Placeholder 2"/>
          <p:cNvSpPr>
            <a:spLocks noGrp="1"/>
          </p:cNvSpPr>
          <p:nvPr>
            <p:ph idx="1"/>
          </p:nvPr>
        </p:nvSpPr>
        <p:spPr/>
        <p:txBody>
          <a:bodyPr/>
          <a:lstStyle/>
          <a:p>
            <a:r>
              <a:rPr lang="en-US" dirty="0" smtClean="0"/>
              <a:t>144 </a:t>
            </a:r>
            <a:r>
              <a:rPr lang="en-US" dirty="0" err="1" smtClean="0"/>
              <a:t>gms</a:t>
            </a:r>
            <a:r>
              <a:rPr lang="en-US" dirty="0" smtClean="0"/>
              <a:t> </a:t>
            </a:r>
            <a:r>
              <a:rPr lang="en-US" dirty="0" err="1" smtClean="0"/>
              <a:t>potasium</a:t>
            </a:r>
            <a:r>
              <a:rPr lang="en-US" dirty="0" smtClean="0"/>
              <a:t> iodide</a:t>
            </a:r>
          </a:p>
          <a:p>
            <a:endParaRPr lang="en-US" dirty="0" smtClean="0"/>
          </a:p>
          <a:p>
            <a:r>
              <a:rPr lang="en-US" dirty="0" smtClean="0"/>
              <a:t>100 ml water</a:t>
            </a:r>
            <a:endParaRPr lang="en-IN"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Iodinated contrast agents</a:t>
            </a:r>
            <a:endParaRPr lang="en-IN" dirty="0"/>
          </a:p>
        </p:txBody>
      </p:sp>
      <p:sp>
        <p:nvSpPr>
          <p:cNvPr id="3" name="Content Placeholder 2"/>
          <p:cNvSpPr>
            <a:spLocks noGrp="1"/>
          </p:cNvSpPr>
          <p:nvPr>
            <p:ph idx="1"/>
          </p:nvPr>
        </p:nvSpPr>
        <p:spPr/>
        <p:txBody>
          <a:bodyPr/>
          <a:lstStyle/>
          <a:p>
            <a:pPr>
              <a:buNone/>
            </a:pPr>
            <a:r>
              <a:rPr lang="en-US" dirty="0" err="1" smtClean="0"/>
              <a:t>Iopanoic</a:t>
            </a:r>
            <a:r>
              <a:rPr lang="en-US" dirty="0" smtClean="0"/>
              <a:t> acid</a:t>
            </a:r>
          </a:p>
          <a:p>
            <a:r>
              <a:rPr lang="en-US" dirty="0" smtClean="0"/>
              <a:t>0.5-1 gm/day</a:t>
            </a:r>
          </a:p>
          <a:p>
            <a:endParaRPr lang="en-US" dirty="0" smtClean="0"/>
          </a:p>
          <a:p>
            <a:r>
              <a:rPr lang="en-US" dirty="0" smtClean="0"/>
              <a:t>Interferes with T4 to T3 conversion</a:t>
            </a:r>
          </a:p>
          <a:p>
            <a:r>
              <a:rPr lang="en-US" dirty="0" smtClean="0"/>
              <a:t>Inhibits release of thyroid hormones from thyroid gland</a:t>
            </a:r>
            <a:endParaRPr lang="en-IN"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Bile Acid </a:t>
            </a:r>
            <a:r>
              <a:rPr lang="en-US" dirty="0" err="1" smtClean="0"/>
              <a:t>Sequestrants</a:t>
            </a:r>
            <a:endParaRPr lang="en-IN" dirty="0"/>
          </a:p>
        </p:txBody>
      </p:sp>
      <p:sp>
        <p:nvSpPr>
          <p:cNvPr id="3" name="Content Placeholder 2"/>
          <p:cNvSpPr>
            <a:spLocks noGrp="1"/>
          </p:cNvSpPr>
          <p:nvPr>
            <p:ph idx="1"/>
          </p:nvPr>
        </p:nvSpPr>
        <p:spPr/>
        <p:txBody>
          <a:bodyPr/>
          <a:lstStyle/>
          <a:p>
            <a:pPr>
              <a:buNone/>
            </a:pPr>
            <a:r>
              <a:rPr lang="en-US" dirty="0" err="1" smtClean="0"/>
              <a:t>Cholestryramine</a:t>
            </a:r>
            <a:endParaRPr lang="en-US" dirty="0" smtClean="0"/>
          </a:p>
          <a:p>
            <a:r>
              <a:rPr lang="en-US" dirty="0" smtClean="0"/>
              <a:t>4 gm every 6 hourly</a:t>
            </a:r>
          </a:p>
          <a:p>
            <a:endParaRPr lang="en-US" dirty="0" smtClean="0"/>
          </a:p>
          <a:p>
            <a:r>
              <a:rPr lang="en-US" dirty="0" smtClean="0"/>
              <a:t>Interferes with </a:t>
            </a:r>
            <a:r>
              <a:rPr lang="en-US" dirty="0" err="1" smtClean="0"/>
              <a:t>enterohepatic</a:t>
            </a:r>
            <a:r>
              <a:rPr lang="en-US" dirty="0" smtClean="0"/>
              <a:t> circulation &amp; recycling of thyroid hormones</a:t>
            </a:r>
          </a:p>
          <a:p>
            <a:endParaRPr lang="en-IN"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6/30/2019</a:t>
            </a:fld>
            <a:endParaRPr lang="en-US"/>
          </a:p>
        </p:txBody>
      </p:sp>
      <p:sp>
        <p:nvSpPr>
          <p:cNvPr id="4" name="Content Placeholder 3"/>
          <p:cNvSpPr>
            <a:spLocks noGrp="1"/>
          </p:cNvSpPr>
          <p:nvPr>
            <p:ph sz="quarter" idx="1"/>
          </p:nvPr>
        </p:nvSpPr>
        <p:spPr/>
        <p:txBody>
          <a:bodyPr/>
          <a:lstStyle/>
          <a:p>
            <a:endParaRPr lang="en-US" dirty="0" smtClean="0"/>
          </a:p>
          <a:p>
            <a:r>
              <a:rPr lang="en-US" dirty="0" smtClean="0"/>
              <a:t>“Low TSH” means “Hyperthyroidism” = Not always</a:t>
            </a:r>
            <a:endParaRPr lang="en-IN" dirty="0" smtClean="0"/>
          </a:p>
          <a:p>
            <a:endParaRPr lang="en-US" dirty="0" smtClean="0"/>
          </a:p>
          <a:p>
            <a:r>
              <a:rPr lang="en-US" dirty="0" smtClean="0"/>
              <a:t>Need </a:t>
            </a:r>
            <a:r>
              <a:rPr lang="en-US" dirty="0" smtClean="0"/>
              <a:t>to identify the cause of hyperthyroidism</a:t>
            </a:r>
          </a:p>
          <a:p>
            <a:endParaRPr lang="en-US" dirty="0" smtClean="0"/>
          </a:p>
          <a:p>
            <a:r>
              <a:rPr lang="en-US" dirty="0" smtClean="0"/>
              <a:t>Individualize the treatment as per the etiology</a:t>
            </a:r>
          </a:p>
          <a:p>
            <a:endParaRPr lang="en-US" dirty="0" smtClean="0"/>
          </a:p>
          <a:p>
            <a:r>
              <a:rPr lang="en-US" dirty="0" smtClean="0"/>
              <a:t>Compared to Hypothyroidism, hyperthyroidism needs aggressive management</a:t>
            </a:r>
          </a:p>
          <a:p>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750008"/>
            <a:ext cx="6781800" cy="5127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6096000"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99C0504-07B9-4E10-AFD5-877E5D9C6EBC}" type="datetime1">
              <a:rPr lang="en-US" smtClean="0"/>
              <a:pPr/>
              <a:t>6/30/2019</a:t>
            </a:fld>
            <a:endParaRPr lang="en-US"/>
          </a:p>
        </p:txBody>
      </p:sp>
    </p:spTree>
    <p:extLst>
      <p:ext uri="{BB962C8B-B14F-4D97-AF65-F5344CB8AC3E}">
        <p14:creationId xmlns="" xmlns:p14="http://schemas.microsoft.com/office/powerpoint/2010/main" val="3233684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pPr>
              <a:buNone/>
            </a:pPr>
            <a:r>
              <a:rPr lang="en-US" dirty="0" smtClean="0"/>
              <a:t>Conservative (wait &amp; watch)</a:t>
            </a:r>
          </a:p>
          <a:p>
            <a:r>
              <a:rPr lang="en-US" dirty="0" err="1" smtClean="0"/>
              <a:t>Thyroiditis</a:t>
            </a:r>
            <a:endParaRPr lang="en-US" dirty="0" smtClean="0"/>
          </a:p>
          <a:p>
            <a:r>
              <a:rPr lang="en-US" dirty="0" smtClean="0"/>
              <a:t>Gestational </a:t>
            </a:r>
            <a:r>
              <a:rPr lang="en-US" dirty="0" err="1" smtClean="0"/>
              <a:t>Thyrotoxicosis</a:t>
            </a:r>
            <a:endParaRPr lang="en-US" dirty="0" smtClean="0"/>
          </a:p>
          <a:p>
            <a:endParaRPr lang="en-US" dirty="0" smtClean="0"/>
          </a:p>
          <a:p>
            <a:pPr>
              <a:buNone/>
            </a:pPr>
            <a:r>
              <a:rPr lang="en-US" dirty="0" smtClean="0"/>
              <a:t>Medical management</a:t>
            </a:r>
          </a:p>
          <a:p>
            <a:r>
              <a:rPr lang="en-US" dirty="0" smtClean="0"/>
              <a:t>Grave’s disease</a:t>
            </a:r>
          </a:p>
          <a:p>
            <a:r>
              <a:rPr lang="en-US" dirty="0" err="1" smtClean="0"/>
              <a:t>Multinodular</a:t>
            </a:r>
            <a:r>
              <a:rPr lang="en-US" dirty="0" smtClean="0"/>
              <a:t> goiter with </a:t>
            </a:r>
            <a:r>
              <a:rPr lang="en-US" dirty="0" err="1" smtClean="0"/>
              <a:t>toxicosis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Differentiate</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6/29/2019</a:t>
            </a:fld>
            <a:endParaRPr lang="en-US"/>
          </a:p>
        </p:txBody>
      </p:sp>
      <p:sp>
        <p:nvSpPr>
          <p:cNvPr id="4" name="Content Placeholder 3"/>
          <p:cNvSpPr>
            <a:spLocks noGrp="1"/>
          </p:cNvSpPr>
          <p:nvPr>
            <p:ph sz="quarter" idx="1"/>
          </p:nvPr>
        </p:nvSpPr>
        <p:spPr/>
        <p:txBody>
          <a:bodyPr/>
          <a:lstStyle/>
          <a:p>
            <a:endParaRPr lang="en-US" dirty="0" smtClean="0"/>
          </a:p>
          <a:p>
            <a:r>
              <a:rPr lang="en-US" dirty="0" smtClean="0"/>
              <a:t>Tc99 Thyroid Scan</a:t>
            </a:r>
          </a:p>
          <a:p>
            <a:endParaRPr lang="en-US" dirty="0" smtClean="0"/>
          </a:p>
          <a:p>
            <a:r>
              <a:rPr lang="en-US" dirty="0" smtClean="0"/>
              <a:t>TSH Receptor Antibody</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Date Placeholder 2"/>
          <p:cNvSpPr>
            <a:spLocks noGrp="1"/>
          </p:cNvSpPr>
          <p:nvPr>
            <p:ph type="dt" sz="half" idx="10"/>
          </p:nvPr>
        </p:nvSpPr>
        <p:spPr/>
        <p:txBody>
          <a:bodyPr/>
          <a:lstStyle/>
          <a:p>
            <a:fld id="{F5707CEB-301A-416F-BF0F-AFA6DAB38A7B}" type="datetime1">
              <a:rPr lang="en-US" smtClean="0"/>
              <a:pPr/>
              <a:t>6/29/2019</a:t>
            </a:fld>
            <a:endParaRPr lang="en-US"/>
          </a:p>
        </p:txBody>
      </p:sp>
      <p:pic>
        <p:nvPicPr>
          <p:cNvPr id="2050" name="Picture 2" descr="C:\Users\Acer\AppData\Local\Microsoft\Windows\Temporary Internet Files\Content.IE5\A8WABRD0\GD.jpg"/>
          <p:cNvPicPr>
            <a:picLocks noChangeAspect="1" noChangeArrowheads="1"/>
          </p:cNvPicPr>
          <p:nvPr/>
        </p:nvPicPr>
        <p:blipFill>
          <a:blip r:embed="rId2" cstate="print"/>
          <a:srcRect/>
          <a:stretch>
            <a:fillRect/>
          </a:stretch>
        </p:blipFill>
        <p:spPr bwMode="auto">
          <a:xfrm>
            <a:off x="0" y="228600"/>
            <a:ext cx="9144000" cy="3301033"/>
          </a:xfrm>
          <a:prstGeom prst="rect">
            <a:avLst/>
          </a:prstGeom>
          <a:noFill/>
        </p:spPr>
      </p:pic>
      <p:pic>
        <p:nvPicPr>
          <p:cNvPr id="2051" name="Picture 3" descr="C:\Users\Acer\AppData\Local\Microsoft\Windows\Temporary Internet Files\Content.IE5\RKXVZ607\SAT.jpg"/>
          <p:cNvPicPr>
            <a:picLocks noChangeAspect="1" noChangeArrowheads="1"/>
          </p:cNvPicPr>
          <p:nvPr/>
        </p:nvPicPr>
        <p:blipFill>
          <a:blip r:embed="rId3" cstate="print"/>
          <a:srcRect/>
          <a:stretch>
            <a:fillRect/>
          </a:stretch>
        </p:blipFill>
        <p:spPr bwMode="auto">
          <a:xfrm>
            <a:off x="0" y="3469362"/>
            <a:ext cx="9144000" cy="331243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9585</TotalTime>
  <Words>2172</Words>
  <Application>Microsoft Office PowerPoint</Application>
  <PresentationFormat>On-screen Show (4:3)</PresentationFormat>
  <Paragraphs>587</Paragraphs>
  <Slides>65</Slides>
  <Notes>8</Notes>
  <HiddenSlides>13</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Equity</vt:lpstr>
      <vt:lpstr>Hyperthyroidism:  Challenges in The Management</vt:lpstr>
      <vt:lpstr>Case 1</vt:lpstr>
      <vt:lpstr>Slide 3</vt:lpstr>
      <vt:lpstr>Diagnosis</vt:lpstr>
      <vt:lpstr>Key Message</vt:lpstr>
      <vt:lpstr>Hyperthyroidism</vt:lpstr>
      <vt:lpstr>Management</vt:lpstr>
      <vt:lpstr>How to Differentiate</vt:lpstr>
      <vt:lpstr>Slide 9</vt:lpstr>
      <vt:lpstr>Slide 10</vt:lpstr>
      <vt:lpstr>Case 1</vt:lpstr>
      <vt:lpstr>Management ?</vt:lpstr>
      <vt:lpstr>Management ?</vt:lpstr>
      <vt:lpstr>Management</vt:lpstr>
      <vt:lpstr>Grave’s Disease</vt:lpstr>
      <vt:lpstr>Management</vt:lpstr>
      <vt:lpstr>Case 2</vt:lpstr>
      <vt:lpstr>Case 3</vt:lpstr>
      <vt:lpstr>Management ?</vt:lpstr>
      <vt:lpstr>Case 2</vt:lpstr>
      <vt:lpstr>Treatment Algorithm For Grave’s Disease</vt:lpstr>
      <vt:lpstr>Treatment Algorithm For Grave’s Disease</vt:lpstr>
      <vt:lpstr>Treatment Algorithm For Grave’s Disease</vt:lpstr>
      <vt:lpstr>Treatment Algorithm For Grave’s Disease</vt:lpstr>
      <vt:lpstr>Case 3</vt:lpstr>
      <vt:lpstr>Treatment Algorithm For Grave’s Disease</vt:lpstr>
      <vt:lpstr>Hyperthyroidism in Pregnancy : Addressing the Challenges</vt:lpstr>
      <vt:lpstr> Effect of Hyperthyroidism on Pregnancy</vt:lpstr>
      <vt:lpstr>Hyperthyroidism</vt:lpstr>
      <vt:lpstr>Case 4</vt:lpstr>
      <vt:lpstr>Management ?</vt:lpstr>
      <vt:lpstr>Management ?</vt:lpstr>
      <vt:lpstr>Management ?</vt:lpstr>
      <vt:lpstr>Management ?</vt:lpstr>
      <vt:lpstr>Follow up: 20 weeks</vt:lpstr>
      <vt:lpstr>Why ?</vt:lpstr>
      <vt:lpstr>Case 5</vt:lpstr>
      <vt:lpstr>Management ?</vt:lpstr>
      <vt:lpstr>Effect of Pregnancy on Graves’ Disease</vt:lpstr>
      <vt:lpstr>Postpartum Thyroiditis</vt:lpstr>
      <vt:lpstr>Postpartum thyroiditis</vt:lpstr>
      <vt:lpstr>PPT: 2017 Guidelines</vt:lpstr>
      <vt:lpstr>Case 3</vt:lpstr>
      <vt:lpstr>Management ?</vt:lpstr>
      <vt:lpstr>Management ?</vt:lpstr>
      <vt:lpstr>Management ?</vt:lpstr>
      <vt:lpstr>Management ?</vt:lpstr>
      <vt:lpstr>Management ?</vt:lpstr>
      <vt:lpstr>Management ?</vt:lpstr>
      <vt:lpstr>&gt; 2 years</vt:lpstr>
      <vt:lpstr>Thyrotoxic crisis</vt:lpstr>
      <vt:lpstr>Introduction</vt:lpstr>
      <vt:lpstr>Etiology</vt:lpstr>
      <vt:lpstr>T3, T4, TSH</vt:lpstr>
      <vt:lpstr>Clinical features</vt:lpstr>
      <vt:lpstr>Management</vt:lpstr>
      <vt:lpstr>Beta blockers</vt:lpstr>
      <vt:lpstr>Thionamides</vt:lpstr>
      <vt:lpstr>Glucocorticoid</vt:lpstr>
      <vt:lpstr>Iodine solution</vt:lpstr>
      <vt:lpstr>How to make SSKI ?</vt:lpstr>
      <vt:lpstr>Iodinated contrast agents</vt:lpstr>
      <vt:lpstr>Bile Acid Sequestrants</vt:lpstr>
      <vt:lpstr>Conclusion</vt:lpstr>
      <vt:lpstr>Slide 65</vt:lpstr>
    </vt:vector>
  </TitlesOfParts>
  <Company>Abbott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Upal</dc:creator>
  <cp:lastModifiedBy>Acer</cp:lastModifiedBy>
  <cp:revision>280</cp:revision>
  <dcterms:created xsi:type="dcterms:W3CDTF">2016-04-08T13:10:58Z</dcterms:created>
  <dcterms:modified xsi:type="dcterms:W3CDTF">2019-06-29T18:50:02Z</dcterms:modified>
</cp:coreProperties>
</file>