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91" r:id="rId4"/>
    <p:sldId id="293" r:id="rId5"/>
    <p:sldId id="292" r:id="rId6"/>
    <p:sldId id="294" r:id="rId7"/>
    <p:sldId id="273" r:id="rId8"/>
    <p:sldId id="263" r:id="rId9"/>
    <p:sldId id="267" r:id="rId10"/>
    <p:sldId id="268" r:id="rId11"/>
    <p:sldId id="269" r:id="rId12"/>
    <p:sldId id="270" r:id="rId13"/>
    <p:sldId id="295" r:id="rId14"/>
    <p:sldId id="271" r:id="rId15"/>
    <p:sldId id="279" r:id="rId16"/>
    <p:sldId id="280" r:id="rId17"/>
    <p:sldId id="275" r:id="rId18"/>
    <p:sldId id="278" r:id="rId19"/>
    <p:sldId id="281" r:id="rId20"/>
    <p:sldId id="276" r:id="rId21"/>
    <p:sldId id="282" r:id="rId22"/>
    <p:sldId id="289" r:id="rId23"/>
    <p:sldId id="290" r:id="rId24"/>
    <p:sldId id="283" r:id="rId25"/>
    <p:sldId id="287" r:id="rId26"/>
    <p:sldId id="296" r:id="rId27"/>
    <p:sldId id="286" r:id="rId28"/>
    <p:sldId id="284" r:id="rId29"/>
    <p:sldId id="288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66" autoAdjust="0"/>
    <p:restoredTop sz="94660"/>
  </p:normalViewPr>
  <p:slideViewPr>
    <p:cSldViewPr>
      <p:cViewPr varScale="1">
        <p:scale>
          <a:sx n="45" d="100"/>
          <a:sy n="45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Manage DM ?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4896122" y="3951982"/>
            <a:ext cx="371447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Dr </a:t>
            </a:r>
            <a:r>
              <a:rPr lang="en-US" sz="3200" dirty="0" err="1" smtClean="0"/>
              <a:t>Hiren</a:t>
            </a:r>
            <a:r>
              <a:rPr lang="en-US" sz="3200" dirty="0" smtClean="0"/>
              <a:t> </a:t>
            </a:r>
            <a:r>
              <a:rPr lang="en-US" sz="3200" dirty="0" err="1" smtClean="0"/>
              <a:t>Patt</a:t>
            </a:r>
            <a:endParaRPr lang="en-US" sz="3200" dirty="0" smtClean="0"/>
          </a:p>
          <a:p>
            <a:r>
              <a:rPr lang="en-US" sz="3200" dirty="0" smtClean="0"/>
              <a:t>D.M. (Endocrinology)</a:t>
            </a:r>
            <a:endParaRPr lang="en-IN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I Cure DM 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can’t cure DM, but you can control DM</a:t>
            </a:r>
          </a:p>
          <a:p>
            <a:endParaRPr lang="en-US" dirty="0" smtClean="0"/>
          </a:p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Mr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Patel: </a:t>
            </a:r>
            <a:r>
              <a:rPr lang="en-US" dirty="0" smtClean="0"/>
              <a:t>Can I cure my DM with </a:t>
            </a:r>
            <a:r>
              <a:rPr lang="en-US" dirty="0" err="1" smtClean="0"/>
              <a:t>Karela</a:t>
            </a:r>
            <a:r>
              <a:rPr lang="en-US" dirty="0" smtClean="0"/>
              <a:t> juice?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Dr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Hiren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US" dirty="0" smtClean="0"/>
              <a:t>No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Mr</a:t>
            </a:r>
            <a:r>
              <a:rPr lang="en-US" dirty="0" smtClean="0"/>
              <a:t> Patel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Started walking: 20 min/day</a:t>
            </a:r>
          </a:p>
          <a:p>
            <a:endParaRPr lang="en-US" dirty="0" smtClean="0"/>
          </a:p>
          <a:p>
            <a:r>
              <a:rPr lang="en-US" dirty="0" err="1" smtClean="0"/>
              <a:t>Karela</a:t>
            </a:r>
            <a:r>
              <a:rPr lang="en-US" dirty="0" smtClean="0"/>
              <a:t> juice: 1 glass/day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457200" y="4008120"/>
          <a:ext cx="80010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6670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After 3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month</a:t>
                      </a:r>
                      <a:endParaRPr lang="en-IN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FBS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138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156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PPBS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214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Mr</a:t>
            </a:r>
            <a:r>
              <a:rPr lang="en-US" dirty="0" smtClean="0"/>
              <a:t> Patel Comes Back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Mr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Patel: </a:t>
            </a:r>
            <a:r>
              <a:rPr lang="en-US" dirty="0" smtClean="0"/>
              <a:t>What should I do ?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Dr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Hiren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US" dirty="0" smtClean="0"/>
              <a:t>You have to take Rx</a:t>
            </a:r>
          </a:p>
          <a:p>
            <a:endParaRPr lang="en-US" dirty="0" smtClean="0"/>
          </a:p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Mr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Patel: </a:t>
            </a:r>
            <a:r>
              <a:rPr lang="en-US" dirty="0" smtClean="0"/>
              <a:t>I am worried that it will damage my kidney/liver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Dr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Hiren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US" dirty="0" smtClean="0"/>
              <a:t>This is not a pain killer. In fact by controlling your DM, it protects your kidney/liver from getting damaged by DM.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Mr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Patel: </a:t>
            </a:r>
            <a:r>
              <a:rPr lang="en-US" dirty="0" smtClean="0"/>
              <a:t>What are the side effects of medicines ?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Dr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Hiren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US" dirty="0" smtClean="0"/>
              <a:t>Not much.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stomach upset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low sugar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Mr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Patel: </a:t>
            </a:r>
            <a:r>
              <a:rPr lang="en-US" dirty="0" smtClean="0"/>
              <a:t>I want to take minimum medicines.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Dr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Hiren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US" dirty="0" smtClean="0"/>
              <a:t>Ok. That’s possible. I need weight loss of 8 kg.</a:t>
            </a:r>
          </a:p>
          <a:p>
            <a:endParaRPr lang="en-US" dirty="0" smtClean="0"/>
          </a:p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Mr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Patel: </a:t>
            </a:r>
            <a:r>
              <a:rPr lang="en-US" dirty="0" smtClean="0"/>
              <a:t>How do I lose weight ?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Dr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Hiren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US" dirty="0" smtClean="0"/>
              <a:t>Tell me your diet &amp; activity.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diet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Breakfast:</a:t>
            </a:r>
          </a:p>
          <a:p>
            <a:r>
              <a:rPr lang="en-US" dirty="0" smtClean="0"/>
              <a:t>2 </a:t>
            </a:r>
            <a:r>
              <a:rPr lang="en-US" dirty="0" err="1" smtClean="0"/>
              <a:t>bhakhri</a:t>
            </a:r>
            <a:r>
              <a:rPr lang="en-US" dirty="0" smtClean="0"/>
              <a:t> + 1 cup tea (buffalo milk)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Lunch: </a:t>
            </a:r>
          </a:p>
          <a:p>
            <a:r>
              <a:rPr lang="en-US" dirty="0" smtClean="0"/>
              <a:t>3 </a:t>
            </a:r>
            <a:r>
              <a:rPr lang="en-US" dirty="0" err="1" smtClean="0"/>
              <a:t>Roti</a:t>
            </a:r>
            <a:r>
              <a:rPr lang="en-US" dirty="0" smtClean="0"/>
              <a:t> + 1 bowl </a:t>
            </a:r>
            <a:r>
              <a:rPr lang="en-US" dirty="0" err="1" smtClean="0"/>
              <a:t>sabji</a:t>
            </a:r>
            <a:r>
              <a:rPr lang="en-US" dirty="0" smtClean="0"/>
              <a:t> + 1 bowl rice + 1 bowl </a:t>
            </a:r>
            <a:r>
              <a:rPr lang="en-US" dirty="0" err="1" smtClean="0"/>
              <a:t>dal</a:t>
            </a:r>
            <a:r>
              <a:rPr lang="en-US" dirty="0" smtClean="0"/>
              <a:t> + butter milk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Evening snack: </a:t>
            </a:r>
          </a:p>
          <a:p>
            <a:r>
              <a:rPr lang="en-US" dirty="0" err="1" smtClean="0"/>
              <a:t>samosa</a:t>
            </a:r>
            <a:r>
              <a:rPr lang="en-US" dirty="0" smtClean="0"/>
              <a:t>/</a:t>
            </a:r>
            <a:r>
              <a:rPr lang="en-US" dirty="0" err="1" smtClean="0"/>
              <a:t>vada</a:t>
            </a:r>
            <a:r>
              <a:rPr lang="en-US" dirty="0" smtClean="0"/>
              <a:t> </a:t>
            </a:r>
            <a:r>
              <a:rPr lang="en-US" dirty="0" err="1" smtClean="0"/>
              <a:t>pao</a:t>
            </a:r>
            <a:r>
              <a:rPr lang="en-US" dirty="0" smtClean="0"/>
              <a:t>/sandwich + 1 cup tea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Dinner: </a:t>
            </a:r>
          </a:p>
          <a:p>
            <a:r>
              <a:rPr lang="en-US" dirty="0" smtClean="0"/>
              <a:t>1 </a:t>
            </a:r>
            <a:r>
              <a:rPr lang="en-US" dirty="0" err="1" smtClean="0"/>
              <a:t>bhakhri</a:t>
            </a:r>
            <a:r>
              <a:rPr lang="en-US" dirty="0" smtClean="0"/>
              <a:t> + 1 bowl </a:t>
            </a:r>
            <a:r>
              <a:rPr lang="en-US" dirty="0" err="1" smtClean="0"/>
              <a:t>sabji</a:t>
            </a:r>
            <a:r>
              <a:rPr lang="en-US" dirty="0" smtClean="0"/>
              <a:t> + 1 bowl </a:t>
            </a:r>
            <a:r>
              <a:rPr lang="en-US" dirty="0" err="1" smtClean="0"/>
              <a:t>khichdi</a:t>
            </a:r>
            <a:r>
              <a:rPr lang="en-US" dirty="0" smtClean="0"/>
              <a:t> + 1 glass milk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8 am – wakes up</a:t>
            </a:r>
          </a:p>
          <a:p>
            <a:endParaRPr lang="en-US" dirty="0" smtClean="0"/>
          </a:p>
          <a:p>
            <a:r>
              <a:rPr lang="en-US" dirty="0" smtClean="0"/>
              <a:t>9 am – breakfast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10 am to 6 pm - M.B.A. Executive (sitting job)</a:t>
            </a:r>
          </a:p>
          <a:p>
            <a:endParaRPr lang="en-US" dirty="0" smtClean="0"/>
          </a:p>
          <a:p>
            <a:r>
              <a:rPr lang="en-US" dirty="0" smtClean="0"/>
              <a:t>7 pm – dinner</a:t>
            </a:r>
          </a:p>
          <a:p>
            <a:endParaRPr lang="en-US" dirty="0" smtClean="0"/>
          </a:p>
          <a:p>
            <a:r>
              <a:rPr lang="en-US" dirty="0" smtClean="0"/>
              <a:t>8 pm to 8.30 pm – walking (3-4 days/week)</a:t>
            </a:r>
          </a:p>
          <a:p>
            <a:endParaRPr lang="en-US" dirty="0" smtClean="0"/>
          </a:p>
          <a:p>
            <a:r>
              <a:rPr lang="en-US" dirty="0" smtClean="0"/>
              <a:t>8.30 to 10.30 pm - T.V./laptop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 = Savings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Savings = Earning – expense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If you want to lose weight</a:t>
            </a:r>
          </a:p>
          <a:p>
            <a:r>
              <a:rPr lang="en-US" dirty="0" smtClean="0"/>
              <a:t>Reduce your earning (diet)</a:t>
            </a:r>
          </a:p>
          <a:p>
            <a:r>
              <a:rPr lang="en-US" dirty="0" smtClean="0"/>
              <a:t>Increase your expense (exercise)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 your Earning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Carbohydrate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2259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Potato</a:t>
            </a:r>
          </a:p>
          <a:p>
            <a:r>
              <a:rPr lang="en-US" dirty="0" smtClean="0"/>
              <a:t>Sweet potato</a:t>
            </a:r>
          </a:p>
          <a:p>
            <a:r>
              <a:rPr lang="en-US" dirty="0" smtClean="0"/>
              <a:t>Sweets</a:t>
            </a:r>
          </a:p>
          <a:p>
            <a:r>
              <a:rPr lang="en-US" dirty="0" smtClean="0"/>
              <a:t>Maida</a:t>
            </a:r>
          </a:p>
          <a:p>
            <a:r>
              <a:rPr lang="en-US" dirty="0" err="1" smtClean="0"/>
              <a:t>Bhakhri</a:t>
            </a:r>
            <a:endParaRPr lang="en-US" dirty="0" smtClean="0"/>
          </a:p>
          <a:p>
            <a:r>
              <a:rPr lang="en-US" dirty="0" err="1" smtClean="0"/>
              <a:t>Thepla</a:t>
            </a:r>
            <a:endParaRPr lang="en-US" dirty="0" smtClean="0"/>
          </a:p>
          <a:p>
            <a:r>
              <a:rPr lang="en-US" dirty="0" err="1" smtClean="0"/>
              <a:t>Paratha</a:t>
            </a:r>
            <a:endParaRPr lang="en-US" dirty="0" smtClean="0"/>
          </a:p>
          <a:p>
            <a:r>
              <a:rPr lang="en-US" dirty="0" err="1" smtClean="0"/>
              <a:t>Naan</a:t>
            </a:r>
            <a:endParaRPr lang="en-US" dirty="0" smtClean="0"/>
          </a:p>
          <a:p>
            <a:r>
              <a:rPr lang="en-US" dirty="0" err="1" smtClean="0"/>
              <a:t>Kulcha</a:t>
            </a:r>
            <a:endParaRPr lang="en-US" dirty="0" smtClean="0"/>
          </a:p>
          <a:p>
            <a:r>
              <a:rPr lang="en-US" dirty="0" smtClean="0"/>
              <a:t>Soft drinks</a:t>
            </a:r>
          </a:p>
          <a:p>
            <a:r>
              <a:rPr lang="en-US" dirty="0" smtClean="0"/>
              <a:t>Juice</a:t>
            </a:r>
          </a:p>
          <a:p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Fat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Oil</a:t>
            </a:r>
          </a:p>
          <a:p>
            <a:r>
              <a:rPr lang="en-US" dirty="0" smtClean="0"/>
              <a:t>Butter</a:t>
            </a:r>
          </a:p>
          <a:p>
            <a:r>
              <a:rPr lang="en-US" dirty="0" smtClean="0"/>
              <a:t>Ghee</a:t>
            </a:r>
          </a:p>
          <a:p>
            <a:r>
              <a:rPr lang="en-US" dirty="0" err="1" smtClean="0"/>
              <a:t>Fastfood</a:t>
            </a:r>
            <a:endParaRPr lang="en-US" dirty="0" smtClean="0"/>
          </a:p>
          <a:p>
            <a:r>
              <a:rPr lang="en-US" dirty="0" err="1" smtClean="0"/>
              <a:t>Junkfood</a:t>
            </a:r>
            <a:endParaRPr lang="en-US" dirty="0" smtClean="0"/>
          </a:p>
          <a:p>
            <a:r>
              <a:rPr lang="en-US" dirty="0" smtClean="0"/>
              <a:t>Packaged food</a:t>
            </a:r>
          </a:p>
          <a:p>
            <a:r>
              <a:rPr lang="en-US" dirty="0" smtClean="0"/>
              <a:t>Fried food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Preferred diet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Fruits: Apple, orange, </a:t>
            </a:r>
            <a:r>
              <a:rPr lang="en-US" dirty="0" err="1" smtClean="0"/>
              <a:t>mosambi</a:t>
            </a:r>
            <a:r>
              <a:rPr lang="en-US" dirty="0" smtClean="0"/>
              <a:t>, </a:t>
            </a:r>
            <a:r>
              <a:rPr lang="en-US" dirty="0" err="1" smtClean="0"/>
              <a:t>papaiya</a:t>
            </a:r>
            <a:r>
              <a:rPr lang="en-US" dirty="0" smtClean="0"/>
              <a:t>, watermelon</a:t>
            </a:r>
          </a:p>
          <a:p>
            <a:endParaRPr lang="en-US" dirty="0" smtClean="0"/>
          </a:p>
          <a:p>
            <a:r>
              <a:rPr lang="en-US" dirty="0" smtClean="0"/>
              <a:t>Salads</a:t>
            </a:r>
          </a:p>
          <a:p>
            <a:endParaRPr lang="en-US" dirty="0" smtClean="0"/>
          </a:p>
          <a:p>
            <a:r>
              <a:rPr lang="en-US" dirty="0" err="1" smtClean="0"/>
              <a:t>Veg</a:t>
            </a:r>
            <a:r>
              <a:rPr lang="en-US" dirty="0" smtClean="0"/>
              <a:t> soup/Tomato soup</a:t>
            </a:r>
          </a:p>
          <a:p>
            <a:endParaRPr lang="en-US" dirty="0" smtClean="0"/>
          </a:p>
          <a:p>
            <a:r>
              <a:rPr lang="en-US" dirty="0" smtClean="0"/>
              <a:t>Green vegetables</a:t>
            </a:r>
          </a:p>
          <a:p>
            <a:endParaRPr lang="en-US" dirty="0" smtClean="0"/>
          </a:p>
          <a:p>
            <a:r>
              <a:rPr lang="en-US" dirty="0" smtClean="0"/>
              <a:t>Sprouts/</a:t>
            </a:r>
            <a:r>
              <a:rPr lang="en-US" dirty="0" err="1" smtClean="0"/>
              <a:t>dal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Buttermilk/low fat milk</a:t>
            </a:r>
          </a:p>
          <a:p>
            <a:endParaRPr lang="en-US" dirty="0" smtClean="0"/>
          </a:p>
          <a:p>
            <a:r>
              <a:rPr lang="en-US" dirty="0" smtClean="0"/>
              <a:t>Egg white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Mr</a:t>
            </a:r>
            <a:r>
              <a:rPr lang="en-US" dirty="0" smtClean="0"/>
              <a:t> Patel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24 years/male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Mother &amp; Father: DM</a:t>
            </a:r>
          </a:p>
          <a:p>
            <a:endParaRPr lang="en-US" dirty="0" smtClean="0"/>
          </a:p>
          <a:p>
            <a:r>
              <a:rPr lang="en-US" dirty="0" err="1" smtClean="0"/>
              <a:t>Glucometer</a:t>
            </a:r>
            <a:r>
              <a:rPr lang="en-US" dirty="0" smtClean="0"/>
              <a:t> (RBS) – 186</a:t>
            </a:r>
          </a:p>
          <a:p>
            <a:endParaRPr lang="en-US" dirty="0" smtClean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990600" y="2560320"/>
          <a:ext cx="41148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Height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160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Weight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68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Mr</a:t>
            </a:r>
            <a:r>
              <a:rPr lang="en-US" dirty="0" smtClean="0"/>
              <a:t> Patel’s New Diet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9 am: 1 cup tea/milk (low fat) + sprouts</a:t>
            </a:r>
          </a:p>
          <a:p>
            <a:endParaRPr lang="en-US" dirty="0" smtClean="0"/>
          </a:p>
          <a:p>
            <a:r>
              <a:rPr lang="en-US" dirty="0" smtClean="0"/>
              <a:t>11 am: 1 fruit + 4 almonds</a:t>
            </a:r>
          </a:p>
          <a:p>
            <a:endParaRPr lang="en-US" dirty="0" smtClean="0"/>
          </a:p>
          <a:p>
            <a:r>
              <a:rPr lang="en-US" dirty="0" smtClean="0"/>
              <a:t>1 pm: 1 salad + 1 green </a:t>
            </a:r>
            <a:r>
              <a:rPr lang="en-US" dirty="0" err="1" smtClean="0"/>
              <a:t>veg</a:t>
            </a:r>
            <a:r>
              <a:rPr lang="en-US" dirty="0" smtClean="0"/>
              <a:t> + 1 </a:t>
            </a:r>
            <a:r>
              <a:rPr lang="en-US" dirty="0" err="1" smtClean="0"/>
              <a:t>dal</a:t>
            </a:r>
            <a:r>
              <a:rPr lang="en-US" dirty="0" smtClean="0"/>
              <a:t> + butter milk + 1 </a:t>
            </a:r>
            <a:r>
              <a:rPr lang="en-US" dirty="0" err="1" smtClean="0"/>
              <a:t>roti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4 pm: 1 fruit + </a:t>
            </a:r>
            <a:r>
              <a:rPr lang="en-US" dirty="0" err="1" smtClean="0"/>
              <a:t>sukha</a:t>
            </a:r>
            <a:r>
              <a:rPr lang="en-US" dirty="0" smtClean="0"/>
              <a:t> </a:t>
            </a:r>
            <a:r>
              <a:rPr lang="en-US" dirty="0" err="1" smtClean="0"/>
              <a:t>bhel</a:t>
            </a:r>
            <a:r>
              <a:rPr lang="en-US" dirty="0" smtClean="0"/>
              <a:t>/</a:t>
            </a:r>
            <a:r>
              <a:rPr lang="en-US" dirty="0" err="1" smtClean="0"/>
              <a:t>veg</a:t>
            </a:r>
            <a:r>
              <a:rPr lang="en-US" dirty="0" smtClean="0"/>
              <a:t> soup/tomato soup</a:t>
            </a:r>
          </a:p>
          <a:p>
            <a:endParaRPr lang="en-US" dirty="0" smtClean="0"/>
          </a:p>
          <a:p>
            <a:r>
              <a:rPr lang="en-US" dirty="0" smtClean="0"/>
              <a:t>7 pm: 1 salad + 1 green </a:t>
            </a:r>
            <a:r>
              <a:rPr lang="en-US" dirty="0" err="1" smtClean="0"/>
              <a:t>veg</a:t>
            </a:r>
            <a:r>
              <a:rPr lang="en-US" dirty="0" smtClean="0"/>
              <a:t> + 1 </a:t>
            </a:r>
            <a:r>
              <a:rPr lang="en-US" dirty="0" err="1" smtClean="0"/>
              <a:t>roti</a:t>
            </a:r>
            <a:r>
              <a:rPr lang="en-US" dirty="0" smtClean="0"/>
              <a:t>/half </a:t>
            </a:r>
            <a:r>
              <a:rPr lang="en-US" dirty="0" err="1" smtClean="0"/>
              <a:t>khichdi</a:t>
            </a:r>
            <a:r>
              <a:rPr lang="en-US" dirty="0" smtClean="0"/>
              <a:t> + butter milk + 1 </a:t>
            </a:r>
            <a:r>
              <a:rPr lang="en-US" dirty="0" err="1" smtClean="0"/>
              <a:t>dal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10 pm: 1 cup milk + 2 walnuts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Expense 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 to 9 am: table tennis</a:t>
            </a:r>
          </a:p>
          <a:p>
            <a:endParaRPr lang="en-US" dirty="0" smtClean="0"/>
          </a:p>
          <a:p>
            <a:r>
              <a:rPr lang="en-US" dirty="0" smtClean="0"/>
              <a:t>9 to 10 pm: walking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Glucose Monitoring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Mr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Patel: </a:t>
            </a:r>
            <a:r>
              <a:rPr lang="en-US" dirty="0" smtClean="0"/>
              <a:t>How frequently I should check sugar levels ?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Dr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Hiren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US" dirty="0" smtClean="0"/>
              <a:t>FBS/PPBS (monthly), HbA1c (3 monthly)</a:t>
            </a:r>
            <a:endParaRPr lang="en-IN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Glucometer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Mr</a:t>
            </a:r>
            <a:r>
              <a:rPr lang="en-US" dirty="0" smtClean="0"/>
              <a:t> Patel: Is </a:t>
            </a:r>
            <a:r>
              <a:rPr lang="en-US" dirty="0" err="1" smtClean="0"/>
              <a:t>Glucometer</a:t>
            </a:r>
            <a:r>
              <a:rPr lang="en-US" dirty="0" smtClean="0"/>
              <a:t> readings accurate?</a:t>
            </a:r>
          </a:p>
          <a:p>
            <a:endParaRPr lang="en-US" dirty="0" smtClean="0"/>
          </a:p>
          <a:p>
            <a:r>
              <a:rPr lang="en-US" dirty="0" smtClean="0"/>
              <a:t>Dr </a:t>
            </a:r>
            <a:r>
              <a:rPr lang="en-US" dirty="0" err="1" smtClean="0"/>
              <a:t>Hiren</a:t>
            </a:r>
            <a:r>
              <a:rPr lang="en-US" dirty="0" smtClean="0"/>
              <a:t>: No. But, still you can use it as per the doctor’s advise.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Mr</a:t>
            </a:r>
            <a:r>
              <a:rPr lang="en-US" dirty="0" smtClean="0"/>
              <a:t> Patel – After 3 months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Lost 10 kg weight</a:t>
            </a:r>
          </a:p>
          <a:p>
            <a:r>
              <a:rPr lang="en-US" dirty="0" smtClean="0"/>
              <a:t>Weight: 68 -&gt; 58 kg </a:t>
            </a:r>
          </a:p>
          <a:p>
            <a:endParaRPr lang="en-US" dirty="0" smtClean="0"/>
          </a:p>
          <a:p>
            <a:r>
              <a:rPr lang="en-US" dirty="0" smtClean="0"/>
              <a:t>FBS – </a:t>
            </a:r>
            <a:r>
              <a:rPr lang="en-IN" dirty="0" smtClean="0"/>
              <a:t>105</a:t>
            </a:r>
          </a:p>
          <a:p>
            <a:r>
              <a:rPr lang="en-US" dirty="0" smtClean="0"/>
              <a:t>PPBS – 132</a:t>
            </a:r>
          </a:p>
          <a:p>
            <a:r>
              <a:rPr lang="en-US" dirty="0" smtClean="0"/>
              <a:t>HbA1c – 5.6 %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Mr</a:t>
            </a:r>
            <a:r>
              <a:rPr lang="en-US" dirty="0" smtClean="0"/>
              <a:t> Patel: Is DM under control?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533400" y="3200400"/>
          <a:ext cx="79248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1600"/>
                <a:gridCol w="2641600"/>
                <a:gridCol w="26416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Mr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Patel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DM - Control</a:t>
                      </a:r>
                      <a:endParaRPr lang="en-IN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FBS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105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&lt;</a:t>
                      </a:r>
                      <a:r>
                        <a:rPr lang="en-US" sz="28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130</a:t>
                      </a:r>
                      <a:endParaRPr lang="en-IN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PPBS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132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&lt;</a:t>
                      </a:r>
                      <a:r>
                        <a:rPr lang="en-US" sz="28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180</a:t>
                      </a:r>
                      <a:endParaRPr lang="en-IN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HbA1c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5.6 %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&lt;</a:t>
                      </a:r>
                      <a:r>
                        <a:rPr lang="en-US" sz="28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7 %</a:t>
                      </a:r>
                      <a:endParaRPr lang="en-IN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Mr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Patel: </a:t>
            </a:r>
            <a:r>
              <a:rPr lang="en-US" dirty="0" smtClean="0"/>
              <a:t>What will happen if DM is not controlled ?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Dr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Hiren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</a:p>
          <a:p>
            <a:r>
              <a:rPr lang="en-US" dirty="0" smtClean="0"/>
              <a:t>Retina (Eyes) damage</a:t>
            </a:r>
          </a:p>
          <a:p>
            <a:r>
              <a:rPr lang="en-US" dirty="0" smtClean="0"/>
              <a:t>Heart attack</a:t>
            </a:r>
          </a:p>
          <a:p>
            <a:r>
              <a:rPr lang="en-US" dirty="0" smtClean="0"/>
              <a:t>Kidney failure</a:t>
            </a:r>
          </a:p>
          <a:p>
            <a:r>
              <a:rPr lang="en-US" dirty="0" smtClean="0"/>
              <a:t>Brain stroke</a:t>
            </a:r>
          </a:p>
          <a:p>
            <a:r>
              <a:rPr lang="en-US" dirty="0" smtClean="0"/>
              <a:t>Foot problems</a:t>
            </a:r>
          </a:p>
          <a:p>
            <a:r>
              <a:rPr lang="en-US" dirty="0" smtClean="0"/>
              <a:t>Infections</a:t>
            </a:r>
          </a:p>
          <a:p>
            <a:endParaRPr lang="en-US" dirty="0" smtClean="0"/>
          </a:p>
          <a:p>
            <a:endParaRPr lang="en-IN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Monitoring for Complications of DM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990600" y="1905000"/>
          <a:ext cx="69342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4572000"/>
              </a:tblGrid>
              <a:tr h="6096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Once in a Year</a:t>
                      </a:r>
                      <a:endParaRPr lang="en-IN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600">
                <a:tc rowSpan="2"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Kidney</a:t>
                      </a:r>
                      <a:endParaRPr lang="en-IN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Creatinine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600">
                <a:tc vMerge="1">
                  <a:txBody>
                    <a:bodyPr/>
                    <a:lstStyle/>
                    <a:p>
                      <a:pPr algn="ctr"/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Urine Alb/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</a:rPr>
                        <a:t>Creat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 ratio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Eye</a:t>
                      </a:r>
                      <a:endParaRPr lang="en-IN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Fundus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Liver</a:t>
                      </a:r>
                      <a:endParaRPr lang="en-IN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SGPT, SGOT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Heart</a:t>
                      </a:r>
                      <a:endParaRPr lang="en-IN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BP, ECG 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Cholesterol</a:t>
                      </a:r>
                      <a:endParaRPr lang="en-IN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Lipid profile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Foot</a:t>
                      </a:r>
                      <a:endParaRPr lang="en-IN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Examination 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Experience (not weight) should increase with age </a:t>
            </a:r>
          </a:p>
          <a:p>
            <a:endParaRPr lang="en-US" dirty="0" smtClean="0"/>
          </a:p>
          <a:p>
            <a:r>
              <a:rPr lang="en-US" dirty="0" smtClean="0"/>
              <a:t>Weight management (Diet &amp; Exercise) are more important then medicines</a:t>
            </a:r>
          </a:p>
          <a:p>
            <a:endParaRPr lang="en-US" dirty="0" smtClean="0"/>
          </a:p>
          <a:p>
            <a:r>
              <a:rPr lang="en-US" dirty="0" smtClean="0"/>
              <a:t>Periodic sugar monitoring &amp; consultation with doctor is must</a:t>
            </a:r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 I Diabetic 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Dr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Hiren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US" dirty="0" smtClean="0"/>
              <a:t>Need to do proper tests.</a:t>
            </a:r>
            <a:endParaRPr lang="en-IN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57200" y="2651760"/>
          <a:ext cx="26416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16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FBS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PPBS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HbA1c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 I Diabetic 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 </a:t>
            </a:r>
            <a:r>
              <a:rPr lang="en-US" dirty="0" err="1" smtClean="0"/>
              <a:t>Hiren</a:t>
            </a:r>
            <a:r>
              <a:rPr lang="en-US" dirty="0" smtClean="0"/>
              <a:t>: Need to do proper tests.</a:t>
            </a:r>
            <a:endParaRPr lang="en-IN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57200" y="2651760"/>
          <a:ext cx="52832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1600"/>
                <a:gridCol w="26416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Mr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Patel</a:t>
                      </a:r>
                      <a:endParaRPr lang="en-IN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FBS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138</a:t>
                      </a:r>
                      <a:endParaRPr lang="en-IN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PPBS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214</a:t>
                      </a:r>
                      <a:endParaRPr lang="en-IN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HbA1c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6.6 %</a:t>
                      </a:r>
                      <a:endParaRPr lang="en-IN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 I Diabetic 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Dr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Hiren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US" dirty="0" smtClean="0"/>
              <a:t>Need to do proper tests.</a:t>
            </a:r>
            <a:endParaRPr lang="en-IN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57200" y="2651760"/>
          <a:ext cx="79248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1600"/>
                <a:gridCol w="2641600"/>
                <a:gridCol w="26416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Mr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Patel</a:t>
                      </a:r>
                      <a:endParaRPr lang="en-IN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DM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FBS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138</a:t>
                      </a:r>
                      <a:endParaRPr lang="en-IN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0" dirty="0" smtClean="0">
                          <a:solidFill>
                            <a:schemeClr val="tx1"/>
                          </a:solidFill>
                        </a:rPr>
                        <a:t>≥ 126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PPBS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214</a:t>
                      </a:r>
                      <a:endParaRPr lang="en-IN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0" dirty="0" smtClean="0">
                          <a:solidFill>
                            <a:schemeClr val="tx1"/>
                          </a:solidFill>
                        </a:rPr>
                        <a:t>≥ 200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HbA1c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6.6 %</a:t>
                      </a:r>
                      <a:endParaRPr lang="en-IN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0" dirty="0" smtClean="0">
                          <a:solidFill>
                            <a:schemeClr val="tx1"/>
                          </a:solidFill>
                        </a:rPr>
                        <a:t>≥ 6.5 %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345249" y="4977825"/>
            <a:ext cx="2635465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dirty="0" smtClean="0"/>
              <a:t>You have DM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Pre-DM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1955800" y="2179320"/>
          <a:ext cx="52832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1600"/>
                <a:gridCol w="2641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FBS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100-125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PPBS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140-199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HbA1c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5.7-6.4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 %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1 DM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Type 2 DM</a:t>
            </a:r>
          </a:p>
          <a:p>
            <a:endParaRPr lang="en-US" dirty="0" smtClean="0"/>
          </a:p>
          <a:p>
            <a:r>
              <a:rPr lang="en-US" dirty="0" smtClean="0"/>
              <a:t>DM in pregnancy</a:t>
            </a:r>
          </a:p>
          <a:p>
            <a:endParaRPr lang="en-US" dirty="0" smtClean="0"/>
          </a:p>
          <a:p>
            <a:r>
              <a:rPr lang="en-US" dirty="0" smtClean="0"/>
              <a:t>Other types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 for DM at 24 years?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Family h/o DM</a:t>
            </a:r>
          </a:p>
          <a:p>
            <a:endParaRPr lang="en-US" dirty="0" smtClean="0"/>
          </a:p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Mr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Patel: </a:t>
            </a:r>
            <a:r>
              <a:rPr lang="en-US" dirty="0" smtClean="0"/>
              <a:t>But, They got DM at 50 years of age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Dr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Hiren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US" dirty="0" smtClean="0"/>
              <a:t>You are overweight</a:t>
            </a:r>
          </a:p>
          <a:p>
            <a:endParaRPr lang="en-US" dirty="0" smtClean="0"/>
          </a:p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Mr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Patel: </a:t>
            </a:r>
            <a:r>
              <a:rPr lang="en-US" dirty="0" smtClean="0"/>
              <a:t>My weight is only 68 kg </a:t>
            </a:r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 Weight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990600" y="1676400"/>
          <a:ext cx="67056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Height 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Ideal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 Weight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155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53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160</a:t>
                      </a:r>
                      <a:endParaRPr lang="en-IN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56</a:t>
                      </a:r>
                      <a:endParaRPr lang="en-IN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165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59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170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63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43200" y="5029200"/>
            <a:ext cx="3278141" cy="584775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</a:rPr>
              <a:t>Overweight: 12 kg</a:t>
            </a:r>
            <a:endParaRPr lang="en-IN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</TotalTime>
  <Words>796</Words>
  <Application>Microsoft Office PowerPoint</Application>
  <PresentationFormat>On-screen Show (4:3)</PresentationFormat>
  <Paragraphs>260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How to Manage DM ?</vt:lpstr>
      <vt:lpstr>Mr Patel</vt:lpstr>
      <vt:lpstr>Am I Diabetic ?</vt:lpstr>
      <vt:lpstr>Am I Diabetic ?</vt:lpstr>
      <vt:lpstr>Am I Diabetic ?</vt:lpstr>
      <vt:lpstr>Pre-DM</vt:lpstr>
      <vt:lpstr>Types of DM</vt:lpstr>
      <vt:lpstr>Reason for DM at 24 years?</vt:lpstr>
      <vt:lpstr>Ideal Weight</vt:lpstr>
      <vt:lpstr>Can I Cure DM ?</vt:lpstr>
      <vt:lpstr>Mr Patel</vt:lpstr>
      <vt:lpstr>Mr Patel Comes Back</vt:lpstr>
      <vt:lpstr>Slide 13</vt:lpstr>
      <vt:lpstr>Slide 14</vt:lpstr>
      <vt:lpstr>Daily diet</vt:lpstr>
      <vt:lpstr>Activity</vt:lpstr>
      <vt:lpstr>Weight = Savings</vt:lpstr>
      <vt:lpstr>Reduce your Earning</vt:lpstr>
      <vt:lpstr>Preferred diet</vt:lpstr>
      <vt:lpstr>Mr Patel’s New Diet</vt:lpstr>
      <vt:lpstr>What About Expense ?</vt:lpstr>
      <vt:lpstr>Glucose Monitoring</vt:lpstr>
      <vt:lpstr>Glucometer</vt:lpstr>
      <vt:lpstr>Mr Patel – After 3 months</vt:lpstr>
      <vt:lpstr>Slide 25</vt:lpstr>
      <vt:lpstr>Slide 26</vt:lpstr>
      <vt:lpstr>Monitoring for Complications of DM</vt:lpstr>
      <vt:lpstr>Conclusion</vt:lpstr>
      <vt:lpstr>Thanks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Manage DM ?</dc:title>
  <dc:creator>Acer</dc:creator>
  <cp:lastModifiedBy>Acer</cp:lastModifiedBy>
  <cp:revision>56</cp:revision>
  <dcterms:created xsi:type="dcterms:W3CDTF">2006-08-16T00:00:00Z</dcterms:created>
  <dcterms:modified xsi:type="dcterms:W3CDTF">2018-02-22T18:16:01Z</dcterms:modified>
</cp:coreProperties>
</file>