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58" r:id="rId4"/>
    <p:sldId id="259" r:id="rId5"/>
    <p:sldId id="260" r:id="rId6"/>
    <p:sldId id="264" r:id="rId7"/>
    <p:sldId id="265" r:id="rId8"/>
    <p:sldId id="267" r:id="rId9"/>
    <p:sldId id="271" r:id="rId10"/>
    <p:sldId id="279" r:id="rId11"/>
    <p:sldId id="274" r:id="rId12"/>
    <p:sldId id="272" r:id="rId13"/>
    <p:sldId id="273" r:id="rId14"/>
    <p:sldId id="270" r:id="rId15"/>
    <p:sldId id="269" r:id="rId16"/>
    <p:sldId id="275" r:id="rId17"/>
    <p:sldId id="285" r:id="rId18"/>
    <p:sldId id="284" r:id="rId19"/>
    <p:sldId id="278" r:id="rId20"/>
    <p:sldId id="277" r:id="rId21"/>
    <p:sldId id="280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9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 snapToGrid="0">
      <p:cViewPr varScale="1">
        <p:scale>
          <a:sx n="47" d="100"/>
          <a:sy n="47" d="100"/>
        </p:scale>
        <p:origin x="-72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0E1B6-DE56-414B-9AF3-EFA33201FEF1}" type="datetimeFigureOut">
              <a:rPr lang="en-IN" smtClean="0"/>
              <a:pPr/>
              <a:t>20-07-2019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38346-7BF2-4045-9F9C-960387A503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3787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Bree Rg" panose="02000806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Bree Lt" panose="0200050304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E460-E9E0-47CE-9D0D-0909420ADA05}" type="datetimeFigureOut">
              <a:rPr lang="en-IN" smtClean="0"/>
              <a:pPr/>
              <a:t>20-07-2019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4D35-CEAD-42D3-9606-5364A013F40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1749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ree Rg" panose="02000806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Bree Lt" panose="02000503040000020004" pitchFamily="2" charset="0"/>
              </a:defRPr>
            </a:lvl1pPr>
            <a:lvl2pPr>
              <a:defRPr>
                <a:latin typeface="Bree Lt" panose="02000503040000020004" pitchFamily="2" charset="0"/>
              </a:defRPr>
            </a:lvl2pPr>
            <a:lvl3pPr>
              <a:defRPr>
                <a:latin typeface="Bree Lt" panose="02000503040000020004" pitchFamily="2" charset="0"/>
              </a:defRPr>
            </a:lvl3pPr>
            <a:lvl4pPr>
              <a:defRPr>
                <a:latin typeface="Bree Lt" panose="02000503040000020004" pitchFamily="2" charset="0"/>
              </a:defRPr>
            </a:lvl4pPr>
            <a:lvl5pPr>
              <a:defRPr>
                <a:latin typeface="Bree Lt" panose="02000503040000020004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E460-E9E0-47CE-9D0D-0909420ADA05}" type="datetimeFigureOut">
              <a:rPr lang="en-IN" smtClean="0"/>
              <a:pPr/>
              <a:t>20-07-2019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4D35-CEAD-42D3-9606-5364A013F40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717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Bree Rg" panose="02000806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Bree Lt" panose="02000503040000020004" pitchFamily="2" charset="0"/>
              </a:defRPr>
            </a:lvl1pPr>
            <a:lvl2pPr>
              <a:defRPr>
                <a:latin typeface="Bree Lt" panose="02000503040000020004" pitchFamily="2" charset="0"/>
              </a:defRPr>
            </a:lvl2pPr>
            <a:lvl3pPr>
              <a:defRPr>
                <a:latin typeface="Bree Lt" panose="02000503040000020004" pitchFamily="2" charset="0"/>
              </a:defRPr>
            </a:lvl3pPr>
            <a:lvl4pPr>
              <a:defRPr>
                <a:latin typeface="Bree Lt" panose="02000503040000020004" pitchFamily="2" charset="0"/>
              </a:defRPr>
            </a:lvl4pPr>
            <a:lvl5pPr>
              <a:defRPr>
                <a:latin typeface="Bree Lt" panose="02000503040000020004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E460-E9E0-47CE-9D0D-0909420ADA05}" type="datetimeFigureOut">
              <a:rPr lang="en-IN" smtClean="0"/>
              <a:pPr/>
              <a:t>20-07-2019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4D35-CEAD-42D3-9606-5364A013F40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5433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ree Rg" panose="02000806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ree Lt" panose="02000503040000020004" pitchFamily="2" charset="0"/>
              </a:defRPr>
            </a:lvl1pPr>
            <a:lvl2pPr>
              <a:defRPr>
                <a:latin typeface="Bree Lt" panose="02000503040000020004" pitchFamily="2" charset="0"/>
              </a:defRPr>
            </a:lvl2pPr>
            <a:lvl3pPr>
              <a:defRPr>
                <a:latin typeface="Bree Lt" panose="02000503040000020004" pitchFamily="2" charset="0"/>
              </a:defRPr>
            </a:lvl3pPr>
            <a:lvl4pPr>
              <a:defRPr>
                <a:latin typeface="Bree Lt" panose="02000503040000020004" pitchFamily="2" charset="0"/>
              </a:defRPr>
            </a:lvl4pPr>
            <a:lvl5pPr>
              <a:defRPr>
                <a:latin typeface="Bree Lt" panose="02000503040000020004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E460-E9E0-47CE-9D0D-0909420ADA05}" type="datetimeFigureOut">
              <a:rPr lang="en-IN" smtClean="0"/>
              <a:pPr/>
              <a:t>20-07-2019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4D35-CEAD-42D3-9606-5364A013F40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7404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Bree Rg" panose="02000806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Bree Lt" panose="0200050304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E460-E9E0-47CE-9D0D-0909420ADA05}" type="datetimeFigureOut">
              <a:rPr lang="en-IN" smtClean="0"/>
              <a:pPr/>
              <a:t>20-07-2019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4D35-CEAD-42D3-9606-5364A013F40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8021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ree Rg" panose="02000806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Bree Lt" panose="02000503040000020004" pitchFamily="2" charset="0"/>
              </a:defRPr>
            </a:lvl1pPr>
            <a:lvl2pPr>
              <a:defRPr>
                <a:latin typeface="Bree Lt" panose="02000503040000020004" pitchFamily="2" charset="0"/>
              </a:defRPr>
            </a:lvl2pPr>
            <a:lvl3pPr>
              <a:defRPr>
                <a:latin typeface="Bree Lt" panose="02000503040000020004" pitchFamily="2" charset="0"/>
              </a:defRPr>
            </a:lvl3pPr>
            <a:lvl4pPr>
              <a:defRPr>
                <a:latin typeface="Bree Lt" panose="02000503040000020004" pitchFamily="2" charset="0"/>
              </a:defRPr>
            </a:lvl4pPr>
            <a:lvl5pPr>
              <a:defRPr>
                <a:latin typeface="Bree Lt" panose="02000503040000020004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Bree Lt" panose="02000503040000020004" pitchFamily="2" charset="0"/>
              </a:defRPr>
            </a:lvl1pPr>
            <a:lvl2pPr>
              <a:defRPr>
                <a:latin typeface="Bree Lt" panose="02000503040000020004" pitchFamily="2" charset="0"/>
              </a:defRPr>
            </a:lvl2pPr>
            <a:lvl3pPr>
              <a:defRPr>
                <a:latin typeface="Bree Lt" panose="02000503040000020004" pitchFamily="2" charset="0"/>
              </a:defRPr>
            </a:lvl3pPr>
            <a:lvl4pPr>
              <a:defRPr>
                <a:latin typeface="Bree Lt" panose="02000503040000020004" pitchFamily="2" charset="0"/>
              </a:defRPr>
            </a:lvl4pPr>
            <a:lvl5pPr>
              <a:defRPr>
                <a:latin typeface="Bree Lt" panose="02000503040000020004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E460-E9E0-47CE-9D0D-0909420ADA05}" type="datetimeFigureOut">
              <a:rPr lang="en-IN" smtClean="0"/>
              <a:pPr/>
              <a:t>20-07-2019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4D35-CEAD-42D3-9606-5364A013F40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7843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Bree Rg" panose="02000806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Bree Lt" panose="020005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Bree Lt" panose="02000503040000020004" pitchFamily="2" charset="0"/>
              </a:defRPr>
            </a:lvl1pPr>
            <a:lvl2pPr>
              <a:defRPr>
                <a:latin typeface="Bree Lt" panose="02000503040000020004" pitchFamily="2" charset="0"/>
              </a:defRPr>
            </a:lvl2pPr>
            <a:lvl3pPr>
              <a:defRPr>
                <a:latin typeface="Bree Lt" panose="02000503040000020004" pitchFamily="2" charset="0"/>
              </a:defRPr>
            </a:lvl3pPr>
            <a:lvl4pPr>
              <a:defRPr>
                <a:latin typeface="Bree Lt" panose="02000503040000020004" pitchFamily="2" charset="0"/>
              </a:defRPr>
            </a:lvl4pPr>
            <a:lvl5pPr>
              <a:defRPr>
                <a:latin typeface="Bree Lt" panose="02000503040000020004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Bree Lt" panose="0200050304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Bree Lt" panose="02000503040000020004" pitchFamily="2" charset="0"/>
              </a:defRPr>
            </a:lvl1pPr>
            <a:lvl2pPr>
              <a:defRPr>
                <a:latin typeface="Bree Lt" panose="02000503040000020004" pitchFamily="2" charset="0"/>
              </a:defRPr>
            </a:lvl2pPr>
            <a:lvl3pPr>
              <a:defRPr>
                <a:latin typeface="Bree Lt" panose="02000503040000020004" pitchFamily="2" charset="0"/>
              </a:defRPr>
            </a:lvl3pPr>
            <a:lvl4pPr>
              <a:defRPr>
                <a:latin typeface="Bree Lt" panose="02000503040000020004" pitchFamily="2" charset="0"/>
              </a:defRPr>
            </a:lvl4pPr>
            <a:lvl5pPr>
              <a:defRPr>
                <a:latin typeface="Bree Lt" panose="02000503040000020004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E460-E9E0-47CE-9D0D-0909420ADA05}" type="datetimeFigureOut">
              <a:rPr lang="en-IN" smtClean="0"/>
              <a:pPr/>
              <a:t>20-07-2019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4D35-CEAD-42D3-9606-5364A013F40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2995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ree Rg" panose="02000806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E460-E9E0-47CE-9D0D-0909420ADA05}" type="datetimeFigureOut">
              <a:rPr lang="en-IN" smtClean="0"/>
              <a:pPr/>
              <a:t>20-07-2019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4D35-CEAD-42D3-9606-5364A013F40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2368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E460-E9E0-47CE-9D0D-0909420ADA05}" type="datetimeFigureOut">
              <a:rPr lang="en-IN" smtClean="0"/>
              <a:pPr/>
              <a:t>20-07-2019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4D35-CEAD-42D3-9606-5364A013F40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434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Bree Rg" panose="02000806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Bree Lt" panose="02000503040000020004" pitchFamily="2" charset="0"/>
              </a:defRPr>
            </a:lvl1pPr>
            <a:lvl2pPr>
              <a:defRPr sz="2800">
                <a:latin typeface="Bree Lt" panose="02000503040000020004" pitchFamily="2" charset="0"/>
              </a:defRPr>
            </a:lvl2pPr>
            <a:lvl3pPr>
              <a:defRPr sz="2400">
                <a:latin typeface="Bree Lt" panose="02000503040000020004" pitchFamily="2" charset="0"/>
              </a:defRPr>
            </a:lvl3pPr>
            <a:lvl4pPr>
              <a:defRPr sz="2000">
                <a:latin typeface="Bree Lt" panose="02000503040000020004" pitchFamily="2" charset="0"/>
              </a:defRPr>
            </a:lvl4pPr>
            <a:lvl5pPr>
              <a:defRPr sz="2000">
                <a:latin typeface="Bree Lt" panose="0200050304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Bree Lt" panose="02000503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E460-E9E0-47CE-9D0D-0909420ADA05}" type="datetimeFigureOut">
              <a:rPr lang="en-IN" smtClean="0"/>
              <a:pPr/>
              <a:t>20-07-2019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4D35-CEAD-42D3-9606-5364A013F40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6115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Bree Rg" panose="02000806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Bree Lt" panose="02000503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E460-E9E0-47CE-9D0D-0909420ADA05}" type="datetimeFigureOut">
              <a:rPr lang="en-IN" smtClean="0"/>
              <a:pPr/>
              <a:t>20-07-2019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4D35-CEAD-42D3-9606-5364A013F40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491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1E460-E9E0-47CE-9D0D-0909420ADA05}" type="datetimeFigureOut">
              <a:rPr lang="en-IN" smtClean="0"/>
              <a:pPr/>
              <a:t>20-07-2019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E4D35-CEAD-42D3-9606-5364A013F4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9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27" y="5971256"/>
            <a:ext cx="763073" cy="69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225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2.gif"/><Relationship Id="rId3" Type="http://schemas.openxmlformats.org/officeDocument/2006/relationships/image" Target="../media/image8.jpeg"/><Relationship Id="rId7" Type="http://schemas.openxmlformats.org/officeDocument/2006/relationships/hyperlink" Target="https://www.google.com/url?sa=i&amp;rct=j&amp;q=&amp;esrc=s&amp;source=images&amp;cd=&amp;cad=rja&amp;uact=8&amp;ved=&amp;url=https://www.youtube.com/watch?v=UDLg5FYo9F4&amp;psig=AOvVaw2BZnsvd-6u0SWTpg7JwGSC&amp;ust=1552891389791737" TargetMode="External"/><Relationship Id="rId12" Type="http://schemas.openxmlformats.org/officeDocument/2006/relationships/hyperlink" Target="https://www.google.com/url?sa=i&amp;rct=j&amp;q=&amp;esrc=s&amp;source=images&amp;cd=&amp;cad=rja&amp;uact=8&amp;ved=2ahUKEwj_vYKzyojhAhUFbn0KHWAMC98QjRx6BAgBEAU&amp;url=https://recipes.timesofindia.com/recipes/cheese-pizza/rs53110049.cms&amp;psig=AOvVaw2uuYST_vxZQ7_z6aeDDHF_&amp;ust=1552891630774576" TargetMode="External"/><Relationship Id="rId2" Type="http://schemas.openxmlformats.org/officeDocument/2006/relationships/hyperlink" Target="http://www.google.com/url?sa=i&amp;rct=j&amp;q=&amp;esrc=s&amp;source=images&amp;cd=&amp;cad=rja&amp;uact=8&amp;ved=2ahUKEwiL4_uhyIjhAhVLXCsKHTHjCqwQjRx6BAgBEAU&amp;url=/url?sa=i&amp;rct=j&amp;q=&amp;esrc=s&amp;source=images&amp;cd=&amp;ved=&amp;url=https://www.taste.com.au/recipes/hokey-pokey-biscuits/44b18013-aab0-472f-99e4-21d28f350461&amp;psig=AOvVaw1a2Zr-ahwNmqf8V7J_G5fP&amp;ust=1552891029041546&amp;psig=AOvVaw1a2Zr-ahwNmqf8V7J_G5fP&amp;ust=15528910290415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2ahUKEwjJ2cqhyYjhAhWMWysKHdksBy8QjRx6BAgBEAU&amp;url=/url?sa=i&amp;rct=j&amp;q=&amp;esrc=s&amp;source=images&amp;cd=&amp;ved=&amp;url=https://www.merisaheli.com/recipe-post/popular-mumbai-street-food-vada-pav/&amp;psig=AOvVaw0izyiY14eopTCqZkRGrFvk&amp;ust=1552891350949528&amp;psig=AOvVaw0izyiY14eopTCqZkRGrFvk&amp;ust=1552891350949528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9.jpeg"/><Relationship Id="rId10" Type="http://schemas.openxmlformats.org/officeDocument/2006/relationships/hyperlink" Target="http://www.google.com/url?sa=i&amp;rct=j&amp;q=&amp;esrc=s&amp;source=images&amp;cd=&amp;cad=rja&amp;uact=8&amp;ved=2ahUKEwji9ZfqyYjhAhXKfn0KHRhlAxoQjRx6BAgBEAU&amp;url=/url?sa=i&amp;rct=j&amp;q=&amp;esrc=s&amp;source=images&amp;cd=&amp;ved=&amp;url=https://www.myhealthsuraksha.com/pav-bhaji-recipe-in-hindi/&amp;psig=AOvVaw0l2hMXdp_1Pz8da2trUWps&amp;ust=1552891437639761&amp;psig=AOvVaw0l2hMXdp_1Pz8da2trUWps&amp;ust=1552891437639761" TargetMode="External"/><Relationship Id="rId4" Type="http://schemas.openxmlformats.org/officeDocument/2006/relationships/hyperlink" Target="https://www.google.com/url?sa=i&amp;rct=j&amp;q=&amp;esrc=s&amp;source=images&amp;cd=&amp;cad=rja&amp;uact=8&amp;ved=2ahUKEwjt5ueDyYjhAhUGAXIKHQzDDwIQjRx6BAgBEAU&amp;url=https://www.campbells.com/kitchen/recipes/awesome-grilled-cheese-sandwiches/&amp;psig=AOvVaw3Y9tWd3SCZzdVSgxdImt16&amp;ust=1552891271265807" TargetMode="External"/><Relationship Id="rId9" Type="http://schemas.openxmlformats.org/officeDocument/2006/relationships/hyperlink" Target="http://www.google.com/url?sa=i&amp;rct=j&amp;q=&amp;esrc=s&amp;source=images&amp;cd=&amp;cad=rja&amp;uact=8&amp;ved=2ahUKEwjh-b_SyYjhAhURfH0KHXz1A4UQjRx6BAgBEAU&amp;url=/url?sa=i&amp;rct=j&amp;q=&amp;esrc=s&amp;source=images&amp;cd=&amp;ved=&amp;url=https://zaykarecipes.com/pav-bhaji-banane-ki-vidhi.html&amp;psig=AOvVaw0l2hMXdp_1Pz8da2trUWps&amp;ust=1552891437639761&amp;psig=AOvVaw0l2hMXdp_1Pz8da2trUWps&amp;ust=155289143763976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oogle.com/url?sa=i&amp;rct=j&amp;q=&amp;esrc=s&amp;source=images&amp;cd=&amp;cad=rja&amp;uact=8&amp;ved=2ahUKEwjh-b_SyYjhAhURfH0KHXz1A4UQjRx6BAgBEAU&amp;url=/url?sa=i&amp;rct=j&amp;q=&amp;esrc=s&amp;source=images&amp;cd=&amp;ved=&amp;url=https://zaykarecipes.com/pav-bhaji-banane-ki-vidhi.html&amp;psig=AOvVaw0l2hMXdp_1Pz8da2trUWps&amp;ust=1552891437639761&amp;psig=AOvVaw0l2hMXdp_1Pz8da2trUWps&amp;ust=1552891437639761" TargetMode="External"/><Relationship Id="rId7" Type="http://schemas.openxmlformats.org/officeDocument/2006/relationships/hyperlink" Target="https://www.google.com/url?sa=i&amp;rct=j&amp;q=&amp;esrc=s&amp;source=images&amp;cd=&amp;cad=rja&amp;uact=8&amp;ved=2ahUKEwiQ983yy4jhAhXKdn0KHQjuA7sQjRx6BAgBEAU&amp;url=https://www.thehealthsite.com/fitness/how-to-store-your-diwali-sweets-the-right-way-d1017/&amp;psig=AOvVaw0S1XFzErg1NzrBWjZa6Wte&amp;ust=1552892030526070" TargetMode="External"/><Relationship Id="rId2" Type="http://schemas.openxmlformats.org/officeDocument/2006/relationships/hyperlink" Target="http://www.google.com/url?sa=i&amp;rct=j&amp;q=&amp;esrc=s&amp;source=images&amp;cd=&amp;cad=rja&amp;uact=8&amp;ved=2ahUKEwjJ2cqhyYjhAhWMWysKHdksBy8QjRx6BAgBEAU&amp;url=/url?sa=i&amp;rct=j&amp;q=&amp;esrc=s&amp;source=images&amp;cd=&amp;ved=&amp;url=https://www.merisaheli.com/recipe-post/popular-mumbai-street-food-vada-pav/&amp;psig=AOvVaw0izyiY14eopTCqZkRGrFvk&amp;ust=1552891350949528&amp;psig=AOvVaw0izyiY14eopTCqZkRGrFvk&amp;ust=15528913509495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2ahUKEwjf6P3oy4jhAhVDbysKHRKrDWsQjRx6BAgBEAU&amp;url=/url?sa=i&amp;rct=j&amp;q=&amp;esrc=s&amp;source=images&amp;cd=&amp;ved=&amp;url=https://food.ndtv.com/food-drinks/diwali-2017-5-diwali-sweets-that-may-be-adulterated-1762668&amp;psig=AOvVaw0S1XFzErg1NzrBWjZa6Wte&amp;ust=1552892030526070&amp;psig=AOvVaw0S1XFzErg1NzrBWjZa6Wte&amp;ust=1552892030526070" TargetMode="External"/><Relationship Id="rId5" Type="http://schemas.openxmlformats.org/officeDocument/2006/relationships/image" Target="../media/image13.jpeg"/><Relationship Id="rId10" Type="http://schemas.openxmlformats.org/officeDocument/2006/relationships/image" Target="../media/image15.jpeg"/><Relationship Id="rId4" Type="http://schemas.openxmlformats.org/officeDocument/2006/relationships/hyperlink" Target="https://www.google.com/url?sa=i&amp;rct=j&amp;q=&amp;esrc=s&amp;source=images&amp;cd=&amp;cad=rja&amp;uact=8&amp;ved=2ahUKEwim8oary4jhAhUDXisKHbgFCb4QjRx6BAgBEAU&amp;url=https://www.thetimes.co.uk/article/health-adverts-can-t-compete-with-junk-food-ggnj0hts5&amp;psig=AOvVaw3GoCJ_H0T87uXti_TyEl4b&amp;ust=1552891906345692" TargetMode="External"/><Relationship Id="rId9" Type="http://schemas.openxmlformats.org/officeDocument/2006/relationships/hyperlink" Target="https://www.google.com/url?sa=i&amp;rct=j&amp;q=&amp;esrc=s&amp;source=images&amp;cd=&amp;cad=rja&amp;uact=8&amp;ved=2ahUKEwju_Z2UzIjhAhVHcCsKHVzFCosQjRx6BAgBEAU&amp;url=https://www.medicalnewstoday.com/articles/278521.php&amp;psig=AOvVaw3uk_QPUkHP5G319XHRMORL&amp;ust=1552892105236543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icutjZwYjhAhUHPI8KHRuvDlcQjRx6BAgBEAU&amp;url=https://www.delish.com/cooking/a20089653/how-to-cook-rice/&amp;psig=AOvVaw2ckp6oGBL6agJOR4w9blDX&amp;ust=1552889324143639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s://www.google.com/url?sa=i&amp;rct=j&amp;q=&amp;esrc=s&amp;source=images&amp;cd=&amp;cad=rja&amp;uact=8&amp;ved=2ahUKEwji7_HYv4jhAhXciHAKHfUoADcQjRx6BAgBEAU&amp;url=https://dir.indiamart.com/impcat/bhakri.html?biz=30&amp;psig=AOvVaw3UyKhRe8KoMo9yOLwxnKxP&amp;ust=155288778838316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2ahUKEwiuyrTDwIjhAhUDtY8KHZeOB6MQjRx6BAgBEAU&amp;url=http://foodviva.com/gujarati-recipes/thepla-recipe/&amp;psig=AOvVaw1tr-1wotiNYi7L_6ZKqQga&amp;ust=1552889007716046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hyperlink" Target="https://www.google.com/url?sa=i&amp;rct=j&amp;q=&amp;esrc=s&amp;source=images&amp;cd=&amp;cad=rja&amp;uact=8&amp;ved=2ahUKEwiA7qTnyojhAhUWVH0KHfE0DcAQjRx6BAgBEAU&amp;url=https://www.steamingpot.com/how-to-make-chapati/&amp;psig=AOvVaw1OMQJJUW_8h08XgQd2Fw2g&amp;ust=1552891763844723" TargetMode="External"/><Relationship Id="rId4" Type="http://schemas.openxmlformats.org/officeDocument/2006/relationships/hyperlink" Target="https://www.archanaskitchen.com/plain-paratha-tawa-paratha-recipe" TargetMode="External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-total.com/diabetes-articles/fruits-every-diabetic-patient/" TargetMode="External"/><Relationship Id="rId13" Type="http://schemas.openxmlformats.org/officeDocument/2006/relationships/image" Target="../media/image25.jpeg"/><Relationship Id="rId3" Type="http://schemas.openxmlformats.org/officeDocument/2006/relationships/hyperlink" Target="https://www.google.com/url?sa=i&amp;rct=j&amp;q=&amp;esrc=s&amp;source=images&amp;cd=&amp;cad=rja&amp;uact=8&amp;ved=2ahUKEwjilfjvwojhAhVJuI8KHYL5AI8QjRx6BAgBEAU&amp;url=https://www.youtube.com/watch?v=Q9qR4i8-hrI&amp;psig=AOvVaw2HvTnF3eFN7ttDIv6WehNc&amp;ust=1552889628493978" TargetMode="External"/><Relationship Id="rId7" Type="http://schemas.openxmlformats.org/officeDocument/2006/relationships/image" Target="../media/image22.jpeg"/><Relationship Id="rId12" Type="http://schemas.openxmlformats.org/officeDocument/2006/relationships/hyperlink" Target="https://www.google.com/url?sa=i&amp;rct=j&amp;q=&amp;esrc=s&amp;source=images&amp;cd=&amp;cad=rja&amp;uact=8&amp;ved=2ahUKEwjikLLIxYjhAhWLqY8KHVSdChYQjRx6BAgBEAU&amp;url=https://www.yummytummyaarthi.com/2017/11/vegetable-soup-recipe-easy-veg-soup-recipe.html&amp;psig=AOvVaw0trtvhLLez-6np-4OfAJJE&amp;ust=1552890337505004" TargetMode="External"/><Relationship Id="rId2" Type="http://schemas.openxmlformats.org/officeDocument/2006/relationships/hyperlink" Target="http://www.google.com/url?sa=i&amp;rct=j&amp;q=&amp;esrc=s&amp;source=images&amp;cd=&amp;cad=rja&amp;uact=8&amp;ved=2ahUKEwiNo4_DwojhAhXGtI8KHewMBNwQjRx6BAgBEAU&amp;url=/url?sa=i&amp;rct=j&amp;q=&amp;esrc=s&amp;source=images&amp;cd=&amp;ved=&amp;url=https://vegecravings.com/kachumber-salad-recipe/&amp;psig=AOvVaw1TVpX2m4xoSBmUuezdQoPO&amp;ust=1552889511521885&amp;psig=AOvVaw1TVpX2m4xoSBmUuezdQoPO&amp;ust=15528895115218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iN8PGfxIjhAhXSknAKHYARAb0QjRx6BAgBEAU&amp;url=https://www.standardmedia.co.ke/evewoman/article/2000136006/benefits-of-eating-green-leafy-vegetables-daily&amp;psig=AOvVaw2BnpnI5nSK7TkwhNhWvUcn&amp;ust=1552889696355826" TargetMode="External"/><Relationship Id="rId11" Type="http://schemas.openxmlformats.org/officeDocument/2006/relationships/image" Target="../media/image24.jpeg"/><Relationship Id="rId5" Type="http://schemas.openxmlformats.org/officeDocument/2006/relationships/hyperlink" Target="http://www.google.com/url?sa=i&amp;rct=j&amp;q=&amp;esrc=s&amp;source=images&amp;cd=&amp;cad=rja&amp;uact=8&amp;ved=2ahUKEwiTj6y9w4jhAhUIknAKHaSfDL4QjRx6BAgBEAU&amp;url=http://www.google.com/url?sa=i&amp;rct=j&amp;q=&amp;esrc=s&amp;source=images&amp;cd=&amp;ved=&amp;url=http://www.hamptonroadsgazeti.org/?p=1755&amp;psig=AOvVaw2BnpnI5nSK7TkwhNhWvUcn&amp;ust=1552889696355826&amp;psig=AOvVaw2BnpnI5nSK7TkwhNhWvUcn&amp;ust=1552889696355826" TargetMode="External"/><Relationship Id="rId10" Type="http://schemas.openxmlformats.org/officeDocument/2006/relationships/hyperlink" Target="https://www.google.com/url?sa=i&amp;rct=j&amp;q=&amp;esrc=s&amp;source=images&amp;cd=&amp;cad=rja&amp;uact=8&amp;ved=2ahUKEwj32qSPxYjhAhUCaI8KHdxsD_AQjRx6BAgBEAU&amp;url=https://www.vegrecipesofindia.com/making-moong-mungsprouts-at-home/&amp;psig=AOvVaw3fwzDL4qyeuJAJvLz0VHnD&amp;ust=1552890241618149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ypYv9zIjhAhWSaCsKHdMMB4oQjRx6BAgBEAU&amp;url=/url?sa=i&amp;rct=j&amp;q=&amp;esrc=s&amp;source=images&amp;cd=&amp;ved=&amp;url=https://www.uwhealth.org/news/exercise-blood-pressure-diabetes-blood-sugar/48638&amp;psig=AOvVaw1rYhv-2pHzo-J_Lt1ARvIp&amp;ust=1552892333130584&amp;psig=AOvVaw1rYhv-2pHzo-J_Lt1ARvIp&amp;ust=1552892333130584" TargetMode="External"/><Relationship Id="rId2" Type="http://schemas.openxmlformats.org/officeDocument/2006/relationships/hyperlink" Target="https://www.google.com/url?sa=i&amp;rct=j&amp;q=&amp;esrc=s&amp;source=images&amp;cd=&amp;ved=&amp;url=https://www.consumerreports.org/exercise-fitness/major-health-benefits-of-even-modest-exercise/&amp;psig=AOvVaw0MGUlAXxK2_e5rZSFanY9l&amp;ust=155289227117657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2ahUKEwjLnqaQuYjhAhXYEHIKHXVKCTMQjRx6BAgBEAU&amp;url=https://www.youtube.com/watch?v=Q0aqMgXHteY&amp;psig=AOvVaw13XQuj9sKJKbeNJ5A1wlVF&amp;ust=155288698154647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rct=j&amp;q=&amp;esrc=s&amp;source=images&amp;cd=&amp;ved=&amp;url=https://www.consumerreports.org/exercise-fitness/major-health-benefits-of-even-modest-exercise/&amp;psig=AOvVaw0MGUlAXxK2_e5rZSFanY9l&amp;ust=155289227117657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ImaKAzojhAhWOeysKHf7DAVgQjRx6BAgBEAU&amp;url=http://www.google.com/url?sa=i&amp;rct=j&amp;q=&amp;esrc=s&amp;source=images&amp;cd=&amp;ved=2ahUKEwjg1_XrzYjhAhWXWysKHc-xDxoQjRx6BAgBEAU&amp;url=/url?sa=i&amp;rct=j&amp;q=&amp;esrc=s&amp;source=images&amp;cd=&amp;cad=rja&amp;uact=8&amp;ved=2ahUKEwjg1_XrzYjhAhWXWysKHc-xDxoQjRx6BAgBEAU&amp;url=https://twitter.com/drpaulkasenene/status/876870947529256961&amp;psig=AOvVaw2WC6EXuhQQagf67nNmTG8M&amp;ust=1552892536125297&amp;psig=AOvVaw2WC6EXuhQQagf67nNmTG8M&amp;ust=1552892536125297&amp;psig=AOvVaw2WC6EXuhQQagf67nNmTG8M&amp;ust=1552892536125297" TargetMode="External"/><Relationship Id="rId2" Type="http://schemas.openxmlformats.org/officeDocument/2006/relationships/hyperlink" Target="https://www.google.com/url?sa=i&amp;rct=j&amp;q=&amp;esrc=s&amp;source=images&amp;cd=&amp;ved=&amp;url=https://www.consumerreports.org/exercise-fitness/major-health-benefits-of-even-modest-exercise/&amp;psig=AOvVaw0MGUlAXxK2_e5rZSFanY9l&amp;ust=155289227117657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2ahUKEwiV69zbuIjhAhXPdn0KHaOSB-8QjRx6BAgBEAU&amp;url=https://www.123rf.com/photo_80715588_stock-vector-symptoms-of-diabetes-infographic-diagram-with-conceptual-drawing-for-each-including-always-tired-hun.html&amp;psig=AOvVaw2mowtBqFUhpGXsgOUa5y3D&amp;ust=155288689265423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2ahUKEwiBtq_uuYjhAhWDWX0KHe6NAJwQjRx6BAgBEAU&amp;url=https://stylesatlife.com/articles/types-of-diabetes/&amp;psig=AOvVaw3nDtqjdiC8xb3rnm1N7Cin&amp;ust=155288713297884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2ahUKEwiH1dHHz4jhAhVTWX0KHeGVA-oQjRx6BAgBEAU&amp;url=https://idf.org/52-about-diabetes.html?tmpl=response&amp;tmpl=response&amp;psig=AOvVaw2hq4UedGyBVl_G6Wyvb-G4&amp;ust=155289304530145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source=images&amp;cd=&amp;cad=rja&amp;uact=8&amp;ved=2ahUKEwiGio7Fu4jhAhWFfisKHY7vAqgQjRx6BAgBEAU&amp;url=/url?sa=i&amp;rct=j&amp;q=&amp;esrc=s&amp;source=images&amp;cd=&amp;ved=&amp;url=https://www.maxcurehospitals.com/surprising-ways-how-obesity-affects-your-health/&amp;psig=AOvVaw1Syi8GZ0sy_0FlbbZ_v5Qu&amp;ust=1552887659933437&amp;psig=AOvVaw1Syi8GZ0sy_0FlbbZ_v5Qu&amp;ust=155288765993343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Diabetes &amp; Your Health</a:t>
            </a:r>
            <a:endParaRPr lang="en-IN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4876800"/>
            <a:ext cx="54430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Dr </a:t>
            </a:r>
            <a:r>
              <a:rPr lang="en-US" sz="3200" dirty="0" err="1" smtClean="0"/>
              <a:t>Hiren</a:t>
            </a:r>
            <a:r>
              <a:rPr lang="en-US" sz="3200" dirty="0" smtClean="0"/>
              <a:t> </a:t>
            </a:r>
            <a:r>
              <a:rPr lang="en-US" sz="3200" dirty="0" err="1" smtClean="0"/>
              <a:t>Patt</a:t>
            </a:r>
            <a:endParaRPr lang="en-US" sz="3200" dirty="0" smtClean="0"/>
          </a:p>
          <a:p>
            <a:r>
              <a:rPr lang="en-US" sz="3200" dirty="0" smtClean="0"/>
              <a:t>Endocrinologist &amp; </a:t>
            </a:r>
            <a:r>
              <a:rPr lang="en-US" sz="3200" dirty="0" err="1" smtClean="0"/>
              <a:t>Diabetologist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Ideal Weight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320800" y="1676400"/>
          <a:ext cx="928624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120"/>
                <a:gridCol w="4643120"/>
              </a:tblGrid>
              <a:tr h="83515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Height </a:t>
                      </a:r>
                      <a:endParaRPr lang="en-I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Ideal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Weight</a:t>
                      </a:r>
                      <a:endParaRPr lang="en-I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15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5’1”</a:t>
                      </a:r>
                      <a:endParaRPr lang="en-I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I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15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5’3”</a:t>
                      </a:r>
                      <a:endParaRPr lang="en-I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I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15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5’5”</a:t>
                      </a:r>
                      <a:endParaRPr lang="en-I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I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15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5’7”</a:t>
                      </a:r>
                      <a:endParaRPr lang="en-I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I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Weight = Savings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Savings = Earning – expense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you want to lose weight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Reduce your earning (diet)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 your expense (exercise)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Unhealthy Food Items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Image result for biscui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735" y="1267142"/>
            <a:ext cx="3542665" cy="2364248"/>
          </a:xfrm>
          <a:prstGeom prst="rect">
            <a:avLst/>
          </a:prstGeom>
          <a:noFill/>
        </p:spPr>
      </p:pic>
      <p:pic>
        <p:nvPicPr>
          <p:cNvPr id="34824" name="Picture 8" descr="Image result for cheese sandwich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3343" b="9712"/>
          <a:stretch>
            <a:fillRect/>
          </a:stretch>
        </p:blipFill>
        <p:spPr bwMode="auto">
          <a:xfrm>
            <a:off x="4138295" y="1323657"/>
            <a:ext cx="3827145" cy="2455863"/>
          </a:xfrm>
          <a:prstGeom prst="rect">
            <a:avLst/>
          </a:prstGeom>
          <a:noFill/>
        </p:spPr>
      </p:pic>
      <p:sp>
        <p:nvSpPr>
          <p:cNvPr id="34826" name="AutoShape 10" descr="Image result for vada pav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8750" y="-1219200"/>
            <a:ext cx="4552950" cy="2552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4828" name="Picture 12" descr="Image result for vada pav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r="8801"/>
          <a:stretch>
            <a:fillRect/>
          </a:stretch>
        </p:blipFill>
        <p:spPr bwMode="auto">
          <a:xfrm>
            <a:off x="846455" y="3852862"/>
            <a:ext cx="4152265" cy="2562226"/>
          </a:xfrm>
          <a:prstGeom prst="rect">
            <a:avLst/>
          </a:prstGeom>
          <a:noFill/>
        </p:spPr>
      </p:pic>
      <p:sp>
        <p:nvSpPr>
          <p:cNvPr id="34830" name="AutoShape 14" descr="Image result for pav bhaji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58750" y="-1355725"/>
            <a:ext cx="4552950" cy="2828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4832" name="Picture 16" descr="Image result for pav bhaji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335" y="1196022"/>
            <a:ext cx="3786107" cy="4229418"/>
          </a:xfrm>
          <a:prstGeom prst="rect">
            <a:avLst/>
          </a:prstGeom>
          <a:noFill/>
        </p:spPr>
      </p:pic>
      <p:pic>
        <p:nvPicPr>
          <p:cNvPr id="34834" name="Picture 18" descr="Image result for cheese pizz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74615" y="3579494"/>
            <a:ext cx="2912745" cy="2912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Unhealthy Food Items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6" name="AutoShape 10" descr="Image result for vada pav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8750" y="-1219200"/>
            <a:ext cx="4552950" cy="2552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4830" name="AutoShape 14" descr="Image result for pav bhaji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8750" y="-1355725"/>
            <a:ext cx="4552950" cy="2828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5842" name="Picture 2" descr="Image result for junkfoo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055" y="1434782"/>
            <a:ext cx="4552950" cy="2562226"/>
          </a:xfrm>
          <a:prstGeom prst="rect">
            <a:avLst/>
          </a:prstGeom>
          <a:noFill/>
        </p:spPr>
      </p:pic>
      <p:sp>
        <p:nvSpPr>
          <p:cNvPr id="35846" name="AutoShape 6" descr="Image result for sweet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8750" y="-1233488"/>
            <a:ext cx="455295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5848" name="Picture 8" descr="Image result for sweet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7735" y="4028757"/>
            <a:ext cx="4552950" cy="2457451"/>
          </a:xfrm>
          <a:prstGeom prst="rect">
            <a:avLst/>
          </a:prstGeom>
          <a:noFill/>
        </p:spPr>
      </p:pic>
      <p:pic>
        <p:nvPicPr>
          <p:cNvPr id="35850" name="Picture 10" descr="Image result for fast food junk food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9032" y="1889760"/>
            <a:ext cx="6194684" cy="412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Unhealthy Food Items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Image result for bhakhr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95" y="1443672"/>
            <a:ext cx="3258618" cy="2437448"/>
          </a:xfrm>
          <a:prstGeom prst="rect">
            <a:avLst/>
          </a:prstGeom>
          <a:noFill/>
        </p:spPr>
      </p:pic>
      <p:pic>
        <p:nvPicPr>
          <p:cNvPr id="26628" name="Picture 4" descr="Image result for parath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9371" t="11972" r="3787"/>
          <a:stretch>
            <a:fillRect/>
          </a:stretch>
        </p:blipFill>
        <p:spPr bwMode="auto">
          <a:xfrm>
            <a:off x="4246880" y="1524000"/>
            <a:ext cx="3454400" cy="2336800"/>
          </a:xfrm>
          <a:prstGeom prst="rect">
            <a:avLst/>
          </a:prstGeom>
          <a:noFill/>
        </p:spPr>
      </p:pic>
      <p:pic>
        <p:nvPicPr>
          <p:cNvPr id="26630" name="Picture 6" descr="Image result for thepl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6266" t="24562" r="6462"/>
          <a:stretch>
            <a:fillRect/>
          </a:stretch>
        </p:blipFill>
        <p:spPr bwMode="auto">
          <a:xfrm>
            <a:off x="7924800" y="1442720"/>
            <a:ext cx="3962400" cy="2566988"/>
          </a:xfrm>
          <a:prstGeom prst="rect">
            <a:avLst/>
          </a:prstGeom>
          <a:noFill/>
        </p:spPr>
      </p:pic>
      <p:pic>
        <p:nvPicPr>
          <p:cNvPr id="26632" name="Picture 8" descr="Image result for ric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18452" t="7447" r="14156"/>
          <a:stretch>
            <a:fillRect/>
          </a:stretch>
        </p:blipFill>
        <p:spPr bwMode="auto">
          <a:xfrm>
            <a:off x="873760" y="3942080"/>
            <a:ext cx="3068320" cy="2371408"/>
          </a:xfrm>
          <a:prstGeom prst="rect">
            <a:avLst/>
          </a:prstGeom>
          <a:noFill/>
        </p:spPr>
      </p:pic>
      <p:pic>
        <p:nvPicPr>
          <p:cNvPr id="26634" name="Picture 10" descr="Image result for Roti more sabji les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t="34533" r="19415"/>
          <a:stretch>
            <a:fillRect/>
          </a:stretch>
        </p:blipFill>
        <p:spPr bwMode="auto">
          <a:xfrm>
            <a:off x="4280535" y="3909097"/>
            <a:ext cx="3237865" cy="2630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Healthy Food Items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2" descr="Image result for vegetable gujarati sala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8750" y="-1608138"/>
            <a:ext cx="35528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7652" name="AutoShape 4" descr="Image result for vegetable gujarati sala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8750" y="-1608138"/>
            <a:ext cx="35528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7654" name="Picture 6" descr="Image result for vegetable gujarati sala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3989" r="13710"/>
          <a:stretch>
            <a:fillRect/>
          </a:stretch>
        </p:blipFill>
        <p:spPr bwMode="auto">
          <a:xfrm>
            <a:off x="833120" y="1333182"/>
            <a:ext cx="3291840" cy="2562226"/>
          </a:xfrm>
          <a:prstGeom prst="rect">
            <a:avLst/>
          </a:prstGeom>
          <a:noFill/>
        </p:spPr>
      </p:pic>
      <p:sp>
        <p:nvSpPr>
          <p:cNvPr id="27656" name="AutoShape 8" descr="Image result for green vegetable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8750" y="-1608138"/>
            <a:ext cx="45053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7660" name="Picture 12" descr="Image result for green vegetabl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5975" y="1378902"/>
            <a:ext cx="2750185" cy="2750186"/>
          </a:xfrm>
          <a:prstGeom prst="rect">
            <a:avLst/>
          </a:prstGeom>
          <a:noFill/>
        </p:spPr>
      </p:pic>
      <p:pic>
        <p:nvPicPr>
          <p:cNvPr id="27662" name="Picture 14" descr="Image result for fruits in diabetes die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52009" y="4206240"/>
            <a:ext cx="5816529" cy="2312011"/>
          </a:xfrm>
          <a:prstGeom prst="rect">
            <a:avLst/>
          </a:prstGeom>
          <a:noFill/>
        </p:spPr>
      </p:pic>
      <p:pic>
        <p:nvPicPr>
          <p:cNvPr id="27664" name="Picture 16" descr="Image result for sprout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01281" y="1361440"/>
            <a:ext cx="2730593" cy="2722880"/>
          </a:xfrm>
          <a:prstGeom prst="rect">
            <a:avLst/>
          </a:prstGeom>
          <a:noFill/>
        </p:spPr>
      </p:pic>
      <p:pic>
        <p:nvPicPr>
          <p:cNvPr id="27666" name="Picture 18" descr="Image result for soup ve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l="9972" t="10052" r="19512"/>
          <a:stretch>
            <a:fillRect/>
          </a:stretch>
        </p:blipFill>
        <p:spPr bwMode="auto">
          <a:xfrm>
            <a:off x="873760" y="3982720"/>
            <a:ext cx="3108960" cy="2646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Burning Calories – Equally Important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Image result for exercis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8750" y="-1227138"/>
            <a:ext cx="4552950" cy="2562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8676" name="Picture 4" descr="Image result for exercise runn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8320" y="1680379"/>
            <a:ext cx="6299200" cy="4671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do we need to control DM ?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Complications of Diabetes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Image result for complications of diabe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0160" y="1431304"/>
            <a:ext cx="4734560" cy="515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Monitoring of DM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FBS/PPBS –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monthly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HbA1c – 3 monthly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SMBG – (when on insulin)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DM ?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Image result for what is diabet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894" y="1577022"/>
            <a:ext cx="7769225" cy="4372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do you know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diabetes is controlled ?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Image result for exercis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8750" y="-1227138"/>
            <a:ext cx="4552950" cy="2562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066800" y="2438400"/>
          <a:ext cx="10149840" cy="3271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4920"/>
                <a:gridCol w="5074920"/>
              </a:tblGrid>
              <a:tr h="109050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FBS</a:t>
                      </a:r>
                      <a:endParaRPr lang="en-IN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130</a:t>
                      </a:r>
                      <a:endParaRPr lang="en-IN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050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PPBS</a:t>
                      </a:r>
                      <a:endParaRPr lang="en-IN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180</a:t>
                      </a:r>
                      <a:endParaRPr lang="en-IN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050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HbA1c</a:t>
                      </a:r>
                      <a:endParaRPr lang="en-IN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7 %</a:t>
                      </a:r>
                      <a:endParaRPr lang="en-IN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Image result for exercis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8750" y="-1227138"/>
            <a:ext cx="4552950" cy="2562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8678" name="Picture 6" descr="Image result for obesity runs in family because no one runs in famil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9414" y="420052"/>
            <a:ext cx="5859145" cy="609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750008"/>
            <a:ext cx="9042400" cy="512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280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504-07B9-4E10-AFD5-877E5D9C6EBC}" type="datetime1">
              <a:rPr lang="en-US" smtClean="0"/>
              <a:pPr/>
              <a:t>7/20/2019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6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DM ?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09600" y="2651760"/>
          <a:ext cx="10668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Normal</a:t>
                      </a:r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</a:rPr>
                        <a:t> DM</a:t>
                      </a:r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DM</a:t>
                      </a:r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FBS</a:t>
                      </a:r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&lt; 100</a:t>
                      </a:r>
                      <a:endParaRPr lang="en-IN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100 –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125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≥ 126</a:t>
                      </a:r>
                      <a:endParaRPr lang="en-IN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DM ?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09600" y="2651760"/>
          <a:ext cx="10668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Normal</a:t>
                      </a:r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</a:rPr>
                        <a:t> DM</a:t>
                      </a:r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DM</a:t>
                      </a:r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FBS</a:t>
                      </a:r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&lt; 100</a:t>
                      </a:r>
                      <a:endParaRPr lang="en-IN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100 –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125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≥ 126</a:t>
                      </a:r>
                      <a:endParaRPr lang="en-IN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PPBS</a:t>
                      </a:r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&lt; 140</a:t>
                      </a:r>
                      <a:endParaRPr lang="en-IN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140 </a:t>
                      </a:r>
                      <a:r>
                        <a:rPr lang="en-US" sz="3200" b="0" smtClean="0">
                          <a:solidFill>
                            <a:schemeClr val="tx1"/>
                          </a:solidFill>
                        </a:rPr>
                        <a:t>– 199</a:t>
                      </a:r>
                      <a:endParaRPr lang="en-US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≥ 200</a:t>
                      </a:r>
                      <a:endParaRPr lang="en-IN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DM ?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09600" y="2651760"/>
          <a:ext cx="10668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Normal</a:t>
                      </a:r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</a:rPr>
                        <a:t> DM</a:t>
                      </a:r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DM</a:t>
                      </a:r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FBS</a:t>
                      </a:r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&lt; 100</a:t>
                      </a:r>
                      <a:endParaRPr lang="en-IN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100 –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125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≥ 126</a:t>
                      </a:r>
                      <a:endParaRPr lang="en-IN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PPBS</a:t>
                      </a:r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&lt; 140</a:t>
                      </a:r>
                      <a:endParaRPr lang="en-IN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140 – 199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≥ 200</a:t>
                      </a:r>
                      <a:endParaRPr lang="en-IN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HbA1c</a:t>
                      </a:r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&lt; 5.7 %</a:t>
                      </a:r>
                      <a:endParaRPr lang="en-IN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5.7 – 6.4 %</a:t>
                      </a:r>
                      <a:endParaRPr lang="en-IN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≥ 6.5 %</a:t>
                      </a:r>
                      <a:endParaRPr lang="en-IN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Symptoms of Diabetes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age result for diabetes symptom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1015" y="1439861"/>
            <a:ext cx="6307216" cy="4798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types of diabet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9144" y="528320"/>
            <a:ext cx="8022455" cy="5639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 of Diabetes (Type 2)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Image result for family history diabet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6774" y="1439862"/>
            <a:ext cx="5127625" cy="5056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 of Diabetes (Type 2)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Image result for obesit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949" y="1780222"/>
            <a:ext cx="7741141" cy="4356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209</Words>
  <Application>Microsoft Office PowerPoint</Application>
  <PresentationFormat>Custom</PresentationFormat>
  <Paragraphs>84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Diabetes &amp; Your Health</vt:lpstr>
      <vt:lpstr>What is DM ?</vt:lpstr>
      <vt:lpstr>What is DM ?</vt:lpstr>
      <vt:lpstr>What is DM ?</vt:lpstr>
      <vt:lpstr>What is DM ?</vt:lpstr>
      <vt:lpstr>Symptoms of Diabetes</vt:lpstr>
      <vt:lpstr>Slide 7</vt:lpstr>
      <vt:lpstr>Causes of Diabetes (Type 2)</vt:lpstr>
      <vt:lpstr>Causes of Diabetes (Type 2)</vt:lpstr>
      <vt:lpstr>Ideal Weight</vt:lpstr>
      <vt:lpstr>Weight = Savings</vt:lpstr>
      <vt:lpstr>Unhealthy Food Items</vt:lpstr>
      <vt:lpstr>Unhealthy Food Items</vt:lpstr>
      <vt:lpstr>Unhealthy Food Items</vt:lpstr>
      <vt:lpstr>Healthy Food Items</vt:lpstr>
      <vt:lpstr>Burning Calories – Equally Important</vt:lpstr>
      <vt:lpstr>Why do we need to control DM ?</vt:lpstr>
      <vt:lpstr>Complications of Diabetes</vt:lpstr>
      <vt:lpstr>Monitoring of DM</vt:lpstr>
      <vt:lpstr>How do you know  your diabetes is controlled ?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Report</dc:title>
  <dc:creator>STECH</dc:creator>
  <cp:lastModifiedBy>Acer</cp:lastModifiedBy>
  <cp:revision>93</cp:revision>
  <dcterms:created xsi:type="dcterms:W3CDTF">2018-08-04T06:45:13Z</dcterms:created>
  <dcterms:modified xsi:type="dcterms:W3CDTF">2019-07-20T16:44:09Z</dcterms:modified>
</cp:coreProperties>
</file>