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2"/>
  </p:notesMasterIdLst>
  <p:sldIdLst>
    <p:sldId id="257" r:id="rId2"/>
    <p:sldId id="558" r:id="rId3"/>
    <p:sldId id="559" r:id="rId4"/>
    <p:sldId id="536" r:id="rId5"/>
    <p:sldId id="537" r:id="rId6"/>
    <p:sldId id="543" r:id="rId7"/>
    <p:sldId id="542" r:id="rId8"/>
    <p:sldId id="548" r:id="rId9"/>
    <p:sldId id="550" r:id="rId10"/>
    <p:sldId id="551" r:id="rId11"/>
    <p:sldId id="545" r:id="rId12"/>
    <p:sldId id="546" r:id="rId13"/>
    <p:sldId id="444" r:id="rId14"/>
    <p:sldId id="461" r:id="rId15"/>
    <p:sldId id="456" r:id="rId16"/>
    <p:sldId id="518" r:id="rId17"/>
    <p:sldId id="554" r:id="rId18"/>
    <p:sldId id="553" r:id="rId19"/>
    <p:sldId id="557" r:id="rId20"/>
    <p:sldId id="541" r:id="rId21"/>
    <p:sldId id="501" r:id="rId22"/>
    <p:sldId id="503" r:id="rId23"/>
    <p:sldId id="552" r:id="rId24"/>
    <p:sldId id="521" r:id="rId25"/>
    <p:sldId id="560" r:id="rId26"/>
    <p:sldId id="549" r:id="rId27"/>
    <p:sldId id="526" r:id="rId28"/>
    <p:sldId id="490" r:id="rId29"/>
    <p:sldId id="506" r:id="rId30"/>
    <p:sldId id="505" r:id="rId31"/>
    <p:sldId id="561" r:id="rId32"/>
    <p:sldId id="580" r:id="rId33"/>
    <p:sldId id="581" r:id="rId34"/>
    <p:sldId id="582" r:id="rId35"/>
    <p:sldId id="583" r:id="rId36"/>
    <p:sldId id="584" r:id="rId37"/>
    <p:sldId id="585" r:id="rId38"/>
    <p:sldId id="586" r:id="rId39"/>
    <p:sldId id="587" r:id="rId40"/>
    <p:sldId id="588" r:id="rId41"/>
    <p:sldId id="589" r:id="rId42"/>
    <p:sldId id="590" r:id="rId43"/>
    <p:sldId id="591" r:id="rId44"/>
    <p:sldId id="592" r:id="rId45"/>
    <p:sldId id="595" r:id="rId46"/>
    <p:sldId id="562" r:id="rId47"/>
    <p:sldId id="563" r:id="rId48"/>
    <p:sldId id="565" r:id="rId49"/>
    <p:sldId id="566" r:id="rId50"/>
    <p:sldId id="568" r:id="rId51"/>
    <p:sldId id="593" r:id="rId52"/>
    <p:sldId id="570" r:id="rId53"/>
    <p:sldId id="594" r:id="rId54"/>
    <p:sldId id="572" r:id="rId55"/>
    <p:sldId id="573" r:id="rId56"/>
    <p:sldId id="574" r:id="rId57"/>
    <p:sldId id="575" r:id="rId58"/>
    <p:sldId id="576" r:id="rId59"/>
    <p:sldId id="577" r:id="rId60"/>
    <p:sldId id="57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660" autoAdjust="0"/>
  </p:normalViewPr>
  <p:slideViewPr>
    <p:cSldViewPr>
      <p:cViewPr varScale="1">
        <p:scale>
          <a:sx n="50" d="100"/>
          <a:sy n="50" d="100"/>
        </p:scale>
        <p:origin x="-10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8840288985684175"/>
          <c:y val="9.5995341988378433E-2"/>
          <c:w val="0.77885902257709905"/>
          <c:h val="0.7921606853046975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Patient-led titration arm</c:v>
                </c:pt>
              </c:strCache>
            </c:strRef>
          </c:tx>
          <c:spPr>
            <a:ln>
              <a:solidFill>
                <a:srgbClr val="B5DC10"/>
              </a:solidFill>
            </a:ln>
          </c:spPr>
          <c:marker>
            <c:spPr>
              <a:solidFill>
                <a:srgbClr val="B5DC10"/>
              </a:solidFill>
              <a:ln>
                <a:solidFill>
                  <a:srgbClr val="B5DC10"/>
                </a:solidFill>
              </a:ln>
            </c:spPr>
          </c:marker>
          <c:dLbls>
            <c:dLblPos val="b"/>
            <c:showVal val="1"/>
          </c:dLbls>
          <c:cat>
            <c:strRef>
              <c:f>Sheet1!$A$2:$A$4</c:f>
              <c:strCache>
                <c:ptCount val="3"/>
                <c:pt idx="0">
                  <c:v>Baseline</c:v>
                </c:pt>
                <c:pt idx="1">
                  <c:v>Week 12</c:v>
                </c:pt>
                <c:pt idx="2">
                  <c:v>Week 24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9.02</c:v>
                </c:pt>
                <c:pt idx="1">
                  <c:v>7.68</c:v>
                </c:pt>
                <c:pt idx="2">
                  <c:v>7.67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Physician-led titration arm</c:v>
                </c:pt>
              </c:strCache>
            </c:strRef>
          </c:tx>
          <c:spPr>
            <a:ln>
              <a:solidFill>
                <a:srgbClr val="2461AA"/>
              </a:solidFill>
            </a:ln>
          </c:spPr>
          <c:marker>
            <c:spPr>
              <a:solidFill>
                <a:srgbClr val="2461AA"/>
              </a:solidFill>
              <a:ln>
                <a:solidFill>
                  <a:srgbClr val="2461AA"/>
                </a:solidFill>
              </a:ln>
            </c:spPr>
          </c:marker>
          <c:dLbls>
            <c:dLblPos val="t"/>
            <c:showVal val="1"/>
          </c:dLbls>
          <c:cat>
            <c:strRef>
              <c:f>Sheet1!$A$2:$A$4</c:f>
              <c:strCache>
                <c:ptCount val="3"/>
                <c:pt idx="0">
                  <c:v>Baseline</c:v>
                </c:pt>
                <c:pt idx="1">
                  <c:v>Week 12</c:v>
                </c:pt>
                <c:pt idx="2">
                  <c:v>Week 24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9.25</c:v>
                </c:pt>
                <c:pt idx="1">
                  <c:v>8.1</c:v>
                </c:pt>
                <c:pt idx="2">
                  <c:v>8.01</c:v>
                </c:pt>
              </c:numCache>
            </c:numRef>
          </c:val>
        </c:ser>
        <c:marker val="1"/>
        <c:axId val="98587008"/>
        <c:axId val="98588544"/>
      </c:lineChart>
      <c:catAx>
        <c:axId val="98587008"/>
        <c:scaling>
          <c:orientation val="minMax"/>
        </c:scaling>
        <c:axPos val="b"/>
        <c:tickLblPos val="nextTo"/>
        <c:crossAx val="98588544"/>
        <c:crosses val="autoZero"/>
        <c:auto val="1"/>
        <c:lblAlgn val="ctr"/>
        <c:lblOffset val="100"/>
      </c:catAx>
      <c:valAx>
        <c:axId val="98588544"/>
        <c:scaling>
          <c:orientation val="minMax"/>
          <c:max val="10.5"/>
          <c:min val="6.5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N"/>
                  <a:t>HbA1c (%)</a:t>
                </a:r>
              </a:p>
            </c:rich>
          </c:tx>
          <c:layout>
            <c:manualLayout>
              <c:xMode val="edge"/>
              <c:yMode val="edge"/>
              <c:x val="5.9260986163833712E-2"/>
              <c:y val="0.33793515231455362"/>
            </c:manualLayout>
          </c:layout>
        </c:title>
        <c:numFmt formatCode="General" sourceLinked="1"/>
        <c:tickLblPos val="nextTo"/>
        <c:crossAx val="98587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575174565443481"/>
          <c:y val="7.8743438320209996E-2"/>
          <c:w val="0.5949638488585155"/>
          <c:h val="0.14696822979134069"/>
        </c:manualLayout>
      </c:layout>
      <c:overlay val="1"/>
    </c:legend>
    <c:plotVisOnly val="1"/>
    <c:dispBlanksAs val="gap"/>
  </c:chart>
  <c:txPr>
    <a:bodyPr/>
    <a:lstStyle/>
    <a:p>
      <a:pPr>
        <a:defRPr sz="1400">
          <a:latin typeface="Futura Std console"/>
          <a:ea typeface="Verdana" panose="020B0604030504040204" pitchFamily="34" charset="0"/>
          <a:cs typeface="Verdana" panose="020B0604030504040204" pitchFamily="34" charset="0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B773B-DA09-4CD3-B380-A3AC54302E8E}" type="datetimeFigureOut">
              <a:rPr lang="en-IN" smtClean="0"/>
              <a:pPr/>
              <a:t>21-06-2019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340C7-43E2-4EE4-8FC7-090604863D6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6105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2CB88-5896-4356-BA37-1DA5802F768D}" type="slidenum">
              <a:rPr lang="en-GB"/>
              <a:pPr/>
              <a:t>13</a:t>
            </a:fld>
            <a:endParaRPr lang="en-GB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010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Stepwise management is a reactive strategy that can involve significant delays before stepping up to the next level of treatment.</a:t>
            </a:r>
          </a:p>
          <a:p>
            <a:r>
              <a:rPr lang="en-US"/>
              <a:t>Even short periods of hyperglycemia increase the risk of microvascular and macrovascular complications</a:t>
            </a:r>
            <a:r>
              <a:rPr lang="en-GB" baseline="30000"/>
              <a:t>1–3</a:t>
            </a:r>
            <a:r>
              <a:rPr lang="en-US"/>
              <a:t> and a </a:t>
            </a:r>
            <a:r>
              <a:rPr lang="en-GB"/>
              <a:t>more proactive approach is therefore required to achieve glycemic goals sooner</a:t>
            </a:r>
            <a:r>
              <a:rPr lang="en-US"/>
              <a:t>.</a:t>
            </a:r>
            <a:r>
              <a:rPr lang="en-GB" baseline="30000"/>
              <a:t> </a:t>
            </a:r>
          </a:p>
          <a:p>
            <a:r>
              <a:rPr lang="en-GB"/>
              <a:t>More intensive strategies, involving earlier introduction of combination therapy in parallel with a diet and exercise program, have the potential to improve glycemic control over the long term. This in turn should reduce the substantial burden associated with diabetes-related complications.</a:t>
            </a:r>
            <a:endParaRPr lang="en-US"/>
          </a:p>
          <a:p>
            <a:pPr>
              <a:buFontTx/>
              <a:buNone/>
            </a:pPr>
            <a:r>
              <a:rPr lang="en-US" sz="800"/>
              <a:t>	</a:t>
            </a:r>
            <a:r>
              <a:rPr lang="en-US" sz="800" baseline="30000"/>
              <a:t>1</a:t>
            </a:r>
            <a:r>
              <a:rPr lang="en-US" sz="800"/>
              <a:t>EDIC Group. </a:t>
            </a:r>
            <a:r>
              <a:rPr lang="en-US" sz="800" i="1"/>
              <a:t>JAMA</a:t>
            </a:r>
            <a:r>
              <a:rPr lang="en-US" sz="800"/>
              <a:t> 2003; </a:t>
            </a:r>
            <a:r>
              <a:rPr lang="en-US" sz="800" b="1"/>
              <a:t>290:</a:t>
            </a:r>
            <a:r>
              <a:rPr lang="en-US" sz="800"/>
              <a:t>2159–2167.</a:t>
            </a:r>
            <a:br>
              <a:rPr lang="en-US" sz="800"/>
            </a:br>
            <a:r>
              <a:rPr lang="en-US" sz="800" baseline="30000"/>
              <a:t>2</a:t>
            </a:r>
            <a:r>
              <a:rPr lang="en-US" sz="800"/>
              <a:t>EDIC Group. </a:t>
            </a:r>
            <a:r>
              <a:rPr lang="en-US" sz="800" i="1"/>
              <a:t>JAMA</a:t>
            </a:r>
            <a:r>
              <a:rPr lang="en-US" sz="800"/>
              <a:t> 2002; </a:t>
            </a:r>
            <a:r>
              <a:rPr lang="en-US" sz="800" b="1"/>
              <a:t>287:</a:t>
            </a:r>
            <a:r>
              <a:rPr lang="en-US" sz="800"/>
              <a:t>2563–2569.</a:t>
            </a:r>
            <a:br>
              <a:rPr lang="en-US" sz="800"/>
            </a:br>
            <a:r>
              <a:rPr lang="en-US" sz="800" baseline="30000"/>
              <a:t>3</a:t>
            </a:r>
            <a:r>
              <a:rPr lang="en-US" sz="800"/>
              <a:t>Nathan DM, </a:t>
            </a:r>
            <a:r>
              <a:rPr lang="en-US" sz="800" i="1"/>
              <a:t>et al</a:t>
            </a:r>
            <a:r>
              <a:rPr lang="en-US" sz="800"/>
              <a:t>. </a:t>
            </a:r>
            <a:r>
              <a:rPr lang="en-US" sz="800" i="1"/>
              <a:t>N Engl J Med</a:t>
            </a:r>
            <a:r>
              <a:rPr lang="en-US" sz="800"/>
              <a:t> 2003; </a:t>
            </a:r>
            <a:r>
              <a:rPr lang="en-US" sz="800" b="1"/>
              <a:t>348:</a:t>
            </a:r>
            <a:r>
              <a:rPr lang="en-US" sz="800"/>
              <a:t>2294–2303.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800" baseline="30000">
                <a:solidFill>
                  <a:srgbClr val="ED181E"/>
                </a:solidFill>
              </a:rPr>
              <a:t>	</a:t>
            </a:r>
            <a:endParaRPr lang="en-GB" sz="800">
              <a:solidFill>
                <a:srgbClr val="ED181E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A17356A-B32E-42A8-A63D-985764A2572E}" type="slidenum">
              <a:rPr lang="en-GB" altLang="fr-FR" smtClean="0">
                <a:solidFill>
                  <a:srgbClr val="000000"/>
                </a:solidFill>
              </a:rPr>
              <a:pPr/>
              <a:t>14</a:t>
            </a:fld>
            <a:endParaRPr lang="en-GB" altLang="fr-FR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>
          <a:xfrm>
            <a:off x="395288" y="4343400"/>
            <a:ext cx="6067425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</a:pPr>
            <a:r>
              <a:rPr lang="en-GB" altLang="zh-HK" sz="800" b="1" smtClean="0">
                <a:ea typeface="ＭＳ Ｐゴシック" pitchFamily="34" charset="-128"/>
              </a:rPr>
              <a:t>Description</a:t>
            </a:r>
            <a:endParaRPr lang="en-GB" altLang="zh-HK" sz="800" smtClean="0">
              <a:ea typeface="ＭＳ Ｐゴシック" pitchFamily="34" charset="-128"/>
            </a:endParaRP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FINE Asia is a multinational, prospective observational study in 11 Asian countries, evaluating the efficacy and safety of initiating basal insulin in 2921 insulin-naïve Asian patients with uncontrolled T2DM HbA</a:t>
            </a:r>
            <a:r>
              <a:rPr lang="en-GB" altLang="zh-HK" sz="800" baseline="-25000" smtClean="0">
                <a:ea typeface="ＭＳ Ｐゴシック" pitchFamily="34" charset="-128"/>
              </a:rPr>
              <a:t>1c</a:t>
            </a:r>
            <a:r>
              <a:rPr lang="en-GB" altLang="zh-HK" sz="800" smtClean="0">
                <a:ea typeface="ＭＳ Ｐゴシック" pitchFamily="34" charset="-128"/>
              </a:rPr>
              <a:t> ≥8% on OAD therapy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Patients were treated with Insulin Glargine (n=2196), NPH (n=637) or detemir (n=75), with all treatment determined by the </a:t>
            </a:r>
            <a:r>
              <a:rPr lang="en-US" altLang="zh-HK" sz="800" smtClean="0">
                <a:ea typeface="ＭＳ Ｐゴシック" pitchFamily="34" charset="-128"/>
              </a:rPr>
              <a:t>physician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Among all patients, HbA</a:t>
            </a:r>
            <a:r>
              <a:rPr lang="en-GB" altLang="zh-HK" sz="800" baseline="-25000" smtClean="0">
                <a:ea typeface="ＭＳ Ｐゴシック" pitchFamily="34" charset="-128"/>
              </a:rPr>
              <a:t>1c</a:t>
            </a:r>
            <a:r>
              <a:rPr lang="en-GB" altLang="zh-HK" sz="800" smtClean="0">
                <a:ea typeface="ＭＳ Ｐゴシック" pitchFamily="34" charset="-128"/>
              </a:rPr>
              <a:t> was reduced from 9.8 ± 1.6 to 7.7 ± 1.4% at Month 6 following the initiation of basal insulin, with 33.7% of patient reaching HbA</a:t>
            </a:r>
            <a:r>
              <a:rPr lang="en-GB" altLang="zh-HK" sz="800" baseline="-25000" smtClean="0">
                <a:ea typeface="ＭＳ Ｐゴシック" pitchFamily="34" charset="-128"/>
              </a:rPr>
              <a:t>1c</a:t>
            </a:r>
            <a:r>
              <a:rPr lang="en-GB" altLang="zh-HK" sz="800" smtClean="0">
                <a:ea typeface="ＭＳ Ｐゴシック" pitchFamily="34" charset="-128"/>
              </a:rPr>
              <a:t> &lt;7%. Similarly, FBG decreased from 11.7 to 7.2 mmol/L (211.3 to 129.9 mg/dL) at Month 6, with 36.5% of patients reaching FBG &lt;6.1 mmol/L (&lt;110 mg/dL)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Insulin Glargine provided better glycaemic control (change in HbA</a:t>
            </a:r>
            <a:r>
              <a:rPr lang="en-GB" altLang="zh-HK" sz="800" baseline="-25000" smtClean="0">
                <a:ea typeface="ＭＳ Ｐゴシック" pitchFamily="34" charset="-128"/>
              </a:rPr>
              <a:t>1c</a:t>
            </a:r>
            <a:r>
              <a:rPr lang="en-GB" altLang="zh-HK" sz="800" smtClean="0">
                <a:ea typeface="ＭＳ Ｐゴシック" pitchFamily="34" charset="-128"/>
              </a:rPr>
              <a:t> adjusted for baseline) at Month 6 (–2.1%) than did NPH (–1.9%; p&lt;0.05) or detemir (–0.8%; p&lt;0.05; p&lt;0.001 for overall comparison) 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Insulin Glargine and NPH patients exhibited some weight gain (+0.4 and +0.7 kg, respectively), whereas patients using detemir observed a decrease in weight (–0.4 kg; p=0.0276 for overall comparison)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Although overall hypoglycaemia rates were low, with 13.2 and 0.3% of patients experiencing mild/moderate and severe episodes, respectively, Insulin Glargine was associated with significantly lower incidences of mild/moderate and severe hypoglycaemia rates than NPH (both p&lt;0.05) 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More physicians and patients rated Insulin Glargine as good/very good (76/80%) versus NPH (57/67%) and detemir (40/48%)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smtClean="0">
                <a:ea typeface="ＭＳ Ｐゴシック" pitchFamily="34" charset="-128"/>
              </a:rPr>
              <a:t>Initiation of insulin treatment with basal insulin was efficient and safe in Asian patients with T2DM, with significant differences found among basal insulins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endParaRPr lang="en-GB" altLang="zh-HK" sz="800" smtClean="0">
              <a:ea typeface="ＭＳ Ｐゴシック" pitchFamily="34" charset="-128"/>
            </a:endParaRPr>
          </a:p>
          <a:p>
            <a:pPr marL="228600" indent="-228600">
              <a:lnSpc>
                <a:spcPct val="80000"/>
              </a:lnSpc>
            </a:pPr>
            <a:r>
              <a:rPr lang="en-GB" altLang="zh-HK" sz="800" b="1" smtClean="0">
                <a:ea typeface="ＭＳ Ｐゴシック" pitchFamily="34" charset="-128"/>
              </a:rPr>
              <a:t>Study summary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Aim:</a:t>
            </a:r>
            <a:r>
              <a:rPr lang="en-GB" altLang="zh-HK" sz="800" smtClean="0">
                <a:ea typeface="ＭＳ Ｐゴシック" pitchFamily="34" charset="-128"/>
              </a:rPr>
              <a:t> To assess the efficacy of the first use of basal insulin in insulin-naïve T2DM patients in Asia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Study design:</a:t>
            </a:r>
            <a:r>
              <a:rPr lang="en-GB" altLang="zh-HK" sz="800" smtClean="0">
                <a:ea typeface="ＭＳ Ｐゴシック" pitchFamily="34" charset="-128"/>
              </a:rPr>
              <a:t> 6-month, multinational (11 countries), prospective, observational study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Outcomes</a:t>
            </a:r>
          </a:p>
          <a:p>
            <a:pPr marL="685800" lvl="1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Primary:</a:t>
            </a:r>
            <a:r>
              <a:rPr lang="en-GB" altLang="zh-HK" sz="800" smtClean="0">
                <a:ea typeface="ＭＳ Ｐゴシック" pitchFamily="34" charset="-128"/>
              </a:rPr>
              <a:t> HbA</a:t>
            </a:r>
            <a:r>
              <a:rPr lang="en-GB" altLang="zh-HK" sz="800" baseline="-25000" smtClean="0">
                <a:ea typeface="ＭＳ Ｐゴシック" pitchFamily="34" charset="-128"/>
              </a:rPr>
              <a:t>1c</a:t>
            </a:r>
            <a:r>
              <a:rPr lang="en-GB" altLang="zh-HK" sz="800" smtClean="0">
                <a:ea typeface="ＭＳ Ｐゴシック" pitchFamily="34" charset="-128"/>
              </a:rPr>
              <a:t> change 6 months after receiving insulin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Population:</a:t>
            </a:r>
            <a:r>
              <a:rPr lang="en-GB" altLang="zh-HK" sz="800" smtClean="0">
                <a:ea typeface="ＭＳ Ｐゴシック" pitchFamily="34" charset="-128"/>
              </a:rPr>
              <a:t> 2921 insulin-naïve patients with T2DM</a:t>
            </a:r>
          </a:p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GB" altLang="zh-HK" sz="800" b="1" smtClean="0">
                <a:ea typeface="ＭＳ Ｐゴシック" pitchFamily="34" charset="-128"/>
              </a:rPr>
              <a:t>Treatment received:</a:t>
            </a:r>
            <a:r>
              <a:rPr lang="en-GB" altLang="zh-HK" sz="800" smtClean="0">
                <a:ea typeface="ＭＳ Ｐゴシック" pitchFamily="34" charset="-128"/>
              </a:rPr>
              <a:t> Patients started insulin therapy with either Insulin Glargine (n=2196), NPH (n=636) or detemir (n=75) based on physicians’ decisions</a:t>
            </a:r>
          </a:p>
          <a:p>
            <a:pPr marL="228600" indent="-228600">
              <a:lnSpc>
                <a:spcPct val="80000"/>
              </a:lnSpc>
            </a:pPr>
            <a:endParaRPr lang="en-GB" altLang="zh-HK" sz="800" smtClean="0">
              <a:ea typeface="ＭＳ Ｐゴシック" pitchFamily="34" charset="-128"/>
            </a:endParaRPr>
          </a:p>
          <a:p>
            <a:pPr marL="228600" indent="-228600">
              <a:lnSpc>
                <a:spcPct val="80000"/>
              </a:lnSpc>
            </a:pPr>
            <a:r>
              <a:rPr lang="en-GB" altLang="zh-HK" sz="800" b="1" smtClean="0">
                <a:ea typeface="ＭＳ Ｐゴシック" pitchFamily="34" charset="-128"/>
              </a:rPr>
              <a:t>References</a:t>
            </a:r>
          </a:p>
          <a:p>
            <a:pPr marL="228600" indent="-228600">
              <a:lnSpc>
                <a:spcPct val="80000"/>
              </a:lnSpc>
            </a:pPr>
            <a:r>
              <a:rPr lang="en-GB" altLang="zh-HK" sz="800" smtClean="0">
                <a:ea typeface="ＭＳ Ｐゴシック" pitchFamily="34" charset="-128"/>
              </a:rPr>
              <a:t>Tsai ST. Evaluation of first insulinization by administration of basal insulin in Asian patients (pts) with type 2 diabetes (T2D). ADA 2009, abstract accepted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charset="-128"/>
                <a:cs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5428B8BD-2FC9-0D4F-96A4-A7206612A237}" type="slidenum">
              <a:rPr lang="en-US" altLang="en-US">
                <a:solidFill>
                  <a:srgbClr val="000000"/>
                </a:solidFill>
                <a:ea typeface="ＭＳ Ｐゴシック" charset="-128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Calibri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852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charset="-128"/>
                <a:cs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5428B8BD-2FC9-0D4F-96A4-A7206612A237}" type="slidenum">
              <a:rPr lang="en-US" altLang="en-US">
                <a:solidFill>
                  <a:srgbClr val="000000"/>
                </a:solidFill>
                <a:ea typeface="ＭＳ Ｐゴシック" charset="-128"/>
              </a:rPr>
              <a:pPr>
                <a:spcBef>
                  <a:spcPct val="0"/>
                </a:spcBef>
              </a:pPr>
              <a:t>18</a:t>
            </a:fld>
            <a:endParaRPr lang="en-US" altLang="en-US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>
              <a:latin typeface="Calibri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8576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HK" smtClean="0">
                <a:solidFill>
                  <a:srgbClr val="1F60A9"/>
                </a:solidFill>
                <a:ea typeface="ＭＳ Ｐゴシック" pitchFamily="34" charset="-128"/>
              </a:rPr>
              <a:t>The titration regimens for each arm are as follows:</a:t>
            </a:r>
            <a:endParaRPr lang="en-US" altLang="zh-HK" b="1" smtClean="0">
              <a:solidFill>
                <a:srgbClr val="1F60A9"/>
              </a:solidFill>
              <a:ea typeface="ＭＳ Ｐゴシック" pitchFamily="34" charset="-128"/>
            </a:endParaRPr>
          </a:p>
          <a:p>
            <a:r>
              <a:rPr lang="en-US" altLang="zh-HK" b="1" smtClean="0">
                <a:solidFill>
                  <a:srgbClr val="1F60A9"/>
                </a:solidFill>
                <a:ea typeface="ＭＳ Ｐゴシック" pitchFamily="34" charset="-128"/>
              </a:rPr>
              <a:t>Arm A: Usual standard of care group (titration at every visit, managed by physician)</a:t>
            </a:r>
            <a:endParaRPr lang="en-US" altLang="zh-HK" smtClean="0">
              <a:solidFill>
                <a:srgbClr val="1F60A9"/>
              </a:solidFill>
              <a:ea typeface="ＭＳ Ｐゴシック" pitchFamily="34" charset="-128"/>
            </a:endParaRPr>
          </a:p>
          <a:p>
            <a:r>
              <a:rPr lang="en-US" altLang="zh-HK" smtClean="0">
                <a:solidFill>
                  <a:srgbClr val="1F60A9"/>
                </a:solidFill>
                <a:ea typeface="ＭＳ Ｐゴシック" pitchFamily="34" charset="-128"/>
              </a:rPr>
              <a:t>Patient will be reviewed by the physician at every visit, either in person or over the telephone. The middle value of the last 3 consecutive FPBG values will be used to perform the titration. </a:t>
            </a:r>
            <a:endParaRPr lang="en-US" altLang="zh-HK" b="1" smtClean="0">
              <a:solidFill>
                <a:srgbClr val="1F60A9"/>
              </a:solidFill>
              <a:ea typeface="ＭＳ Ｐゴシック" pitchFamily="34" charset="-128"/>
            </a:endParaRPr>
          </a:p>
          <a:p>
            <a:endParaRPr lang="en-US" altLang="zh-HK" b="1" smtClean="0">
              <a:solidFill>
                <a:srgbClr val="1F60A9"/>
              </a:solidFill>
              <a:ea typeface="ＭＳ Ｐゴシック" pitchFamily="34" charset="-128"/>
            </a:endParaRPr>
          </a:p>
          <a:p>
            <a:r>
              <a:rPr lang="en-US" altLang="zh-HK" b="1" smtClean="0">
                <a:solidFill>
                  <a:srgbClr val="1F60A9"/>
                </a:solidFill>
                <a:ea typeface="ＭＳ Ｐゴシック" pitchFamily="34" charset="-128"/>
              </a:rPr>
              <a:t>Arm B: Intervention group (titration every 3 days, managed by subject)</a:t>
            </a:r>
            <a:endParaRPr lang="en-US" altLang="zh-HK" smtClean="0">
              <a:solidFill>
                <a:srgbClr val="1F60A9"/>
              </a:solidFill>
              <a:ea typeface="ＭＳ Ｐゴシック" pitchFamily="34" charset="-128"/>
            </a:endParaRPr>
          </a:p>
          <a:p>
            <a:r>
              <a:rPr lang="en-US" altLang="zh-HK" smtClean="0">
                <a:solidFill>
                  <a:srgbClr val="1F60A9"/>
                </a:solidFill>
                <a:ea typeface="ＭＳ Ｐゴシック" pitchFamily="34" charset="-128"/>
              </a:rPr>
              <a:t>Patient will be empowered to adjust their insulin doses, under strict investigator’s supervision.</a:t>
            </a:r>
          </a:p>
          <a:p>
            <a:endParaRPr lang="en-US" altLang="zh-HK" smtClean="0">
              <a:solidFill>
                <a:srgbClr val="1F60A9"/>
              </a:solidFill>
              <a:ea typeface="ＭＳ Ｐゴシック" pitchFamily="34" charset="-128"/>
            </a:endParaRPr>
          </a:p>
          <a:p>
            <a:r>
              <a:rPr lang="en-US" altLang="zh-HK" smtClean="0">
                <a:solidFill>
                  <a:srgbClr val="1F60A9"/>
                </a:solidFill>
                <a:ea typeface="ＭＳ Ｐゴシック" pitchFamily="34" charset="-128"/>
              </a:rPr>
              <a:t>Titration scheme: patients will use the </a:t>
            </a:r>
            <a:r>
              <a:rPr lang="en-US" altLang="zh-HK" b="1" smtClean="0">
                <a:solidFill>
                  <a:srgbClr val="1F60A9"/>
                </a:solidFill>
                <a:ea typeface="ＭＳ Ｐゴシック" pitchFamily="34" charset="-128"/>
              </a:rPr>
              <a:t>middle value of their last 3 consecutive FPG</a:t>
            </a:r>
            <a:r>
              <a:rPr lang="en-US" altLang="zh-HK" smtClean="0">
                <a:solidFill>
                  <a:srgbClr val="1F60A9"/>
                </a:solidFill>
                <a:ea typeface="ＭＳ Ｐゴシック" pitchFamily="34" charset="-128"/>
              </a:rPr>
              <a:t> values to perform the titration. They will titrate their insulin dose every 3 days.</a:t>
            </a:r>
            <a:r>
              <a:rPr lang="en-US" altLang="zh-HK" smtClean="0">
                <a:ea typeface="ＭＳ Ｐゴシック" pitchFamily="34" charset="-128"/>
              </a:rPr>
              <a:t> </a:t>
            </a:r>
            <a:endParaRPr lang="fr-FR" altLang="zh-HK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95B664-5A45-4E5E-8942-ABD15C566A1D}" type="slidenum">
              <a:rPr lang="en-GB" altLang="fr-FR" smtClean="0">
                <a:solidFill>
                  <a:srgbClr val="000000"/>
                </a:solidFill>
              </a:rPr>
              <a:pPr/>
              <a:t>28</a:t>
            </a:fld>
            <a:endParaRPr lang="en-GB" altLang="fr-FR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E16A391-9396-4872-9828-7E9B766386BA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046C83D-1977-487F-BFEB-62CC83073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7494611" y="152400"/>
            <a:ext cx="13244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anose="03010101010201010101" pitchFamily="66" charset="0"/>
              </a:rPr>
              <a:t>Insulin </a:t>
            </a:r>
          </a:p>
          <a:p>
            <a:pPr algn="ctr"/>
            <a:r>
              <a:rPr lang="en-US" sz="32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anose="03010101010201010101" pitchFamily="66" charset="0"/>
              </a:rPr>
              <a:t>Update</a:t>
            </a:r>
            <a:endParaRPr lang="en-US" sz="32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87" r="2606"/>
          <a:stretch/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8300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400" kern="12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09D7703-1084-4620-958C-C0ED9C7F20BA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2706004-9D35-495F-8EBF-8D423F545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867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F2EB3F-EAC4-468C-9FE1-6C1FF7A287D6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71D9F35-0467-43D2-9264-DEA05D4C0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12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DEEE8C-2526-4C04-B8FC-6D9FE89CCFC1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556F9EB-0E36-4761-AF9E-0CE607487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66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4A6BDF1-E237-44A5-988E-41FD8F4DE187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837D52-5D74-4067-9088-CD3544048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32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09AF35B-1077-458F-B225-DAF3A8A1D675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C554A94-827F-4071-A1EC-ADB76C8A7D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54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12C87D-CE73-40A6-B9A2-B7C8157F6685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439581-17D1-43A5-A074-808A48D26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39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C4317B0-6BC6-4534-B2E2-E4EFA7AFD9EE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3700B9B-F8B3-47DA-9527-FB1D15DDD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61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87797B-8C78-4D7C-BC04-9A2815B98C6E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B8F9708-AA87-49AE-992E-1C9C672BF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138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E7D2BD-AC97-4E72-9FFF-D279579D0F71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1C5CBDE-7FC4-4A9D-847C-D0CE18AD4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07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BC41BF3-3F65-4929-835B-DE932B4A7A9B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76C43C4-DF28-4AB0-B9F7-90DD88986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90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68288"/>
            <a:ext cx="8496300" cy="1081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484313"/>
            <a:ext cx="4197350" cy="44656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00575" y="1484314"/>
            <a:ext cx="4198938" cy="2155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00575" y="3792538"/>
            <a:ext cx="4198938" cy="21574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79381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1E0148A-2163-41BC-B6E1-E31379F7D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0292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nofi External COPY bg.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920000" cy="1143000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9058"/>
            <a:ext cx="7920000" cy="3738341"/>
          </a:xfrm>
          <a:prstGeom prst="rect">
            <a:avLst/>
          </a:prstGeom>
        </p:spPr>
        <p:txBody>
          <a:bodyPr/>
          <a:lstStyle>
            <a:lvl1pPr marL="169863" indent="-169863">
              <a:spcBef>
                <a:spcPts val="1200"/>
              </a:spcBef>
              <a:spcAft>
                <a:spcPts val="0"/>
              </a:spcAft>
              <a:buClr>
                <a:srgbClr val="81BD55"/>
              </a:buClr>
              <a:buSzPct val="85000"/>
              <a:buFont typeface="Wingdings" panose="05000000000000000000" pitchFamily="2" charset="2"/>
              <a:buChar char="l"/>
              <a:defRPr sz="2400" b="1">
                <a:solidFill>
                  <a:schemeClr val="tx1"/>
                </a:solidFill>
              </a:defRPr>
            </a:lvl1pPr>
            <a:lvl2pPr marL="742950" indent="-285750">
              <a:spcBef>
                <a:spcPts val="48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è"/>
              <a:defRPr sz="2000" b="1">
                <a:solidFill>
                  <a:srgbClr val="596169"/>
                </a:solidFill>
              </a:defRPr>
            </a:lvl2pPr>
            <a:lvl3pPr>
              <a:spcBef>
                <a:spcPts val="480"/>
              </a:spcBef>
              <a:spcAft>
                <a:spcPts val="0"/>
              </a:spcAft>
              <a:buClr>
                <a:srgbClr val="81BD55"/>
              </a:buClr>
              <a:defRPr sz="1800">
                <a:solidFill>
                  <a:srgbClr val="596169"/>
                </a:solidFill>
              </a:defRPr>
            </a:lvl3pPr>
            <a:lvl4pPr>
              <a:spcBef>
                <a:spcPts val="480"/>
              </a:spcBef>
              <a:spcAft>
                <a:spcPts val="0"/>
              </a:spcAft>
              <a:buClr>
                <a:srgbClr val="81BD55"/>
              </a:buClr>
              <a:defRPr sz="1800">
                <a:solidFill>
                  <a:srgbClr val="596169"/>
                </a:solidFill>
              </a:defRPr>
            </a:lvl4pPr>
            <a:lvl5pPr>
              <a:spcBef>
                <a:spcPts val="480"/>
              </a:spcBef>
              <a:spcAft>
                <a:spcPts val="0"/>
              </a:spcAft>
              <a:buClr>
                <a:srgbClr val="81BD55"/>
              </a:buClr>
              <a:defRPr sz="1800">
                <a:solidFill>
                  <a:srgbClr val="59616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57200" y="1438361"/>
            <a:ext cx="7920038" cy="6906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1B838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989650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179512" y="144603"/>
            <a:ext cx="7258072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DE" sz="2800" b="1" baseline="0" dirty="0">
                <a:solidFill>
                  <a:schemeClr val="accent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8690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D29A4A6-A064-42FC-83CD-EE592FFCBB80}" type="datetimeFigureOut">
              <a:rPr lang="en-US"/>
              <a:pPr>
                <a:defRPr/>
              </a:pPr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B7CF85F-ECBA-4A19-9673-90C46D63C7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358900"/>
            <a:ext cx="8567738" cy="539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1032" name="Picture 9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49" r="2606"/>
          <a:stretch>
            <a:fillRect/>
          </a:stretch>
        </p:blipFill>
        <p:spPr bwMode="auto">
          <a:xfrm>
            <a:off x="6434138" y="7938"/>
            <a:ext cx="270986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7494611" y="152400"/>
            <a:ext cx="132440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anose="03010101010201010101" pitchFamily="66" charset="0"/>
              </a:rPr>
              <a:t>Insulin </a:t>
            </a:r>
          </a:p>
          <a:p>
            <a:pPr algn="ctr"/>
            <a:r>
              <a:rPr lang="en-US" sz="32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anose="03010101010201010101" pitchFamily="66" charset="0"/>
              </a:rPr>
              <a:t>Update</a:t>
            </a:r>
            <a:endParaRPr lang="en-US" sz="32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72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altLang="en-US" sz="4400" kern="1200" dirty="0">
          <a:solidFill>
            <a:srgbClr val="0070C0"/>
          </a:solidFill>
          <a:latin typeface="Cambria Math" panose="02040503050406030204" pitchFamily="18" charset="0"/>
          <a:ea typeface="Cambria Math" panose="02040503050406030204" pitchFamily="18" charset="0"/>
          <a:cs typeface="Cambria Math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70C0"/>
          </a:solidFill>
          <a:latin typeface="Cambria Math" pitchFamily="18" charset="0"/>
          <a:ea typeface="Cambria Math" pitchFamily="18" charset="0"/>
          <a:cs typeface="Cambria Math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70C0"/>
          </a:solidFill>
          <a:latin typeface="Cambria Math" pitchFamily="18" charset="0"/>
          <a:ea typeface="Cambria Math" pitchFamily="18" charset="0"/>
          <a:cs typeface="Cambria Math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70C0"/>
          </a:solidFill>
          <a:latin typeface="Cambria Math" pitchFamily="18" charset="0"/>
          <a:ea typeface="Cambria Math" pitchFamily="18" charset="0"/>
          <a:cs typeface="Cambria Math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70C0"/>
          </a:solidFill>
          <a:latin typeface="Cambria Math" pitchFamily="18" charset="0"/>
          <a:ea typeface="Cambria Math" pitchFamily="18" charset="0"/>
          <a:cs typeface="Cambria Math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1412776"/>
            <a:ext cx="5830416" cy="14700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Gaps in Insulin Initiation &amp; Intensification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941168"/>
            <a:ext cx="6400800" cy="1752600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Hiren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D.M. (Endocrinology)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M.B.B.S. – B.J.M.C., </a:t>
            </a:r>
            <a:r>
              <a:rPr lang="en-US" dirty="0" err="1" smtClean="0">
                <a:solidFill>
                  <a:schemeClr val="tx1"/>
                </a:solidFill>
              </a:rPr>
              <a:t>A’bad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M.D.(Medicine) – B.J.M.C., </a:t>
            </a:r>
            <a:r>
              <a:rPr lang="en-US" dirty="0" err="1" smtClean="0">
                <a:solidFill>
                  <a:schemeClr val="tx1"/>
                </a:solidFill>
              </a:rPr>
              <a:t>A’bad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D.M. (Endocrinology) – </a:t>
            </a:r>
            <a:r>
              <a:rPr lang="en-IN" dirty="0" smtClean="0">
                <a:solidFill>
                  <a:schemeClr val="tx1"/>
                </a:solidFill>
              </a:rPr>
              <a:t>KEM Hospital, Mumbai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Consultant Endocrinologist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K.D. Hospital, </a:t>
            </a:r>
            <a:r>
              <a:rPr lang="en-US" dirty="0" err="1" smtClean="0">
                <a:solidFill>
                  <a:schemeClr val="tx1"/>
                </a:solidFill>
              </a:rPr>
              <a:t>A’bad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Dr </a:t>
            </a:r>
            <a:r>
              <a:rPr lang="en-US" dirty="0" err="1" smtClean="0">
                <a:solidFill>
                  <a:schemeClr val="tx1"/>
                </a:solidFill>
              </a:rPr>
              <a:t>Hiren’s</a:t>
            </a:r>
            <a:r>
              <a:rPr lang="en-US" dirty="0" smtClean="0">
                <a:solidFill>
                  <a:schemeClr val="tx1"/>
                </a:solidFill>
              </a:rPr>
              <a:t> Endocrine clinic, </a:t>
            </a:r>
            <a:r>
              <a:rPr lang="en-US" dirty="0" err="1" smtClean="0">
                <a:solidFill>
                  <a:schemeClr val="tx1"/>
                </a:solidFill>
              </a:rPr>
              <a:t>Shivranjani</a:t>
            </a:r>
            <a:r>
              <a:rPr lang="en-US" dirty="0" smtClean="0">
                <a:solidFill>
                  <a:schemeClr val="tx1"/>
                </a:solidFill>
              </a:rPr>
              <a:t>, Satellite, </a:t>
            </a:r>
            <a:r>
              <a:rPr lang="en-US" dirty="0" err="1" smtClean="0">
                <a:solidFill>
                  <a:schemeClr val="tx1"/>
                </a:solidFill>
              </a:rPr>
              <a:t>A’bad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1412776"/>
            <a:ext cx="5830416" cy="14700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Gaps in Insulin Initiation &amp; Intensification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07704" y="4941168"/>
            <a:ext cx="6400800" cy="1752600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Hiren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defRPr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D.M. (Endocrinology)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58 years/male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DM: 8 years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Weight loss (72 -&gt; 70 kg)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Gen weakness, burning feet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FBS – 260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PPBS – 360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HbA1c – 10 %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Rx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Metformin</a:t>
            </a:r>
            <a:r>
              <a:rPr lang="en-US" dirty="0" smtClean="0">
                <a:solidFill>
                  <a:schemeClr val="tx1"/>
                </a:solidFill>
              </a:rPr>
              <a:t> 2 gm/day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Glimiperide</a:t>
            </a:r>
            <a:r>
              <a:rPr lang="en-US" dirty="0" smtClean="0">
                <a:solidFill>
                  <a:schemeClr val="tx1"/>
                </a:solidFill>
              </a:rPr>
              <a:t> 4 mg/day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Consults his family doctor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Sitagliptin</a:t>
            </a:r>
            <a:r>
              <a:rPr lang="en-US" dirty="0" smtClean="0">
                <a:solidFill>
                  <a:schemeClr val="tx1"/>
                </a:solidFill>
              </a:rPr>
              <a:t> 100 mg/day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Glimiperide</a:t>
            </a:r>
            <a:r>
              <a:rPr lang="en-US" dirty="0" smtClean="0">
                <a:solidFill>
                  <a:schemeClr val="tx1"/>
                </a:solidFill>
              </a:rPr>
              <a:t> 8 mg/day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&gt; 1 months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FBS – 260 -&gt; 240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PPBS – 360 -&gt; 320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Doctor advises insulin Rx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Patient refuses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Comes back for follow up &gt; 1 month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Uncontrolled DM 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Consulted family doctor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Glargine</a:t>
            </a:r>
            <a:r>
              <a:rPr lang="en-US" dirty="0" smtClean="0">
                <a:solidFill>
                  <a:schemeClr val="tx1"/>
                </a:solidFill>
              </a:rPr>
              <a:t> 10 units/day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Adv.: follow up &gt; 1 month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&gt; 1 month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FBS – 240 -&gt; 180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PPBS – 320 -&gt; 280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Symptoms: Minor improvement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Consults another doctor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Premix 30/70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BBF 20 units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BD 16 units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Hypoglycemia BL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Stops Insulin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Uncontrolled DM for 2 months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Consults Endocrinologist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Endo: You have to be on Insulin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Patient: Dr, I am getting bad hypo on it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Endo: I will give you basal insulin, which is less likely to cause hypo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Patients: I have already taken it in the past, my sugars were not controlled on it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Delayed initiation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Slow up titration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Inappropriate Insulin therapy</a:t>
            </a:r>
          </a:p>
        </p:txBody>
      </p:sp>
    </p:spTree>
    <p:extLst>
      <p:ext uri="{BB962C8B-B14F-4D97-AF65-F5344CB8AC3E}">
        <p14:creationId xmlns:p14="http://schemas.microsoft.com/office/powerpoint/2010/main" xmlns="" val="392332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2130425"/>
            <a:ext cx="4724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Delayed Initiation</a:t>
            </a:r>
            <a:endParaRPr lang="en-I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54" name="Freeform 74"/>
          <p:cNvSpPr>
            <a:spLocks/>
          </p:cNvSpPr>
          <p:nvPr/>
        </p:nvSpPr>
        <p:spPr bwMode="auto">
          <a:xfrm>
            <a:off x="4743450" y="2433638"/>
            <a:ext cx="1308100" cy="1890712"/>
          </a:xfrm>
          <a:custGeom>
            <a:avLst/>
            <a:gdLst>
              <a:gd name="T0" fmla="*/ 0 w 824"/>
              <a:gd name="T1" fmla="*/ 1191 h 1191"/>
              <a:gd name="T2" fmla="*/ 807 w 824"/>
              <a:gd name="T3" fmla="*/ 0 h 1191"/>
              <a:gd name="T4" fmla="*/ 824 w 824"/>
              <a:gd name="T5" fmla="*/ 837 h 1191"/>
              <a:gd name="T6" fmla="*/ 4 w 824"/>
              <a:gd name="T7" fmla="*/ 1191 h 1191"/>
              <a:gd name="T8" fmla="*/ 0 w 824"/>
              <a:gd name="T9" fmla="*/ 1191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4" h="1191">
                <a:moveTo>
                  <a:pt x="0" y="1191"/>
                </a:moveTo>
                <a:lnTo>
                  <a:pt x="807" y="0"/>
                </a:lnTo>
                <a:lnTo>
                  <a:pt x="824" y="837"/>
                </a:lnTo>
                <a:lnTo>
                  <a:pt x="4" y="1191"/>
                </a:lnTo>
                <a:lnTo>
                  <a:pt x="0" y="1191"/>
                </a:lnTo>
                <a:close/>
              </a:path>
            </a:pathLst>
          </a:custGeom>
          <a:solidFill>
            <a:srgbClr val="004285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016" y="116632"/>
            <a:ext cx="8229600" cy="1143000"/>
          </a:xfrm>
        </p:spPr>
        <p:txBody>
          <a:bodyPr/>
          <a:lstStyle/>
          <a:p>
            <a:r>
              <a:rPr lang="en-GB" sz="3600" dirty="0" smtClean="0"/>
              <a:t>Drawbacks of the delayed initiation</a:t>
            </a:r>
            <a:endParaRPr lang="en-GB" sz="3600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000" b="1" dirty="0" smtClean="0">
                <a:solidFill>
                  <a:schemeClr val="tx1"/>
                </a:solidFill>
              </a:rPr>
              <a:t>Even short periods of </a:t>
            </a:r>
            <a:r>
              <a:rPr lang="en-GB" sz="2000" b="1" dirty="0" err="1" smtClean="0">
                <a:solidFill>
                  <a:schemeClr val="tx1"/>
                </a:solidFill>
              </a:rPr>
              <a:t>hyperglycemia</a:t>
            </a:r>
            <a:r>
              <a:rPr lang="en-GB" sz="2000" b="1" dirty="0" smtClean="0">
                <a:solidFill>
                  <a:schemeClr val="tx1"/>
                </a:solidFill>
              </a:rPr>
              <a:t> increase risk of complications</a:t>
            </a:r>
          </a:p>
          <a:p>
            <a:r>
              <a:rPr lang="en-GB" sz="2000" b="1" dirty="0" smtClean="0">
                <a:solidFill>
                  <a:schemeClr val="tx1"/>
                </a:solidFill>
              </a:rPr>
              <a:t>A proactive approach is required 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000" b="1" dirty="0" smtClean="0">
                <a:solidFill>
                  <a:schemeClr val="tx1"/>
                </a:solidFill>
              </a:rPr>
              <a:t>to get patients to achieve their 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000" b="1" dirty="0" err="1" smtClean="0">
                <a:solidFill>
                  <a:schemeClr val="tx1"/>
                </a:solidFill>
              </a:rPr>
              <a:t>glycemic</a:t>
            </a:r>
            <a:r>
              <a:rPr lang="en-GB" sz="2000" b="1" dirty="0" smtClean="0">
                <a:solidFill>
                  <a:schemeClr val="tx1"/>
                </a:solidFill>
              </a:rPr>
              <a:t> goals sooner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99755" name="Rectangle 75"/>
          <p:cNvSpPr>
            <a:spLocks noChangeArrowheads="1"/>
          </p:cNvSpPr>
          <p:nvPr/>
        </p:nvSpPr>
        <p:spPr bwMode="auto">
          <a:xfrm>
            <a:off x="6015038" y="2439988"/>
            <a:ext cx="2763837" cy="1343025"/>
          </a:xfrm>
          <a:prstGeom prst="rect">
            <a:avLst/>
          </a:prstGeom>
          <a:gradFill rotWithShape="0">
            <a:gsLst>
              <a:gs pos="0">
                <a:srgbClr val="00274F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199804" name="Rectangle 124"/>
          <p:cNvSpPr>
            <a:spLocks noChangeArrowheads="1"/>
          </p:cNvSpPr>
          <p:nvPr/>
        </p:nvSpPr>
        <p:spPr bwMode="auto">
          <a:xfrm>
            <a:off x="6016625" y="4473575"/>
            <a:ext cx="2784475" cy="1393825"/>
          </a:xfrm>
          <a:prstGeom prst="rect">
            <a:avLst/>
          </a:prstGeom>
          <a:gradFill rotWithShape="0">
            <a:gsLst>
              <a:gs pos="0">
                <a:srgbClr val="00274F"/>
              </a:gs>
              <a:gs pos="100000">
                <a:srgbClr val="0033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9753" name="Freeform 73"/>
          <p:cNvSpPr>
            <a:spLocks/>
          </p:cNvSpPr>
          <p:nvPr/>
        </p:nvSpPr>
        <p:spPr bwMode="auto">
          <a:xfrm>
            <a:off x="4737100" y="4487863"/>
            <a:ext cx="1295400" cy="1379537"/>
          </a:xfrm>
          <a:custGeom>
            <a:avLst/>
            <a:gdLst>
              <a:gd name="T0" fmla="*/ 0 w 816"/>
              <a:gd name="T1" fmla="*/ 161 h 869"/>
              <a:gd name="T2" fmla="*/ 805 w 816"/>
              <a:gd name="T3" fmla="*/ 0 h 869"/>
              <a:gd name="T4" fmla="*/ 816 w 816"/>
              <a:gd name="T5" fmla="*/ 869 h 869"/>
              <a:gd name="T6" fmla="*/ 4 w 816"/>
              <a:gd name="T7" fmla="*/ 181 h 869"/>
              <a:gd name="T8" fmla="*/ 0 w 816"/>
              <a:gd name="T9" fmla="*/ 161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6" h="869">
                <a:moveTo>
                  <a:pt x="0" y="161"/>
                </a:moveTo>
                <a:lnTo>
                  <a:pt x="805" y="0"/>
                </a:lnTo>
                <a:lnTo>
                  <a:pt x="816" y="869"/>
                </a:lnTo>
                <a:lnTo>
                  <a:pt x="4" y="181"/>
                </a:lnTo>
                <a:lnTo>
                  <a:pt x="0" y="161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IN"/>
          </a:p>
        </p:txBody>
      </p:sp>
      <p:sp>
        <p:nvSpPr>
          <p:cNvPr id="199756" name="Text Box 76"/>
          <p:cNvSpPr txBox="1">
            <a:spLocks noChangeArrowheads="1"/>
          </p:cNvSpPr>
          <p:nvPr/>
        </p:nvSpPr>
        <p:spPr bwMode="auto">
          <a:xfrm>
            <a:off x="7205663" y="2820988"/>
            <a:ext cx="17637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>
                <a:solidFill>
                  <a:schemeClr val="bg1"/>
                </a:solidFill>
              </a:rPr>
              <a:t>Microvascular complications</a:t>
            </a:r>
          </a:p>
        </p:txBody>
      </p:sp>
      <p:grpSp>
        <p:nvGrpSpPr>
          <p:cNvPr id="199757" name="Group 77"/>
          <p:cNvGrpSpPr>
            <a:grpSpLocks/>
          </p:cNvGrpSpPr>
          <p:nvPr/>
        </p:nvGrpSpPr>
        <p:grpSpPr bwMode="auto">
          <a:xfrm>
            <a:off x="6100763" y="2514600"/>
            <a:ext cx="1231900" cy="1238250"/>
            <a:chOff x="3594" y="2063"/>
            <a:chExt cx="618" cy="703"/>
          </a:xfrm>
        </p:grpSpPr>
        <p:pic>
          <p:nvPicPr>
            <p:cNvPr id="199758" name="Picture 7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466"/>
                </a:clrFrom>
                <a:clrTo>
                  <a:srgbClr val="00346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3139" t="33435" r="11595"/>
            <a:stretch>
              <a:fillRect/>
            </a:stretch>
          </p:blipFill>
          <p:spPr bwMode="auto">
            <a:xfrm>
              <a:off x="3829" y="2413"/>
              <a:ext cx="383" cy="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9759" name="Picture 7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3466"/>
                </a:clrFrom>
                <a:clrTo>
                  <a:srgbClr val="00346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4330" t="1534" r="65926" b="36043"/>
            <a:stretch>
              <a:fillRect/>
            </a:stretch>
          </p:blipFill>
          <p:spPr bwMode="auto">
            <a:xfrm>
              <a:off x="3594" y="2063"/>
              <a:ext cx="328" cy="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9805" name="Picture 12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4"/>
          <a:stretch>
            <a:fillRect/>
          </a:stretch>
        </p:blipFill>
        <p:spPr bwMode="auto">
          <a:xfrm>
            <a:off x="6015038" y="4481513"/>
            <a:ext cx="2162175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99818" name="Group 138"/>
          <p:cNvGrpSpPr>
            <a:grpSpLocks/>
          </p:cNvGrpSpPr>
          <p:nvPr/>
        </p:nvGrpSpPr>
        <p:grpSpPr bwMode="auto">
          <a:xfrm>
            <a:off x="2176463" y="3757613"/>
            <a:ext cx="2751137" cy="2071687"/>
            <a:chOff x="417" y="3179"/>
            <a:chExt cx="1281" cy="965"/>
          </a:xfrm>
        </p:grpSpPr>
        <p:sp>
          <p:nvSpPr>
            <p:cNvPr id="199768" name="Rectangle 88"/>
            <p:cNvSpPr>
              <a:spLocks noChangeArrowheads="1"/>
            </p:cNvSpPr>
            <p:nvPr/>
          </p:nvSpPr>
          <p:spPr bwMode="auto">
            <a:xfrm>
              <a:off x="458" y="3179"/>
              <a:ext cx="278" cy="920"/>
            </a:xfrm>
            <a:prstGeom prst="rect">
              <a:avLst/>
            </a:prstGeom>
            <a:solidFill>
              <a:srgbClr val="004285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69" name="Freeform 89"/>
            <p:cNvSpPr>
              <a:spLocks/>
            </p:cNvSpPr>
            <p:nvPr/>
          </p:nvSpPr>
          <p:spPr bwMode="auto">
            <a:xfrm>
              <a:off x="635" y="3643"/>
              <a:ext cx="971" cy="279"/>
            </a:xfrm>
            <a:custGeom>
              <a:avLst/>
              <a:gdLst>
                <a:gd name="T0" fmla="*/ 0 w 1759"/>
                <a:gd name="T1" fmla="*/ 765 h 765"/>
                <a:gd name="T2" fmla="*/ 362 w 1759"/>
                <a:gd name="T3" fmla="*/ 600 h 765"/>
                <a:gd name="T4" fmla="*/ 707 w 1759"/>
                <a:gd name="T5" fmla="*/ 354 h 765"/>
                <a:gd name="T6" fmla="*/ 1060 w 1759"/>
                <a:gd name="T7" fmla="*/ 321 h 765"/>
                <a:gd name="T8" fmla="*/ 1414 w 1759"/>
                <a:gd name="T9" fmla="*/ 0 h 765"/>
                <a:gd name="T10" fmla="*/ 1759 w 1759"/>
                <a:gd name="T11" fmla="*/ 25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9" h="765">
                  <a:moveTo>
                    <a:pt x="0" y="765"/>
                  </a:moveTo>
                  <a:lnTo>
                    <a:pt x="362" y="600"/>
                  </a:lnTo>
                  <a:lnTo>
                    <a:pt x="707" y="354"/>
                  </a:lnTo>
                  <a:lnTo>
                    <a:pt x="1060" y="321"/>
                  </a:lnTo>
                  <a:lnTo>
                    <a:pt x="1414" y="0"/>
                  </a:lnTo>
                  <a:lnTo>
                    <a:pt x="1759" y="25"/>
                  </a:lnTo>
                </a:path>
              </a:pathLst>
            </a:custGeom>
            <a:noFill/>
            <a:ln w="31750" cap="flat" cmpd="sng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70" name="Line 90"/>
            <p:cNvSpPr>
              <a:spLocks noChangeShapeType="1"/>
            </p:cNvSpPr>
            <p:nvPr/>
          </p:nvSpPr>
          <p:spPr bwMode="auto">
            <a:xfrm>
              <a:off x="732" y="3179"/>
              <a:ext cx="0" cy="91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71" name="Freeform 91"/>
            <p:cNvSpPr>
              <a:spLocks/>
            </p:cNvSpPr>
            <p:nvPr/>
          </p:nvSpPr>
          <p:spPr bwMode="auto">
            <a:xfrm>
              <a:off x="635" y="3436"/>
              <a:ext cx="976" cy="602"/>
            </a:xfrm>
            <a:custGeom>
              <a:avLst/>
              <a:gdLst>
                <a:gd name="T0" fmla="*/ 0 w 1767"/>
                <a:gd name="T1" fmla="*/ 1652 h 1652"/>
                <a:gd name="T2" fmla="*/ 378 w 1767"/>
                <a:gd name="T3" fmla="*/ 1537 h 1652"/>
                <a:gd name="T4" fmla="*/ 724 w 1767"/>
                <a:gd name="T5" fmla="*/ 1356 h 1652"/>
                <a:gd name="T6" fmla="*/ 1060 w 1767"/>
                <a:gd name="T7" fmla="*/ 1134 h 1652"/>
                <a:gd name="T8" fmla="*/ 1414 w 1767"/>
                <a:gd name="T9" fmla="*/ 567 h 1652"/>
                <a:gd name="T10" fmla="*/ 1767 w 1767"/>
                <a:gd name="T11" fmla="*/ 0 h 1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7" h="1652">
                  <a:moveTo>
                    <a:pt x="0" y="1652"/>
                  </a:moveTo>
                  <a:lnTo>
                    <a:pt x="378" y="1537"/>
                  </a:lnTo>
                  <a:lnTo>
                    <a:pt x="724" y="1356"/>
                  </a:lnTo>
                  <a:lnTo>
                    <a:pt x="1060" y="1134"/>
                  </a:lnTo>
                  <a:lnTo>
                    <a:pt x="1414" y="567"/>
                  </a:lnTo>
                  <a:lnTo>
                    <a:pt x="1767" y="0"/>
                  </a:lnTo>
                </a:path>
              </a:pathLst>
            </a:custGeom>
            <a:noFill/>
            <a:ln w="317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CFDC6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72" name="Rectangle 92"/>
            <p:cNvSpPr>
              <a:spLocks noChangeArrowheads="1"/>
            </p:cNvSpPr>
            <p:nvPr/>
          </p:nvSpPr>
          <p:spPr bwMode="auto">
            <a:xfrm>
              <a:off x="538" y="4099"/>
              <a:ext cx="11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3" name="Rectangle 93"/>
            <p:cNvSpPr>
              <a:spLocks noChangeArrowheads="1"/>
            </p:cNvSpPr>
            <p:nvPr/>
          </p:nvSpPr>
          <p:spPr bwMode="auto">
            <a:xfrm>
              <a:off x="921" y="4099"/>
              <a:ext cx="11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4" name="Rectangle 94"/>
            <p:cNvSpPr>
              <a:spLocks noChangeArrowheads="1"/>
            </p:cNvSpPr>
            <p:nvPr/>
          </p:nvSpPr>
          <p:spPr bwMode="auto">
            <a:xfrm>
              <a:off x="1112" y="4099"/>
              <a:ext cx="11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5" name="Rectangle 95"/>
            <p:cNvSpPr>
              <a:spLocks noChangeArrowheads="1"/>
            </p:cNvSpPr>
            <p:nvPr/>
          </p:nvSpPr>
          <p:spPr bwMode="auto">
            <a:xfrm>
              <a:off x="1304" y="4099"/>
              <a:ext cx="10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6" name="Rectangle 96"/>
            <p:cNvSpPr>
              <a:spLocks noChangeArrowheads="1"/>
            </p:cNvSpPr>
            <p:nvPr/>
          </p:nvSpPr>
          <p:spPr bwMode="auto">
            <a:xfrm>
              <a:off x="1494" y="4099"/>
              <a:ext cx="12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7" name="Rectangle 97"/>
            <p:cNvSpPr>
              <a:spLocks noChangeArrowheads="1"/>
            </p:cNvSpPr>
            <p:nvPr/>
          </p:nvSpPr>
          <p:spPr bwMode="auto">
            <a:xfrm>
              <a:off x="1686" y="4099"/>
              <a:ext cx="12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79" name="Line 99"/>
            <p:cNvSpPr>
              <a:spLocks noChangeShapeType="1"/>
            </p:cNvSpPr>
            <p:nvPr/>
          </p:nvSpPr>
          <p:spPr bwMode="auto">
            <a:xfrm flipV="1">
              <a:off x="462" y="4076"/>
              <a:ext cx="65" cy="49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0" name="Line 100"/>
            <p:cNvSpPr>
              <a:spLocks noChangeShapeType="1"/>
            </p:cNvSpPr>
            <p:nvPr/>
          </p:nvSpPr>
          <p:spPr bwMode="auto">
            <a:xfrm>
              <a:off x="450" y="3179"/>
              <a:ext cx="0" cy="9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1" name="Line 101"/>
            <p:cNvSpPr>
              <a:spLocks noChangeShapeType="1"/>
            </p:cNvSpPr>
            <p:nvPr/>
          </p:nvSpPr>
          <p:spPr bwMode="auto">
            <a:xfrm>
              <a:off x="417" y="3179"/>
              <a:ext cx="43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2" name="Line 102"/>
            <p:cNvSpPr>
              <a:spLocks noChangeShapeType="1"/>
            </p:cNvSpPr>
            <p:nvPr/>
          </p:nvSpPr>
          <p:spPr bwMode="auto">
            <a:xfrm>
              <a:off x="419" y="3415"/>
              <a:ext cx="33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3" name="Line 103"/>
            <p:cNvSpPr>
              <a:spLocks noChangeShapeType="1"/>
            </p:cNvSpPr>
            <p:nvPr/>
          </p:nvSpPr>
          <p:spPr bwMode="auto">
            <a:xfrm>
              <a:off x="420" y="3642"/>
              <a:ext cx="33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4" name="Line 104"/>
            <p:cNvSpPr>
              <a:spLocks noChangeShapeType="1"/>
            </p:cNvSpPr>
            <p:nvPr/>
          </p:nvSpPr>
          <p:spPr bwMode="auto">
            <a:xfrm>
              <a:off x="419" y="3873"/>
              <a:ext cx="33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5" name="Line 105"/>
            <p:cNvSpPr>
              <a:spLocks noChangeShapeType="1"/>
            </p:cNvSpPr>
            <p:nvPr/>
          </p:nvSpPr>
          <p:spPr bwMode="auto">
            <a:xfrm>
              <a:off x="419" y="4104"/>
              <a:ext cx="41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86" name="AutoShape 106"/>
            <p:cNvSpPr>
              <a:spLocks noChangeArrowheads="1"/>
            </p:cNvSpPr>
            <p:nvPr/>
          </p:nvSpPr>
          <p:spPr bwMode="auto">
            <a:xfrm>
              <a:off x="811" y="3848"/>
              <a:ext cx="44" cy="33"/>
            </a:xfrm>
            <a:prstGeom prst="diamond">
              <a:avLst/>
            </a:prstGeom>
            <a:solidFill>
              <a:srgbClr val="FFFF99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87" name="AutoShape 107"/>
            <p:cNvSpPr>
              <a:spLocks noChangeArrowheads="1"/>
            </p:cNvSpPr>
            <p:nvPr/>
          </p:nvSpPr>
          <p:spPr bwMode="auto">
            <a:xfrm>
              <a:off x="612" y="3902"/>
              <a:ext cx="44" cy="33"/>
            </a:xfrm>
            <a:prstGeom prst="diamond">
              <a:avLst/>
            </a:prstGeom>
            <a:solidFill>
              <a:srgbClr val="FFFF99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88" name="AutoShape 108"/>
            <p:cNvSpPr>
              <a:spLocks noChangeArrowheads="1"/>
            </p:cNvSpPr>
            <p:nvPr/>
          </p:nvSpPr>
          <p:spPr bwMode="auto">
            <a:xfrm>
              <a:off x="1008" y="3756"/>
              <a:ext cx="43" cy="32"/>
            </a:xfrm>
            <a:prstGeom prst="diamond">
              <a:avLst/>
            </a:prstGeom>
            <a:solidFill>
              <a:srgbClr val="FFFF99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89" name="AutoShape 109"/>
            <p:cNvSpPr>
              <a:spLocks noChangeArrowheads="1"/>
            </p:cNvSpPr>
            <p:nvPr/>
          </p:nvSpPr>
          <p:spPr bwMode="auto">
            <a:xfrm>
              <a:off x="1199" y="3740"/>
              <a:ext cx="45" cy="33"/>
            </a:xfrm>
            <a:prstGeom prst="diamond">
              <a:avLst/>
            </a:prstGeom>
            <a:solidFill>
              <a:srgbClr val="FFFF99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90" name="AutoShape 110"/>
            <p:cNvSpPr>
              <a:spLocks noChangeArrowheads="1"/>
            </p:cNvSpPr>
            <p:nvPr/>
          </p:nvSpPr>
          <p:spPr bwMode="auto">
            <a:xfrm>
              <a:off x="1588" y="3634"/>
              <a:ext cx="44" cy="32"/>
            </a:xfrm>
            <a:prstGeom prst="diamond">
              <a:avLst/>
            </a:prstGeom>
            <a:solidFill>
              <a:srgbClr val="FFFF99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IN"/>
            </a:p>
          </p:txBody>
        </p:sp>
        <p:sp>
          <p:nvSpPr>
            <p:cNvPr id="199791" name="Oval 111"/>
            <p:cNvSpPr>
              <a:spLocks noChangeArrowheads="1"/>
            </p:cNvSpPr>
            <p:nvPr/>
          </p:nvSpPr>
          <p:spPr bwMode="auto">
            <a:xfrm>
              <a:off x="1194" y="3834"/>
              <a:ext cx="40" cy="39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2" name="Oval 112"/>
            <p:cNvSpPr>
              <a:spLocks noChangeArrowheads="1"/>
            </p:cNvSpPr>
            <p:nvPr/>
          </p:nvSpPr>
          <p:spPr bwMode="auto">
            <a:xfrm>
              <a:off x="1590" y="3422"/>
              <a:ext cx="39" cy="4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3" name="Oval 113"/>
            <p:cNvSpPr>
              <a:spLocks noChangeArrowheads="1"/>
            </p:cNvSpPr>
            <p:nvPr/>
          </p:nvSpPr>
          <p:spPr bwMode="auto">
            <a:xfrm>
              <a:off x="1003" y="3917"/>
              <a:ext cx="40" cy="4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4" name="Oval 114"/>
            <p:cNvSpPr>
              <a:spLocks noChangeArrowheads="1"/>
            </p:cNvSpPr>
            <p:nvPr/>
          </p:nvSpPr>
          <p:spPr bwMode="auto">
            <a:xfrm>
              <a:off x="828" y="3978"/>
              <a:ext cx="39" cy="39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5" name="Oval 115"/>
            <p:cNvSpPr>
              <a:spLocks noChangeArrowheads="1"/>
            </p:cNvSpPr>
            <p:nvPr/>
          </p:nvSpPr>
          <p:spPr bwMode="auto">
            <a:xfrm>
              <a:off x="614" y="4019"/>
              <a:ext cx="40" cy="4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6" name="Oval 116"/>
            <p:cNvSpPr>
              <a:spLocks noChangeArrowheads="1"/>
            </p:cNvSpPr>
            <p:nvPr/>
          </p:nvSpPr>
          <p:spPr bwMode="auto">
            <a:xfrm>
              <a:off x="1395" y="3628"/>
              <a:ext cx="40" cy="39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797" name="Rectangle 117"/>
            <p:cNvSpPr>
              <a:spLocks noChangeArrowheads="1"/>
            </p:cNvSpPr>
            <p:nvPr/>
          </p:nvSpPr>
          <p:spPr bwMode="auto">
            <a:xfrm>
              <a:off x="921" y="4099"/>
              <a:ext cx="11" cy="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98" name="Rectangle 118"/>
            <p:cNvSpPr>
              <a:spLocks noChangeArrowheads="1"/>
            </p:cNvSpPr>
            <p:nvPr/>
          </p:nvSpPr>
          <p:spPr bwMode="auto">
            <a:xfrm>
              <a:off x="1112" y="4099"/>
              <a:ext cx="11" cy="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799" name="Rectangle 119"/>
            <p:cNvSpPr>
              <a:spLocks noChangeArrowheads="1"/>
            </p:cNvSpPr>
            <p:nvPr/>
          </p:nvSpPr>
          <p:spPr bwMode="auto">
            <a:xfrm>
              <a:off x="1304" y="4099"/>
              <a:ext cx="10" cy="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800" name="Rectangle 120"/>
            <p:cNvSpPr>
              <a:spLocks noChangeArrowheads="1"/>
            </p:cNvSpPr>
            <p:nvPr/>
          </p:nvSpPr>
          <p:spPr bwMode="auto">
            <a:xfrm>
              <a:off x="1494" y="4099"/>
              <a:ext cx="12" cy="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801" name="Rectangle 121"/>
            <p:cNvSpPr>
              <a:spLocks noChangeArrowheads="1"/>
            </p:cNvSpPr>
            <p:nvPr/>
          </p:nvSpPr>
          <p:spPr bwMode="auto">
            <a:xfrm>
              <a:off x="1686" y="4099"/>
              <a:ext cx="12" cy="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802" name="Rectangle 122"/>
            <p:cNvSpPr>
              <a:spLocks noChangeArrowheads="1"/>
            </p:cNvSpPr>
            <p:nvPr/>
          </p:nvSpPr>
          <p:spPr bwMode="auto">
            <a:xfrm>
              <a:off x="729" y="4099"/>
              <a:ext cx="12" cy="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IN"/>
            </a:p>
          </p:txBody>
        </p:sp>
        <p:sp>
          <p:nvSpPr>
            <p:cNvPr id="199803" name="Line 123"/>
            <p:cNvSpPr>
              <a:spLocks noChangeShapeType="1"/>
            </p:cNvSpPr>
            <p:nvPr/>
          </p:nvSpPr>
          <p:spPr bwMode="auto">
            <a:xfrm flipV="1">
              <a:off x="506" y="4076"/>
              <a:ext cx="65" cy="49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09" name="Line 129"/>
            <p:cNvSpPr>
              <a:spLocks noChangeShapeType="1"/>
            </p:cNvSpPr>
            <p:nvPr/>
          </p:nvSpPr>
          <p:spPr bwMode="auto">
            <a:xfrm>
              <a:off x="542" y="4104"/>
              <a:ext cx="1154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1" name="Line 131"/>
            <p:cNvSpPr>
              <a:spLocks noChangeShapeType="1"/>
            </p:cNvSpPr>
            <p:nvPr/>
          </p:nvSpPr>
          <p:spPr bwMode="auto">
            <a:xfrm>
              <a:off x="1310" y="4100"/>
              <a:ext cx="0" cy="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2" name="Line 132"/>
            <p:cNvSpPr>
              <a:spLocks noChangeShapeType="1"/>
            </p:cNvSpPr>
            <p:nvPr/>
          </p:nvSpPr>
          <p:spPr bwMode="auto">
            <a:xfrm>
              <a:off x="1118" y="4098"/>
              <a:ext cx="0" cy="4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3" name="Line 133"/>
            <p:cNvSpPr>
              <a:spLocks noChangeShapeType="1"/>
            </p:cNvSpPr>
            <p:nvPr/>
          </p:nvSpPr>
          <p:spPr bwMode="auto">
            <a:xfrm>
              <a:off x="926" y="4102"/>
              <a:ext cx="0" cy="38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4" name="Line 134"/>
            <p:cNvSpPr>
              <a:spLocks noChangeShapeType="1"/>
            </p:cNvSpPr>
            <p:nvPr/>
          </p:nvSpPr>
          <p:spPr bwMode="auto">
            <a:xfrm>
              <a:off x="734" y="4100"/>
              <a:ext cx="0" cy="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5" name="Line 135"/>
            <p:cNvSpPr>
              <a:spLocks noChangeShapeType="1"/>
            </p:cNvSpPr>
            <p:nvPr/>
          </p:nvSpPr>
          <p:spPr bwMode="auto">
            <a:xfrm>
              <a:off x="544" y="4094"/>
              <a:ext cx="0" cy="4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6" name="Line 136"/>
            <p:cNvSpPr>
              <a:spLocks noChangeShapeType="1"/>
            </p:cNvSpPr>
            <p:nvPr/>
          </p:nvSpPr>
          <p:spPr bwMode="auto">
            <a:xfrm>
              <a:off x="1498" y="4100"/>
              <a:ext cx="0" cy="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99817" name="Line 137"/>
            <p:cNvSpPr>
              <a:spLocks noChangeShapeType="1"/>
            </p:cNvSpPr>
            <p:nvPr/>
          </p:nvSpPr>
          <p:spPr bwMode="auto">
            <a:xfrm>
              <a:off x="1686" y="4100"/>
              <a:ext cx="0" cy="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99819" name="Text Box 139"/>
          <p:cNvSpPr txBox="1">
            <a:spLocks noChangeArrowheads="1"/>
          </p:cNvSpPr>
          <p:nvPr/>
        </p:nvSpPr>
        <p:spPr bwMode="auto">
          <a:xfrm>
            <a:off x="7085013" y="4862513"/>
            <a:ext cx="16017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>
                <a:solidFill>
                  <a:schemeClr val="bg1"/>
                </a:solidFill>
              </a:rPr>
              <a:t>Myocardial </a:t>
            </a:r>
            <a:br>
              <a:rPr lang="en-GB" sz="1600" b="1">
                <a:solidFill>
                  <a:schemeClr val="bg1"/>
                </a:solidFill>
              </a:rPr>
            </a:br>
            <a:r>
              <a:rPr lang="en-GB" sz="1600" b="1">
                <a:solidFill>
                  <a:schemeClr val="bg1"/>
                </a:solidFill>
              </a:rPr>
              <a:t>infarction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99825" name="Rectangle 145"/>
          <p:cNvSpPr>
            <a:spLocks noChangeArrowheads="1"/>
          </p:cNvSpPr>
          <p:nvPr/>
        </p:nvSpPr>
        <p:spPr bwMode="auto">
          <a:xfrm rot="16200000">
            <a:off x="627857" y="4517869"/>
            <a:ext cx="200183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1200" b="1" dirty="0"/>
              <a:t>Incidence per</a:t>
            </a:r>
            <a:br>
              <a:rPr lang="en-GB" sz="1200" b="1" dirty="0"/>
            </a:br>
            <a:r>
              <a:rPr lang="en-GB" sz="1200" b="1" dirty="0"/>
              <a:t>1000 patient</a:t>
            </a:r>
            <a:r>
              <a:rPr lang="en-GB" sz="1200" b="1" dirty="0">
                <a:cs typeface="Arial" pitchFamily="34" charset="0"/>
              </a:rPr>
              <a:t>-</a:t>
            </a:r>
            <a:r>
              <a:rPr lang="en-GB" sz="1200" b="1" dirty="0"/>
              <a:t>years</a:t>
            </a:r>
          </a:p>
        </p:txBody>
      </p:sp>
      <p:sp>
        <p:nvSpPr>
          <p:cNvPr id="199833" name="Rectangle 153"/>
          <p:cNvSpPr>
            <a:spLocks noChangeArrowheads="1"/>
          </p:cNvSpPr>
          <p:nvPr/>
        </p:nvSpPr>
        <p:spPr bwMode="auto">
          <a:xfrm>
            <a:off x="2179638" y="5992813"/>
            <a:ext cx="274320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1200" b="1"/>
              <a:t>Updated mean HbA</a:t>
            </a:r>
            <a:r>
              <a:rPr lang="en-GB" sz="1200" b="1" baseline="-25000"/>
              <a:t>1c</a:t>
            </a:r>
            <a:r>
              <a:rPr lang="en-GB" sz="1200" b="1"/>
              <a:t> (%)</a:t>
            </a:r>
          </a:p>
        </p:txBody>
      </p:sp>
      <p:sp>
        <p:nvSpPr>
          <p:cNvPr id="199838" name="Rectangle 158"/>
          <p:cNvSpPr>
            <a:spLocks noChangeArrowheads="1"/>
          </p:cNvSpPr>
          <p:nvPr/>
        </p:nvSpPr>
        <p:spPr bwMode="auto">
          <a:xfrm>
            <a:off x="1934403" y="514985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 dirty="0"/>
              <a:t>20</a:t>
            </a:r>
          </a:p>
        </p:txBody>
      </p:sp>
      <p:sp>
        <p:nvSpPr>
          <p:cNvPr id="199839" name="Rectangle 159"/>
          <p:cNvSpPr>
            <a:spLocks noChangeArrowheads="1"/>
          </p:cNvSpPr>
          <p:nvPr/>
        </p:nvSpPr>
        <p:spPr bwMode="auto">
          <a:xfrm>
            <a:off x="1934403" y="4656138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40</a:t>
            </a:r>
          </a:p>
        </p:txBody>
      </p:sp>
      <p:sp>
        <p:nvSpPr>
          <p:cNvPr id="199840" name="Rectangle 160"/>
          <p:cNvSpPr>
            <a:spLocks noChangeArrowheads="1"/>
          </p:cNvSpPr>
          <p:nvPr/>
        </p:nvSpPr>
        <p:spPr bwMode="auto">
          <a:xfrm>
            <a:off x="1934403" y="415925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60</a:t>
            </a:r>
          </a:p>
        </p:txBody>
      </p:sp>
      <p:sp>
        <p:nvSpPr>
          <p:cNvPr id="199841" name="Rectangle 161"/>
          <p:cNvSpPr>
            <a:spLocks noChangeArrowheads="1"/>
          </p:cNvSpPr>
          <p:nvPr/>
        </p:nvSpPr>
        <p:spPr bwMode="auto">
          <a:xfrm>
            <a:off x="1934403" y="3660775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80</a:t>
            </a:r>
          </a:p>
        </p:txBody>
      </p:sp>
      <p:sp>
        <p:nvSpPr>
          <p:cNvPr id="199842" name="Rectangle 162"/>
          <p:cNvSpPr>
            <a:spLocks noChangeArrowheads="1"/>
          </p:cNvSpPr>
          <p:nvPr/>
        </p:nvSpPr>
        <p:spPr bwMode="auto">
          <a:xfrm>
            <a:off x="2395158" y="5829300"/>
            <a:ext cx="785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5</a:t>
            </a:r>
          </a:p>
        </p:txBody>
      </p:sp>
      <p:sp>
        <p:nvSpPr>
          <p:cNvPr id="199843" name="Rectangle 163"/>
          <p:cNvSpPr>
            <a:spLocks noChangeArrowheads="1"/>
          </p:cNvSpPr>
          <p:nvPr/>
        </p:nvSpPr>
        <p:spPr bwMode="auto">
          <a:xfrm>
            <a:off x="2815845" y="5829300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6</a:t>
            </a:r>
          </a:p>
        </p:txBody>
      </p:sp>
      <p:sp>
        <p:nvSpPr>
          <p:cNvPr id="199844" name="Rectangle 164"/>
          <p:cNvSpPr>
            <a:spLocks noChangeArrowheads="1"/>
          </p:cNvSpPr>
          <p:nvPr/>
        </p:nvSpPr>
        <p:spPr bwMode="auto">
          <a:xfrm>
            <a:off x="3220658" y="5829300"/>
            <a:ext cx="785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7</a:t>
            </a:r>
          </a:p>
        </p:txBody>
      </p:sp>
      <p:sp>
        <p:nvSpPr>
          <p:cNvPr id="199845" name="Rectangle 165"/>
          <p:cNvSpPr>
            <a:spLocks noChangeArrowheads="1"/>
          </p:cNvSpPr>
          <p:nvPr/>
        </p:nvSpPr>
        <p:spPr bwMode="auto">
          <a:xfrm>
            <a:off x="3641345" y="5829300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8</a:t>
            </a:r>
          </a:p>
        </p:txBody>
      </p:sp>
      <p:sp>
        <p:nvSpPr>
          <p:cNvPr id="199846" name="Rectangle 166"/>
          <p:cNvSpPr>
            <a:spLocks noChangeArrowheads="1"/>
          </p:cNvSpPr>
          <p:nvPr/>
        </p:nvSpPr>
        <p:spPr bwMode="auto">
          <a:xfrm>
            <a:off x="4047745" y="5829300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9</a:t>
            </a:r>
          </a:p>
        </p:txBody>
      </p:sp>
      <p:sp>
        <p:nvSpPr>
          <p:cNvPr id="199847" name="Rectangle 167"/>
          <p:cNvSpPr>
            <a:spLocks noChangeArrowheads="1"/>
          </p:cNvSpPr>
          <p:nvPr/>
        </p:nvSpPr>
        <p:spPr bwMode="auto">
          <a:xfrm>
            <a:off x="4412490" y="582930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10</a:t>
            </a:r>
          </a:p>
        </p:txBody>
      </p:sp>
      <p:sp>
        <p:nvSpPr>
          <p:cNvPr id="199848" name="Rectangle 168"/>
          <p:cNvSpPr>
            <a:spLocks noChangeArrowheads="1"/>
          </p:cNvSpPr>
          <p:nvPr/>
        </p:nvSpPr>
        <p:spPr bwMode="auto">
          <a:xfrm>
            <a:off x="4810953" y="582930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11</a:t>
            </a:r>
          </a:p>
        </p:txBody>
      </p:sp>
      <p:sp>
        <p:nvSpPr>
          <p:cNvPr id="199849" name="Rectangle 169"/>
          <p:cNvSpPr>
            <a:spLocks noChangeArrowheads="1"/>
          </p:cNvSpPr>
          <p:nvPr/>
        </p:nvSpPr>
        <p:spPr bwMode="auto">
          <a:xfrm>
            <a:off x="2028445" y="5640388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0</a:t>
            </a:r>
          </a:p>
        </p:txBody>
      </p:sp>
      <p:sp>
        <p:nvSpPr>
          <p:cNvPr id="199850" name="Rectangle 170"/>
          <p:cNvSpPr>
            <a:spLocks noChangeArrowheads="1"/>
          </p:cNvSpPr>
          <p:nvPr/>
        </p:nvSpPr>
        <p:spPr bwMode="auto">
          <a:xfrm>
            <a:off x="2179258" y="5829300"/>
            <a:ext cx="785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/>
              <a:t>0</a:t>
            </a:r>
          </a:p>
        </p:txBody>
      </p:sp>
      <p:sp>
        <p:nvSpPr>
          <p:cNvPr id="199851" name="Text Box 171"/>
          <p:cNvSpPr txBox="1">
            <a:spLocks noChangeArrowheads="1"/>
          </p:cNvSpPr>
          <p:nvPr/>
        </p:nvSpPr>
        <p:spPr bwMode="auto">
          <a:xfrm>
            <a:off x="2124075" y="3716338"/>
            <a:ext cx="8747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000" b="1">
                <a:solidFill>
                  <a:schemeClr val="bg1"/>
                </a:solidFill>
              </a:rPr>
              <a:t>Normal</a:t>
            </a:r>
            <a:br>
              <a:rPr lang="en-GB" sz="1000" b="1">
                <a:solidFill>
                  <a:schemeClr val="bg1"/>
                </a:solidFill>
              </a:rPr>
            </a:br>
            <a:r>
              <a:rPr lang="en-GB" sz="1000" b="1">
                <a:solidFill>
                  <a:schemeClr val="bg1"/>
                </a:solidFill>
              </a:rPr>
              <a:t>HbA</a:t>
            </a:r>
            <a:r>
              <a:rPr lang="en-GB" sz="1000" b="1" baseline="-25000">
                <a:solidFill>
                  <a:schemeClr val="bg1"/>
                </a:solidFill>
              </a:rPr>
              <a:t>1c</a:t>
            </a:r>
            <a:r>
              <a:rPr lang="en-GB" sz="1000" b="1">
                <a:solidFill>
                  <a:schemeClr val="bg1"/>
                </a:solidFill>
              </a:rPr>
              <a:t/>
            </a:r>
            <a:br>
              <a:rPr lang="en-GB" sz="1000" b="1">
                <a:solidFill>
                  <a:schemeClr val="bg1"/>
                </a:solidFill>
              </a:rPr>
            </a:br>
            <a:r>
              <a:rPr lang="en-GB" sz="1000" b="1">
                <a:solidFill>
                  <a:schemeClr val="bg1"/>
                </a:solidFill>
              </a:rPr>
              <a:t>levels</a:t>
            </a:r>
          </a:p>
        </p:txBody>
      </p:sp>
      <p:sp>
        <p:nvSpPr>
          <p:cNvPr id="199852" name="Text Box 172"/>
          <p:cNvSpPr txBox="1">
            <a:spLocks noChangeArrowheads="1"/>
          </p:cNvSpPr>
          <p:nvPr/>
        </p:nvSpPr>
        <p:spPr bwMode="auto">
          <a:xfrm>
            <a:off x="4506913" y="6311900"/>
            <a:ext cx="4637087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30000"/>
              </a:spcBef>
            </a:pPr>
            <a:endParaRPr lang="en-US" sz="900" baseline="30000" dirty="0"/>
          </a:p>
          <a:p>
            <a:pPr algn="r">
              <a:spcBef>
                <a:spcPct val="30000"/>
              </a:spcBef>
            </a:pPr>
            <a:r>
              <a:rPr lang="en-US" sz="900" baseline="30000" dirty="0"/>
              <a:t>1</a:t>
            </a:r>
            <a:r>
              <a:rPr lang="en-US" sz="900" dirty="0"/>
              <a:t>EDIC Group. </a:t>
            </a:r>
            <a:r>
              <a:rPr lang="en-US" sz="900" i="1" dirty="0"/>
              <a:t>JAMA</a:t>
            </a:r>
            <a:r>
              <a:rPr lang="en-US" sz="900" dirty="0"/>
              <a:t> 2003; 290:2159–2167. </a:t>
            </a:r>
            <a:r>
              <a:rPr lang="en-US" sz="900" baseline="30000" dirty="0"/>
              <a:t>2</a:t>
            </a:r>
            <a:r>
              <a:rPr lang="en-US" sz="900" dirty="0"/>
              <a:t>EDIC Group. </a:t>
            </a:r>
            <a:r>
              <a:rPr lang="en-US" sz="900" i="1" dirty="0"/>
              <a:t>JAMA</a:t>
            </a:r>
            <a:r>
              <a:rPr lang="en-US" sz="900" dirty="0"/>
              <a:t> 2002; 287:2563–2569.</a:t>
            </a:r>
          </a:p>
          <a:p>
            <a:pPr algn="r">
              <a:spcBef>
                <a:spcPct val="30000"/>
              </a:spcBef>
            </a:pPr>
            <a:r>
              <a:rPr lang="en-US" sz="900" baseline="30000" dirty="0"/>
              <a:t>3</a:t>
            </a:r>
            <a:r>
              <a:rPr lang="en-US" sz="900" dirty="0"/>
              <a:t>Nathan DM, </a:t>
            </a:r>
            <a:r>
              <a:rPr lang="en-US" sz="900" i="1" dirty="0"/>
              <a:t>et al</a:t>
            </a:r>
            <a:r>
              <a:rPr lang="en-US" sz="900" dirty="0"/>
              <a:t>. </a:t>
            </a:r>
            <a:r>
              <a:rPr lang="en-US" sz="900" i="1" dirty="0"/>
              <a:t>N </a:t>
            </a:r>
            <a:r>
              <a:rPr lang="en-US" sz="900" i="1" dirty="0" err="1"/>
              <a:t>Engl</a:t>
            </a:r>
            <a:r>
              <a:rPr lang="en-US" sz="900" i="1" dirty="0"/>
              <a:t> J Med</a:t>
            </a:r>
            <a:r>
              <a:rPr lang="en-US" sz="900" dirty="0"/>
              <a:t> 2003; 348:2294–2303.</a:t>
            </a:r>
          </a:p>
        </p:txBody>
      </p:sp>
    </p:spTree>
    <p:extLst>
      <p:ext uri="{BB962C8B-B14F-4D97-AF65-F5344CB8AC3E}">
        <p14:creationId xmlns:p14="http://schemas.microsoft.com/office/powerpoint/2010/main" xmlns="" val="300468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23167"/>
            <a:ext cx="8229600" cy="1143000"/>
          </a:xfrm>
        </p:spPr>
        <p:txBody>
          <a:bodyPr>
            <a:normAutofit/>
          </a:bodyPr>
          <a:lstStyle/>
          <a:p>
            <a:r>
              <a:rPr lang="en-GB" altLang="en-US" sz="2800" dirty="0" smtClean="0"/>
              <a:t>Timely application of insulin therapy in </a:t>
            </a:r>
            <a:br>
              <a:rPr lang="en-GB" altLang="en-US" sz="2800" dirty="0" smtClean="0"/>
            </a:br>
            <a:r>
              <a:rPr lang="en-GB" altLang="en-US" sz="2800" dirty="0" smtClean="0"/>
              <a:t>type 2 diabetes has multiple benefits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0168865"/>
              </p:ext>
            </p:extLst>
          </p:nvPr>
        </p:nvGraphicFramePr>
        <p:xfrm>
          <a:off x="573088" y="1592287"/>
          <a:ext cx="3930650" cy="3668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650"/>
              </a:tblGrid>
              <a:tr h="4321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Benefits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8" marB="45718" anchor="ctr"/>
                </a:tc>
              </a:tr>
              <a:tr h="56339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Restores β-cell function</a:t>
                      </a:r>
                      <a:r>
                        <a:rPr lang="en-US" sz="16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18" marB="45718" anchor="ctr"/>
                </a:tc>
              </a:tr>
              <a:tr h="63266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Provides long-term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near-normal </a:t>
                      </a:r>
                      <a:br>
                        <a:rPr lang="en-US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glycemic control</a:t>
                      </a:r>
                      <a:r>
                        <a:rPr lang="en-US" sz="16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1428" marR="91428" marT="45718" marB="45718" anchor="ctr"/>
                </a:tc>
              </a:tr>
              <a:tr h="89904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Reduces microvascular complications,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providing long-term end-organ protection</a:t>
                      </a:r>
                      <a:r>
                        <a:rPr lang="en-US" sz="1600" baseline="30000" dirty="0" smtClean="0">
                          <a:latin typeface="Arial" pitchFamily="34" charset="0"/>
                          <a:cs typeface="Arial" pitchFamily="34" charset="0"/>
                        </a:rPr>
                        <a:t>3,4</a:t>
                      </a:r>
                      <a:endParaRPr lang="en-US" sz="1600" baseline="30000" dirty="0" smtClean="0">
                        <a:solidFill>
                          <a:srgbClr val="A50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8" marB="45718" anchor="ctr"/>
                </a:tc>
              </a:tr>
              <a:tr h="61226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May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e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nhance patient QoL</a:t>
                      </a:r>
                      <a:r>
                        <a:rPr lang="en-US" sz="1600" baseline="300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28" marR="91428" marT="45718" marB="45718" anchor="ctr"/>
                </a:tc>
              </a:tr>
              <a:tr h="52922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May reduce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aseline="0" dirty="0" err="1" smtClean="0">
                          <a:latin typeface="Arial" pitchFamily="34" charset="0"/>
                          <a:cs typeface="Arial" pitchFamily="34" charset="0"/>
                        </a:rPr>
                        <a:t>macrovascular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events</a:t>
                      </a:r>
                      <a:r>
                        <a:rPr lang="en-US" sz="1600" baseline="30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600" baseline="30000" dirty="0" smtClean="0">
                        <a:solidFill>
                          <a:srgbClr val="A50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8" marB="45718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138865"/>
              </p:ext>
            </p:extLst>
          </p:nvPr>
        </p:nvGraphicFramePr>
        <p:xfrm>
          <a:off x="4640263" y="1601812"/>
          <a:ext cx="3925887" cy="23018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5887"/>
              </a:tblGrid>
              <a:tr h="4195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Challenges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8" marR="91428" marT="45719" marB="45719" anchor="ctr"/>
                </a:tc>
              </a:tr>
              <a:tr h="60498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Weight</a:t>
                      </a:r>
                      <a:r>
                        <a:rPr lang="en-US" sz="16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gain</a:t>
                      </a:r>
                      <a:r>
                        <a:rPr lang="en-US" sz="1600" baseline="30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</a:p>
                  </a:txBody>
                  <a:tcPr marL="91428" marR="91428" marT="45719" marB="45719" anchor="ctr"/>
                </a:tc>
              </a:tr>
              <a:tr h="61974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Hypoglycaemia</a:t>
                      </a:r>
                      <a:r>
                        <a:rPr lang="en-US" sz="1600" baseline="30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</a:p>
                  </a:txBody>
                  <a:tcPr marL="91428" marR="91428" marT="45719" marB="45719" anchor="ctr"/>
                </a:tc>
              </a:tr>
              <a:tr h="65759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Need for injection</a:t>
                      </a:r>
                      <a:r>
                        <a:rPr lang="en-US" sz="1600" baseline="30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19" marB="45719" anchor="ctr"/>
                </a:tc>
              </a:tr>
            </a:tbl>
          </a:graphicData>
        </a:graphic>
      </p:graphicFrame>
      <p:sp>
        <p:nvSpPr>
          <p:cNvPr id="45088" name="TextBox 6"/>
          <p:cNvSpPr txBox="1">
            <a:spLocks noChangeArrowheads="1"/>
          </p:cNvSpPr>
          <p:nvPr/>
        </p:nvSpPr>
        <p:spPr bwMode="auto">
          <a:xfrm>
            <a:off x="0" y="62118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>
                <a:solidFill>
                  <a:srgbClr val="000000"/>
                </a:solidFill>
                <a:cs typeface="Arial" pitchFamily="34" charset="0"/>
              </a:rPr>
              <a:t>1. Grunberger G. Diabetes Obes Metab 2013;15 Suppl 1:1-5; 2. ORIGIN Investigators. N Engl J Med 2012;367:319-28; </a:t>
            </a:r>
            <a:br>
              <a:rPr lang="en-GB" altLang="en-US" sz="120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200">
                <a:solidFill>
                  <a:srgbClr val="000000"/>
                </a:solidFill>
                <a:cs typeface="Arial" pitchFamily="34" charset="0"/>
              </a:rPr>
              <a:t>3. UKPDS 33. Lancet 1998;352:837-53; 4. Holman RR et al N Engl J Med 2008;359:1577-89; </a:t>
            </a:r>
            <a:br>
              <a:rPr lang="en-GB" altLang="en-US" sz="120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200">
                <a:solidFill>
                  <a:srgbClr val="000000"/>
                </a:solidFill>
                <a:cs typeface="Arial" pitchFamily="34" charset="0"/>
              </a:rPr>
              <a:t>5. Owens DR. Diabetes Technol Ther. 2013;15:776-85.</a:t>
            </a:r>
          </a:p>
        </p:txBody>
      </p:sp>
    </p:spTree>
    <p:extLst>
      <p:ext uri="{BB962C8B-B14F-4D97-AF65-F5344CB8AC3E}">
        <p14:creationId xmlns:p14="http://schemas.microsoft.com/office/powerpoint/2010/main" xmlns="" val="336476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Initiating Insulin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 fontScale="925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Many insulin options are available</a:t>
            </a:r>
            <a:r>
              <a:rPr lang="en-US" sz="3600" dirty="0" smtClean="0">
                <a:solidFill>
                  <a:schemeClr val="tx1"/>
                </a:solidFill>
              </a:rPr>
              <a:t>, one </a:t>
            </a:r>
            <a:r>
              <a:rPr lang="en-US" sz="3600" dirty="0">
                <a:solidFill>
                  <a:schemeClr val="tx1"/>
                </a:solidFill>
              </a:rPr>
              <a:t>of the most common being the </a:t>
            </a:r>
            <a:r>
              <a:rPr lang="en-US" sz="3600" i="1" dirty="0" smtClean="0">
                <a:solidFill>
                  <a:srgbClr val="7030A0"/>
                </a:solidFill>
              </a:rPr>
              <a:t>addition of </a:t>
            </a:r>
            <a:r>
              <a:rPr lang="en-US" sz="3600" i="1" dirty="0">
                <a:solidFill>
                  <a:srgbClr val="7030A0"/>
                </a:solidFill>
              </a:rPr>
              <a:t>basal insulin to oral antidiabetic drugs.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38" b="10046"/>
          <a:stretch/>
        </p:blipFill>
        <p:spPr bwMode="auto">
          <a:xfrm>
            <a:off x="4644008" y="44624"/>
            <a:ext cx="4412136" cy="674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11"/>
          <p:cNvSpPr txBox="1">
            <a:spLocks/>
          </p:cNvSpPr>
          <p:nvPr/>
        </p:nvSpPr>
        <p:spPr>
          <a:xfrm>
            <a:off x="374848" y="6486797"/>
            <a:ext cx="82296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b="1" dirty="0" smtClean="0"/>
              <a:t>1. Cleveland Journal of Medicine 2015 August</a:t>
            </a:r>
          </a:p>
        </p:txBody>
      </p:sp>
    </p:spTree>
    <p:extLst>
      <p:ext uri="{BB962C8B-B14F-4D97-AF65-F5344CB8AC3E}">
        <p14:creationId xmlns:p14="http://schemas.microsoft.com/office/powerpoint/2010/main" xmlns="" val="22866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14325" y="6511925"/>
            <a:ext cx="5116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HK" sz="1400" b="1" dirty="0" err="1" smtClean="0">
                <a:solidFill>
                  <a:srgbClr val="2362C2"/>
                </a:solidFill>
                <a:ea typeface="新細明體" pitchFamily="18" charset="-120"/>
              </a:rPr>
              <a:t>Diab</a:t>
            </a:r>
            <a:r>
              <a:rPr lang="en-US" altLang="zh-HK" sz="1400" b="1" dirty="0" smtClean="0">
                <a:solidFill>
                  <a:srgbClr val="2362C2"/>
                </a:solidFill>
                <a:ea typeface="新細明體" pitchFamily="18" charset="-120"/>
              </a:rPr>
              <a:t> Therapy 2015 </a:t>
            </a:r>
            <a:endParaRPr lang="en-GB" altLang="zh-HK" sz="1400" b="1" dirty="0">
              <a:solidFill>
                <a:srgbClr val="2362C2"/>
              </a:solidFill>
              <a:ea typeface="新細明體" pitchFamily="18" charset="-12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" y="1587500"/>
            <a:ext cx="84899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1950" indent="-3619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spcAft>
                <a:spcPct val="25000"/>
              </a:spcAft>
              <a:buFontTx/>
              <a:buBlip>
                <a:blip r:embed="rId3"/>
              </a:buBlip>
            </a:pPr>
            <a:r>
              <a:rPr lang="en-GB" altLang="zh-HK" sz="1600" b="1">
                <a:solidFill>
                  <a:schemeClr val="accent1"/>
                </a:solidFill>
                <a:ea typeface="ＭＳ Ｐゴシック" pitchFamily="34" charset="-128"/>
              </a:rPr>
              <a:t>6-month observational study assessing the initiation of basal insulin in 2921 insulin-naïve Asian patients with T2DM who had poor glycaemic control using OADs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125760"/>
            <a:ext cx="8763000" cy="1143000"/>
          </a:xfrm>
          <a:noFill/>
        </p:spPr>
        <p:txBody>
          <a:bodyPr>
            <a:noAutofit/>
          </a:bodyPr>
          <a:lstStyle/>
          <a:p>
            <a:r>
              <a:rPr lang="en-GB" altLang="zh-HK" sz="2400" dirty="0" smtClean="0">
                <a:ea typeface="ＭＳ Ｐゴシック" pitchFamily="34" charset="-128"/>
              </a:rPr>
              <a:t>FINE Asia: Real world data 2015- </a:t>
            </a:r>
            <a:br>
              <a:rPr lang="en-GB" altLang="zh-HK" sz="2400" dirty="0" smtClean="0">
                <a:ea typeface="ＭＳ Ｐゴシック" pitchFamily="34" charset="-128"/>
              </a:rPr>
            </a:br>
            <a:r>
              <a:rPr lang="en-GB" altLang="zh-HK" sz="2000" dirty="0" smtClean="0">
                <a:ea typeface="ＭＳ Ｐゴシック" pitchFamily="34" charset="-128"/>
              </a:rPr>
              <a:t>Insulin Glargine has better HbA</a:t>
            </a:r>
            <a:r>
              <a:rPr lang="en-GB" altLang="zh-HK" sz="2000" baseline="-25000" dirty="0" smtClean="0">
                <a:ea typeface="ＭＳ Ｐゴシック" pitchFamily="34" charset="-128"/>
              </a:rPr>
              <a:t>1c</a:t>
            </a:r>
            <a:r>
              <a:rPr lang="en-GB" altLang="zh-HK" sz="2000" dirty="0" smtClean="0">
                <a:ea typeface="ＭＳ Ｐゴシック" pitchFamily="34" charset="-128"/>
              </a:rPr>
              <a:t> </a:t>
            </a:r>
            <a:br>
              <a:rPr lang="en-GB" altLang="zh-HK" sz="2000" dirty="0" smtClean="0">
                <a:ea typeface="ＭＳ Ｐゴシック" pitchFamily="34" charset="-128"/>
              </a:rPr>
            </a:br>
            <a:r>
              <a:rPr lang="en-GB" altLang="zh-HK" sz="2000" dirty="0" smtClean="0">
                <a:ea typeface="ＭＳ Ｐゴシック" pitchFamily="34" charset="-128"/>
              </a:rPr>
              <a:t>control and less hypoglycaemia versus NPH </a:t>
            </a:r>
            <a:br>
              <a:rPr lang="en-GB" altLang="zh-HK" sz="2000" dirty="0" smtClean="0">
                <a:ea typeface="ＭＳ Ｐゴシック" pitchFamily="34" charset="-128"/>
              </a:rPr>
            </a:br>
            <a:r>
              <a:rPr lang="en-GB" altLang="zh-HK" sz="2000" dirty="0" smtClean="0">
                <a:ea typeface="ＭＳ Ｐゴシック" pitchFamily="34" charset="-128"/>
              </a:rPr>
              <a:t>and detemir at initiation in Asian patients with </a:t>
            </a:r>
            <a:r>
              <a:rPr lang="en-GB" altLang="zh-HK" sz="2000" dirty="0" smtClean="0">
                <a:ea typeface="ＭＳ Ｐゴシック" pitchFamily="34" charset="-128"/>
                <a:sym typeface="Symbol" pitchFamily="18" charset="2"/>
              </a:rPr>
              <a:t>T2DM</a:t>
            </a:r>
          </a:p>
        </p:txBody>
      </p:sp>
      <p:pic>
        <p:nvPicPr>
          <p:cNvPr id="26629" name="Picture 5" descr="LAN928_Slide-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1775" y="2312988"/>
            <a:ext cx="6192838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47658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9617" y="2120027"/>
            <a:ext cx="4689533" cy="4466511"/>
          </a:xfrm>
          <a:prstGeom prst="rect">
            <a:avLst/>
          </a:prstGeom>
          <a:noFill/>
          <a:ln w="38100">
            <a:solidFill>
              <a:srgbClr val="27317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52400"/>
            <a:ext cx="7569200" cy="914400"/>
          </a:xfrm>
        </p:spPr>
        <p:txBody>
          <a:bodyPr/>
          <a:lstStyle/>
          <a:p>
            <a:r>
              <a:rPr lang="en-US" altLang="ja-JP" sz="3200" dirty="0" smtClean="0">
                <a:latin typeface="Calibri" charset="0"/>
                <a:ea typeface="MS PGothic" charset="-128"/>
                <a:cs typeface="Calibri" charset="0"/>
              </a:rPr>
              <a:t>Insulin </a:t>
            </a:r>
            <a:r>
              <a:rPr lang="en-US" altLang="ja-JP" sz="3200" dirty="0" err="1" smtClean="0">
                <a:latin typeface="Calibri" charset="0"/>
                <a:ea typeface="MS PGothic" charset="-128"/>
                <a:cs typeface="Calibri" charset="0"/>
              </a:rPr>
              <a:t>Degludec</a:t>
            </a:r>
            <a:r>
              <a:rPr lang="en-US" altLang="ja-JP" sz="3200" dirty="0" smtClean="0">
                <a:latin typeface="Calibri" charset="0"/>
                <a:ea typeface="MS PGothic" charset="-128"/>
                <a:cs typeface="Calibri" charset="0"/>
              </a:rPr>
              <a:t> vs. Insulin </a:t>
            </a:r>
            <a:r>
              <a:rPr lang="en-US" altLang="ja-JP" sz="3200" dirty="0" err="1" smtClean="0">
                <a:latin typeface="Calibri" charset="0"/>
                <a:ea typeface="MS PGothic" charset="-128"/>
                <a:cs typeface="Calibri" charset="0"/>
              </a:rPr>
              <a:t>Glargine</a:t>
            </a:r>
            <a:r>
              <a:rPr lang="en-US" altLang="ja-JP" sz="3200" dirty="0">
                <a:latin typeface="Calibri" charset="0"/>
                <a:ea typeface="MS PGothic" charset="-128"/>
                <a:cs typeface="Calibri" charset="0"/>
              </a:rPr>
              <a:t/>
            </a:r>
            <a:br>
              <a:rPr lang="en-US" altLang="ja-JP" sz="3200" dirty="0">
                <a:latin typeface="Calibri" charset="0"/>
                <a:ea typeface="MS PGothic" charset="-128"/>
                <a:cs typeface="Calibri" charset="0"/>
              </a:rPr>
            </a:br>
            <a:r>
              <a:rPr lang="en-US" altLang="ja-JP" sz="3200" dirty="0" smtClean="0">
                <a:latin typeface="Calibri" charset="0"/>
                <a:ea typeface="MS PGothic" charset="-128"/>
                <a:cs typeface="Calibri" charset="0"/>
              </a:rPr>
              <a:t>(BEGIN Once Asia)</a:t>
            </a:r>
            <a:endParaRPr lang="en-US" altLang="en-US" sz="3200" dirty="0">
              <a:latin typeface="Calibri" charset="0"/>
              <a:ea typeface="MS PGothic" charset="-128"/>
              <a:cs typeface="Calibri" charset="0"/>
            </a:endParaRPr>
          </a:p>
        </p:txBody>
      </p:sp>
      <p:sp>
        <p:nvSpPr>
          <p:cNvPr id="921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730E67B-40C0-5144-B4D4-1F6CF5ABC195}" type="slidenum">
              <a:rPr lang="en-CA" altLang="en-US">
                <a:latin typeface="Calibri" charset="0"/>
              </a:rPr>
              <a:pPr/>
              <a:t>17</a:t>
            </a:fld>
            <a:endParaRPr lang="en-CA" altLang="en-US">
              <a:latin typeface="Calibri" charset="0"/>
            </a:endParaRPr>
          </a:p>
        </p:txBody>
      </p:sp>
      <p:sp>
        <p:nvSpPr>
          <p:cNvPr id="71" name="TextBox 2"/>
          <p:cNvSpPr txBox="1">
            <a:spLocks noChangeArrowheads="1"/>
          </p:cNvSpPr>
          <p:nvPr/>
        </p:nvSpPr>
        <p:spPr bwMode="auto">
          <a:xfrm>
            <a:off x="255588" y="6594475"/>
            <a:ext cx="40628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1428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lvl="1">
              <a:spcBef>
                <a:spcPct val="20000"/>
              </a:spcBef>
            </a:pPr>
            <a:r>
              <a:rPr lang="en-CA" altLang="en-US" sz="1400" dirty="0" err="1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Onishi</a:t>
            </a:r>
            <a:r>
              <a:rPr lang="en-CA" altLang="en-US" sz="1400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 Y et al. </a:t>
            </a:r>
            <a:r>
              <a:rPr lang="en-CA" altLang="en-US" sz="1400" i="1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J </a:t>
            </a:r>
            <a:r>
              <a:rPr lang="en-CA" altLang="en-US" sz="1400" i="1" dirty="0" err="1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Diab</a:t>
            </a:r>
            <a:r>
              <a:rPr lang="en-CA" altLang="en-US" sz="1400" i="1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 Invest </a:t>
            </a:r>
            <a:r>
              <a:rPr lang="en-CA" altLang="en-US" sz="1400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2013;4:605-12.</a:t>
            </a:r>
            <a:endParaRPr lang="en-CA" altLang="en-US" sz="1400" dirty="0">
              <a:solidFill>
                <a:srgbClr val="273174"/>
              </a:solidFill>
              <a:latin typeface="Calibri" charset="0"/>
              <a:ea typeface="MS PGothic" charset="-128"/>
              <a:cs typeface="Calibri" charset="0"/>
            </a:endParaRPr>
          </a:p>
        </p:txBody>
      </p:sp>
      <p:sp>
        <p:nvSpPr>
          <p:cNvPr id="187" name="Rectangle 2"/>
          <p:cNvSpPr>
            <a:spLocks noChangeArrowheads="1"/>
          </p:cNvSpPr>
          <p:nvPr/>
        </p:nvSpPr>
        <p:spPr bwMode="auto">
          <a:xfrm>
            <a:off x="166688" y="1218798"/>
            <a:ext cx="88315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435 insulin-naïve patients with T2DM in Asia</a:t>
            </a:r>
            <a:endParaRPr lang="en-US" altLang="en-US" sz="20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4603" y="1570851"/>
            <a:ext cx="60347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Cumulative hypoglycemic events confirmed &lt;3.1 </a:t>
            </a:r>
            <a:r>
              <a:rPr lang="en-US" sz="2000" b="0" i="1" dirty="0" err="1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mmol</a:t>
            </a:r>
            <a:r>
              <a:rPr 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/L</a:t>
            </a:r>
            <a:endParaRPr lang="en-US" sz="2000" b="0" i="1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2" name="TextBox 1284"/>
          <p:cNvSpPr txBox="1">
            <a:spLocks noChangeArrowheads="1"/>
          </p:cNvSpPr>
          <p:nvPr/>
        </p:nvSpPr>
        <p:spPr bwMode="auto">
          <a:xfrm>
            <a:off x="7156824" y="2120027"/>
            <a:ext cx="1531188" cy="92333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18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18% lower</a:t>
            </a:r>
          </a:p>
          <a:p>
            <a:pPr algn="ctr"/>
            <a:r>
              <a:rPr lang="en-US" altLang="en-US" sz="18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with </a:t>
            </a:r>
            <a:r>
              <a:rPr lang="en-US" altLang="en-US" sz="1800" b="0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degludec</a:t>
            </a:r>
            <a:endParaRPr lang="en-US" altLang="en-US" sz="18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en-US" altLang="en-US" sz="18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p=0.11</a:t>
            </a:r>
          </a:p>
        </p:txBody>
      </p:sp>
      <p:sp>
        <p:nvSpPr>
          <p:cNvPr id="43" name="TextBox 1284"/>
          <p:cNvSpPr txBox="1">
            <a:spLocks noChangeArrowheads="1"/>
          </p:cNvSpPr>
          <p:nvPr/>
        </p:nvSpPr>
        <p:spPr bwMode="auto">
          <a:xfrm>
            <a:off x="7156824" y="4298033"/>
            <a:ext cx="1531188" cy="92333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38% </a:t>
            </a:r>
            <a:r>
              <a:rPr lang="en-US" altLang="en-US" sz="18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lower</a:t>
            </a:r>
          </a:p>
          <a:p>
            <a:pPr algn="ctr"/>
            <a:r>
              <a:rPr lang="en-US" altLang="en-US" sz="18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with </a:t>
            </a:r>
            <a:r>
              <a:rPr lang="en-US" altLang="en-US" sz="1800" b="0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degludec</a:t>
            </a:r>
            <a:endParaRPr lang="en-US" altLang="en-US" sz="18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p=0.07</a:t>
            </a:r>
            <a:endParaRPr lang="en-US" altLang="en-US" sz="18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" name="TextBox 1284"/>
          <p:cNvSpPr txBox="1">
            <a:spLocks noChangeArrowheads="1"/>
          </p:cNvSpPr>
          <p:nvPr/>
        </p:nvSpPr>
        <p:spPr bwMode="auto">
          <a:xfrm>
            <a:off x="297276" y="4847125"/>
            <a:ext cx="12426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Nocturnal</a:t>
            </a:r>
          </a:p>
          <a:p>
            <a:pPr algn="ctr"/>
            <a:r>
              <a:rPr lang="en-US" altLang="en-US" sz="20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events/</a:t>
            </a:r>
            <a:r>
              <a:rPr lang="en-US" altLang="en-US" sz="2000" b="0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pt</a:t>
            </a:r>
            <a:endParaRPr lang="en-US" altLang="en-US" sz="20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5" name="TextBox 1284"/>
          <p:cNvSpPr txBox="1">
            <a:spLocks noChangeArrowheads="1"/>
          </p:cNvSpPr>
          <p:nvPr/>
        </p:nvSpPr>
        <p:spPr bwMode="auto">
          <a:xfrm>
            <a:off x="285456" y="2599225"/>
            <a:ext cx="12250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Anytime</a:t>
            </a:r>
          </a:p>
          <a:p>
            <a:pPr algn="ctr"/>
            <a:r>
              <a:rPr lang="en-US" altLang="en-US" sz="2000" b="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events/</a:t>
            </a:r>
            <a:r>
              <a:rPr lang="en-US" altLang="en-US" sz="2000" b="0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pt</a:t>
            </a:r>
            <a:endParaRPr lang="en-US" altLang="en-US" sz="20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379160" y="5714743"/>
            <a:ext cx="13635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i="1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Difference</a:t>
            </a:r>
          </a:p>
          <a:p>
            <a:pPr algn="ctr"/>
            <a:r>
              <a:rPr lang="en-US" altLang="en-US" sz="2000" b="0" i="1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after </a:t>
            </a:r>
            <a:r>
              <a:rPr lang="en-US" alt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12 </a:t>
            </a:r>
            <a:r>
              <a:rPr lang="en-US" altLang="en-US" sz="2000" b="0" i="1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wk</a:t>
            </a:r>
            <a:endParaRPr lang="en-US" altLang="en-US" sz="2000" b="0" i="1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7" name="TextBox 40"/>
          <p:cNvSpPr txBox="1">
            <a:spLocks noChangeArrowheads="1"/>
          </p:cNvSpPr>
          <p:nvPr/>
        </p:nvSpPr>
        <p:spPr bwMode="auto">
          <a:xfrm>
            <a:off x="5374019" y="4525189"/>
            <a:ext cx="898964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r>
              <a:rPr lang="en-US" altLang="en-US" sz="1600" b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Glargine</a:t>
            </a:r>
            <a:endParaRPr lang="en-US" altLang="en-US" sz="16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5409895" y="2288675"/>
            <a:ext cx="898964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r>
              <a:rPr lang="en-US" altLang="en-US" sz="1600" b="0" dirty="0" err="1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Glargine</a:t>
            </a:r>
            <a:endParaRPr lang="en-US" altLang="en-US" sz="16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9" name="TextBox 42"/>
          <p:cNvSpPr txBox="1">
            <a:spLocks noChangeArrowheads="1"/>
          </p:cNvSpPr>
          <p:nvPr/>
        </p:nvSpPr>
        <p:spPr bwMode="auto">
          <a:xfrm>
            <a:off x="5785510" y="2928294"/>
            <a:ext cx="974947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r>
              <a:rPr lang="en-US" altLang="en-US" sz="1600" b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Degludec</a:t>
            </a:r>
          </a:p>
        </p:txBody>
      </p:sp>
      <p:sp>
        <p:nvSpPr>
          <p:cNvPr id="50" name="TextBox 43"/>
          <p:cNvSpPr txBox="1">
            <a:spLocks noChangeArrowheads="1"/>
          </p:cNvSpPr>
          <p:nvPr/>
        </p:nvSpPr>
        <p:spPr bwMode="auto">
          <a:xfrm>
            <a:off x="5886720" y="5385734"/>
            <a:ext cx="974947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r>
              <a:rPr lang="en-US" altLang="en-US" sz="1600" b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Degludec</a:t>
            </a:r>
            <a:endParaRPr lang="en-US" altLang="en-US" sz="16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13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52400"/>
            <a:ext cx="7569200" cy="914400"/>
          </a:xfrm>
        </p:spPr>
        <p:txBody>
          <a:bodyPr/>
          <a:lstStyle/>
          <a:p>
            <a:r>
              <a:rPr lang="en-US" altLang="ja-JP" dirty="0" smtClean="0">
                <a:latin typeface="Calibri" charset="0"/>
                <a:ea typeface="MS PGothic" charset="-128"/>
                <a:cs typeface="Calibri" charset="0"/>
              </a:rPr>
              <a:t>Insulin </a:t>
            </a:r>
            <a:r>
              <a:rPr lang="en-US" altLang="ja-JP" dirty="0" err="1" smtClean="0">
                <a:latin typeface="Calibri" charset="0"/>
                <a:ea typeface="MS PGothic" charset="-128"/>
                <a:cs typeface="Calibri" charset="0"/>
              </a:rPr>
              <a:t>Glargine</a:t>
            </a:r>
            <a:r>
              <a:rPr lang="en-US" altLang="ja-JP" dirty="0" smtClean="0">
                <a:latin typeface="Calibri" charset="0"/>
                <a:ea typeface="MS PGothic" charset="-128"/>
                <a:cs typeface="Calibri" charset="0"/>
              </a:rPr>
              <a:t> U-300 vs. U-100</a:t>
            </a:r>
            <a:r>
              <a:rPr lang="en-US" altLang="ja-JP" dirty="0">
                <a:latin typeface="Calibri" charset="0"/>
                <a:ea typeface="MS PGothic" charset="-128"/>
                <a:cs typeface="Calibri" charset="0"/>
              </a:rPr>
              <a:t/>
            </a:r>
            <a:br>
              <a:rPr lang="en-US" altLang="ja-JP" dirty="0">
                <a:latin typeface="Calibri" charset="0"/>
                <a:ea typeface="MS PGothic" charset="-128"/>
                <a:cs typeface="Calibri" charset="0"/>
              </a:rPr>
            </a:br>
            <a:r>
              <a:rPr lang="en-US" altLang="ja-JP" dirty="0" smtClean="0">
                <a:latin typeface="Calibri" charset="0"/>
                <a:ea typeface="MS PGothic" charset="-128"/>
                <a:cs typeface="Calibri" charset="0"/>
              </a:rPr>
              <a:t>(EDITION-2)</a:t>
            </a:r>
            <a:endParaRPr lang="en-US" altLang="en-US" dirty="0">
              <a:latin typeface="Calibri" charset="0"/>
              <a:ea typeface="MS PGothic" charset="-128"/>
              <a:cs typeface="Calibri" charset="0"/>
            </a:endParaRPr>
          </a:p>
        </p:txBody>
      </p:sp>
      <p:sp>
        <p:nvSpPr>
          <p:cNvPr id="921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730E67B-40C0-5144-B4D4-1F6CF5ABC195}" type="slidenum">
              <a:rPr lang="en-CA" altLang="en-US">
                <a:latin typeface="Calibri" charset="0"/>
              </a:rPr>
              <a:pPr/>
              <a:t>18</a:t>
            </a:fld>
            <a:endParaRPr lang="en-CA" altLang="en-US">
              <a:latin typeface="Calibri" charset="0"/>
            </a:endParaRPr>
          </a:p>
        </p:txBody>
      </p:sp>
      <p:sp>
        <p:nvSpPr>
          <p:cNvPr id="71" name="TextBox 2"/>
          <p:cNvSpPr txBox="1">
            <a:spLocks noChangeArrowheads="1"/>
          </p:cNvSpPr>
          <p:nvPr/>
        </p:nvSpPr>
        <p:spPr bwMode="auto">
          <a:xfrm>
            <a:off x="255588" y="6594475"/>
            <a:ext cx="40628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14288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lvl="1">
              <a:spcBef>
                <a:spcPct val="20000"/>
              </a:spcBef>
            </a:pPr>
            <a:r>
              <a:rPr lang="en-CA" altLang="en-US" sz="1400" dirty="0" err="1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Yki-Jarvinen</a:t>
            </a:r>
            <a:r>
              <a:rPr lang="en-CA" altLang="en-US" sz="1400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 H et al. </a:t>
            </a:r>
            <a:r>
              <a:rPr lang="en-CA" altLang="en-US" sz="1400" i="1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Diabetes Care </a:t>
            </a:r>
            <a:r>
              <a:rPr lang="en-CA" altLang="en-US" sz="1400" dirty="0" smtClean="0">
                <a:solidFill>
                  <a:srgbClr val="273174"/>
                </a:solidFill>
                <a:latin typeface="Calibri" charset="0"/>
                <a:ea typeface="MS PGothic" charset="-128"/>
                <a:cs typeface="Calibri" charset="0"/>
              </a:rPr>
              <a:t>2014;37:3235-43.</a:t>
            </a:r>
            <a:endParaRPr lang="en-CA" altLang="en-US" sz="1400" dirty="0">
              <a:solidFill>
                <a:srgbClr val="273174"/>
              </a:solidFill>
              <a:latin typeface="Calibri" charset="0"/>
              <a:ea typeface="MS PGothic" charset="-128"/>
              <a:cs typeface="Calibri" charset="0"/>
            </a:endParaRPr>
          </a:p>
        </p:txBody>
      </p:sp>
      <p:sp>
        <p:nvSpPr>
          <p:cNvPr id="187" name="Rectangle 2"/>
          <p:cNvSpPr>
            <a:spLocks noChangeArrowheads="1"/>
          </p:cNvSpPr>
          <p:nvPr/>
        </p:nvSpPr>
        <p:spPr bwMode="auto">
          <a:xfrm>
            <a:off x="166688" y="1218798"/>
            <a:ext cx="88315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811 basal insulin using patients with T2DM</a:t>
            </a:r>
            <a:endParaRPr lang="en-US" altLang="en-US" sz="20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2168" y="1693141"/>
            <a:ext cx="579966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Cumulative mean number of </a:t>
            </a:r>
            <a:r>
              <a:rPr 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nocturnal</a:t>
            </a:r>
            <a:r>
              <a:rPr lang="en-US" sz="200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/>
            </a:r>
            <a:br>
              <a:rPr lang="en-US" sz="2000" dirty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20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severe or confirmed (≤3.9 </a:t>
            </a:r>
            <a:r>
              <a:rPr lang="en-US" sz="2000" b="0" dirty="0" err="1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mmol</a:t>
            </a:r>
            <a:r>
              <a:rPr lang="en-US" sz="20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/L) events/participant</a:t>
            </a:r>
            <a:endParaRPr lang="en-US" sz="20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3" name="TextBox 1284"/>
          <p:cNvSpPr txBox="1">
            <a:spLocks noChangeArrowheads="1"/>
          </p:cNvSpPr>
          <p:nvPr/>
        </p:nvSpPr>
        <p:spPr bwMode="auto">
          <a:xfrm>
            <a:off x="7249594" y="3579476"/>
            <a:ext cx="1223412" cy="92333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48% lower</a:t>
            </a:r>
            <a:b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with U-300</a:t>
            </a:r>
            <a:b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altLang="en-US" sz="1800" b="0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p=0.001</a:t>
            </a:r>
            <a:endParaRPr lang="en-US" altLang="en-US" sz="1800" b="0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001849" y="5326544"/>
            <a:ext cx="19963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rgbClr val="FFCC00"/>
                </a:solidFill>
                <a:latin typeface="Times" charset="0"/>
              </a:defRPr>
            </a:lvl1pPr>
            <a:lvl2pPr marL="37931725" indent="-37474525">
              <a:defRPr sz="1400" b="1">
                <a:solidFill>
                  <a:srgbClr val="FFCC00"/>
                </a:solidFill>
                <a:latin typeface="Times" charset="0"/>
              </a:defRPr>
            </a:lvl2pPr>
            <a:lvl3pPr marL="1143000" indent="-228600">
              <a:defRPr sz="1400" b="1">
                <a:solidFill>
                  <a:srgbClr val="FFCC00"/>
                </a:solidFill>
                <a:latin typeface="Times" charset="0"/>
              </a:defRPr>
            </a:lvl3pPr>
            <a:lvl4pPr marL="1600200" indent="-228600">
              <a:defRPr sz="1400" b="1">
                <a:solidFill>
                  <a:srgbClr val="FFCC00"/>
                </a:solidFill>
                <a:latin typeface="Times" charset="0"/>
              </a:defRPr>
            </a:lvl4pPr>
            <a:lvl5pPr marL="2057400" indent="-228600">
              <a:defRPr sz="1400" b="1">
                <a:solidFill>
                  <a:srgbClr val="FFCC00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FCC00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Difference mostly</a:t>
            </a:r>
            <a:endParaRPr lang="en-US" altLang="en-US" sz="2000" b="0" i="1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en-US" altLang="en-US" sz="2000" b="0" i="1" dirty="0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up to 12 </a:t>
            </a:r>
            <a:r>
              <a:rPr lang="en-US" altLang="en-US" sz="2000" b="0" i="1" dirty="0" err="1" smtClean="0">
                <a:solidFill>
                  <a:srgbClr val="273174"/>
                </a:solidFill>
                <a:latin typeface="Calibri" charset="0"/>
                <a:ea typeface="Calibri" charset="0"/>
                <a:cs typeface="Calibri" charset="0"/>
              </a:rPr>
              <a:t>wk</a:t>
            </a:r>
            <a:endParaRPr lang="en-US" altLang="en-US" sz="2000" b="0" i="1" dirty="0">
              <a:solidFill>
                <a:srgbClr val="27317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7782" y="2445184"/>
            <a:ext cx="5937250" cy="3990975"/>
          </a:xfrm>
          <a:prstGeom prst="rect">
            <a:avLst/>
          </a:prstGeom>
          <a:noFill/>
          <a:ln w="38100">
            <a:solidFill>
              <a:srgbClr val="27317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985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 Unit cost (Rs.) 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438400"/>
          <a:ext cx="7391400" cy="3733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1981200"/>
                <a:gridCol w="2514600"/>
              </a:tblGrid>
              <a:tr h="86369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Insulin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Penfill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Prefilled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pen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670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Glargine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U – </a:t>
                      </a:r>
                      <a:r>
                        <a:rPr lang="en-IN" sz="2800" baseline="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  <a:p>
                      <a:pPr algn="ctr"/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</a:rPr>
                        <a:t>Lantus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3.4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670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Glargine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 U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–</a:t>
                      </a:r>
                      <a:r>
                        <a:rPr lang="en-IN" sz="2800" baseline="0" dirty="0" smtClean="0">
                          <a:solidFill>
                            <a:schemeClr val="tx1"/>
                          </a:solidFill>
                        </a:rPr>
                        <a:t> 300</a:t>
                      </a:r>
                    </a:p>
                    <a:p>
                      <a:pPr algn="ctr"/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</a:rPr>
                        <a:t>Toujeo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3.7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670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Degludec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Tresiba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4.8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6.2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2130425"/>
            <a:ext cx="4724400" cy="1470025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Slow Up-titration</a:t>
            </a:r>
            <a:endParaRPr lang="en-I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0074"/>
            <a:ext cx="8229600" cy="1143000"/>
          </a:xfrm>
        </p:spPr>
        <p:txBody>
          <a:bodyPr/>
          <a:lstStyle/>
          <a:p>
            <a:r>
              <a:rPr lang="en-US" sz="3600" dirty="0" smtClean="0"/>
              <a:t>Selecting the right starting dose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</p:spPr>
        <p:txBody>
          <a:bodyPr>
            <a:normAutofit fontScale="70000" lnSpcReduction="20000"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chemeClr val="tx1"/>
                </a:solidFill>
              </a:rPr>
              <a:t>While a total daily dose of insulin of </a:t>
            </a:r>
            <a:endParaRPr lang="en-US" b="1" i="1" dirty="0" smtClean="0">
              <a:solidFill>
                <a:schemeClr val="tx1"/>
              </a:solidFill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US" b="1" i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b="1" i="1" dirty="0" smtClean="0">
                <a:solidFill>
                  <a:schemeClr val="tx1"/>
                </a:solidFill>
              </a:rPr>
              <a:t>0.1 </a:t>
            </a:r>
            <a:r>
              <a:rPr lang="en-US" b="1" i="1" dirty="0">
                <a:solidFill>
                  <a:schemeClr val="tx1"/>
                </a:solidFill>
              </a:rPr>
              <a:t>to 0.2 units/kg could be initially used in patients with a hemoglobin A1c level less than 8%, </a:t>
            </a:r>
            <a:endParaRPr lang="en-US" b="1" i="1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n-US" b="1" i="1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b="1" i="1" dirty="0" smtClean="0">
                <a:solidFill>
                  <a:schemeClr val="tx1"/>
                </a:solidFill>
              </a:rPr>
              <a:t>0.2 </a:t>
            </a:r>
            <a:r>
              <a:rPr lang="en-US" b="1" i="1" dirty="0">
                <a:solidFill>
                  <a:schemeClr val="tx1"/>
                </a:solidFill>
              </a:rPr>
              <a:t>to 0.3 units/kg is required if the hemoglobin A1c level is between 8% and 10%. 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chemeClr val="tx1"/>
                </a:solidFill>
              </a:rPr>
              <a:t> 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 Placeholder 11"/>
          <p:cNvSpPr txBox="1">
            <a:spLocks/>
          </p:cNvSpPr>
          <p:nvPr/>
        </p:nvSpPr>
        <p:spPr>
          <a:xfrm>
            <a:off x="374848" y="6486797"/>
            <a:ext cx="82296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 smtClean="0">
                <a:solidFill>
                  <a:schemeClr val="tx1"/>
                </a:solidFill>
              </a:rPr>
              <a:t>1. Cleveland Journal of Medicine 2015 August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7664" y="4797152"/>
            <a:ext cx="2592288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60 kg patient A1c 7.9%</a:t>
            </a:r>
          </a:p>
          <a:p>
            <a:endParaRPr lang="en-US" dirty="0"/>
          </a:p>
          <a:p>
            <a:r>
              <a:rPr lang="en-US" dirty="0" smtClean="0"/>
              <a:t>Start with 10 – 12 units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60032" y="4797152"/>
            <a:ext cx="2592288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60 kg patient A1c 9%</a:t>
            </a:r>
          </a:p>
          <a:p>
            <a:endParaRPr lang="en-US" dirty="0"/>
          </a:p>
          <a:p>
            <a:r>
              <a:rPr lang="en-US" dirty="0" smtClean="0"/>
              <a:t>Start with 12 – 18 units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882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11" y="32210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dirty="0" smtClean="0"/>
              <a:t>Simpler titration algorithms are associated </a:t>
            </a:r>
            <a:br>
              <a:rPr lang="en-GB" sz="2800" dirty="0" smtClean="0"/>
            </a:br>
            <a:r>
              <a:rPr lang="en-GB" sz="2800" dirty="0" smtClean="0"/>
              <a:t>with lower incidence of </a:t>
            </a:r>
            <a:r>
              <a:rPr lang="en-GB" sz="2800" dirty="0" err="1" smtClean="0"/>
              <a:t>hypoglycemia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147" y="1412776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200"/>
              </a:spcAft>
            </a:pPr>
            <a:r>
              <a:rPr lang="en-GB" sz="2000" dirty="0" smtClean="0">
                <a:solidFill>
                  <a:schemeClr val="tx1"/>
                </a:solidFill>
              </a:rPr>
              <a:t>Lower incidences of </a:t>
            </a:r>
            <a:r>
              <a:rPr lang="en-GB" sz="2000" dirty="0" err="1" smtClean="0">
                <a:solidFill>
                  <a:schemeClr val="tx1"/>
                </a:solidFill>
              </a:rPr>
              <a:t>hypoglycemia</a:t>
            </a:r>
            <a:r>
              <a:rPr lang="en-GB" sz="2000" dirty="0" smtClean="0">
                <a:solidFill>
                  <a:schemeClr val="tx1"/>
                </a:solidFill>
              </a:rPr>
              <a:t> were achieved for patients treated using simpler algorithms 1 and 2</a:t>
            </a:r>
          </a:p>
          <a:p>
            <a:pPr>
              <a:spcAft>
                <a:spcPts val="200"/>
              </a:spcAft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4303" y="2409324"/>
            <a:ext cx="1097305" cy="33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lnSpc>
                <a:spcPts val="19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200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Patients,%</a:t>
            </a:r>
            <a:endParaRPr lang="it-IT" sz="1200" baseline="-25000" dirty="0">
              <a:solidFill>
                <a:srgbClr val="29327F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cxnSp>
        <p:nvCxnSpPr>
          <p:cNvPr id="6" name="Connecteur droit 70"/>
          <p:cNvCxnSpPr/>
          <p:nvPr/>
        </p:nvCxnSpPr>
        <p:spPr>
          <a:xfrm>
            <a:off x="425520" y="4233795"/>
            <a:ext cx="8087139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1290173" y="3482638"/>
            <a:ext cx="864000" cy="803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100" kern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37"/>
          <p:cNvSpPr txBox="1">
            <a:spLocks noChangeArrowheads="1"/>
          </p:cNvSpPr>
          <p:nvPr/>
        </p:nvSpPr>
        <p:spPr bwMode="auto">
          <a:xfrm>
            <a:off x="1850404" y="2581628"/>
            <a:ext cx="843480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15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29327F"/>
                </a:solidFill>
                <a:latin typeface="Calibri" panose="020F0502020204030204" pitchFamily="34" charset="0"/>
              </a:rPr>
              <a:t>p = </a:t>
            </a:r>
            <a:r>
              <a:rPr lang="en-GB" sz="1200" dirty="0" smtClean="0">
                <a:solidFill>
                  <a:srgbClr val="29327F"/>
                </a:solidFill>
                <a:latin typeface="Calibri" panose="020F0502020204030204" pitchFamily="34" charset="0"/>
              </a:rPr>
              <a:t>0.0009</a:t>
            </a:r>
            <a:endParaRPr lang="de-CH" sz="1200" dirty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003" y="3523917"/>
            <a:ext cx="612000" cy="70864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381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670302" y="3546052"/>
            <a:ext cx="506849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30.1</a:t>
            </a:r>
            <a:endParaRPr lang="de-CH" sz="1400" b="1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Groupe 17"/>
          <p:cNvGrpSpPr/>
          <p:nvPr/>
        </p:nvGrpSpPr>
        <p:grpSpPr>
          <a:xfrm>
            <a:off x="1417561" y="3712891"/>
            <a:ext cx="612000" cy="519671"/>
            <a:chOff x="1605377" y="4908509"/>
            <a:chExt cx="612000" cy="601258"/>
          </a:xfrm>
          <a:solidFill>
            <a:schemeClr val="accent3"/>
          </a:solidFill>
        </p:grpSpPr>
        <p:sp>
          <p:nvSpPr>
            <p:cNvPr id="13" name="Rectangle 12"/>
            <p:cNvSpPr/>
            <p:nvPr/>
          </p:nvSpPr>
          <p:spPr>
            <a:xfrm>
              <a:off x="1605377" y="4908509"/>
              <a:ext cx="612000" cy="601258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1654443" y="4920794"/>
              <a:ext cx="506849" cy="3560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22.0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oupe 16"/>
          <p:cNvGrpSpPr/>
          <p:nvPr/>
        </p:nvGrpSpPr>
        <p:grpSpPr>
          <a:xfrm>
            <a:off x="2208120" y="3264079"/>
            <a:ext cx="612000" cy="968478"/>
            <a:chOff x="2470698" y="4389240"/>
            <a:chExt cx="612000" cy="1120527"/>
          </a:xfrm>
        </p:grpSpPr>
        <p:sp>
          <p:nvSpPr>
            <p:cNvPr id="16" name="Rectangle 15"/>
            <p:cNvSpPr/>
            <p:nvPr/>
          </p:nvSpPr>
          <p:spPr>
            <a:xfrm>
              <a:off x="2470698" y="4389240"/>
              <a:ext cx="612000" cy="1120527"/>
            </a:xfrm>
            <a:prstGeom prst="rect">
              <a:avLst/>
            </a:prstGeom>
            <a:solidFill>
              <a:srgbClr val="9DA72A"/>
            </a:solidFill>
            <a:ln>
              <a:solidFill>
                <a:srgbClr val="9DA72A"/>
              </a:solidFill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2525514" y="4393455"/>
              <a:ext cx="506849" cy="356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40.8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428795" y="3004243"/>
            <a:ext cx="612000" cy="122831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381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3472094" y="3011891"/>
            <a:ext cx="506849" cy="30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FFFFFF"/>
                </a:solidFill>
                <a:latin typeface="Calibri" panose="020F0502020204030204" pitchFamily="34" charset="0"/>
              </a:rPr>
              <a:t>51.8</a:t>
            </a:r>
            <a:endParaRPr lang="de-CH" sz="1400" b="1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e 13"/>
          <p:cNvGrpSpPr/>
          <p:nvPr/>
        </p:nvGrpSpPr>
        <p:grpSpPr>
          <a:xfrm>
            <a:off x="4230856" y="3571157"/>
            <a:ext cx="612000" cy="661400"/>
            <a:chOff x="4280649" y="4744529"/>
            <a:chExt cx="612000" cy="765238"/>
          </a:xfrm>
          <a:solidFill>
            <a:schemeClr val="accent3"/>
          </a:solidFill>
        </p:grpSpPr>
        <p:sp>
          <p:nvSpPr>
            <p:cNvPr id="22" name="Rectangle 21"/>
            <p:cNvSpPr/>
            <p:nvPr/>
          </p:nvSpPr>
          <p:spPr>
            <a:xfrm>
              <a:off x="4280649" y="4744529"/>
              <a:ext cx="612000" cy="765238"/>
            </a:xfrm>
            <a:prstGeom prst="rect">
              <a:avLst/>
            </a:prstGeom>
            <a:grpFill/>
            <a:ln>
              <a:solidFill>
                <a:srgbClr val="007399"/>
              </a:solidFill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TextBox 5"/>
            <p:cNvSpPr txBox="1">
              <a:spLocks noChangeArrowheads="1"/>
            </p:cNvSpPr>
            <p:nvPr/>
          </p:nvSpPr>
          <p:spPr bwMode="auto">
            <a:xfrm>
              <a:off x="4335465" y="4790743"/>
              <a:ext cx="506849" cy="3560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28.0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5032917" y="2862514"/>
            <a:ext cx="612000" cy="1370043"/>
            <a:chOff x="5145970" y="3924631"/>
            <a:chExt cx="612000" cy="1585136"/>
          </a:xfrm>
        </p:grpSpPr>
        <p:sp>
          <p:nvSpPr>
            <p:cNvPr id="25" name="Rectangle 24"/>
            <p:cNvSpPr/>
            <p:nvPr/>
          </p:nvSpPr>
          <p:spPr>
            <a:xfrm>
              <a:off x="5145970" y="3924631"/>
              <a:ext cx="612000" cy="1585136"/>
            </a:xfrm>
            <a:prstGeom prst="rect">
              <a:avLst/>
            </a:prstGeom>
            <a:solidFill>
              <a:srgbClr val="9DA72A"/>
            </a:solidFill>
            <a:ln>
              <a:solidFill>
                <a:srgbClr val="9DA72A"/>
              </a:solidFill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5200786" y="3950872"/>
              <a:ext cx="506849" cy="35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57.6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60"/>
          <p:cNvGrpSpPr/>
          <p:nvPr/>
        </p:nvGrpSpPr>
        <p:grpSpPr>
          <a:xfrm>
            <a:off x="6081063" y="3925485"/>
            <a:ext cx="612000" cy="325393"/>
            <a:chOff x="6194116" y="4205768"/>
            <a:chExt cx="612000" cy="325393"/>
          </a:xfrm>
          <a:solidFill>
            <a:schemeClr val="accent1"/>
          </a:solidFill>
        </p:grpSpPr>
        <p:sp>
          <p:nvSpPr>
            <p:cNvPr id="27" name="Rectangle 26"/>
            <p:cNvSpPr/>
            <p:nvPr/>
          </p:nvSpPr>
          <p:spPr>
            <a:xfrm>
              <a:off x="6194116" y="4205768"/>
              <a:ext cx="612000" cy="307079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TextBox 5"/>
            <p:cNvSpPr txBox="1">
              <a:spLocks noChangeArrowheads="1"/>
            </p:cNvSpPr>
            <p:nvPr/>
          </p:nvSpPr>
          <p:spPr bwMode="auto">
            <a:xfrm>
              <a:off x="6240622" y="4223395"/>
              <a:ext cx="506849" cy="3077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13.3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1" name="Groupe 12"/>
          <p:cNvGrpSpPr/>
          <p:nvPr/>
        </p:nvGrpSpPr>
        <p:grpSpPr>
          <a:xfrm>
            <a:off x="6894626" y="3997143"/>
            <a:ext cx="612000" cy="307766"/>
            <a:chOff x="6955920" y="5237394"/>
            <a:chExt cx="612000" cy="356085"/>
          </a:xfrm>
        </p:grpSpPr>
        <p:sp>
          <p:nvSpPr>
            <p:cNvPr id="30" name="Rectangle 29"/>
            <p:cNvSpPr/>
            <p:nvPr/>
          </p:nvSpPr>
          <p:spPr>
            <a:xfrm>
              <a:off x="6955920" y="5318458"/>
              <a:ext cx="612000" cy="1913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TextBox 5"/>
            <p:cNvSpPr txBox="1">
              <a:spLocks noChangeArrowheads="1"/>
            </p:cNvSpPr>
            <p:nvPr/>
          </p:nvSpPr>
          <p:spPr bwMode="auto">
            <a:xfrm>
              <a:off x="6972668" y="5237394"/>
              <a:ext cx="578504" cy="356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7.3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Groupe 11"/>
          <p:cNvGrpSpPr/>
          <p:nvPr/>
        </p:nvGrpSpPr>
        <p:grpSpPr>
          <a:xfrm>
            <a:off x="7708188" y="3665643"/>
            <a:ext cx="612000" cy="566914"/>
            <a:chOff x="7821241" y="4853849"/>
            <a:chExt cx="612000" cy="655918"/>
          </a:xfrm>
        </p:grpSpPr>
        <p:sp>
          <p:nvSpPr>
            <p:cNvPr id="33" name="Rectangle 32"/>
            <p:cNvSpPr/>
            <p:nvPr/>
          </p:nvSpPr>
          <p:spPr>
            <a:xfrm>
              <a:off x="7821241" y="4853849"/>
              <a:ext cx="612000" cy="655918"/>
            </a:xfrm>
            <a:prstGeom prst="rect">
              <a:avLst/>
            </a:prstGeom>
            <a:solidFill>
              <a:srgbClr val="9DA72A"/>
            </a:solidFill>
            <a:ln>
              <a:solidFill>
                <a:srgbClr val="9DA72A"/>
              </a:solidFill>
            </a:ln>
            <a:scene3d>
              <a:camera prst="orthographicFront"/>
              <a:lightRig rig="threePt" dir="t"/>
            </a:scene3d>
            <a:sp3d>
              <a:bevelT w="38100" h="381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29327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TextBox 5"/>
            <p:cNvSpPr txBox="1">
              <a:spLocks noChangeArrowheads="1"/>
            </p:cNvSpPr>
            <p:nvPr/>
          </p:nvSpPr>
          <p:spPr bwMode="auto">
            <a:xfrm>
              <a:off x="7867762" y="4898929"/>
              <a:ext cx="506849" cy="356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FFFFFF"/>
                  </a:solidFill>
                  <a:latin typeface="Calibri" panose="020F0502020204030204" pitchFamily="34" charset="0"/>
                </a:rPr>
                <a:t>23.5</a:t>
              </a:r>
              <a:endParaRPr lang="de-CH" sz="1400" b="1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5" name="Forme libre 4"/>
          <p:cNvSpPr/>
          <p:nvPr/>
        </p:nvSpPr>
        <p:spPr>
          <a:xfrm>
            <a:off x="1838727" y="2842579"/>
            <a:ext cx="821937" cy="614257"/>
          </a:xfrm>
          <a:custGeom>
            <a:avLst/>
            <a:gdLst>
              <a:gd name="connsiteX0" fmla="*/ 0 w 819397"/>
              <a:gd name="connsiteY0" fmla="*/ 890649 h 890649"/>
              <a:gd name="connsiteX1" fmla="*/ 0 w 819397"/>
              <a:gd name="connsiteY1" fmla="*/ 0 h 890649"/>
              <a:gd name="connsiteX2" fmla="*/ 819397 w 819397"/>
              <a:gd name="connsiteY2" fmla="*/ 0 h 890649"/>
              <a:gd name="connsiteX3" fmla="*/ 819397 w 819397"/>
              <a:gd name="connsiteY3" fmla="*/ 308758 h 890649"/>
              <a:gd name="connsiteX0" fmla="*/ 0 w 821937"/>
              <a:gd name="connsiteY0" fmla="*/ 890649 h 890649"/>
              <a:gd name="connsiteX1" fmla="*/ 0 w 821937"/>
              <a:gd name="connsiteY1" fmla="*/ 0 h 890649"/>
              <a:gd name="connsiteX2" fmla="*/ 819397 w 821937"/>
              <a:gd name="connsiteY2" fmla="*/ 0 h 890649"/>
              <a:gd name="connsiteX3" fmla="*/ 821937 w 821937"/>
              <a:gd name="connsiteY3" fmla="*/ 477466 h 890649"/>
              <a:gd name="connsiteX0" fmla="*/ 0 w 821937"/>
              <a:gd name="connsiteY0" fmla="*/ 890649 h 890649"/>
              <a:gd name="connsiteX1" fmla="*/ 0 w 821937"/>
              <a:gd name="connsiteY1" fmla="*/ 0 h 890649"/>
              <a:gd name="connsiteX2" fmla="*/ 819397 w 821937"/>
              <a:gd name="connsiteY2" fmla="*/ 0 h 890649"/>
              <a:gd name="connsiteX3" fmla="*/ 821937 w 821937"/>
              <a:gd name="connsiteY3" fmla="*/ 582510 h 89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937" h="890649">
                <a:moveTo>
                  <a:pt x="0" y="890649"/>
                </a:moveTo>
                <a:lnTo>
                  <a:pt x="0" y="0"/>
                </a:lnTo>
                <a:lnTo>
                  <a:pt x="819397" y="0"/>
                </a:lnTo>
                <a:cubicBezTo>
                  <a:pt x="819397" y="102919"/>
                  <a:pt x="821937" y="479591"/>
                  <a:pt x="821937" y="58251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Forme libre 6"/>
          <p:cNvSpPr/>
          <p:nvPr/>
        </p:nvSpPr>
        <p:spPr>
          <a:xfrm>
            <a:off x="4510672" y="2515312"/>
            <a:ext cx="862676" cy="763616"/>
          </a:xfrm>
          <a:custGeom>
            <a:avLst/>
            <a:gdLst>
              <a:gd name="connsiteX0" fmla="*/ 0 w 771896"/>
              <a:gd name="connsiteY0" fmla="*/ 1163782 h 1163782"/>
              <a:gd name="connsiteX1" fmla="*/ 0 w 771896"/>
              <a:gd name="connsiteY1" fmla="*/ 0 h 1163782"/>
              <a:gd name="connsiteX2" fmla="*/ 771896 w 771896"/>
              <a:gd name="connsiteY2" fmla="*/ 0 h 1163782"/>
              <a:gd name="connsiteX3" fmla="*/ 771896 w 771896"/>
              <a:gd name="connsiteY3" fmla="*/ 95003 h 1163782"/>
              <a:gd name="connsiteX0" fmla="*/ 0 w 776341"/>
              <a:gd name="connsiteY0" fmla="*/ 1163782 h 1163782"/>
              <a:gd name="connsiteX1" fmla="*/ 0 w 776341"/>
              <a:gd name="connsiteY1" fmla="*/ 0 h 1163782"/>
              <a:gd name="connsiteX2" fmla="*/ 771896 w 776341"/>
              <a:gd name="connsiteY2" fmla="*/ 0 h 1163782"/>
              <a:gd name="connsiteX3" fmla="*/ 776341 w 776341"/>
              <a:gd name="connsiteY3" fmla="*/ 493151 h 1163782"/>
              <a:gd name="connsiteX0" fmla="*/ 0 w 771896"/>
              <a:gd name="connsiteY0" fmla="*/ 1163782 h 1163782"/>
              <a:gd name="connsiteX1" fmla="*/ 0 w 771896"/>
              <a:gd name="connsiteY1" fmla="*/ 0 h 1163782"/>
              <a:gd name="connsiteX2" fmla="*/ 771896 w 771896"/>
              <a:gd name="connsiteY2" fmla="*/ 0 h 1163782"/>
              <a:gd name="connsiteX3" fmla="*/ 771896 w 771896"/>
              <a:gd name="connsiteY3" fmla="*/ 493151 h 116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896" h="1163782">
                <a:moveTo>
                  <a:pt x="0" y="1163782"/>
                </a:moveTo>
                <a:lnTo>
                  <a:pt x="0" y="0"/>
                </a:lnTo>
                <a:lnTo>
                  <a:pt x="771896" y="0"/>
                </a:lnTo>
                <a:lnTo>
                  <a:pt x="771896" y="493151"/>
                </a:ln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Forme libre 8"/>
          <p:cNvSpPr/>
          <p:nvPr/>
        </p:nvSpPr>
        <p:spPr>
          <a:xfrm>
            <a:off x="3712189" y="2515312"/>
            <a:ext cx="739108" cy="763616"/>
          </a:xfrm>
          <a:custGeom>
            <a:avLst/>
            <a:gdLst>
              <a:gd name="connsiteX0" fmla="*/ 0 w 700644"/>
              <a:gd name="connsiteY0" fmla="*/ 356260 h 1270660"/>
              <a:gd name="connsiteX1" fmla="*/ 0 w 700644"/>
              <a:gd name="connsiteY1" fmla="*/ 0 h 1270660"/>
              <a:gd name="connsiteX2" fmla="*/ 700644 w 700644"/>
              <a:gd name="connsiteY2" fmla="*/ 0 h 1270660"/>
              <a:gd name="connsiteX3" fmla="*/ 700644 w 700644"/>
              <a:gd name="connsiteY3" fmla="*/ 1270660 h 1270660"/>
              <a:gd name="connsiteX0" fmla="*/ 0 w 700644"/>
              <a:gd name="connsiteY0" fmla="*/ 356260 h 1270660"/>
              <a:gd name="connsiteX1" fmla="*/ 0 w 700644"/>
              <a:gd name="connsiteY1" fmla="*/ 0 h 1270660"/>
              <a:gd name="connsiteX2" fmla="*/ 700644 w 700644"/>
              <a:gd name="connsiteY2" fmla="*/ 0 h 1270660"/>
              <a:gd name="connsiteX3" fmla="*/ 700644 w 700644"/>
              <a:gd name="connsiteY3" fmla="*/ 1270660 h 1270660"/>
              <a:gd name="connsiteX0" fmla="*/ 2247 w 700644"/>
              <a:gd name="connsiteY0" fmla="*/ 758095 h 1270660"/>
              <a:gd name="connsiteX1" fmla="*/ 0 w 700644"/>
              <a:gd name="connsiteY1" fmla="*/ 0 h 1270660"/>
              <a:gd name="connsiteX2" fmla="*/ 700644 w 700644"/>
              <a:gd name="connsiteY2" fmla="*/ 0 h 1270660"/>
              <a:gd name="connsiteX3" fmla="*/ 700644 w 700644"/>
              <a:gd name="connsiteY3" fmla="*/ 1270660 h 127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644" h="1270660">
                <a:moveTo>
                  <a:pt x="2247" y="758095"/>
                </a:moveTo>
                <a:lnTo>
                  <a:pt x="0" y="0"/>
                </a:lnTo>
                <a:lnTo>
                  <a:pt x="700644" y="0"/>
                </a:lnTo>
                <a:lnTo>
                  <a:pt x="700644" y="1270660"/>
                </a:ln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Forme libre 9"/>
          <p:cNvSpPr/>
          <p:nvPr/>
        </p:nvSpPr>
        <p:spPr>
          <a:xfrm>
            <a:off x="7206373" y="3325682"/>
            <a:ext cx="831273" cy="528799"/>
          </a:xfrm>
          <a:custGeom>
            <a:avLst/>
            <a:gdLst>
              <a:gd name="connsiteX0" fmla="*/ 0 w 831273"/>
              <a:gd name="connsiteY0" fmla="*/ 878774 h 878774"/>
              <a:gd name="connsiteX1" fmla="*/ 0 w 831273"/>
              <a:gd name="connsiteY1" fmla="*/ 0 h 878774"/>
              <a:gd name="connsiteX2" fmla="*/ 831273 w 831273"/>
              <a:gd name="connsiteY2" fmla="*/ 0 h 878774"/>
              <a:gd name="connsiteX3" fmla="*/ 831273 w 831273"/>
              <a:gd name="connsiteY3" fmla="*/ 213756 h 878774"/>
              <a:gd name="connsiteX0" fmla="*/ 0 w 831273"/>
              <a:gd name="connsiteY0" fmla="*/ 878774 h 878774"/>
              <a:gd name="connsiteX1" fmla="*/ 0 w 831273"/>
              <a:gd name="connsiteY1" fmla="*/ 0 h 878774"/>
              <a:gd name="connsiteX2" fmla="*/ 831273 w 831273"/>
              <a:gd name="connsiteY2" fmla="*/ 0 h 878774"/>
              <a:gd name="connsiteX3" fmla="*/ 831273 w 831273"/>
              <a:gd name="connsiteY3" fmla="*/ 527508 h 87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1273" h="878774">
                <a:moveTo>
                  <a:pt x="0" y="878774"/>
                </a:moveTo>
                <a:lnTo>
                  <a:pt x="0" y="0"/>
                </a:lnTo>
                <a:lnTo>
                  <a:pt x="831273" y="0"/>
                </a:lnTo>
                <a:lnTo>
                  <a:pt x="831273" y="527508"/>
                </a:ln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Forme libre 10"/>
          <p:cNvSpPr/>
          <p:nvPr/>
        </p:nvSpPr>
        <p:spPr>
          <a:xfrm>
            <a:off x="6422599" y="3076336"/>
            <a:ext cx="1615044" cy="824342"/>
          </a:xfrm>
          <a:custGeom>
            <a:avLst/>
            <a:gdLst>
              <a:gd name="connsiteX0" fmla="*/ 0 w 1615044"/>
              <a:gd name="connsiteY0" fmla="*/ 961902 h 961902"/>
              <a:gd name="connsiteX1" fmla="*/ 0 w 1615044"/>
              <a:gd name="connsiteY1" fmla="*/ 0 h 961902"/>
              <a:gd name="connsiteX2" fmla="*/ 1615044 w 1615044"/>
              <a:gd name="connsiteY2" fmla="*/ 0 h 961902"/>
              <a:gd name="connsiteX3" fmla="*/ 1615044 w 1615044"/>
              <a:gd name="connsiteY3" fmla="*/ 344385 h 961902"/>
              <a:gd name="connsiteX0" fmla="*/ 2540 w 1615044"/>
              <a:gd name="connsiteY0" fmla="*/ 1256331 h 1256331"/>
              <a:gd name="connsiteX1" fmla="*/ 0 w 1615044"/>
              <a:gd name="connsiteY1" fmla="*/ 0 h 1256331"/>
              <a:gd name="connsiteX2" fmla="*/ 1615044 w 1615044"/>
              <a:gd name="connsiteY2" fmla="*/ 0 h 1256331"/>
              <a:gd name="connsiteX3" fmla="*/ 1615044 w 1615044"/>
              <a:gd name="connsiteY3" fmla="*/ 344385 h 125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5044" h="1256331">
                <a:moveTo>
                  <a:pt x="2540" y="1256331"/>
                </a:moveTo>
                <a:cubicBezTo>
                  <a:pt x="1693" y="837554"/>
                  <a:pt x="847" y="418777"/>
                  <a:pt x="0" y="0"/>
                </a:cubicBezTo>
                <a:lnTo>
                  <a:pt x="1615044" y="0"/>
                </a:lnTo>
                <a:lnTo>
                  <a:pt x="1615044" y="344385"/>
                </a:ln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TextBox 37"/>
          <p:cNvSpPr txBox="1">
            <a:spLocks noChangeArrowheads="1"/>
          </p:cNvSpPr>
          <p:nvPr/>
        </p:nvSpPr>
        <p:spPr bwMode="auto">
          <a:xfrm>
            <a:off x="3652426" y="2237276"/>
            <a:ext cx="843480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15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29327F"/>
                </a:solidFill>
                <a:latin typeface="Calibri" panose="020F0502020204030204" pitchFamily="34" charset="0"/>
              </a:rPr>
              <a:t>p = </a:t>
            </a:r>
            <a:r>
              <a:rPr lang="en-GB" sz="1200" dirty="0" smtClean="0">
                <a:solidFill>
                  <a:srgbClr val="29327F"/>
                </a:solidFill>
                <a:latin typeface="Calibri" panose="020F0502020204030204" pitchFamily="34" charset="0"/>
              </a:rPr>
              <a:t>0.0018</a:t>
            </a:r>
            <a:endParaRPr lang="de-CH" sz="1200" dirty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TextBox 37"/>
          <p:cNvSpPr txBox="1">
            <a:spLocks noChangeArrowheads="1"/>
          </p:cNvSpPr>
          <p:nvPr/>
        </p:nvSpPr>
        <p:spPr bwMode="auto">
          <a:xfrm>
            <a:off x="4515005" y="2237276"/>
            <a:ext cx="843480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15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29327F"/>
                </a:solidFill>
                <a:latin typeface="Calibri" panose="020F0502020204030204" pitchFamily="34" charset="0"/>
              </a:rPr>
              <a:t>p </a:t>
            </a:r>
            <a:r>
              <a:rPr lang="en-GB" sz="1200" dirty="0" smtClean="0">
                <a:solidFill>
                  <a:srgbClr val="29327F"/>
                </a:solidFill>
                <a:latin typeface="Calibri" panose="020F0502020204030204" pitchFamily="34" charset="0"/>
              </a:rPr>
              <a:t>&lt; 0.0001</a:t>
            </a:r>
            <a:endParaRPr lang="de-CH" sz="1200" dirty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TextBox 37"/>
          <p:cNvSpPr txBox="1">
            <a:spLocks noChangeArrowheads="1"/>
          </p:cNvSpPr>
          <p:nvPr/>
        </p:nvSpPr>
        <p:spPr bwMode="auto">
          <a:xfrm>
            <a:off x="7149762" y="3080680"/>
            <a:ext cx="843480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15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29327F"/>
                </a:solidFill>
                <a:latin typeface="Calibri" panose="020F0502020204030204" pitchFamily="34" charset="0"/>
              </a:rPr>
              <a:t>p = </a:t>
            </a:r>
            <a:r>
              <a:rPr lang="en-GB" sz="1200" dirty="0" smtClean="0">
                <a:solidFill>
                  <a:srgbClr val="29327F"/>
                </a:solidFill>
                <a:latin typeface="Calibri" panose="020F0502020204030204" pitchFamily="34" charset="0"/>
              </a:rPr>
              <a:t>0.0008</a:t>
            </a:r>
            <a:endParaRPr lang="de-CH" sz="1200" dirty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Box 37"/>
          <p:cNvSpPr txBox="1">
            <a:spLocks noChangeArrowheads="1"/>
          </p:cNvSpPr>
          <p:nvPr/>
        </p:nvSpPr>
        <p:spPr bwMode="auto">
          <a:xfrm>
            <a:off x="6784630" y="2814456"/>
            <a:ext cx="843480" cy="27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153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29327F"/>
                </a:solidFill>
                <a:latin typeface="Calibri" panose="020F0502020204030204" pitchFamily="34" charset="0"/>
              </a:rPr>
              <a:t>p = </a:t>
            </a:r>
            <a:r>
              <a:rPr lang="en-GB" sz="1200" dirty="0" smtClean="0">
                <a:solidFill>
                  <a:srgbClr val="29327F"/>
                </a:solidFill>
                <a:latin typeface="Calibri" panose="020F0502020204030204" pitchFamily="34" charset="0"/>
              </a:rPr>
              <a:t>0.0337</a:t>
            </a:r>
            <a:endParaRPr lang="de-CH" sz="1200" dirty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04163" y="3312491"/>
            <a:ext cx="864000" cy="9684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100" kern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774370" y="3858546"/>
            <a:ext cx="864000" cy="42518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100" kern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425517" y="4296760"/>
            <a:ext cx="2876758" cy="52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Confirmed glucose </a:t>
            </a:r>
            <a:b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</a:b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&lt; 56 mg/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dL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 (3.1 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mmol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)</a:t>
            </a:r>
            <a:endParaRPr lang="it-IT" sz="1200" b="1" baseline="-25000" dirty="0">
              <a:solidFill>
                <a:srgbClr val="29327F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3400773" y="4296760"/>
            <a:ext cx="2242868" cy="52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Confirmed glucose</a:t>
            </a:r>
            <a:b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</a:b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 &lt; 70 mg/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dL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 (3.9 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mmol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)</a:t>
            </a:r>
            <a:endParaRPr lang="it-IT" sz="1200" b="1" baseline="-25000" dirty="0">
              <a:solidFill>
                <a:srgbClr val="29327F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6005263" y="4296760"/>
            <a:ext cx="2496537" cy="52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Nocturnal confirmed </a:t>
            </a:r>
            <a:b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</a:b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glucose &lt; 56 mg/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dL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 (3.1 </a:t>
            </a:r>
            <a:r>
              <a:rPr lang="it-IT" sz="1200" b="1" dirty="0" err="1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mmol</a:t>
            </a:r>
            <a:r>
              <a:rPr lang="it-IT" sz="1200" b="1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  <a:sym typeface="Symbol" pitchFamily="18" charset="2"/>
              </a:rPr>
              <a:t>)</a:t>
            </a:r>
            <a:endParaRPr lang="it-IT" sz="1200" b="1" baseline="-25000" dirty="0">
              <a:solidFill>
                <a:srgbClr val="29327F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453852" y="2338885"/>
            <a:ext cx="1126995" cy="208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kern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7352689" y="2287134"/>
            <a:ext cx="1343327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</a:rPr>
              <a:t>Algorithm 2</a:t>
            </a:r>
          </a:p>
        </p:txBody>
      </p:sp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7333640" y="2063940"/>
            <a:ext cx="1376577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</a:rPr>
              <a:t>Algorithm 1</a:t>
            </a: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7371738" y="2531595"/>
            <a:ext cx="1310074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9327F"/>
                </a:solidFill>
                <a:latin typeface="Calibri" panose="020F0502020204030204" pitchFamily="34" charset="0"/>
                <a:ea typeface="ＭＳ Ｐゴシック" pitchFamily="34" charset="-128"/>
              </a:rPr>
              <a:t>Algorithm 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230786" y="2153634"/>
            <a:ext cx="143758" cy="1317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381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30786" y="2391447"/>
            <a:ext cx="143758" cy="13172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381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230786" y="2610463"/>
            <a:ext cx="143758" cy="131720"/>
          </a:xfrm>
          <a:prstGeom prst="rect">
            <a:avLst/>
          </a:prstGeom>
          <a:solidFill>
            <a:srgbClr val="9DA72A"/>
          </a:solidFill>
          <a:ln>
            <a:solidFill>
              <a:srgbClr val="9DA72A"/>
            </a:solidFill>
          </a:ln>
          <a:scene3d>
            <a:camera prst="orthographicFront"/>
            <a:lightRig rig="threePt" dir="t"/>
          </a:scene3d>
          <a:sp3d>
            <a:bevelT w="381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Espace réservé du pied de page 6"/>
          <p:cNvSpPr txBox="1">
            <a:spLocks/>
          </p:cNvSpPr>
          <p:nvPr/>
        </p:nvSpPr>
        <p:spPr>
          <a:xfrm>
            <a:off x="251520" y="5066663"/>
            <a:ext cx="8779427" cy="59851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BCA36A"/>
                </a:solidFill>
                <a:latin typeface="Calibri" panose="020F0502020204030204" pitchFamily="34" charset="0"/>
              </a:rPr>
              <a:t>Algorithm 1: 1 IU increase once daily, if fasting plasma glucose [FPG] &gt; target 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444492"/>
                </a:solidFill>
                <a:latin typeface="Calibri" panose="020F0502020204030204" pitchFamily="34" charset="0"/>
              </a:rPr>
              <a:t>Algorithm 2: 2 IU increase every 3 days, if FPG &gt; target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8AC43F"/>
                </a:solidFill>
                <a:latin typeface="Calibri" panose="020F0502020204030204" pitchFamily="34" charset="0"/>
              </a:rPr>
              <a:t>Algorithm 3: treat-to-target, generally 2–8 IU increase weekly based on 2-day mean FPG </a:t>
            </a:r>
            <a:r>
              <a:rPr lang="en-GB" b="1" dirty="0" smtClean="0">
                <a:solidFill>
                  <a:srgbClr val="8AC43F"/>
                </a:solidFill>
                <a:latin typeface="Calibri" panose="020F0502020204030204" pitchFamily="34" charset="0"/>
              </a:rPr>
              <a:t>levels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rgbClr val="29327F"/>
                </a:solidFill>
                <a:latin typeface="Calibri" panose="020F0502020204030204" pitchFamily="34" charset="0"/>
              </a:rPr>
              <a:t>   Target FPG ≤</a:t>
            </a:r>
            <a:r>
              <a:rPr lang="en-GB" b="1" dirty="0">
                <a:solidFill>
                  <a:srgbClr val="29327F"/>
                </a:solidFill>
                <a:latin typeface="Calibri" panose="020F0502020204030204" pitchFamily="34" charset="0"/>
              </a:rPr>
              <a:t>100 mg/</a:t>
            </a:r>
            <a:r>
              <a:rPr lang="en-GB" b="1" dirty="0" err="1">
                <a:solidFill>
                  <a:srgbClr val="29327F"/>
                </a:solidFill>
                <a:latin typeface="Calibri" panose="020F0502020204030204" pitchFamily="34" charset="0"/>
              </a:rPr>
              <a:t>dL</a:t>
            </a:r>
            <a:endParaRPr lang="en-GB" b="1" dirty="0" smtClean="0">
              <a:solidFill>
                <a:srgbClr val="29327F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Text Placeholder 48"/>
          <p:cNvSpPr txBox="1">
            <a:spLocks/>
          </p:cNvSpPr>
          <p:nvPr/>
        </p:nvSpPr>
        <p:spPr>
          <a:xfrm>
            <a:off x="2062000" y="6258883"/>
            <a:ext cx="6914375" cy="2555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3050" indent="-273050" algn="l" defTabSz="684572" rtl="0" eaLnBrk="1" latinLnBrk="0" hangingPunct="1">
              <a:spcBef>
                <a:spcPct val="20000"/>
              </a:spcBef>
              <a:buClr>
                <a:srgbClr val="BCA36A"/>
              </a:buClr>
              <a:buSzPct val="85000"/>
              <a:buFont typeface="Wingdings" panose="05000000000000000000" pitchFamily="2" charset="2"/>
              <a:buChar char="l"/>
              <a:defRPr sz="2400" b="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0850" indent="-273050" algn="l" defTabSz="684572" rtl="0" eaLnBrk="1" latinLnBrk="0" hangingPunct="1">
              <a:spcBef>
                <a:spcPct val="20000"/>
              </a:spcBef>
              <a:buClr>
                <a:srgbClr val="ACB317"/>
              </a:buClr>
              <a:buSzPct val="85000"/>
              <a:buFont typeface="Arial" panose="020B0604020202020204" pitchFamily="34" charset="0"/>
              <a:buChar char="►"/>
              <a:defRPr sz="20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627063" indent="-271463" algn="l" defTabSz="684572" rtl="0" eaLnBrk="1" latinLnBrk="0" hangingPunct="1">
              <a:spcBef>
                <a:spcPct val="20000"/>
              </a:spcBef>
              <a:buClr>
                <a:srgbClr val="444492"/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671501" indent="-134300" algn="l" defTabSz="684572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805799" indent="-134300" algn="l" defTabSz="684572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accent3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1882573" indent="-171144" algn="l" defTabSz="6845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4859" indent="-171144" algn="l" defTabSz="6845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7147" indent="-171144" algn="l" defTabSz="6845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09432" indent="-171144" algn="l" defTabSz="6845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Wingdings" panose="05000000000000000000" pitchFamily="2" charset="2"/>
              <a:buNone/>
            </a:pPr>
            <a:r>
              <a:rPr lang="da-DK" sz="1100" dirty="0">
                <a:solidFill>
                  <a:srgbClr val="444492"/>
                </a:solidFill>
              </a:rPr>
              <a:t>Dailey G, et al. J Diabetes 2014; 6:176-83.</a:t>
            </a:r>
          </a:p>
        </p:txBody>
      </p:sp>
    </p:spTree>
    <p:extLst>
      <p:ext uri="{BB962C8B-B14F-4D97-AF65-F5344CB8AC3E}">
        <p14:creationId xmlns:p14="http://schemas.microsoft.com/office/powerpoint/2010/main" xmlns="" val="3634951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53752"/>
            <a:ext cx="7092950" cy="1143000"/>
          </a:xfrm>
        </p:spPr>
        <p:txBody>
          <a:bodyPr/>
          <a:lstStyle/>
          <a:p>
            <a:r>
              <a:rPr lang="fr-FR" altLang="zh-HK" sz="4000" dirty="0" smtClean="0">
                <a:solidFill>
                  <a:srgbClr val="2362C2"/>
                </a:solidFill>
                <a:ea typeface="ＭＳ Ｐゴシック" pitchFamily="34" charset="-128"/>
              </a:rPr>
              <a:t>ATLAS titration</a:t>
            </a:r>
            <a:r>
              <a:rPr lang="fr-FR" altLang="zh-HK" sz="4000" dirty="0" smtClean="0">
                <a:ea typeface="ＭＳ Ｐゴシック" pitchFamily="34" charset="-128"/>
              </a:rPr>
              <a:t> </a:t>
            </a:r>
            <a:r>
              <a:rPr lang="fr-FR" altLang="zh-HK" sz="4000" dirty="0" err="1" smtClean="0">
                <a:ea typeface="ＭＳ Ｐゴシック" pitchFamily="34" charset="-128"/>
              </a:rPr>
              <a:t>algorithm</a:t>
            </a:r>
            <a:endParaRPr lang="fr-FR" altLang="zh-HK" sz="4000" dirty="0" smtClean="0">
              <a:ea typeface="ＭＳ Ｐゴシック" pitchFamily="34" charset="-128"/>
            </a:endParaRPr>
          </a:p>
        </p:txBody>
      </p:sp>
      <p:sp>
        <p:nvSpPr>
          <p:cNvPr id="28675" name="Rectangle 313"/>
          <p:cNvSpPr>
            <a:spLocks noChangeArrowheads="1"/>
          </p:cNvSpPr>
          <p:nvPr/>
        </p:nvSpPr>
        <p:spPr bwMode="auto">
          <a:xfrm>
            <a:off x="106363" y="5091832"/>
            <a:ext cx="57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zh-HK">
                <a:solidFill>
                  <a:srgbClr val="2362C2"/>
                </a:solidFill>
                <a:latin typeface="Times New Roman" pitchFamily="18" charset="0"/>
                <a:ea typeface="新細明體" pitchFamily="18" charset="-120"/>
              </a:rPr>
              <a:t> </a:t>
            </a:r>
            <a:endParaRPr lang="fr-FR" altLang="zh-HK">
              <a:solidFill>
                <a:srgbClr val="2362C2"/>
              </a:solidFill>
              <a:ea typeface="新細明體" pitchFamily="18" charset="-120"/>
            </a:endParaRPr>
          </a:p>
        </p:txBody>
      </p:sp>
      <p:sp>
        <p:nvSpPr>
          <p:cNvPr id="28676" name="Text Box 315"/>
          <p:cNvSpPr txBox="1">
            <a:spLocks noChangeArrowheads="1"/>
          </p:cNvSpPr>
          <p:nvPr/>
        </p:nvSpPr>
        <p:spPr bwMode="auto">
          <a:xfrm>
            <a:off x="1519238" y="5745882"/>
            <a:ext cx="612457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HK" b="1">
                <a:solidFill>
                  <a:srgbClr val="1F60A9"/>
                </a:solidFill>
                <a:ea typeface="新細明體" pitchFamily="18" charset="-120"/>
              </a:rPr>
              <a:t>Patient-led : insulin dose titrated every 3 days</a:t>
            </a:r>
          </a:p>
          <a:p>
            <a:pPr>
              <a:spcBef>
                <a:spcPct val="50000"/>
              </a:spcBef>
            </a:pPr>
            <a:r>
              <a:rPr lang="en-US" altLang="zh-HK" b="1">
                <a:solidFill>
                  <a:srgbClr val="1F60A9"/>
                </a:solidFill>
                <a:ea typeface="新細明體" pitchFamily="18" charset="-120"/>
              </a:rPr>
              <a:t>Usual care : titration to occur at each physician visit</a:t>
            </a:r>
            <a:endParaRPr lang="fr-FR" altLang="zh-HK" b="1">
              <a:ea typeface="新細明體" pitchFamily="18" charset="-120"/>
            </a:endParaRPr>
          </a:p>
        </p:txBody>
      </p:sp>
      <p:grpSp>
        <p:nvGrpSpPr>
          <p:cNvPr id="2" name="Group 329"/>
          <p:cNvGrpSpPr>
            <a:grpSpLocks/>
          </p:cNvGrpSpPr>
          <p:nvPr/>
        </p:nvGrpSpPr>
        <p:grpSpPr bwMode="auto">
          <a:xfrm>
            <a:off x="188913" y="2095747"/>
            <a:ext cx="8783637" cy="3630613"/>
            <a:chOff x="0" y="1288"/>
            <a:chExt cx="5533" cy="1859"/>
          </a:xfrm>
        </p:grpSpPr>
        <p:sp>
          <p:nvSpPr>
            <p:cNvPr id="28679" name="AutoShape 167"/>
            <p:cNvSpPr>
              <a:spLocks noChangeAspect="1" noChangeArrowheads="1" noTextEdit="1"/>
            </p:cNvSpPr>
            <p:nvPr/>
          </p:nvSpPr>
          <p:spPr bwMode="auto">
            <a:xfrm>
              <a:off x="0" y="1296"/>
              <a:ext cx="5533" cy="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21"/>
            <p:cNvGrpSpPr>
              <a:grpSpLocks/>
            </p:cNvGrpSpPr>
            <p:nvPr/>
          </p:nvGrpSpPr>
          <p:grpSpPr bwMode="auto">
            <a:xfrm>
              <a:off x="1063" y="1307"/>
              <a:ext cx="3408" cy="1691"/>
              <a:chOff x="1063" y="1307"/>
              <a:chExt cx="3408" cy="1691"/>
            </a:xfrm>
          </p:grpSpPr>
          <p:sp>
            <p:nvSpPr>
              <p:cNvPr id="28690" name="Rectangle 169"/>
              <p:cNvSpPr>
                <a:spLocks noChangeArrowheads="1"/>
              </p:cNvSpPr>
              <p:nvPr/>
            </p:nvSpPr>
            <p:spPr bwMode="auto">
              <a:xfrm>
                <a:off x="1670" y="1314"/>
                <a:ext cx="114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 dirty="0" err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Fasting</a:t>
                </a:r>
                <a:r>
                  <a:rPr lang="fr-FR" altLang="zh-HK" sz="1500" b="1" dirty="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Blood Glucose</a:t>
                </a:r>
                <a:endParaRPr lang="fr-FR" altLang="zh-HK" dirty="0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691" name="Rectangle 170"/>
              <p:cNvSpPr>
                <a:spLocks noChangeArrowheads="1"/>
              </p:cNvSpPr>
              <p:nvPr/>
            </p:nvSpPr>
            <p:spPr bwMode="auto">
              <a:xfrm>
                <a:off x="2808" y="1314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692" name="Rectangle 171"/>
              <p:cNvSpPr>
                <a:spLocks noChangeArrowheads="1"/>
              </p:cNvSpPr>
              <p:nvPr/>
            </p:nvSpPr>
            <p:spPr bwMode="auto">
              <a:xfrm>
                <a:off x="1063" y="1307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3" name="Rectangle 172"/>
              <p:cNvSpPr>
                <a:spLocks noChangeArrowheads="1"/>
              </p:cNvSpPr>
              <p:nvPr/>
            </p:nvSpPr>
            <p:spPr bwMode="auto">
              <a:xfrm>
                <a:off x="1063" y="1307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4" name="Rectangle 173"/>
              <p:cNvSpPr>
                <a:spLocks noChangeArrowheads="1"/>
              </p:cNvSpPr>
              <p:nvPr/>
            </p:nvSpPr>
            <p:spPr bwMode="auto">
              <a:xfrm>
                <a:off x="1069" y="1307"/>
                <a:ext cx="2339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5" name="Rectangle 174"/>
              <p:cNvSpPr>
                <a:spLocks noChangeArrowheads="1"/>
              </p:cNvSpPr>
              <p:nvPr/>
            </p:nvSpPr>
            <p:spPr bwMode="auto">
              <a:xfrm>
                <a:off x="3408" y="1307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6" name="Rectangle 175"/>
              <p:cNvSpPr>
                <a:spLocks noChangeArrowheads="1"/>
              </p:cNvSpPr>
              <p:nvPr/>
            </p:nvSpPr>
            <p:spPr bwMode="auto">
              <a:xfrm>
                <a:off x="3413" y="1307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7" name="Rectangle 176"/>
              <p:cNvSpPr>
                <a:spLocks noChangeArrowheads="1"/>
              </p:cNvSpPr>
              <p:nvPr/>
            </p:nvSpPr>
            <p:spPr bwMode="auto">
              <a:xfrm>
                <a:off x="4465" y="1307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8" name="Rectangle 177"/>
              <p:cNvSpPr>
                <a:spLocks noChangeArrowheads="1"/>
              </p:cNvSpPr>
              <p:nvPr/>
            </p:nvSpPr>
            <p:spPr bwMode="auto">
              <a:xfrm>
                <a:off x="4465" y="1307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699" name="Rectangle 178"/>
              <p:cNvSpPr>
                <a:spLocks noChangeArrowheads="1"/>
              </p:cNvSpPr>
              <p:nvPr/>
            </p:nvSpPr>
            <p:spPr bwMode="auto">
              <a:xfrm>
                <a:off x="1063" y="1313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00" name="Rectangle 179"/>
              <p:cNvSpPr>
                <a:spLocks noChangeArrowheads="1"/>
              </p:cNvSpPr>
              <p:nvPr/>
            </p:nvSpPr>
            <p:spPr bwMode="auto">
              <a:xfrm>
                <a:off x="3408" y="1313"/>
                <a:ext cx="5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01" name="Rectangle 180"/>
              <p:cNvSpPr>
                <a:spLocks noChangeArrowheads="1"/>
              </p:cNvSpPr>
              <p:nvPr/>
            </p:nvSpPr>
            <p:spPr bwMode="auto">
              <a:xfrm>
                <a:off x="4465" y="1313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02" name="Rectangle 181"/>
              <p:cNvSpPr>
                <a:spLocks noChangeArrowheads="1"/>
              </p:cNvSpPr>
              <p:nvPr/>
            </p:nvSpPr>
            <p:spPr bwMode="auto">
              <a:xfrm>
                <a:off x="1464" y="1457"/>
                <a:ext cx="34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mg/dL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3" name="Rectangle 182"/>
              <p:cNvSpPr>
                <a:spLocks noChangeArrowheads="1"/>
              </p:cNvSpPr>
              <p:nvPr/>
            </p:nvSpPr>
            <p:spPr bwMode="auto">
              <a:xfrm>
                <a:off x="1800" y="1457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4" name="Rectangle 183"/>
              <p:cNvSpPr>
                <a:spLocks noChangeArrowheads="1"/>
              </p:cNvSpPr>
              <p:nvPr/>
            </p:nvSpPr>
            <p:spPr bwMode="auto">
              <a:xfrm>
                <a:off x="2605" y="1457"/>
                <a:ext cx="40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mmol/L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5" name="Rectangle 184"/>
              <p:cNvSpPr>
                <a:spLocks noChangeArrowheads="1"/>
              </p:cNvSpPr>
              <p:nvPr/>
            </p:nvSpPr>
            <p:spPr bwMode="auto">
              <a:xfrm>
                <a:off x="3006" y="1457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6" name="Rectangle 185"/>
              <p:cNvSpPr>
                <a:spLocks noChangeArrowheads="1"/>
              </p:cNvSpPr>
              <p:nvPr/>
            </p:nvSpPr>
            <p:spPr bwMode="auto">
              <a:xfrm>
                <a:off x="3623" y="1382"/>
                <a:ext cx="63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Insulin Dose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7" name="Rectangle 186"/>
              <p:cNvSpPr>
                <a:spLocks noChangeArrowheads="1"/>
              </p:cNvSpPr>
              <p:nvPr/>
            </p:nvSpPr>
            <p:spPr bwMode="auto">
              <a:xfrm>
                <a:off x="4253" y="1382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 b="1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08" name="Rectangle 187"/>
              <p:cNvSpPr>
                <a:spLocks noChangeArrowheads="1"/>
              </p:cNvSpPr>
              <p:nvPr/>
            </p:nvSpPr>
            <p:spPr bwMode="auto">
              <a:xfrm>
                <a:off x="1063" y="1450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09" name="Rectangle 188"/>
              <p:cNvSpPr>
                <a:spLocks noChangeArrowheads="1"/>
              </p:cNvSpPr>
              <p:nvPr/>
            </p:nvSpPr>
            <p:spPr bwMode="auto">
              <a:xfrm>
                <a:off x="1069" y="1450"/>
                <a:ext cx="112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0" name="Rectangle 189"/>
              <p:cNvSpPr>
                <a:spLocks noChangeArrowheads="1"/>
              </p:cNvSpPr>
              <p:nvPr/>
            </p:nvSpPr>
            <p:spPr bwMode="auto">
              <a:xfrm>
                <a:off x="2197" y="1450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1" name="Rectangle 190"/>
              <p:cNvSpPr>
                <a:spLocks noChangeArrowheads="1"/>
              </p:cNvSpPr>
              <p:nvPr/>
            </p:nvSpPr>
            <p:spPr bwMode="auto">
              <a:xfrm>
                <a:off x="2203" y="1450"/>
                <a:ext cx="120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2" name="Rectangle 191"/>
              <p:cNvSpPr>
                <a:spLocks noChangeArrowheads="1"/>
              </p:cNvSpPr>
              <p:nvPr/>
            </p:nvSpPr>
            <p:spPr bwMode="auto">
              <a:xfrm>
                <a:off x="3408" y="1450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3" name="Rectangle 192"/>
              <p:cNvSpPr>
                <a:spLocks noChangeArrowheads="1"/>
              </p:cNvSpPr>
              <p:nvPr/>
            </p:nvSpPr>
            <p:spPr bwMode="auto">
              <a:xfrm>
                <a:off x="4465" y="1450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4" name="Rectangle 193"/>
              <p:cNvSpPr>
                <a:spLocks noChangeArrowheads="1"/>
              </p:cNvSpPr>
              <p:nvPr/>
            </p:nvSpPr>
            <p:spPr bwMode="auto">
              <a:xfrm>
                <a:off x="1063" y="1456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5" name="Rectangle 194"/>
              <p:cNvSpPr>
                <a:spLocks noChangeArrowheads="1"/>
              </p:cNvSpPr>
              <p:nvPr/>
            </p:nvSpPr>
            <p:spPr bwMode="auto">
              <a:xfrm>
                <a:off x="2197" y="1456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6" name="Rectangle 195"/>
              <p:cNvSpPr>
                <a:spLocks noChangeArrowheads="1"/>
              </p:cNvSpPr>
              <p:nvPr/>
            </p:nvSpPr>
            <p:spPr bwMode="auto">
              <a:xfrm>
                <a:off x="3408" y="1456"/>
                <a:ext cx="5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7" name="Rectangle 196"/>
              <p:cNvSpPr>
                <a:spLocks noChangeArrowheads="1"/>
              </p:cNvSpPr>
              <p:nvPr/>
            </p:nvSpPr>
            <p:spPr bwMode="auto">
              <a:xfrm>
                <a:off x="4465" y="1456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18" name="Rectangle 197"/>
              <p:cNvSpPr>
                <a:spLocks noChangeArrowheads="1"/>
              </p:cNvSpPr>
              <p:nvPr/>
            </p:nvSpPr>
            <p:spPr bwMode="auto">
              <a:xfrm>
                <a:off x="1400" y="1871"/>
                <a:ext cx="1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19" name="Rectangle 198"/>
              <p:cNvSpPr>
                <a:spLocks noChangeArrowheads="1"/>
              </p:cNvSpPr>
              <p:nvPr/>
            </p:nvSpPr>
            <p:spPr bwMode="auto">
              <a:xfrm>
                <a:off x="1533" y="1871"/>
                <a:ext cx="3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56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0" name="Rectangle 199"/>
              <p:cNvSpPr>
                <a:spLocks noChangeArrowheads="1"/>
              </p:cNvSpPr>
              <p:nvPr/>
            </p:nvSpPr>
            <p:spPr bwMode="auto">
              <a:xfrm>
                <a:off x="1865" y="1871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1" name="Rectangle 200"/>
              <p:cNvSpPr>
                <a:spLocks noChangeArrowheads="1"/>
              </p:cNvSpPr>
              <p:nvPr/>
            </p:nvSpPr>
            <p:spPr bwMode="auto">
              <a:xfrm>
                <a:off x="2559" y="1871"/>
                <a:ext cx="1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2" name="Rectangle 201"/>
              <p:cNvSpPr>
                <a:spLocks noChangeArrowheads="1"/>
              </p:cNvSpPr>
              <p:nvPr/>
            </p:nvSpPr>
            <p:spPr bwMode="auto">
              <a:xfrm>
                <a:off x="2692" y="1871"/>
                <a:ext cx="3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3.1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3" name="Rectangle 202"/>
              <p:cNvSpPr>
                <a:spLocks noChangeArrowheads="1"/>
              </p:cNvSpPr>
              <p:nvPr/>
            </p:nvSpPr>
            <p:spPr bwMode="auto">
              <a:xfrm>
                <a:off x="3052" y="1871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4" name="Rectangle 203"/>
              <p:cNvSpPr>
                <a:spLocks noChangeArrowheads="1"/>
              </p:cNvSpPr>
              <p:nvPr/>
            </p:nvSpPr>
            <p:spPr bwMode="auto">
              <a:xfrm>
                <a:off x="3539" y="1599"/>
                <a:ext cx="83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Dose decrease at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5" name="Rectangle 204"/>
              <p:cNvSpPr>
                <a:spLocks noChangeArrowheads="1"/>
              </p:cNvSpPr>
              <p:nvPr/>
            </p:nvSpPr>
            <p:spPr bwMode="auto">
              <a:xfrm>
                <a:off x="3668" y="1736"/>
                <a:ext cx="57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physician’s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6" name="Rectangle 205"/>
              <p:cNvSpPr>
                <a:spLocks noChangeArrowheads="1"/>
              </p:cNvSpPr>
              <p:nvPr/>
            </p:nvSpPr>
            <p:spPr bwMode="auto">
              <a:xfrm>
                <a:off x="3603" y="1871"/>
                <a:ext cx="73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discretion and 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7" name="Rectangle 206"/>
              <p:cNvSpPr>
                <a:spLocks noChangeArrowheads="1"/>
              </p:cNvSpPr>
              <p:nvPr/>
            </p:nvSpPr>
            <p:spPr bwMode="auto">
              <a:xfrm>
                <a:off x="3535" y="2009"/>
                <a:ext cx="84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upon physician’s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8" name="Rectangle 207"/>
              <p:cNvSpPr>
                <a:spLocks noChangeArrowheads="1"/>
              </p:cNvSpPr>
              <p:nvPr/>
            </p:nvSpPr>
            <p:spPr bwMode="auto">
              <a:xfrm>
                <a:off x="3525" y="2146"/>
                <a:ext cx="8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clinical judgment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29" name="Rectangle 208"/>
              <p:cNvSpPr>
                <a:spLocks noChangeArrowheads="1"/>
              </p:cNvSpPr>
              <p:nvPr/>
            </p:nvSpPr>
            <p:spPr bwMode="auto">
              <a:xfrm>
                <a:off x="4353" y="2146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30" name="Rectangle 209"/>
              <p:cNvSpPr>
                <a:spLocks noChangeArrowheads="1"/>
              </p:cNvSpPr>
              <p:nvPr/>
            </p:nvSpPr>
            <p:spPr bwMode="auto">
              <a:xfrm>
                <a:off x="1063" y="159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1" name="Rectangle 210"/>
              <p:cNvSpPr>
                <a:spLocks noChangeArrowheads="1"/>
              </p:cNvSpPr>
              <p:nvPr/>
            </p:nvSpPr>
            <p:spPr bwMode="auto">
              <a:xfrm>
                <a:off x="1069" y="1593"/>
                <a:ext cx="112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2" name="Rectangle 211"/>
              <p:cNvSpPr>
                <a:spLocks noChangeArrowheads="1"/>
              </p:cNvSpPr>
              <p:nvPr/>
            </p:nvSpPr>
            <p:spPr bwMode="auto">
              <a:xfrm>
                <a:off x="2197" y="159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3" name="Rectangle 212"/>
              <p:cNvSpPr>
                <a:spLocks noChangeArrowheads="1"/>
              </p:cNvSpPr>
              <p:nvPr/>
            </p:nvSpPr>
            <p:spPr bwMode="auto">
              <a:xfrm>
                <a:off x="2203" y="1593"/>
                <a:ext cx="120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4" name="Rectangle 213"/>
              <p:cNvSpPr>
                <a:spLocks noChangeArrowheads="1"/>
              </p:cNvSpPr>
              <p:nvPr/>
            </p:nvSpPr>
            <p:spPr bwMode="auto">
              <a:xfrm>
                <a:off x="3408" y="1593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5" name="Rectangle 214"/>
              <p:cNvSpPr>
                <a:spLocks noChangeArrowheads="1"/>
              </p:cNvSpPr>
              <p:nvPr/>
            </p:nvSpPr>
            <p:spPr bwMode="auto">
              <a:xfrm>
                <a:off x="3413" y="1593"/>
                <a:ext cx="105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6" name="Rectangle 215"/>
              <p:cNvSpPr>
                <a:spLocks noChangeArrowheads="1"/>
              </p:cNvSpPr>
              <p:nvPr/>
            </p:nvSpPr>
            <p:spPr bwMode="auto">
              <a:xfrm>
                <a:off x="4465" y="159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7" name="Rectangle 216"/>
              <p:cNvSpPr>
                <a:spLocks noChangeArrowheads="1"/>
              </p:cNvSpPr>
              <p:nvPr/>
            </p:nvSpPr>
            <p:spPr bwMode="auto">
              <a:xfrm>
                <a:off x="1063" y="1598"/>
                <a:ext cx="6" cy="68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8" name="Rectangle 217"/>
              <p:cNvSpPr>
                <a:spLocks noChangeArrowheads="1"/>
              </p:cNvSpPr>
              <p:nvPr/>
            </p:nvSpPr>
            <p:spPr bwMode="auto">
              <a:xfrm>
                <a:off x="2197" y="1598"/>
                <a:ext cx="6" cy="68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39" name="Rectangle 218"/>
              <p:cNvSpPr>
                <a:spLocks noChangeArrowheads="1"/>
              </p:cNvSpPr>
              <p:nvPr/>
            </p:nvSpPr>
            <p:spPr bwMode="auto">
              <a:xfrm>
                <a:off x="3408" y="1598"/>
                <a:ext cx="5" cy="68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40" name="Rectangle 219"/>
              <p:cNvSpPr>
                <a:spLocks noChangeArrowheads="1"/>
              </p:cNvSpPr>
              <p:nvPr/>
            </p:nvSpPr>
            <p:spPr bwMode="auto">
              <a:xfrm>
                <a:off x="4465" y="1598"/>
                <a:ext cx="6" cy="68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41" name="Rectangle 220"/>
              <p:cNvSpPr>
                <a:spLocks noChangeArrowheads="1"/>
              </p:cNvSpPr>
              <p:nvPr/>
            </p:nvSpPr>
            <p:spPr bwMode="auto">
              <a:xfrm>
                <a:off x="1139" y="2288"/>
                <a:ext cx="102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70 or symptomatic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2" name="Rectangle 221"/>
              <p:cNvSpPr>
                <a:spLocks noChangeArrowheads="1"/>
              </p:cNvSpPr>
              <p:nvPr/>
            </p:nvSpPr>
            <p:spPr bwMode="auto">
              <a:xfrm>
                <a:off x="1266" y="2426"/>
                <a:ext cx="67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hypoglycemia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3" name="Rectangle 223"/>
              <p:cNvSpPr>
                <a:spLocks noChangeArrowheads="1"/>
              </p:cNvSpPr>
              <p:nvPr/>
            </p:nvSpPr>
            <p:spPr bwMode="auto">
              <a:xfrm>
                <a:off x="2297" y="2288"/>
                <a:ext cx="105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3.9 or symptomatic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4" name="Rectangle 224"/>
              <p:cNvSpPr>
                <a:spLocks noChangeArrowheads="1"/>
              </p:cNvSpPr>
              <p:nvPr/>
            </p:nvSpPr>
            <p:spPr bwMode="auto">
              <a:xfrm>
                <a:off x="2439" y="2426"/>
                <a:ext cx="67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hypoglycemia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5" name="Rectangle 225"/>
              <p:cNvSpPr>
                <a:spLocks noChangeArrowheads="1"/>
              </p:cNvSpPr>
              <p:nvPr/>
            </p:nvSpPr>
            <p:spPr bwMode="auto">
              <a:xfrm>
                <a:off x="3172" y="2426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6" name="Rectangle 226"/>
              <p:cNvSpPr>
                <a:spLocks noChangeArrowheads="1"/>
              </p:cNvSpPr>
              <p:nvPr/>
            </p:nvSpPr>
            <p:spPr bwMode="auto">
              <a:xfrm>
                <a:off x="3816" y="2357"/>
                <a:ext cx="4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-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7" name="Rectangle 227"/>
              <p:cNvSpPr>
                <a:spLocks noChangeArrowheads="1"/>
              </p:cNvSpPr>
              <p:nvPr/>
            </p:nvSpPr>
            <p:spPr bwMode="auto">
              <a:xfrm>
                <a:off x="3855" y="2357"/>
                <a:ext cx="20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2 U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8" name="Rectangle 228"/>
              <p:cNvSpPr>
                <a:spLocks noChangeArrowheads="1"/>
              </p:cNvSpPr>
              <p:nvPr/>
            </p:nvSpPr>
            <p:spPr bwMode="auto">
              <a:xfrm>
                <a:off x="4061" y="2357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49" name="Rectangle 229"/>
              <p:cNvSpPr>
                <a:spLocks noChangeArrowheads="1"/>
              </p:cNvSpPr>
              <p:nvPr/>
            </p:nvSpPr>
            <p:spPr bwMode="auto">
              <a:xfrm>
                <a:off x="1063" y="228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0" name="Rectangle 230"/>
              <p:cNvSpPr>
                <a:spLocks noChangeArrowheads="1"/>
              </p:cNvSpPr>
              <p:nvPr/>
            </p:nvSpPr>
            <p:spPr bwMode="auto">
              <a:xfrm>
                <a:off x="1069" y="2283"/>
                <a:ext cx="112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1" name="Rectangle 231"/>
              <p:cNvSpPr>
                <a:spLocks noChangeArrowheads="1"/>
              </p:cNvSpPr>
              <p:nvPr/>
            </p:nvSpPr>
            <p:spPr bwMode="auto">
              <a:xfrm>
                <a:off x="2197" y="228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2" name="Rectangle 232"/>
              <p:cNvSpPr>
                <a:spLocks noChangeArrowheads="1"/>
              </p:cNvSpPr>
              <p:nvPr/>
            </p:nvSpPr>
            <p:spPr bwMode="auto">
              <a:xfrm>
                <a:off x="2203" y="2283"/>
                <a:ext cx="120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3" name="Rectangle 233"/>
              <p:cNvSpPr>
                <a:spLocks noChangeArrowheads="1"/>
              </p:cNvSpPr>
              <p:nvPr/>
            </p:nvSpPr>
            <p:spPr bwMode="auto">
              <a:xfrm>
                <a:off x="3408" y="2283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4" name="Rectangle 234"/>
              <p:cNvSpPr>
                <a:spLocks noChangeArrowheads="1"/>
              </p:cNvSpPr>
              <p:nvPr/>
            </p:nvSpPr>
            <p:spPr bwMode="auto">
              <a:xfrm>
                <a:off x="3413" y="2283"/>
                <a:ext cx="105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5" name="Rectangle 235"/>
              <p:cNvSpPr>
                <a:spLocks noChangeArrowheads="1"/>
              </p:cNvSpPr>
              <p:nvPr/>
            </p:nvSpPr>
            <p:spPr bwMode="auto">
              <a:xfrm>
                <a:off x="4465" y="228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6" name="Rectangle 236"/>
              <p:cNvSpPr>
                <a:spLocks noChangeArrowheads="1"/>
              </p:cNvSpPr>
              <p:nvPr/>
            </p:nvSpPr>
            <p:spPr bwMode="auto">
              <a:xfrm>
                <a:off x="1063" y="2288"/>
                <a:ext cx="6" cy="2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7" name="Rectangle 237"/>
              <p:cNvSpPr>
                <a:spLocks noChangeArrowheads="1"/>
              </p:cNvSpPr>
              <p:nvPr/>
            </p:nvSpPr>
            <p:spPr bwMode="auto">
              <a:xfrm>
                <a:off x="2197" y="2288"/>
                <a:ext cx="6" cy="2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8" name="Rectangle 238"/>
              <p:cNvSpPr>
                <a:spLocks noChangeArrowheads="1"/>
              </p:cNvSpPr>
              <p:nvPr/>
            </p:nvSpPr>
            <p:spPr bwMode="auto">
              <a:xfrm>
                <a:off x="3408" y="2288"/>
                <a:ext cx="5" cy="2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59" name="Rectangle 239"/>
              <p:cNvSpPr>
                <a:spLocks noChangeArrowheads="1"/>
              </p:cNvSpPr>
              <p:nvPr/>
            </p:nvSpPr>
            <p:spPr bwMode="auto">
              <a:xfrm>
                <a:off x="4465" y="2288"/>
                <a:ext cx="6" cy="2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60" name="Rectangle 240"/>
              <p:cNvSpPr>
                <a:spLocks noChangeArrowheads="1"/>
              </p:cNvSpPr>
              <p:nvPr/>
            </p:nvSpPr>
            <p:spPr bwMode="auto">
              <a:xfrm>
                <a:off x="1249" y="2568"/>
                <a:ext cx="38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70 &lt; 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1" name="Rectangle 241"/>
              <p:cNvSpPr>
                <a:spLocks noChangeArrowheads="1"/>
              </p:cNvSpPr>
              <p:nvPr/>
            </p:nvSpPr>
            <p:spPr bwMode="auto">
              <a:xfrm>
                <a:off x="1629" y="2568"/>
                <a:ext cx="36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110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2" name="Rectangle 242"/>
              <p:cNvSpPr>
                <a:spLocks noChangeArrowheads="1"/>
              </p:cNvSpPr>
              <p:nvPr/>
            </p:nvSpPr>
            <p:spPr bwMode="auto">
              <a:xfrm>
                <a:off x="2017" y="2568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3" name="Rectangle 243"/>
              <p:cNvSpPr>
                <a:spLocks noChangeArrowheads="1"/>
              </p:cNvSpPr>
              <p:nvPr/>
            </p:nvSpPr>
            <p:spPr bwMode="auto">
              <a:xfrm>
                <a:off x="2422" y="2568"/>
                <a:ext cx="41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3.9 &lt; 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4" name="Rectangle 244"/>
              <p:cNvSpPr>
                <a:spLocks noChangeArrowheads="1"/>
              </p:cNvSpPr>
              <p:nvPr/>
            </p:nvSpPr>
            <p:spPr bwMode="auto">
              <a:xfrm>
                <a:off x="2832" y="2568"/>
                <a:ext cx="36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6.1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5" name="Rectangle 245"/>
              <p:cNvSpPr>
                <a:spLocks noChangeArrowheads="1"/>
              </p:cNvSpPr>
              <p:nvPr/>
            </p:nvSpPr>
            <p:spPr bwMode="auto">
              <a:xfrm>
                <a:off x="3190" y="2568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6" name="Rectangle 246"/>
              <p:cNvSpPr>
                <a:spLocks noChangeArrowheads="1"/>
              </p:cNvSpPr>
              <p:nvPr/>
            </p:nvSpPr>
            <p:spPr bwMode="auto">
              <a:xfrm>
                <a:off x="3683" y="2568"/>
                <a:ext cx="51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No change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7" name="Rectangle 247"/>
              <p:cNvSpPr>
                <a:spLocks noChangeArrowheads="1"/>
              </p:cNvSpPr>
              <p:nvPr/>
            </p:nvSpPr>
            <p:spPr bwMode="auto">
              <a:xfrm>
                <a:off x="4195" y="2568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68" name="Rectangle 248"/>
              <p:cNvSpPr>
                <a:spLocks noChangeArrowheads="1"/>
              </p:cNvSpPr>
              <p:nvPr/>
            </p:nvSpPr>
            <p:spPr bwMode="auto">
              <a:xfrm>
                <a:off x="1063" y="256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69" name="Rectangle 249"/>
              <p:cNvSpPr>
                <a:spLocks noChangeArrowheads="1"/>
              </p:cNvSpPr>
              <p:nvPr/>
            </p:nvSpPr>
            <p:spPr bwMode="auto">
              <a:xfrm>
                <a:off x="1069" y="2563"/>
                <a:ext cx="112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0" name="Rectangle 250"/>
              <p:cNvSpPr>
                <a:spLocks noChangeArrowheads="1"/>
              </p:cNvSpPr>
              <p:nvPr/>
            </p:nvSpPr>
            <p:spPr bwMode="auto">
              <a:xfrm>
                <a:off x="2197" y="256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1" name="Rectangle 251"/>
              <p:cNvSpPr>
                <a:spLocks noChangeArrowheads="1"/>
              </p:cNvSpPr>
              <p:nvPr/>
            </p:nvSpPr>
            <p:spPr bwMode="auto">
              <a:xfrm>
                <a:off x="2203" y="2563"/>
                <a:ext cx="120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2" name="Rectangle 252"/>
              <p:cNvSpPr>
                <a:spLocks noChangeArrowheads="1"/>
              </p:cNvSpPr>
              <p:nvPr/>
            </p:nvSpPr>
            <p:spPr bwMode="auto">
              <a:xfrm>
                <a:off x="3408" y="2563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3" name="Rectangle 253"/>
              <p:cNvSpPr>
                <a:spLocks noChangeArrowheads="1"/>
              </p:cNvSpPr>
              <p:nvPr/>
            </p:nvSpPr>
            <p:spPr bwMode="auto">
              <a:xfrm>
                <a:off x="3413" y="2563"/>
                <a:ext cx="105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4" name="Rectangle 254"/>
              <p:cNvSpPr>
                <a:spLocks noChangeArrowheads="1"/>
              </p:cNvSpPr>
              <p:nvPr/>
            </p:nvSpPr>
            <p:spPr bwMode="auto">
              <a:xfrm>
                <a:off x="4465" y="2563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5" name="Rectangle 255"/>
              <p:cNvSpPr>
                <a:spLocks noChangeArrowheads="1"/>
              </p:cNvSpPr>
              <p:nvPr/>
            </p:nvSpPr>
            <p:spPr bwMode="auto">
              <a:xfrm>
                <a:off x="1063" y="2568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6" name="Rectangle 256"/>
              <p:cNvSpPr>
                <a:spLocks noChangeArrowheads="1"/>
              </p:cNvSpPr>
              <p:nvPr/>
            </p:nvSpPr>
            <p:spPr bwMode="auto">
              <a:xfrm>
                <a:off x="2197" y="2568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7" name="Rectangle 257"/>
              <p:cNvSpPr>
                <a:spLocks noChangeArrowheads="1"/>
              </p:cNvSpPr>
              <p:nvPr/>
            </p:nvSpPr>
            <p:spPr bwMode="auto">
              <a:xfrm>
                <a:off x="3408" y="2568"/>
                <a:ext cx="5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8" name="Rectangle 258"/>
              <p:cNvSpPr>
                <a:spLocks noChangeArrowheads="1"/>
              </p:cNvSpPr>
              <p:nvPr/>
            </p:nvSpPr>
            <p:spPr bwMode="auto">
              <a:xfrm>
                <a:off x="4465" y="2568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79" name="Rectangle 259"/>
              <p:cNvSpPr>
                <a:spLocks noChangeArrowheads="1"/>
              </p:cNvSpPr>
              <p:nvPr/>
            </p:nvSpPr>
            <p:spPr bwMode="auto">
              <a:xfrm>
                <a:off x="1219" y="2711"/>
                <a:ext cx="44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110 &lt; 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0" name="Rectangle 260"/>
              <p:cNvSpPr>
                <a:spLocks noChangeArrowheads="1"/>
              </p:cNvSpPr>
              <p:nvPr/>
            </p:nvSpPr>
            <p:spPr bwMode="auto">
              <a:xfrm>
                <a:off x="1657" y="2711"/>
                <a:ext cx="27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1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1" name="Rectangle 261"/>
              <p:cNvSpPr>
                <a:spLocks noChangeArrowheads="1"/>
              </p:cNvSpPr>
              <p:nvPr/>
            </p:nvSpPr>
            <p:spPr bwMode="auto">
              <a:xfrm>
                <a:off x="1927" y="2711"/>
                <a:ext cx="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6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2" name="Rectangle 262"/>
              <p:cNvSpPr>
                <a:spLocks noChangeArrowheads="1"/>
              </p:cNvSpPr>
              <p:nvPr/>
            </p:nvSpPr>
            <p:spPr bwMode="auto">
              <a:xfrm>
                <a:off x="1987" y="2711"/>
                <a:ext cx="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0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3" name="Rectangle 263"/>
              <p:cNvSpPr>
                <a:spLocks noChangeArrowheads="1"/>
              </p:cNvSpPr>
              <p:nvPr/>
            </p:nvSpPr>
            <p:spPr bwMode="auto">
              <a:xfrm>
                <a:off x="2047" y="2711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4" name="Rectangle 264"/>
              <p:cNvSpPr>
                <a:spLocks noChangeArrowheads="1"/>
              </p:cNvSpPr>
              <p:nvPr/>
            </p:nvSpPr>
            <p:spPr bwMode="auto">
              <a:xfrm>
                <a:off x="2422" y="2711"/>
                <a:ext cx="41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6.1 &lt; 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5" name="Rectangle 265"/>
              <p:cNvSpPr>
                <a:spLocks noChangeArrowheads="1"/>
              </p:cNvSpPr>
              <p:nvPr/>
            </p:nvSpPr>
            <p:spPr bwMode="auto">
              <a:xfrm>
                <a:off x="2832" y="2711"/>
                <a:ext cx="21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  <a:sym typeface="Symbol" pitchFamily="18" charset="2"/>
                  </a:rPr>
                  <a:t></a:t>
                </a:r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6" name="Rectangle 266"/>
              <p:cNvSpPr>
                <a:spLocks noChangeArrowheads="1"/>
              </p:cNvSpPr>
              <p:nvPr/>
            </p:nvSpPr>
            <p:spPr bwMode="auto">
              <a:xfrm>
                <a:off x="3042" y="2711"/>
                <a:ext cx="15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8.9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7" name="Rectangle 267"/>
              <p:cNvSpPr>
                <a:spLocks noChangeArrowheads="1"/>
              </p:cNvSpPr>
              <p:nvPr/>
            </p:nvSpPr>
            <p:spPr bwMode="auto">
              <a:xfrm>
                <a:off x="3190" y="2711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8" name="Rectangle 268"/>
              <p:cNvSpPr>
                <a:spLocks noChangeArrowheads="1"/>
              </p:cNvSpPr>
              <p:nvPr/>
            </p:nvSpPr>
            <p:spPr bwMode="auto">
              <a:xfrm>
                <a:off x="3802" y="2711"/>
                <a:ext cx="2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+ 2 U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89" name="Rectangle 269"/>
              <p:cNvSpPr>
                <a:spLocks noChangeArrowheads="1"/>
              </p:cNvSpPr>
              <p:nvPr/>
            </p:nvSpPr>
            <p:spPr bwMode="auto">
              <a:xfrm>
                <a:off x="4075" y="2711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790" name="Rectangle 270"/>
              <p:cNvSpPr>
                <a:spLocks noChangeArrowheads="1"/>
              </p:cNvSpPr>
              <p:nvPr/>
            </p:nvSpPr>
            <p:spPr bwMode="auto">
              <a:xfrm>
                <a:off x="1063" y="270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1" name="Rectangle 271"/>
              <p:cNvSpPr>
                <a:spLocks noChangeArrowheads="1"/>
              </p:cNvSpPr>
              <p:nvPr/>
            </p:nvSpPr>
            <p:spPr bwMode="auto">
              <a:xfrm>
                <a:off x="1069" y="2705"/>
                <a:ext cx="112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2" name="Rectangle 272"/>
              <p:cNvSpPr>
                <a:spLocks noChangeArrowheads="1"/>
              </p:cNvSpPr>
              <p:nvPr/>
            </p:nvSpPr>
            <p:spPr bwMode="auto">
              <a:xfrm>
                <a:off x="2197" y="270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3" name="Rectangle 273"/>
              <p:cNvSpPr>
                <a:spLocks noChangeArrowheads="1"/>
              </p:cNvSpPr>
              <p:nvPr/>
            </p:nvSpPr>
            <p:spPr bwMode="auto">
              <a:xfrm>
                <a:off x="2203" y="2705"/>
                <a:ext cx="120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4" name="Rectangle 274"/>
              <p:cNvSpPr>
                <a:spLocks noChangeArrowheads="1"/>
              </p:cNvSpPr>
              <p:nvPr/>
            </p:nvSpPr>
            <p:spPr bwMode="auto">
              <a:xfrm>
                <a:off x="3408" y="270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5" name="Rectangle 275"/>
              <p:cNvSpPr>
                <a:spLocks noChangeArrowheads="1"/>
              </p:cNvSpPr>
              <p:nvPr/>
            </p:nvSpPr>
            <p:spPr bwMode="auto">
              <a:xfrm>
                <a:off x="3413" y="2705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6" name="Rectangle 276"/>
              <p:cNvSpPr>
                <a:spLocks noChangeArrowheads="1"/>
              </p:cNvSpPr>
              <p:nvPr/>
            </p:nvSpPr>
            <p:spPr bwMode="auto">
              <a:xfrm>
                <a:off x="4465" y="270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7" name="Rectangle 277"/>
              <p:cNvSpPr>
                <a:spLocks noChangeArrowheads="1"/>
              </p:cNvSpPr>
              <p:nvPr/>
            </p:nvSpPr>
            <p:spPr bwMode="auto">
              <a:xfrm>
                <a:off x="1063" y="2711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8" name="Rectangle 278"/>
              <p:cNvSpPr>
                <a:spLocks noChangeArrowheads="1"/>
              </p:cNvSpPr>
              <p:nvPr/>
            </p:nvSpPr>
            <p:spPr bwMode="auto">
              <a:xfrm>
                <a:off x="2197" y="2711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799" name="Rectangle 279"/>
              <p:cNvSpPr>
                <a:spLocks noChangeArrowheads="1"/>
              </p:cNvSpPr>
              <p:nvPr/>
            </p:nvSpPr>
            <p:spPr bwMode="auto">
              <a:xfrm>
                <a:off x="3408" y="2711"/>
                <a:ext cx="5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00" name="Rectangle 280"/>
              <p:cNvSpPr>
                <a:spLocks noChangeArrowheads="1"/>
              </p:cNvSpPr>
              <p:nvPr/>
            </p:nvSpPr>
            <p:spPr bwMode="auto">
              <a:xfrm>
                <a:off x="4465" y="2711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01" name="Rectangle 281"/>
              <p:cNvSpPr>
                <a:spLocks noChangeArrowheads="1"/>
              </p:cNvSpPr>
              <p:nvPr/>
            </p:nvSpPr>
            <p:spPr bwMode="auto">
              <a:xfrm>
                <a:off x="1356" y="2854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2" name="Rectangle 282"/>
              <p:cNvSpPr>
                <a:spLocks noChangeArrowheads="1"/>
              </p:cNvSpPr>
              <p:nvPr/>
            </p:nvSpPr>
            <p:spPr bwMode="auto">
              <a:xfrm>
                <a:off x="1386" y="2854"/>
                <a:ext cx="1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3" name="Rectangle 283"/>
              <p:cNvSpPr>
                <a:spLocks noChangeArrowheads="1"/>
              </p:cNvSpPr>
              <p:nvPr/>
            </p:nvSpPr>
            <p:spPr bwMode="auto">
              <a:xfrm>
                <a:off x="1519" y="2854"/>
                <a:ext cx="2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&gt; 1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4" name="Rectangle 284"/>
              <p:cNvSpPr>
                <a:spLocks noChangeArrowheads="1"/>
              </p:cNvSpPr>
              <p:nvPr/>
            </p:nvSpPr>
            <p:spPr bwMode="auto">
              <a:xfrm>
                <a:off x="1792" y="2854"/>
                <a:ext cx="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6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5" name="Rectangle 285"/>
              <p:cNvSpPr>
                <a:spLocks noChangeArrowheads="1"/>
              </p:cNvSpPr>
              <p:nvPr/>
            </p:nvSpPr>
            <p:spPr bwMode="auto">
              <a:xfrm>
                <a:off x="1850" y="2854"/>
                <a:ext cx="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0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6" name="Rectangle 286"/>
              <p:cNvSpPr>
                <a:spLocks noChangeArrowheads="1"/>
              </p:cNvSpPr>
              <p:nvPr/>
            </p:nvSpPr>
            <p:spPr bwMode="auto">
              <a:xfrm>
                <a:off x="1910" y="2854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7" name="Rectangle 287"/>
              <p:cNvSpPr>
                <a:spLocks noChangeArrowheads="1"/>
              </p:cNvSpPr>
              <p:nvPr/>
            </p:nvSpPr>
            <p:spPr bwMode="auto">
              <a:xfrm>
                <a:off x="2557" y="2854"/>
                <a:ext cx="1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FP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8" name="Rectangle 288"/>
              <p:cNvSpPr>
                <a:spLocks noChangeArrowheads="1"/>
              </p:cNvSpPr>
              <p:nvPr/>
            </p:nvSpPr>
            <p:spPr bwMode="auto">
              <a:xfrm>
                <a:off x="2690" y="2854"/>
                <a:ext cx="21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G &gt;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09" name="Rectangle 289"/>
              <p:cNvSpPr>
                <a:spLocks noChangeArrowheads="1"/>
              </p:cNvSpPr>
              <p:nvPr/>
            </p:nvSpPr>
            <p:spPr bwMode="auto">
              <a:xfrm>
                <a:off x="2903" y="2854"/>
                <a:ext cx="15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8.9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10" name="Rectangle 290"/>
              <p:cNvSpPr>
                <a:spLocks noChangeArrowheads="1"/>
              </p:cNvSpPr>
              <p:nvPr/>
            </p:nvSpPr>
            <p:spPr bwMode="auto">
              <a:xfrm>
                <a:off x="3053" y="2854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11" name="Rectangle 291"/>
              <p:cNvSpPr>
                <a:spLocks noChangeArrowheads="1"/>
              </p:cNvSpPr>
              <p:nvPr/>
            </p:nvSpPr>
            <p:spPr bwMode="auto">
              <a:xfrm>
                <a:off x="3802" y="2854"/>
                <a:ext cx="2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+ 4 U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12" name="Rectangle 292"/>
              <p:cNvSpPr>
                <a:spLocks noChangeArrowheads="1"/>
              </p:cNvSpPr>
              <p:nvPr/>
            </p:nvSpPr>
            <p:spPr bwMode="auto">
              <a:xfrm>
                <a:off x="4075" y="2854"/>
                <a:ext cx="3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altLang="zh-HK" sz="1500">
                    <a:solidFill>
                      <a:srgbClr val="2362C2"/>
                    </a:solidFill>
                    <a:latin typeface="Times New Roman" pitchFamily="18" charset="0"/>
                    <a:ea typeface="新細明體" pitchFamily="18" charset="-120"/>
                  </a:rPr>
                  <a:t> </a:t>
                </a:r>
                <a:endParaRPr lang="fr-FR" altLang="zh-HK">
                  <a:solidFill>
                    <a:srgbClr val="2362C2"/>
                  </a:solidFill>
                  <a:ea typeface="新細明體" pitchFamily="18" charset="-120"/>
                </a:endParaRPr>
              </a:p>
            </p:txBody>
          </p:sp>
          <p:sp>
            <p:nvSpPr>
              <p:cNvPr id="28813" name="Rectangle 293"/>
              <p:cNvSpPr>
                <a:spLocks noChangeArrowheads="1"/>
              </p:cNvSpPr>
              <p:nvPr/>
            </p:nvSpPr>
            <p:spPr bwMode="auto">
              <a:xfrm>
                <a:off x="1063" y="2848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4" name="Rectangle 294"/>
              <p:cNvSpPr>
                <a:spLocks noChangeArrowheads="1"/>
              </p:cNvSpPr>
              <p:nvPr/>
            </p:nvSpPr>
            <p:spPr bwMode="auto">
              <a:xfrm>
                <a:off x="1069" y="2848"/>
                <a:ext cx="112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5" name="Rectangle 295"/>
              <p:cNvSpPr>
                <a:spLocks noChangeArrowheads="1"/>
              </p:cNvSpPr>
              <p:nvPr/>
            </p:nvSpPr>
            <p:spPr bwMode="auto">
              <a:xfrm>
                <a:off x="2197" y="2848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6" name="Rectangle 296"/>
              <p:cNvSpPr>
                <a:spLocks noChangeArrowheads="1"/>
              </p:cNvSpPr>
              <p:nvPr/>
            </p:nvSpPr>
            <p:spPr bwMode="auto">
              <a:xfrm>
                <a:off x="2203" y="2848"/>
                <a:ext cx="120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7" name="Rectangle 297"/>
              <p:cNvSpPr>
                <a:spLocks noChangeArrowheads="1"/>
              </p:cNvSpPr>
              <p:nvPr/>
            </p:nvSpPr>
            <p:spPr bwMode="auto">
              <a:xfrm>
                <a:off x="3408" y="2848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8" name="Rectangle 298"/>
              <p:cNvSpPr>
                <a:spLocks noChangeArrowheads="1"/>
              </p:cNvSpPr>
              <p:nvPr/>
            </p:nvSpPr>
            <p:spPr bwMode="auto">
              <a:xfrm>
                <a:off x="3413" y="2848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19" name="Rectangle 299"/>
              <p:cNvSpPr>
                <a:spLocks noChangeArrowheads="1"/>
              </p:cNvSpPr>
              <p:nvPr/>
            </p:nvSpPr>
            <p:spPr bwMode="auto">
              <a:xfrm>
                <a:off x="4465" y="2848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0" name="Rectangle 300"/>
              <p:cNvSpPr>
                <a:spLocks noChangeArrowheads="1"/>
              </p:cNvSpPr>
              <p:nvPr/>
            </p:nvSpPr>
            <p:spPr bwMode="auto">
              <a:xfrm>
                <a:off x="1063" y="2854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1" name="Rectangle 301"/>
              <p:cNvSpPr>
                <a:spLocks noChangeArrowheads="1"/>
              </p:cNvSpPr>
              <p:nvPr/>
            </p:nvSpPr>
            <p:spPr bwMode="auto">
              <a:xfrm>
                <a:off x="1063" y="2991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2" name="Rectangle 302"/>
              <p:cNvSpPr>
                <a:spLocks noChangeArrowheads="1"/>
              </p:cNvSpPr>
              <p:nvPr/>
            </p:nvSpPr>
            <p:spPr bwMode="auto">
              <a:xfrm>
                <a:off x="1063" y="2991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3" name="Rectangle 303"/>
              <p:cNvSpPr>
                <a:spLocks noChangeArrowheads="1"/>
              </p:cNvSpPr>
              <p:nvPr/>
            </p:nvSpPr>
            <p:spPr bwMode="auto">
              <a:xfrm>
                <a:off x="1069" y="2991"/>
                <a:ext cx="112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4" name="Rectangle 304"/>
              <p:cNvSpPr>
                <a:spLocks noChangeArrowheads="1"/>
              </p:cNvSpPr>
              <p:nvPr/>
            </p:nvSpPr>
            <p:spPr bwMode="auto">
              <a:xfrm>
                <a:off x="2197" y="2854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5" name="Rectangle 305"/>
              <p:cNvSpPr>
                <a:spLocks noChangeArrowheads="1"/>
              </p:cNvSpPr>
              <p:nvPr/>
            </p:nvSpPr>
            <p:spPr bwMode="auto">
              <a:xfrm>
                <a:off x="2197" y="2991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6" name="Rectangle 306"/>
              <p:cNvSpPr>
                <a:spLocks noChangeArrowheads="1"/>
              </p:cNvSpPr>
              <p:nvPr/>
            </p:nvSpPr>
            <p:spPr bwMode="auto">
              <a:xfrm>
                <a:off x="2203" y="2991"/>
                <a:ext cx="120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7" name="Rectangle 307"/>
              <p:cNvSpPr>
                <a:spLocks noChangeArrowheads="1"/>
              </p:cNvSpPr>
              <p:nvPr/>
            </p:nvSpPr>
            <p:spPr bwMode="auto">
              <a:xfrm>
                <a:off x="3408" y="2854"/>
                <a:ext cx="5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8" name="Rectangle 308"/>
              <p:cNvSpPr>
                <a:spLocks noChangeArrowheads="1"/>
              </p:cNvSpPr>
              <p:nvPr/>
            </p:nvSpPr>
            <p:spPr bwMode="auto">
              <a:xfrm>
                <a:off x="3408" y="2991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29" name="Rectangle 309"/>
              <p:cNvSpPr>
                <a:spLocks noChangeArrowheads="1"/>
              </p:cNvSpPr>
              <p:nvPr/>
            </p:nvSpPr>
            <p:spPr bwMode="auto">
              <a:xfrm>
                <a:off x="3413" y="2991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30" name="Rectangle 310"/>
              <p:cNvSpPr>
                <a:spLocks noChangeArrowheads="1"/>
              </p:cNvSpPr>
              <p:nvPr/>
            </p:nvSpPr>
            <p:spPr bwMode="auto">
              <a:xfrm>
                <a:off x="4465" y="2854"/>
                <a:ext cx="6" cy="1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31" name="Rectangle 311"/>
              <p:cNvSpPr>
                <a:spLocks noChangeArrowheads="1"/>
              </p:cNvSpPr>
              <p:nvPr/>
            </p:nvSpPr>
            <p:spPr bwMode="auto">
              <a:xfrm>
                <a:off x="4465" y="2991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  <p:sp>
            <p:nvSpPr>
              <p:cNvPr id="28832" name="Rectangle 312"/>
              <p:cNvSpPr>
                <a:spLocks noChangeArrowheads="1"/>
              </p:cNvSpPr>
              <p:nvPr/>
            </p:nvSpPr>
            <p:spPr bwMode="auto">
              <a:xfrm>
                <a:off x="4465" y="2991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altLang="zh-HK">
                  <a:ea typeface="新細明體" pitchFamily="18" charset="-120"/>
                </a:endParaRPr>
              </a:p>
            </p:txBody>
          </p:sp>
        </p:grpSp>
        <p:sp>
          <p:nvSpPr>
            <p:cNvPr id="28681" name="Rectangle 318"/>
            <p:cNvSpPr>
              <a:spLocks noChangeArrowheads="1"/>
            </p:cNvSpPr>
            <p:nvPr/>
          </p:nvSpPr>
          <p:spPr bwMode="auto">
            <a:xfrm>
              <a:off x="1063" y="1296"/>
              <a:ext cx="3401" cy="1695"/>
            </a:xfrm>
            <a:prstGeom prst="rect">
              <a:avLst/>
            </a:prstGeom>
            <a:noFill/>
            <a:ln w="28575">
              <a:solidFill>
                <a:srgbClr val="2362C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zh-HK">
                <a:ea typeface="新細明體" pitchFamily="18" charset="-120"/>
              </a:endParaRPr>
            </a:p>
          </p:txBody>
        </p:sp>
        <p:sp>
          <p:nvSpPr>
            <p:cNvPr id="28682" name="Line 319"/>
            <p:cNvSpPr>
              <a:spLocks noChangeShapeType="1"/>
            </p:cNvSpPr>
            <p:nvPr/>
          </p:nvSpPr>
          <p:spPr bwMode="auto">
            <a:xfrm>
              <a:off x="2204" y="1451"/>
              <a:ext cx="0" cy="1551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320"/>
            <p:cNvSpPr>
              <a:spLocks noChangeShapeType="1"/>
            </p:cNvSpPr>
            <p:nvPr/>
          </p:nvSpPr>
          <p:spPr bwMode="auto">
            <a:xfrm>
              <a:off x="3407" y="1288"/>
              <a:ext cx="11" cy="1706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322"/>
            <p:cNvSpPr>
              <a:spLocks noChangeShapeType="1"/>
            </p:cNvSpPr>
            <p:nvPr/>
          </p:nvSpPr>
          <p:spPr bwMode="auto">
            <a:xfrm>
              <a:off x="1066" y="1454"/>
              <a:ext cx="2327" cy="0"/>
            </a:xfrm>
            <a:prstGeom prst="line">
              <a:avLst/>
            </a:prstGeom>
            <a:noFill/>
            <a:ln w="12700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323"/>
            <p:cNvSpPr>
              <a:spLocks noChangeShapeType="1"/>
            </p:cNvSpPr>
            <p:nvPr/>
          </p:nvSpPr>
          <p:spPr bwMode="auto">
            <a:xfrm flipV="1">
              <a:off x="1070" y="1598"/>
              <a:ext cx="3378" cy="3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324"/>
            <p:cNvSpPr>
              <a:spLocks noChangeShapeType="1"/>
            </p:cNvSpPr>
            <p:nvPr/>
          </p:nvSpPr>
          <p:spPr bwMode="auto">
            <a:xfrm flipV="1">
              <a:off x="1062" y="2277"/>
              <a:ext cx="3400" cy="3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325"/>
            <p:cNvSpPr>
              <a:spLocks noChangeShapeType="1"/>
            </p:cNvSpPr>
            <p:nvPr/>
          </p:nvSpPr>
          <p:spPr bwMode="auto">
            <a:xfrm flipV="1">
              <a:off x="1076" y="2557"/>
              <a:ext cx="3378" cy="3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Line 326"/>
            <p:cNvSpPr>
              <a:spLocks noChangeShapeType="1"/>
            </p:cNvSpPr>
            <p:nvPr/>
          </p:nvSpPr>
          <p:spPr bwMode="auto">
            <a:xfrm flipV="1">
              <a:off x="1057" y="2704"/>
              <a:ext cx="3401" cy="3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Line 327"/>
            <p:cNvSpPr>
              <a:spLocks noChangeShapeType="1"/>
            </p:cNvSpPr>
            <p:nvPr/>
          </p:nvSpPr>
          <p:spPr bwMode="auto">
            <a:xfrm flipV="1">
              <a:off x="1072" y="2851"/>
              <a:ext cx="3401" cy="3"/>
            </a:xfrm>
            <a:prstGeom prst="line">
              <a:avLst/>
            </a:prstGeom>
            <a:noFill/>
            <a:ln w="28575">
              <a:solidFill>
                <a:srgbClr val="2362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8" name="Rectangle 112"/>
          <p:cNvSpPr>
            <a:spLocks noChangeArrowheads="1"/>
          </p:cNvSpPr>
          <p:nvPr/>
        </p:nvSpPr>
        <p:spPr bwMode="auto">
          <a:xfrm>
            <a:off x="1085850" y="1480269"/>
            <a:ext cx="698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zh-HK" sz="2000" b="1" i="1" dirty="0">
                <a:solidFill>
                  <a:srgbClr val="FF6600"/>
                </a:solidFill>
                <a:ea typeface="ＭＳ Ｐゴシック" pitchFamily="34" charset="-128"/>
              </a:rPr>
              <a:t>Simple algorithms are easy for patients to use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1962151" y="6549534"/>
            <a:ext cx="70771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Garg S et al. Endocrine </a:t>
            </a:r>
            <a:r>
              <a:rPr lang="en-US" sz="1400" b="1" dirty="0"/>
              <a:t>Practice</a:t>
            </a:r>
            <a:r>
              <a:rPr lang="en-US" sz="1400" dirty="0"/>
              <a:t> </a:t>
            </a:r>
            <a:r>
              <a:rPr lang="en-US" sz="1400" dirty="0" smtClean="0"/>
              <a:t>February </a:t>
            </a:r>
            <a:r>
              <a:rPr lang="en-US" sz="1400" dirty="0"/>
              <a:t>2015, Vol. 21, No. 2, pp. 143-157 </a:t>
            </a:r>
          </a:p>
        </p:txBody>
      </p:sp>
    </p:spTree>
    <p:extLst>
      <p:ext uri="{BB962C8B-B14F-4D97-AF65-F5344CB8AC3E}">
        <p14:creationId xmlns:p14="http://schemas.microsoft.com/office/powerpoint/2010/main" xmlns="" val="42075263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4952999"/>
            <a:ext cx="7467600" cy="1447801"/>
          </a:xfrm>
        </p:spPr>
        <p:txBody>
          <a:bodyPr>
            <a:normAutofit/>
          </a:bodyPr>
          <a:lstStyle/>
          <a:p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A substantial decrease in HbA1c </a:t>
            </a:r>
            <a:r>
              <a:rPr lang="en-IN" sz="1600" dirty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relative to baseline was observed in both treatment arms as early as </a:t>
            </a:r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week 12</a:t>
            </a:r>
          </a:p>
          <a:p>
            <a:r>
              <a:rPr lang="en-IN" sz="1600" dirty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The decrease in HbA1c from baseline to 24 weeks </a:t>
            </a:r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was greater </a:t>
            </a:r>
            <a:r>
              <a:rPr lang="en-IN" sz="1600" dirty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in patient-led </a:t>
            </a:r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group than in the physician-led group (-1.34</a:t>
            </a:r>
            <a:r>
              <a:rPr lang="en-IN" sz="1600" dirty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% </a:t>
            </a:r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vs. </a:t>
            </a:r>
            <a:r>
              <a:rPr lang="en-IN" sz="1600" b="1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r>
              <a:rPr lang="en-IN" sz="1600" dirty="0" smtClean="0">
                <a:latin typeface="Futura Std console"/>
                <a:ea typeface="Verdana" panose="020B0604030504040204" pitchFamily="34" charset="0"/>
                <a:cs typeface="Verdana" panose="020B0604030504040204" pitchFamily="34" charset="0"/>
              </a:rPr>
              <a:t>1.14%)</a:t>
            </a:r>
            <a:endParaRPr lang="en-IN" sz="1600" dirty="0">
              <a:latin typeface="Futura Std console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958171132"/>
              </p:ext>
            </p:extLst>
          </p:nvPr>
        </p:nvGraphicFramePr>
        <p:xfrm>
          <a:off x="1691680" y="2224521"/>
          <a:ext cx="6009468" cy="372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691680" y="2215480"/>
            <a:ext cx="6009468" cy="3733800"/>
          </a:xfrm>
          <a:prstGeom prst="rect">
            <a:avLst/>
          </a:prstGeom>
          <a:noFill/>
          <a:ln>
            <a:solidFill>
              <a:srgbClr val="2461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1691680" y="1758280"/>
            <a:ext cx="6009468" cy="457200"/>
          </a:xfrm>
          <a:prstGeom prst="rect">
            <a:avLst/>
          </a:prstGeom>
          <a:solidFill>
            <a:srgbClr val="2461AA"/>
          </a:solidFill>
          <a:ln>
            <a:solidFill>
              <a:srgbClr val="2461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bg1"/>
                </a:solidFill>
                <a:latin typeface="Futura Std console"/>
              </a:rPr>
              <a:t>Figure 2. Change in HbA1c from baseline to week 24</a:t>
            </a:r>
            <a:endParaRPr lang="en-IN" sz="1600" b="1" dirty="0">
              <a:solidFill>
                <a:schemeClr val="bg1"/>
              </a:solidFill>
              <a:latin typeface="Futura Std console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53752"/>
            <a:ext cx="7092950" cy="1143000"/>
          </a:xfrm>
        </p:spPr>
        <p:txBody>
          <a:bodyPr/>
          <a:lstStyle/>
          <a:p>
            <a:r>
              <a:rPr lang="fr-FR" altLang="zh-HK" sz="4000" dirty="0" smtClean="0">
                <a:solidFill>
                  <a:srgbClr val="2362C2"/>
                </a:solidFill>
                <a:ea typeface="ＭＳ Ｐゴシック" pitchFamily="34" charset="-128"/>
              </a:rPr>
              <a:t>ATLAS : India </a:t>
            </a:r>
            <a:r>
              <a:rPr lang="fr-FR" altLang="zh-HK" sz="4000" dirty="0" err="1" smtClean="0">
                <a:solidFill>
                  <a:srgbClr val="2362C2"/>
                </a:solidFill>
                <a:ea typeface="ＭＳ Ｐゴシック" pitchFamily="34" charset="-128"/>
              </a:rPr>
              <a:t>subgroup</a:t>
            </a:r>
            <a:r>
              <a:rPr lang="fr-FR" altLang="zh-HK" sz="4000" dirty="0" smtClean="0">
                <a:solidFill>
                  <a:srgbClr val="2362C2"/>
                </a:solidFill>
                <a:ea typeface="ＭＳ Ｐゴシック" pitchFamily="34" charset="-128"/>
              </a:rPr>
              <a:t>: Change in A1c</a:t>
            </a:r>
            <a:endParaRPr lang="fr-FR" altLang="zh-HK" sz="4000" dirty="0" smtClean="0"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62151" y="6549534"/>
            <a:ext cx="70771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Garg S et al. Endocrine </a:t>
            </a:r>
            <a:r>
              <a:rPr lang="en-US" sz="1400" b="1" dirty="0"/>
              <a:t>Practice</a:t>
            </a:r>
            <a:r>
              <a:rPr lang="en-US" sz="1400" dirty="0"/>
              <a:t> </a:t>
            </a:r>
            <a:r>
              <a:rPr lang="en-US" sz="1400" dirty="0" smtClean="0"/>
              <a:t>February </a:t>
            </a:r>
            <a:r>
              <a:rPr lang="en-US" sz="1400" dirty="0"/>
              <a:t>2015, Vol. 21, No. 2, pp. 143-157 </a:t>
            </a:r>
          </a:p>
        </p:txBody>
      </p:sp>
    </p:spTree>
    <p:extLst>
      <p:ext uri="{BB962C8B-B14F-4D97-AF65-F5344CB8AC3E}">
        <p14:creationId xmlns:p14="http://schemas.microsoft.com/office/powerpoint/2010/main" xmlns="" val="4416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My Algorithm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07640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Basal Insulin Dose (units)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&gt; 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+ 4 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130 –</a:t>
                      </a:r>
                      <a:r>
                        <a:rPr lang="en-IN" baseline="0" dirty="0" smtClean="0">
                          <a:solidFill>
                            <a:schemeClr val="tx1"/>
                          </a:solidFill>
                        </a:rPr>
                        <a:t> 150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+ 2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–</a:t>
                      </a:r>
                      <a:r>
                        <a:rPr lang="en-IN" baseline="0" dirty="0" smtClean="0">
                          <a:solidFill>
                            <a:schemeClr val="tx1"/>
                          </a:solidFill>
                        </a:rPr>
                        <a:t> 130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same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80 – 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–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&lt; 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–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2133600"/>
            <a:ext cx="55626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Inappropriate Insulin Therapy</a:t>
            </a:r>
            <a:endParaRPr lang="en-I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spect="1" noChangeArrowheads="1" noTextEdit="1"/>
          </p:cNvSpPr>
          <p:nvPr/>
        </p:nvSpPr>
        <p:spPr bwMode="auto">
          <a:xfrm>
            <a:off x="5210175" y="1900238"/>
            <a:ext cx="3122613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115050" y="4951413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938838" y="4481513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0,1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938838" y="4002088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0,2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5938838" y="3532188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0,3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938838" y="3063875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0,4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938838" y="2584450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0,5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5938838" y="2114550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0,6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516688" y="5184775"/>
            <a:ext cx="7429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Premixed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6617264" y="5430838"/>
            <a:ext cx="54021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300" b="1" dirty="0" smtClean="0">
              <a:ea typeface="ＭＳ Ｐゴシック" pitchFamily="34" charset="-128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ea typeface="ＭＳ Ｐゴシック" pitchFamily="34" charset="-128"/>
                <a:cs typeface="Arial" charset="0"/>
              </a:rPr>
              <a:t>lispro</a:t>
            </a:r>
            <a:endParaRPr lang="fr-FR" altLang="zh-HK" sz="1600" b="1" dirty="0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7589838" y="5184775"/>
            <a:ext cx="53498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7531100" y="5430838"/>
            <a:ext cx="6445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glargine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4" name="AutoShape 14"/>
          <p:cNvSpPr>
            <a:spLocks noChangeAspect="1" noChangeArrowheads="1" noTextEdit="1"/>
          </p:cNvSpPr>
          <p:nvPr/>
        </p:nvSpPr>
        <p:spPr bwMode="auto">
          <a:xfrm>
            <a:off x="2643188" y="1925638"/>
            <a:ext cx="293370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AutoShape 15"/>
          <p:cNvSpPr>
            <a:spLocks noChangeAspect="1" noChangeArrowheads="1" noTextEdit="1"/>
          </p:cNvSpPr>
          <p:nvPr/>
        </p:nvSpPr>
        <p:spPr bwMode="auto">
          <a:xfrm>
            <a:off x="0" y="1938338"/>
            <a:ext cx="2984500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781050" y="4962525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663575" y="4025900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10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663575" y="3089275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20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663575" y="2152650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30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20" name="Text Box 21"/>
          <p:cNvSpPr txBox="1">
            <a:spLocks noChangeArrowheads="1"/>
          </p:cNvSpPr>
          <p:nvPr/>
        </p:nvSpPr>
        <p:spPr bwMode="auto">
          <a:xfrm>
            <a:off x="1847850" y="2209800"/>
            <a:ext cx="90487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 anchorCtr="1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zh-HK" sz="1300" b="1" i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GB" altLang="zh-HK" sz="1300" b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 = 0.007</a:t>
            </a:r>
          </a:p>
        </p:txBody>
      </p:sp>
      <p:sp>
        <p:nvSpPr>
          <p:cNvPr id="25621" name="Text Box 22"/>
          <p:cNvSpPr txBox="1">
            <a:spLocks noChangeArrowheads="1"/>
          </p:cNvSpPr>
          <p:nvPr/>
        </p:nvSpPr>
        <p:spPr bwMode="auto">
          <a:xfrm>
            <a:off x="990600" y="1436688"/>
            <a:ext cx="18764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CH" altLang="zh-HK" b="1">
                <a:latin typeface="Helvetica" pitchFamily="34" charset="0"/>
                <a:ea typeface="ＭＳ Ｐゴシック" pitchFamily="34" charset="-128"/>
                <a:cs typeface="Arial" charset="0"/>
              </a:rPr>
              <a:t>Hypoglycaemia</a:t>
            </a:r>
          </a:p>
        </p:txBody>
      </p:sp>
      <p:sp>
        <p:nvSpPr>
          <p:cNvPr id="25622" name="Text Box 23"/>
          <p:cNvSpPr txBox="1">
            <a:spLocks noChangeArrowheads="1"/>
          </p:cNvSpPr>
          <p:nvPr/>
        </p:nvSpPr>
        <p:spPr bwMode="auto">
          <a:xfrm>
            <a:off x="3629025" y="1436688"/>
            <a:ext cx="14954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CH" altLang="zh-HK" b="1">
                <a:latin typeface="Helvetica" pitchFamily="34" charset="0"/>
                <a:ea typeface="ＭＳ Ｐゴシック" pitchFamily="34" charset="-128"/>
                <a:cs typeface="Arial" charset="0"/>
              </a:rPr>
              <a:t>Weight gain</a:t>
            </a:r>
          </a:p>
        </p:txBody>
      </p:sp>
      <p:sp>
        <p:nvSpPr>
          <p:cNvPr id="25623" name="Text Box 24"/>
          <p:cNvSpPr txBox="1">
            <a:spLocks noChangeArrowheads="1"/>
          </p:cNvSpPr>
          <p:nvPr/>
        </p:nvSpPr>
        <p:spPr bwMode="auto">
          <a:xfrm>
            <a:off x="4314825" y="2211388"/>
            <a:ext cx="99695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 anchorCtr="1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zh-HK" sz="1300" b="1" i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GB" altLang="zh-HK" sz="1300" b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 &lt; 0.0001</a:t>
            </a:r>
          </a:p>
        </p:txBody>
      </p:sp>
      <p:sp>
        <p:nvSpPr>
          <p:cNvPr id="25624" name="Text Box 25"/>
          <p:cNvSpPr txBox="1">
            <a:spLocks noChangeArrowheads="1"/>
          </p:cNvSpPr>
          <p:nvPr/>
        </p:nvSpPr>
        <p:spPr bwMode="auto">
          <a:xfrm>
            <a:off x="7031038" y="2209800"/>
            <a:ext cx="90487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 anchorCtr="1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zh-HK" sz="1300" b="1" i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GB" altLang="zh-HK" sz="1300" b="1">
                <a:latin typeface="Helvetica" pitchFamily="34" charset="0"/>
                <a:ea typeface="Arial Unicode MS" pitchFamily="34" charset="-128"/>
                <a:cs typeface="Arial Unicode MS" pitchFamily="34" charset="-128"/>
              </a:rPr>
              <a:t> &lt; 0.001</a:t>
            </a:r>
          </a:p>
        </p:txBody>
      </p:sp>
      <p:sp>
        <p:nvSpPr>
          <p:cNvPr id="25625" name="Text Box 26"/>
          <p:cNvSpPr txBox="1">
            <a:spLocks noChangeArrowheads="1"/>
          </p:cNvSpPr>
          <p:nvPr/>
        </p:nvSpPr>
        <p:spPr bwMode="auto">
          <a:xfrm>
            <a:off x="5992813" y="1436688"/>
            <a:ext cx="214312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472" tIns="49737" rIns="99472" bIns="49737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CH" altLang="zh-HK" b="1">
                <a:latin typeface="Helvetica" pitchFamily="34" charset="0"/>
                <a:ea typeface="ＭＳ Ｐゴシック" pitchFamily="34" charset="-128"/>
                <a:cs typeface="Arial" charset="0"/>
              </a:rPr>
              <a:t>Daily insulin dose</a:t>
            </a:r>
          </a:p>
        </p:txBody>
      </p:sp>
      <p:sp>
        <p:nvSpPr>
          <p:cNvPr id="25626" name="Rectangle 27"/>
          <p:cNvSpPr>
            <a:spLocks noChangeArrowheads="1"/>
          </p:cNvSpPr>
          <p:nvPr/>
        </p:nvSpPr>
        <p:spPr bwMode="auto">
          <a:xfrm>
            <a:off x="1181100" y="2457450"/>
            <a:ext cx="601663" cy="2627313"/>
          </a:xfrm>
          <a:prstGeom prst="rect">
            <a:avLst/>
          </a:prstGeom>
          <a:solidFill>
            <a:srgbClr val="B5B0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zh-HK" altLang="zh-HK">
              <a:ea typeface="新細明體" pitchFamily="18" charset="-120"/>
            </a:endParaRPr>
          </a:p>
        </p:txBody>
      </p:sp>
      <p:sp>
        <p:nvSpPr>
          <p:cNvPr id="25627" name="Rectangle 28"/>
          <p:cNvSpPr>
            <a:spLocks noChangeArrowheads="1"/>
          </p:cNvSpPr>
          <p:nvPr/>
        </p:nvSpPr>
        <p:spPr bwMode="auto">
          <a:xfrm>
            <a:off x="2149475" y="2916238"/>
            <a:ext cx="600075" cy="2168525"/>
          </a:xfrm>
          <a:prstGeom prst="rect">
            <a:avLst/>
          </a:prstGeom>
          <a:solidFill>
            <a:srgbClr val="00FFFF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zh-HK" altLang="zh-HK">
              <a:ea typeface="新細明體" pitchFamily="18" charset="-120"/>
            </a:endParaRPr>
          </a:p>
        </p:txBody>
      </p:sp>
      <p:sp>
        <p:nvSpPr>
          <p:cNvPr id="25628" name="Line 29"/>
          <p:cNvSpPr>
            <a:spLocks noChangeShapeType="1"/>
          </p:cNvSpPr>
          <p:nvPr/>
        </p:nvSpPr>
        <p:spPr bwMode="auto">
          <a:xfrm>
            <a:off x="998538" y="2289175"/>
            <a:ext cx="0" cy="2795588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9" name="Line 30"/>
          <p:cNvSpPr>
            <a:spLocks noChangeShapeType="1"/>
          </p:cNvSpPr>
          <p:nvPr/>
        </p:nvSpPr>
        <p:spPr bwMode="auto">
          <a:xfrm>
            <a:off x="936625" y="5084763"/>
            <a:ext cx="61913" cy="0"/>
          </a:xfrm>
          <a:prstGeom prst="line">
            <a:avLst/>
          </a:prstGeom>
          <a:noFill/>
          <a:ln w="20701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0" name="Line 31"/>
          <p:cNvSpPr>
            <a:spLocks noChangeShapeType="1"/>
          </p:cNvSpPr>
          <p:nvPr/>
        </p:nvSpPr>
        <p:spPr bwMode="auto">
          <a:xfrm>
            <a:off x="936625" y="4148138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1" name="Line 32"/>
          <p:cNvSpPr>
            <a:spLocks noChangeShapeType="1"/>
          </p:cNvSpPr>
          <p:nvPr/>
        </p:nvSpPr>
        <p:spPr bwMode="auto">
          <a:xfrm>
            <a:off x="936625" y="3211513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2" name="Line 33"/>
          <p:cNvSpPr>
            <a:spLocks noChangeShapeType="1"/>
          </p:cNvSpPr>
          <p:nvPr/>
        </p:nvSpPr>
        <p:spPr bwMode="auto">
          <a:xfrm>
            <a:off x="936625" y="2274888"/>
            <a:ext cx="61913" cy="0"/>
          </a:xfrm>
          <a:prstGeom prst="line">
            <a:avLst/>
          </a:prstGeom>
          <a:noFill/>
          <a:ln w="20701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3" name="Line 34"/>
          <p:cNvSpPr>
            <a:spLocks noChangeShapeType="1"/>
          </p:cNvSpPr>
          <p:nvPr/>
        </p:nvSpPr>
        <p:spPr bwMode="auto">
          <a:xfrm>
            <a:off x="998538" y="5084763"/>
            <a:ext cx="1935162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4" name="Line 35"/>
          <p:cNvSpPr>
            <a:spLocks noChangeShapeType="1"/>
          </p:cNvSpPr>
          <p:nvPr/>
        </p:nvSpPr>
        <p:spPr bwMode="auto">
          <a:xfrm flipV="1">
            <a:off x="998538" y="5084763"/>
            <a:ext cx="0" cy="60325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5" name="Line 36"/>
          <p:cNvSpPr>
            <a:spLocks noChangeShapeType="1"/>
          </p:cNvSpPr>
          <p:nvPr/>
        </p:nvSpPr>
        <p:spPr bwMode="auto">
          <a:xfrm flipV="1">
            <a:off x="1965325" y="5084763"/>
            <a:ext cx="0" cy="60325"/>
          </a:xfrm>
          <a:prstGeom prst="line">
            <a:avLst/>
          </a:prstGeom>
          <a:noFill/>
          <a:ln w="20701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6" name="Line 37"/>
          <p:cNvSpPr>
            <a:spLocks noChangeShapeType="1"/>
          </p:cNvSpPr>
          <p:nvPr/>
        </p:nvSpPr>
        <p:spPr bwMode="auto">
          <a:xfrm flipV="1">
            <a:off x="2933700" y="5084763"/>
            <a:ext cx="0" cy="60325"/>
          </a:xfrm>
          <a:prstGeom prst="line">
            <a:avLst/>
          </a:prstGeom>
          <a:noFill/>
          <a:ln w="20701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7" name="Rectangle 38"/>
          <p:cNvSpPr>
            <a:spLocks noChangeArrowheads="1"/>
          </p:cNvSpPr>
          <p:nvPr/>
        </p:nvSpPr>
        <p:spPr bwMode="auto">
          <a:xfrm>
            <a:off x="1416050" y="2132013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28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38" name="Rectangle 39"/>
          <p:cNvSpPr>
            <a:spLocks noChangeArrowheads="1"/>
          </p:cNvSpPr>
          <p:nvPr/>
        </p:nvSpPr>
        <p:spPr bwMode="auto">
          <a:xfrm>
            <a:off x="2384425" y="2590800"/>
            <a:ext cx="212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23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39" name="Rectangle 40"/>
          <p:cNvSpPr>
            <a:spLocks noChangeArrowheads="1"/>
          </p:cNvSpPr>
          <p:nvPr/>
        </p:nvSpPr>
        <p:spPr bwMode="auto">
          <a:xfrm>
            <a:off x="1174750" y="5197475"/>
            <a:ext cx="7429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Premixed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0" name="Rectangle 41"/>
          <p:cNvSpPr>
            <a:spLocks noChangeArrowheads="1"/>
          </p:cNvSpPr>
          <p:nvPr/>
        </p:nvSpPr>
        <p:spPr bwMode="auto">
          <a:xfrm>
            <a:off x="1278501" y="5440363"/>
            <a:ext cx="54021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300" b="1" dirty="0" smtClean="0">
              <a:ea typeface="ＭＳ Ｐゴシック" pitchFamily="34" charset="-128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latin typeface="Trebuchet MS" pitchFamily="34" charset="0"/>
                <a:ea typeface="ＭＳ Ｐゴシック" pitchFamily="34" charset="-128"/>
                <a:cs typeface="Arial" charset="0"/>
              </a:rPr>
              <a:t>lispro</a:t>
            </a:r>
            <a:endParaRPr lang="fr-FR" altLang="zh-HK" sz="1600" b="1" dirty="0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1" name="Rectangle 42"/>
          <p:cNvSpPr>
            <a:spLocks noChangeArrowheads="1"/>
          </p:cNvSpPr>
          <p:nvPr/>
        </p:nvSpPr>
        <p:spPr bwMode="auto">
          <a:xfrm>
            <a:off x="2247900" y="5197475"/>
            <a:ext cx="5349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2" name="Rectangle 43"/>
          <p:cNvSpPr>
            <a:spLocks noChangeArrowheads="1"/>
          </p:cNvSpPr>
          <p:nvPr/>
        </p:nvSpPr>
        <p:spPr bwMode="auto">
          <a:xfrm>
            <a:off x="2193925" y="5440363"/>
            <a:ext cx="6445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glargine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3" name="Rectangle 44"/>
          <p:cNvSpPr>
            <a:spLocks noChangeArrowheads="1"/>
          </p:cNvSpPr>
          <p:nvPr/>
        </p:nvSpPr>
        <p:spPr bwMode="auto">
          <a:xfrm rot="-5400000">
            <a:off x="-730250" y="3656013"/>
            <a:ext cx="23177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Episodes per patient year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4" name="Rectangle 45"/>
          <p:cNvSpPr>
            <a:spLocks noChangeArrowheads="1"/>
          </p:cNvSpPr>
          <p:nvPr/>
        </p:nvSpPr>
        <p:spPr bwMode="auto">
          <a:xfrm>
            <a:off x="3671888" y="2546350"/>
            <a:ext cx="601662" cy="2525713"/>
          </a:xfrm>
          <a:prstGeom prst="rect">
            <a:avLst/>
          </a:prstGeom>
          <a:solidFill>
            <a:srgbClr val="B5B0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zh-HK" altLang="zh-HK">
              <a:ea typeface="新細明體" pitchFamily="18" charset="-120"/>
            </a:endParaRPr>
          </a:p>
        </p:txBody>
      </p:sp>
      <p:sp>
        <p:nvSpPr>
          <p:cNvPr id="25645" name="Rectangle 46"/>
          <p:cNvSpPr>
            <a:spLocks noChangeArrowheads="1"/>
          </p:cNvSpPr>
          <p:nvPr/>
        </p:nvSpPr>
        <p:spPr bwMode="auto">
          <a:xfrm>
            <a:off x="4640263" y="3321050"/>
            <a:ext cx="600075" cy="1751013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fr-FR" altLang="zh-HK" sz="14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46" name="Line 47"/>
          <p:cNvSpPr>
            <a:spLocks noChangeShapeType="1"/>
          </p:cNvSpPr>
          <p:nvPr/>
        </p:nvSpPr>
        <p:spPr bwMode="auto">
          <a:xfrm>
            <a:off x="3489325" y="2262188"/>
            <a:ext cx="0" cy="2809875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7" name="Line 48"/>
          <p:cNvSpPr>
            <a:spLocks noChangeShapeType="1"/>
          </p:cNvSpPr>
          <p:nvPr/>
        </p:nvSpPr>
        <p:spPr bwMode="auto">
          <a:xfrm>
            <a:off x="3427413" y="5072063"/>
            <a:ext cx="61912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8" name="Line 49"/>
          <p:cNvSpPr>
            <a:spLocks noChangeShapeType="1"/>
          </p:cNvSpPr>
          <p:nvPr/>
        </p:nvSpPr>
        <p:spPr bwMode="auto">
          <a:xfrm>
            <a:off x="3427413" y="4368800"/>
            <a:ext cx="61912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9" name="Line 50"/>
          <p:cNvSpPr>
            <a:spLocks noChangeShapeType="1"/>
          </p:cNvSpPr>
          <p:nvPr/>
        </p:nvSpPr>
        <p:spPr bwMode="auto">
          <a:xfrm>
            <a:off x="3427413" y="3667125"/>
            <a:ext cx="61912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0" name="Line 51"/>
          <p:cNvSpPr>
            <a:spLocks noChangeShapeType="1"/>
          </p:cNvSpPr>
          <p:nvPr/>
        </p:nvSpPr>
        <p:spPr bwMode="auto">
          <a:xfrm>
            <a:off x="3427413" y="2963863"/>
            <a:ext cx="61912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1" name="Line 52"/>
          <p:cNvSpPr>
            <a:spLocks noChangeShapeType="1"/>
          </p:cNvSpPr>
          <p:nvPr/>
        </p:nvSpPr>
        <p:spPr bwMode="auto">
          <a:xfrm>
            <a:off x="3427413" y="2262188"/>
            <a:ext cx="61912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2" name="Line 53"/>
          <p:cNvSpPr>
            <a:spLocks noChangeShapeType="1"/>
          </p:cNvSpPr>
          <p:nvPr/>
        </p:nvSpPr>
        <p:spPr bwMode="auto">
          <a:xfrm>
            <a:off x="3489325" y="5072063"/>
            <a:ext cx="1935163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3" name="Line 54"/>
          <p:cNvSpPr>
            <a:spLocks noChangeShapeType="1"/>
          </p:cNvSpPr>
          <p:nvPr/>
        </p:nvSpPr>
        <p:spPr bwMode="auto">
          <a:xfrm flipV="1">
            <a:off x="3489325" y="5072063"/>
            <a:ext cx="0" cy="60325"/>
          </a:xfrm>
          <a:prstGeom prst="line">
            <a:avLst/>
          </a:prstGeom>
          <a:noFill/>
          <a:ln w="20638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4" name="Line 55"/>
          <p:cNvSpPr>
            <a:spLocks noChangeShapeType="1"/>
          </p:cNvSpPr>
          <p:nvPr/>
        </p:nvSpPr>
        <p:spPr bwMode="auto">
          <a:xfrm flipV="1">
            <a:off x="4456113" y="5072063"/>
            <a:ext cx="0" cy="60325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5" name="Line 56"/>
          <p:cNvSpPr>
            <a:spLocks noChangeShapeType="1"/>
          </p:cNvSpPr>
          <p:nvPr/>
        </p:nvSpPr>
        <p:spPr bwMode="auto">
          <a:xfrm flipV="1">
            <a:off x="5424488" y="5072063"/>
            <a:ext cx="0" cy="60325"/>
          </a:xfrm>
          <a:prstGeom prst="line">
            <a:avLst/>
          </a:prstGeom>
          <a:noFill/>
          <a:ln w="20638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6" name="Rectangle 57"/>
          <p:cNvSpPr>
            <a:spLocks noChangeArrowheads="1"/>
          </p:cNvSpPr>
          <p:nvPr/>
        </p:nvSpPr>
        <p:spPr bwMode="auto">
          <a:xfrm>
            <a:off x="3879850" y="2220913"/>
            <a:ext cx="265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3,6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57" name="Rectangle 58"/>
          <p:cNvSpPr>
            <a:spLocks noChangeArrowheads="1"/>
          </p:cNvSpPr>
          <p:nvPr/>
        </p:nvSpPr>
        <p:spPr bwMode="auto">
          <a:xfrm>
            <a:off x="4846638" y="2994025"/>
            <a:ext cx="2651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2,5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58" name="Rectangle 59"/>
          <p:cNvSpPr>
            <a:spLocks noChangeArrowheads="1"/>
          </p:cNvSpPr>
          <p:nvPr/>
        </p:nvSpPr>
        <p:spPr bwMode="auto">
          <a:xfrm>
            <a:off x="3270250" y="4949825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59" name="Rectangle 60"/>
          <p:cNvSpPr>
            <a:spLocks noChangeArrowheads="1"/>
          </p:cNvSpPr>
          <p:nvPr/>
        </p:nvSpPr>
        <p:spPr bwMode="auto">
          <a:xfrm>
            <a:off x="3270250" y="4246563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1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0" name="Rectangle 61"/>
          <p:cNvSpPr>
            <a:spLocks noChangeArrowheads="1"/>
          </p:cNvSpPr>
          <p:nvPr/>
        </p:nvSpPr>
        <p:spPr bwMode="auto">
          <a:xfrm>
            <a:off x="3270250" y="3544888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2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1" name="Rectangle 62"/>
          <p:cNvSpPr>
            <a:spLocks noChangeArrowheads="1"/>
          </p:cNvSpPr>
          <p:nvPr/>
        </p:nvSpPr>
        <p:spPr bwMode="auto">
          <a:xfrm>
            <a:off x="3270250" y="2841625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3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2" name="Rectangle 63"/>
          <p:cNvSpPr>
            <a:spLocks noChangeArrowheads="1"/>
          </p:cNvSpPr>
          <p:nvPr/>
        </p:nvSpPr>
        <p:spPr bwMode="auto">
          <a:xfrm>
            <a:off x="3270250" y="2139950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4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3" name="Rectangle 64"/>
          <p:cNvSpPr>
            <a:spLocks noChangeArrowheads="1"/>
          </p:cNvSpPr>
          <p:nvPr/>
        </p:nvSpPr>
        <p:spPr bwMode="auto">
          <a:xfrm>
            <a:off x="3665538" y="5184775"/>
            <a:ext cx="74295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Premixed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4" name="Rectangle 65"/>
          <p:cNvSpPr>
            <a:spLocks noChangeArrowheads="1"/>
          </p:cNvSpPr>
          <p:nvPr/>
        </p:nvSpPr>
        <p:spPr bwMode="auto">
          <a:xfrm>
            <a:off x="3769288" y="5427663"/>
            <a:ext cx="540211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300" b="1" dirty="0" smtClean="0">
              <a:ea typeface="ＭＳ Ｐゴシック" pitchFamily="34" charset="-128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fr-FR" altLang="zh-HK" sz="1300" b="1" dirty="0" err="1" smtClean="0">
                <a:latin typeface="Trebuchet MS" pitchFamily="34" charset="0"/>
                <a:ea typeface="ＭＳ Ｐゴシック" pitchFamily="34" charset="-128"/>
                <a:cs typeface="Arial" charset="0"/>
              </a:rPr>
              <a:t>lispro</a:t>
            </a:r>
            <a:endParaRPr lang="fr-FR" altLang="zh-HK" sz="1600" b="1" dirty="0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5" name="Rectangle 66"/>
          <p:cNvSpPr>
            <a:spLocks noChangeArrowheads="1"/>
          </p:cNvSpPr>
          <p:nvPr/>
        </p:nvSpPr>
        <p:spPr bwMode="auto">
          <a:xfrm>
            <a:off x="4738688" y="5184775"/>
            <a:ext cx="534987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Insulin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6" name="Rectangle 67"/>
          <p:cNvSpPr>
            <a:spLocks noChangeArrowheads="1"/>
          </p:cNvSpPr>
          <p:nvPr/>
        </p:nvSpPr>
        <p:spPr bwMode="auto">
          <a:xfrm>
            <a:off x="4683125" y="5427663"/>
            <a:ext cx="64452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300" b="1">
                <a:ea typeface="ＭＳ Ｐゴシック" pitchFamily="34" charset="-128"/>
                <a:cs typeface="Arial" charset="0"/>
              </a:rPr>
              <a:t>glargine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7" name="Rectangle 68"/>
          <p:cNvSpPr>
            <a:spLocks noChangeArrowheads="1"/>
          </p:cNvSpPr>
          <p:nvPr/>
        </p:nvSpPr>
        <p:spPr bwMode="auto">
          <a:xfrm rot="-5400000">
            <a:off x="2870200" y="3509963"/>
            <a:ext cx="2222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kg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68" name="Rectangle 69"/>
          <p:cNvSpPr>
            <a:spLocks noChangeArrowheads="1"/>
          </p:cNvSpPr>
          <p:nvPr/>
        </p:nvSpPr>
        <p:spPr bwMode="auto">
          <a:xfrm>
            <a:off x="6516688" y="2849563"/>
            <a:ext cx="611187" cy="2224087"/>
          </a:xfrm>
          <a:prstGeom prst="rect">
            <a:avLst/>
          </a:prstGeom>
          <a:solidFill>
            <a:srgbClr val="B5B0D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zh-HK" altLang="zh-HK">
              <a:ea typeface="新細明體" pitchFamily="18" charset="-120"/>
            </a:endParaRPr>
          </a:p>
        </p:txBody>
      </p:sp>
      <p:sp>
        <p:nvSpPr>
          <p:cNvPr id="25669" name="Rectangle 70"/>
          <p:cNvSpPr>
            <a:spLocks noChangeArrowheads="1"/>
          </p:cNvSpPr>
          <p:nvPr/>
        </p:nvSpPr>
        <p:spPr bwMode="auto">
          <a:xfrm>
            <a:off x="7496175" y="3186113"/>
            <a:ext cx="601663" cy="1887537"/>
          </a:xfrm>
          <a:prstGeom prst="rect">
            <a:avLst/>
          </a:pr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zh-HK" altLang="zh-HK">
              <a:ea typeface="新細明體" pitchFamily="18" charset="-120"/>
            </a:endParaRPr>
          </a:p>
        </p:txBody>
      </p:sp>
      <p:sp>
        <p:nvSpPr>
          <p:cNvPr id="25670" name="Line 71"/>
          <p:cNvSpPr>
            <a:spLocks noChangeShapeType="1"/>
          </p:cNvSpPr>
          <p:nvPr/>
        </p:nvSpPr>
        <p:spPr bwMode="auto">
          <a:xfrm>
            <a:off x="6332538" y="2236788"/>
            <a:ext cx="0" cy="2836862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1" name="Line 72"/>
          <p:cNvSpPr>
            <a:spLocks noChangeShapeType="1"/>
          </p:cNvSpPr>
          <p:nvPr/>
        </p:nvSpPr>
        <p:spPr bwMode="auto">
          <a:xfrm>
            <a:off x="6270625" y="5073650"/>
            <a:ext cx="61913" cy="0"/>
          </a:xfrm>
          <a:prstGeom prst="line">
            <a:avLst/>
          </a:prstGeom>
          <a:noFill/>
          <a:ln w="20638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2" name="Line 73"/>
          <p:cNvSpPr>
            <a:spLocks noChangeShapeType="1"/>
          </p:cNvSpPr>
          <p:nvPr/>
        </p:nvSpPr>
        <p:spPr bwMode="auto">
          <a:xfrm>
            <a:off x="6270625" y="4603750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3" name="Line 74"/>
          <p:cNvSpPr>
            <a:spLocks noChangeShapeType="1"/>
          </p:cNvSpPr>
          <p:nvPr/>
        </p:nvSpPr>
        <p:spPr bwMode="auto">
          <a:xfrm>
            <a:off x="6270625" y="4124325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4" name="Line 75"/>
          <p:cNvSpPr>
            <a:spLocks noChangeShapeType="1"/>
          </p:cNvSpPr>
          <p:nvPr/>
        </p:nvSpPr>
        <p:spPr bwMode="auto">
          <a:xfrm>
            <a:off x="6270625" y="3654425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5" name="Line 76"/>
          <p:cNvSpPr>
            <a:spLocks noChangeShapeType="1"/>
          </p:cNvSpPr>
          <p:nvPr/>
        </p:nvSpPr>
        <p:spPr bwMode="auto">
          <a:xfrm>
            <a:off x="6270625" y="3186113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6" name="Line 77"/>
          <p:cNvSpPr>
            <a:spLocks noChangeShapeType="1"/>
          </p:cNvSpPr>
          <p:nvPr/>
        </p:nvSpPr>
        <p:spPr bwMode="auto">
          <a:xfrm>
            <a:off x="6270625" y="2706688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7" name="Line 78"/>
          <p:cNvSpPr>
            <a:spLocks noChangeShapeType="1"/>
          </p:cNvSpPr>
          <p:nvPr/>
        </p:nvSpPr>
        <p:spPr bwMode="auto">
          <a:xfrm>
            <a:off x="6270625" y="2236788"/>
            <a:ext cx="61913" cy="0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8" name="Line 79"/>
          <p:cNvSpPr>
            <a:spLocks noChangeShapeType="1"/>
          </p:cNvSpPr>
          <p:nvPr/>
        </p:nvSpPr>
        <p:spPr bwMode="auto">
          <a:xfrm>
            <a:off x="6332538" y="5073650"/>
            <a:ext cx="1949450" cy="0"/>
          </a:xfrm>
          <a:prstGeom prst="line">
            <a:avLst/>
          </a:prstGeom>
          <a:noFill/>
          <a:ln w="20701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79" name="Line 80"/>
          <p:cNvSpPr>
            <a:spLocks noChangeShapeType="1"/>
          </p:cNvSpPr>
          <p:nvPr/>
        </p:nvSpPr>
        <p:spPr bwMode="auto">
          <a:xfrm flipV="1">
            <a:off x="6332538" y="5073650"/>
            <a:ext cx="0" cy="60325"/>
          </a:xfrm>
          <a:prstGeom prst="line">
            <a:avLst/>
          </a:prstGeom>
          <a:noFill/>
          <a:ln w="20638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80" name="Line 81"/>
          <p:cNvSpPr>
            <a:spLocks noChangeShapeType="1"/>
          </p:cNvSpPr>
          <p:nvPr/>
        </p:nvSpPr>
        <p:spPr bwMode="auto">
          <a:xfrm flipV="1">
            <a:off x="7312025" y="5073650"/>
            <a:ext cx="0" cy="60325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81" name="Line 82"/>
          <p:cNvSpPr>
            <a:spLocks noChangeShapeType="1"/>
          </p:cNvSpPr>
          <p:nvPr/>
        </p:nvSpPr>
        <p:spPr bwMode="auto">
          <a:xfrm flipV="1">
            <a:off x="8281988" y="5073650"/>
            <a:ext cx="0" cy="60325"/>
          </a:xfrm>
          <a:prstGeom prst="line">
            <a:avLst/>
          </a:prstGeom>
          <a:noFill/>
          <a:ln w="20638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82" name="Rectangle 83"/>
          <p:cNvSpPr>
            <a:spLocks noChangeArrowheads="1"/>
          </p:cNvSpPr>
          <p:nvPr/>
        </p:nvSpPr>
        <p:spPr bwMode="auto">
          <a:xfrm>
            <a:off x="6683375" y="2522538"/>
            <a:ext cx="3714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0,47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83" name="Rectangle 84"/>
          <p:cNvSpPr>
            <a:spLocks noChangeArrowheads="1"/>
          </p:cNvSpPr>
          <p:nvPr/>
        </p:nvSpPr>
        <p:spPr bwMode="auto">
          <a:xfrm>
            <a:off x="7651750" y="2859088"/>
            <a:ext cx="3714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0,40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84" name="Rectangle 85"/>
          <p:cNvSpPr>
            <a:spLocks noChangeArrowheads="1"/>
          </p:cNvSpPr>
          <p:nvPr/>
        </p:nvSpPr>
        <p:spPr bwMode="auto">
          <a:xfrm rot="-5400000">
            <a:off x="4575968" y="3498057"/>
            <a:ext cx="21256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FR" altLang="zh-HK" sz="1500" b="1">
                <a:ea typeface="ＭＳ Ｐゴシック" pitchFamily="34" charset="-128"/>
                <a:cs typeface="Arial" charset="0"/>
              </a:rPr>
              <a:t>At study end (U/kg/day)</a:t>
            </a:r>
            <a:endParaRPr lang="fr-FR" altLang="zh-HK" sz="1600" b="1"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25685" name="Text Box 86"/>
          <p:cNvSpPr txBox="1">
            <a:spLocks noChangeArrowheads="1"/>
          </p:cNvSpPr>
          <p:nvPr/>
        </p:nvSpPr>
        <p:spPr bwMode="auto">
          <a:xfrm>
            <a:off x="179388" y="6308725"/>
            <a:ext cx="3935412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472" tIns="49737" rIns="99472" bIns="49737" anchor="ctr">
            <a:spAutoFit/>
          </a:bodyPr>
          <a:lstStyle>
            <a:lvl1pPr defTabSz="9953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53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HK" sz="1200" b="1">
                <a:ea typeface="ＭＳ Ｐゴシック" pitchFamily="34" charset="-128"/>
                <a:cs typeface="Arial" charset="0"/>
              </a:rPr>
              <a:t>Buse J, </a:t>
            </a:r>
            <a:r>
              <a:rPr lang="en-US" altLang="zh-HK" sz="1200" b="1" i="1">
                <a:ea typeface="ＭＳ Ｐゴシック" pitchFamily="34" charset="-128"/>
                <a:cs typeface="Arial" charset="0"/>
              </a:rPr>
              <a:t>et al</a:t>
            </a:r>
            <a:r>
              <a:rPr lang="en-US" altLang="zh-HK" sz="1200" b="1">
                <a:ea typeface="ＭＳ Ｐゴシック" pitchFamily="34" charset="-128"/>
                <a:cs typeface="Arial" charset="0"/>
              </a:rPr>
              <a:t>. </a:t>
            </a:r>
            <a:r>
              <a:rPr lang="en-US" altLang="zh-HK" sz="1200" b="1" i="1">
                <a:ea typeface="ＭＳ Ｐゴシック" pitchFamily="34" charset="-128"/>
                <a:cs typeface="Arial" charset="0"/>
              </a:rPr>
              <a:t>Diabetes Care </a:t>
            </a:r>
            <a:r>
              <a:rPr lang="en-US" altLang="zh-HK" sz="1200" b="1">
                <a:ea typeface="ＭＳ Ｐゴシック" pitchFamily="34" charset="-128"/>
                <a:cs typeface="Arial" charset="0"/>
              </a:rPr>
              <a:t>32:1007–1013, 2009.</a:t>
            </a:r>
            <a:endParaRPr lang="en-GB" altLang="zh-HK" sz="1200" b="1">
              <a:ea typeface="ＭＳ Ｐゴシック" pitchFamily="34" charset="-128"/>
              <a:cs typeface="Arial" charset="0"/>
            </a:endParaRPr>
          </a:p>
        </p:txBody>
      </p:sp>
      <p:sp>
        <p:nvSpPr>
          <p:cNvPr id="25686" name="Rectangle 88"/>
          <p:cNvSpPr>
            <a:spLocks noChangeArrowheads="1"/>
          </p:cNvSpPr>
          <p:nvPr/>
        </p:nvSpPr>
        <p:spPr bwMode="auto">
          <a:xfrm>
            <a:off x="35496" y="106586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zh-HK" sz="32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Hypoglycaemia, weight gain and daily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altLang="zh-HK" sz="32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dose all lower with glargine vs premix</a:t>
            </a:r>
            <a:endParaRPr lang="en-US" altLang="zh-HK" sz="3200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9138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54000" y="188640"/>
            <a:ext cx="8807450" cy="1071563"/>
          </a:xfrm>
        </p:spPr>
        <p:txBody>
          <a:bodyPr>
            <a:normAutofit/>
          </a:bodyPr>
          <a:lstStyle/>
          <a:p>
            <a:r>
              <a:rPr lang="en-GB" altLang="en-US" sz="2800" dirty="0"/>
              <a:t>The type of insulin can influence </a:t>
            </a:r>
            <a:br>
              <a:rPr lang="en-GB" altLang="en-US" sz="2800" dirty="0"/>
            </a:br>
            <a:r>
              <a:rPr lang="en-GB" altLang="en-US" sz="2800" dirty="0" smtClean="0"/>
              <a:t>persistence </a:t>
            </a:r>
            <a:r>
              <a:rPr lang="en-GB" altLang="en-US" sz="2800" dirty="0"/>
              <a:t>with therapy</a:t>
            </a:r>
          </a:p>
        </p:txBody>
      </p:sp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1104527" y="5949280"/>
            <a:ext cx="7427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400" dirty="0">
                <a:solidFill>
                  <a:srgbClr val="000000"/>
                </a:solidFill>
                <a:cs typeface="Arial" pitchFamily="34" charset="0"/>
              </a:rPr>
              <a:t>Persistence was defined as remaining on treatment (prescription refilled within the expected time) during the follow-up period, without discontinuation or switching after initiation</a:t>
            </a:r>
            <a:endParaRPr lang="en-US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7988" y="1926034"/>
            <a:ext cx="3197225" cy="3890963"/>
            <a:chOff x="126" y="1093"/>
            <a:chExt cx="1914" cy="2297"/>
          </a:xfrm>
        </p:grpSpPr>
        <p:sp>
          <p:nvSpPr>
            <p:cNvPr id="62504" name="Rectangle 4"/>
            <p:cNvSpPr>
              <a:spLocks noChangeArrowheads="1"/>
            </p:cNvSpPr>
            <p:nvPr/>
          </p:nvSpPr>
          <p:spPr bwMode="auto">
            <a:xfrm>
              <a:off x="738" y="2201"/>
              <a:ext cx="408" cy="85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62505" name="Rectangle 5"/>
            <p:cNvSpPr>
              <a:spLocks noChangeArrowheads="1"/>
            </p:cNvSpPr>
            <p:nvPr/>
          </p:nvSpPr>
          <p:spPr bwMode="auto">
            <a:xfrm>
              <a:off x="1470" y="1997"/>
              <a:ext cx="408" cy="1061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62506" name="Line 6"/>
            <p:cNvSpPr>
              <a:spLocks noChangeShapeType="1"/>
            </p:cNvSpPr>
            <p:nvPr/>
          </p:nvSpPr>
          <p:spPr bwMode="auto">
            <a:xfrm>
              <a:off x="576" y="1165"/>
              <a:ext cx="0" cy="18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07" name="Line 7"/>
            <p:cNvSpPr>
              <a:spLocks noChangeShapeType="1"/>
            </p:cNvSpPr>
            <p:nvPr/>
          </p:nvSpPr>
          <p:spPr bwMode="auto">
            <a:xfrm>
              <a:off x="540" y="3058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08" name="Line 8"/>
            <p:cNvSpPr>
              <a:spLocks noChangeShapeType="1"/>
            </p:cNvSpPr>
            <p:nvPr/>
          </p:nvSpPr>
          <p:spPr bwMode="auto">
            <a:xfrm>
              <a:off x="540" y="2680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09" name="Line 9"/>
            <p:cNvSpPr>
              <a:spLocks noChangeShapeType="1"/>
            </p:cNvSpPr>
            <p:nvPr/>
          </p:nvSpPr>
          <p:spPr bwMode="auto">
            <a:xfrm>
              <a:off x="540" y="2303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10" name="Line 10"/>
            <p:cNvSpPr>
              <a:spLocks noChangeShapeType="1"/>
            </p:cNvSpPr>
            <p:nvPr/>
          </p:nvSpPr>
          <p:spPr bwMode="auto">
            <a:xfrm>
              <a:off x="540" y="1920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11" name="Line 11"/>
            <p:cNvSpPr>
              <a:spLocks noChangeShapeType="1"/>
            </p:cNvSpPr>
            <p:nvPr/>
          </p:nvSpPr>
          <p:spPr bwMode="auto">
            <a:xfrm>
              <a:off x="540" y="1542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12" name="Line 12"/>
            <p:cNvSpPr>
              <a:spLocks noChangeShapeType="1"/>
            </p:cNvSpPr>
            <p:nvPr/>
          </p:nvSpPr>
          <p:spPr bwMode="auto">
            <a:xfrm>
              <a:off x="540" y="1165"/>
              <a:ext cx="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13" name="Line 13"/>
            <p:cNvSpPr>
              <a:spLocks noChangeShapeType="1"/>
            </p:cNvSpPr>
            <p:nvPr/>
          </p:nvSpPr>
          <p:spPr bwMode="auto">
            <a:xfrm>
              <a:off x="576" y="3058"/>
              <a:ext cx="14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62514" name="Rectangle 14"/>
            <p:cNvSpPr>
              <a:spLocks noChangeArrowheads="1"/>
            </p:cNvSpPr>
            <p:nvPr/>
          </p:nvSpPr>
          <p:spPr bwMode="auto">
            <a:xfrm>
              <a:off x="870" y="2009"/>
              <a:ext cx="13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45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15" name="Rectangle 15"/>
            <p:cNvSpPr>
              <a:spLocks noChangeArrowheads="1"/>
            </p:cNvSpPr>
            <p:nvPr/>
          </p:nvSpPr>
          <p:spPr bwMode="auto">
            <a:xfrm>
              <a:off x="1602" y="1806"/>
              <a:ext cx="13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56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16" name="Rectangle 16"/>
            <p:cNvSpPr>
              <a:spLocks noChangeArrowheads="1"/>
            </p:cNvSpPr>
            <p:nvPr/>
          </p:nvSpPr>
          <p:spPr bwMode="auto">
            <a:xfrm>
              <a:off x="414" y="2986"/>
              <a:ext cx="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17" name="Rectangle 17"/>
            <p:cNvSpPr>
              <a:spLocks noChangeArrowheads="1"/>
            </p:cNvSpPr>
            <p:nvPr/>
          </p:nvSpPr>
          <p:spPr bwMode="auto">
            <a:xfrm>
              <a:off x="342" y="2608"/>
              <a:ext cx="13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20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18" name="Rectangle 18"/>
            <p:cNvSpPr>
              <a:spLocks noChangeArrowheads="1"/>
            </p:cNvSpPr>
            <p:nvPr/>
          </p:nvSpPr>
          <p:spPr bwMode="auto">
            <a:xfrm>
              <a:off x="342" y="2231"/>
              <a:ext cx="13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40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19" name="Rectangle 19"/>
            <p:cNvSpPr>
              <a:spLocks noChangeArrowheads="1"/>
            </p:cNvSpPr>
            <p:nvPr/>
          </p:nvSpPr>
          <p:spPr bwMode="auto">
            <a:xfrm>
              <a:off x="342" y="1848"/>
              <a:ext cx="135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60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20" name="Rectangle 20"/>
            <p:cNvSpPr>
              <a:spLocks noChangeArrowheads="1"/>
            </p:cNvSpPr>
            <p:nvPr/>
          </p:nvSpPr>
          <p:spPr bwMode="auto">
            <a:xfrm>
              <a:off x="342" y="1470"/>
              <a:ext cx="13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80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21" name="Rectangle 21"/>
            <p:cNvSpPr>
              <a:spLocks noChangeArrowheads="1"/>
            </p:cNvSpPr>
            <p:nvPr/>
          </p:nvSpPr>
          <p:spPr bwMode="auto">
            <a:xfrm>
              <a:off x="270" y="1093"/>
              <a:ext cx="203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100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22" name="Rectangle 22"/>
            <p:cNvSpPr>
              <a:spLocks noChangeArrowheads="1"/>
            </p:cNvSpPr>
            <p:nvPr/>
          </p:nvSpPr>
          <p:spPr bwMode="auto">
            <a:xfrm>
              <a:off x="737" y="3066"/>
              <a:ext cx="426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  <a:t>Premix</a:t>
              </a:r>
              <a:b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</a:br>
              <a: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  <a:t>insulin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23" name="Rectangle 23"/>
            <p:cNvSpPr>
              <a:spLocks noChangeArrowheads="1"/>
            </p:cNvSpPr>
            <p:nvPr/>
          </p:nvSpPr>
          <p:spPr bwMode="auto">
            <a:xfrm>
              <a:off x="1385" y="3066"/>
              <a:ext cx="578" cy="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  <a:t>Basal</a:t>
              </a:r>
              <a:b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</a:br>
              <a:r>
                <a:rPr lang="en-GB" altLang="en-US" sz="1800">
                  <a:solidFill>
                    <a:srgbClr val="000000"/>
                  </a:solidFill>
                  <a:cs typeface="Arial" pitchFamily="34" charset="0"/>
                </a:rPr>
                <a:t>(glargine)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2524" name="Text Box 24"/>
            <p:cNvSpPr txBox="1">
              <a:spLocks noChangeArrowheads="1"/>
            </p:cNvSpPr>
            <p:nvPr/>
          </p:nvSpPr>
          <p:spPr bwMode="auto">
            <a:xfrm rot="-5400000">
              <a:off x="-205" y="2161"/>
              <a:ext cx="863" cy="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600">
                  <a:solidFill>
                    <a:srgbClr val="000000"/>
                  </a:solidFill>
                  <a:cs typeface="Arial" pitchFamily="34" charset="0"/>
                </a:rPr>
                <a:t>Persistent (%)</a:t>
              </a:r>
              <a:endParaRPr lang="en-US" alt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sp>
        <p:nvSpPr>
          <p:cNvPr id="62469" name="Freeform 25"/>
          <p:cNvSpPr>
            <a:spLocks/>
          </p:cNvSpPr>
          <p:nvPr/>
        </p:nvSpPr>
        <p:spPr bwMode="auto">
          <a:xfrm>
            <a:off x="4992688" y="2149872"/>
            <a:ext cx="3616325" cy="1646237"/>
          </a:xfrm>
          <a:custGeom>
            <a:avLst/>
            <a:gdLst>
              <a:gd name="T0" fmla="*/ 0 w 4062"/>
              <a:gd name="T1" fmla="*/ 0 h 1623"/>
              <a:gd name="T2" fmla="*/ 2147483647 w 4062"/>
              <a:gd name="T3" fmla="*/ 2147483647 h 1623"/>
              <a:gd name="T4" fmla="*/ 2147483647 w 4062"/>
              <a:gd name="T5" fmla="*/ 2147483647 h 1623"/>
              <a:gd name="T6" fmla="*/ 2147483647 w 4062"/>
              <a:gd name="T7" fmla="*/ 2147483647 h 1623"/>
              <a:gd name="T8" fmla="*/ 2147483647 w 4062"/>
              <a:gd name="T9" fmla="*/ 2147483647 h 1623"/>
              <a:gd name="T10" fmla="*/ 2147483647 w 4062"/>
              <a:gd name="T11" fmla="*/ 2147483647 h 1623"/>
              <a:gd name="T12" fmla="*/ 2147483647 w 4062"/>
              <a:gd name="T13" fmla="*/ 2147483647 h 1623"/>
              <a:gd name="T14" fmla="*/ 2147483647 w 4062"/>
              <a:gd name="T15" fmla="*/ 2147483647 h 1623"/>
              <a:gd name="T16" fmla="*/ 2147483647 w 4062"/>
              <a:gd name="T17" fmla="*/ 2147483647 h 1623"/>
              <a:gd name="T18" fmla="*/ 2147483647 w 4062"/>
              <a:gd name="T19" fmla="*/ 2147483647 h 1623"/>
              <a:gd name="T20" fmla="*/ 2147483647 w 4062"/>
              <a:gd name="T21" fmla="*/ 2147483647 h 1623"/>
              <a:gd name="T22" fmla="*/ 2147483647 w 4062"/>
              <a:gd name="T23" fmla="*/ 2147483647 h 1623"/>
              <a:gd name="T24" fmla="*/ 2147483647 w 4062"/>
              <a:gd name="T25" fmla="*/ 2147483647 h 1623"/>
              <a:gd name="T26" fmla="*/ 2147483647 w 4062"/>
              <a:gd name="T27" fmla="*/ 2147483647 h 1623"/>
              <a:gd name="T28" fmla="*/ 2147483647 w 4062"/>
              <a:gd name="T29" fmla="*/ 2147483647 h 1623"/>
              <a:gd name="T30" fmla="*/ 2147483647 w 4062"/>
              <a:gd name="T31" fmla="*/ 2147483647 h 1623"/>
              <a:gd name="T32" fmla="*/ 2147483647 w 4062"/>
              <a:gd name="T33" fmla="*/ 2147483647 h 1623"/>
              <a:gd name="T34" fmla="*/ 2147483647 w 4062"/>
              <a:gd name="T35" fmla="*/ 2147483647 h 1623"/>
              <a:gd name="T36" fmla="*/ 2147483647 w 4062"/>
              <a:gd name="T37" fmla="*/ 2147483647 h 1623"/>
              <a:gd name="T38" fmla="*/ 2147483647 w 4062"/>
              <a:gd name="T39" fmla="*/ 2147483647 h 1623"/>
              <a:gd name="T40" fmla="*/ 2147483647 w 4062"/>
              <a:gd name="T41" fmla="*/ 2147483647 h 1623"/>
              <a:gd name="T42" fmla="*/ 2147483647 w 4062"/>
              <a:gd name="T43" fmla="*/ 2147483647 h 1623"/>
              <a:gd name="T44" fmla="*/ 2147483647 w 4062"/>
              <a:gd name="T45" fmla="*/ 2147483647 h 1623"/>
              <a:gd name="T46" fmla="*/ 2147483647 w 4062"/>
              <a:gd name="T47" fmla="*/ 2147483647 h 1623"/>
              <a:gd name="T48" fmla="*/ 2147483647 w 4062"/>
              <a:gd name="T49" fmla="*/ 2147483647 h 1623"/>
              <a:gd name="T50" fmla="*/ 2147483647 w 4062"/>
              <a:gd name="T51" fmla="*/ 2147483647 h 1623"/>
              <a:gd name="T52" fmla="*/ 2147483647 w 4062"/>
              <a:gd name="T53" fmla="*/ 2147483647 h 1623"/>
              <a:gd name="T54" fmla="*/ 2147483647 w 4062"/>
              <a:gd name="T55" fmla="*/ 2147483647 h 1623"/>
              <a:gd name="T56" fmla="*/ 2147483647 w 4062"/>
              <a:gd name="T57" fmla="*/ 2147483647 h 1623"/>
              <a:gd name="T58" fmla="*/ 2147483647 w 4062"/>
              <a:gd name="T59" fmla="*/ 2147483647 h 1623"/>
              <a:gd name="T60" fmla="*/ 2147483647 w 4062"/>
              <a:gd name="T61" fmla="*/ 2147483647 h 1623"/>
              <a:gd name="T62" fmla="*/ 2147483647 w 4062"/>
              <a:gd name="T63" fmla="*/ 2147483647 h 1623"/>
              <a:gd name="T64" fmla="*/ 2147483647 w 4062"/>
              <a:gd name="T65" fmla="*/ 2147483647 h 1623"/>
              <a:gd name="T66" fmla="*/ 2147483647 w 4062"/>
              <a:gd name="T67" fmla="*/ 2147483647 h 1623"/>
              <a:gd name="T68" fmla="*/ 2147483647 w 4062"/>
              <a:gd name="T69" fmla="*/ 2147483647 h 1623"/>
              <a:gd name="T70" fmla="*/ 2147483647 w 4062"/>
              <a:gd name="T71" fmla="*/ 2147483647 h 1623"/>
              <a:gd name="T72" fmla="*/ 2147483647 w 4062"/>
              <a:gd name="T73" fmla="*/ 2147483647 h 1623"/>
              <a:gd name="T74" fmla="*/ 2147483647 w 4062"/>
              <a:gd name="T75" fmla="*/ 2147483647 h 1623"/>
              <a:gd name="T76" fmla="*/ 2147483647 w 4062"/>
              <a:gd name="T77" fmla="*/ 2147483647 h 1623"/>
              <a:gd name="T78" fmla="*/ 2147483647 w 4062"/>
              <a:gd name="T79" fmla="*/ 2147483647 h 1623"/>
              <a:gd name="T80" fmla="*/ 2147483647 w 4062"/>
              <a:gd name="T81" fmla="*/ 2147483647 h 1623"/>
              <a:gd name="T82" fmla="*/ 2147483647 w 4062"/>
              <a:gd name="T83" fmla="*/ 2147483647 h 1623"/>
              <a:gd name="T84" fmla="*/ 2147483647 w 4062"/>
              <a:gd name="T85" fmla="*/ 2147483647 h 162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4062"/>
              <a:gd name="T130" fmla="*/ 0 h 1623"/>
              <a:gd name="T131" fmla="*/ 4062 w 4062"/>
              <a:gd name="T132" fmla="*/ 1623 h 162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4062" h="1623">
                <a:moveTo>
                  <a:pt x="0" y="0"/>
                </a:moveTo>
                <a:lnTo>
                  <a:pt x="1057" y="5"/>
                </a:lnTo>
                <a:lnTo>
                  <a:pt x="1052" y="110"/>
                </a:lnTo>
                <a:lnTo>
                  <a:pt x="1152" y="110"/>
                </a:lnTo>
                <a:lnTo>
                  <a:pt x="1147" y="526"/>
                </a:lnTo>
                <a:lnTo>
                  <a:pt x="1312" y="521"/>
                </a:lnTo>
                <a:lnTo>
                  <a:pt x="1382" y="541"/>
                </a:lnTo>
                <a:lnTo>
                  <a:pt x="1402" y="571"/>
                </a:lnTo>
                <a:lnTo>
                  <a:pt x="1407" y="726"/>
                </a:lnTo>
                <a:lnTo>
                  <a:pt x="1442" y="726"/>
                </a:lnTo>
                <a:lnTo>
                  <a:pt x="1492" y="746"/>
                </a:lnTo>
                <a:lnTo>
                  <a:pt x="1532" y="761"/>
                </a:lnTo>
                <a:lnTo>
                  <a:pt x="1542" y="806"/>
                </a:lnTo>
                <a:lnTo>
                  <a:pt x="1733" y="877"/>
                </a:lnTo>
                <a:lnTo>
                  <a:pt x="1768" y="927"/>
                </a:lnTo>
                <a:lnTo>
                  <a:pt x="1788" y="957"/>
                </a:lnTo>
                <a:lnTo>
                  <a:pt x="1848" y="972"/>
                </a:lnTo>
                <a:lnTo>
                  <a:pt x="1913" y="982"/>
                </a:lnTo>
                <a:lnTo>
                  <a:pt x="1953" y="1002"/>
                </a:lnTo>
                <a:lnTo>
                  <a:pt x="2013" y="1052"/>
                </a:lnTo>
                <a:lnTo>
                  <a:pt x="2088" y="1082"/>
                </a:lnTo>
                <a:lnTo>
                  <a:pt x="2209" y="1147"/>
                </a:lnTo>
                <a:lnTo>
                  <a:pt x="2324" y="1202"/>
                </a:lnTo>
                <a:lnTo>
                  <a:pt x="2434" y="1242"/>
                </a:lnTo>
                <a:lnTo>
                  <a:pt x="2574" y="1262"/>
                </a:lnTo>
                <a:lnTo>
                  <a:pt x="2614" y="1307"/>
                </a:lnTo>
                <a:lnTo>
                  <a:pt x="2715" y="1317"/>
                </a:lnTo>
                <a:lnTo>
                  <a:pt x="2775" y="1337"/>
                </a:lnTo>
                <a:lnTo>
                  <a:pt x="2865" y="1347"/>
                </a:lnTo>
                <a:lnTo>
                  <a:pt x="2925" y="1382"/>
                </a:lnTo>
                <a:lnTo>
                  <a:pt x="2975" y="1407"/>
                </a:lnTo>
                <a:lnTo>
                  <a:pt x="3130" y="1447"/>
                </a:lnTo>
                <a:lnTo>
                  <a:pt x="3296" y="1478"/>
                </a:lnTo>
                <a:lnTo>
                  <a:pt x="3406" y="1513"/>
                </a:lnTo>
                <a:lnTo>
                  <a:pt x="3471" y="1513"/>
                </a:lnTo>
                <a:lnTo>
                  <a:pt x="3521" y="1528"/>
                </a:lnTo>
                <a:lnTo>
                  <a:pt x="3561" y="1558"/>
                </a:lnTo>
                <a:lnTo>
                  <a:pt x="3631" y="1568"/>
                </a:lnTo>
                <a:lnTo>
                  <a:pt x="3686" y="1583"/>
                </a:lnTo>
                <a:lnTo>
                  <a:pt x="3771" y="1593"/>
                </a:lnTo>
                <a:lnTo>
                  <a:pt x="3952" y="1603"/>
                </a:lnTo>
                <a:lnTo>
                  <a:pt x="4007" y="1618"/>
                </a:lnTo>
                <a:lnTo>
                  <a:pt x="4062" y="1623"/>
                </a:lnTo>
              </a:path>
            </a:pathLst>
          </a:custGeom>
          <a:noFill/>
          <a:ln w="38100" cmpd="sng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0" name="Freeform 26"/>
          <p:cNvSpPr>
            <a:spLocks/>
          </p:cNvSpPr>
          <p:nvPr/>
        </p:nvSpPr>
        <p:spPr bwMode="auto">
          <a:xfrm>
            <a:off x="4987925" y="2138759"/>
            <a:ext cx="3608388" cy="1341438"/>
          </a:xfrm>
          <a:custGeom>
            <a:avLst/>
            <a:gdLst>
              <a:gd name="T0" fmla="*/ 0 w 4052"/>
              <a:gd name="T1" fmla="*/ 0 h 1322"/>
              <a:gd name="T2" fmla="*/ 2147483647 w 4052"/>
              <a:gd name="T3" fmla="*/ 2147483647 h 1322"/>
              <a:gd name="T4" fmla="*/ 2147483647 w 4052"/>
              <a:gd name="T5" fmla="*/ 2147483647 h 1322"/>
              <a:gd name="T6" fmla="*/ 2147483647 w 4052"/>
              <a:gd name="T7" fmla="*/ 2147483647 h 1322"/>
              <a:gd name="T8" fmla="*/ 2147483647 w 4052"/>
              <a:gd name="T9" fmla="*/ 2147483647 h 1322"/>
              <a:gd name="T10" fmla="*/ 2147483647 w 4052"/>
              <a:gd name="T11" fmla="*/ 2147483647 h 1322"/>
              <a:gd name="T12" fmla="*/ 2147483647 w 4052"/>
              <a:gd name="T13" fmla="*/ 2147483647 h 1322"/>
              <a:gd name="T14" fmla="*/ 2147483647 w 4052"/>
              <a:gd name="T15" fmla="*/ 2147483647 h 1322"/>
              <a:gd name="T16" fmla="*/ 2147483647 w 4052"/>
              <a:gd name="T17" fmla="*/ 2147483647 h 1322"/>
              <a:gd name="T18" fmla="*/ 2147483647 w 4052"/>
              <a:gd name="T19" fmla="*/ 2147483647 h 1322"/>
              <a:gd name="T20" fmla="*/ 2147483647 w 4052"/>
              <a:gd name="T21" fmla="*/ 2147483647 h 1322"/>
              <a:gd name="T22" fmla="*/ 2147483647 w 4052"/>
              <a:gd name="T23" fmla="*/ 2147483647 h 1322"/>
              <a:gd name="T24" fmla="*/ 2147483647 w 4052"/>
              <a:gd name="T25" fmla="*/ 2147483647 h 1322"/>
              <a:gd name="T26" fmla="*/ 2147483647 w 4052"/>
              <a:gd name="T27" fmla="*/ 2147483647 h 1322"/>
              <a:gd name="T28" fmla="*/ 2147483647 w 4052"/>
              <a:gd name="T29" fmla="*/ 2147483647 h 1322"/>
              <a:gd name="T30" fmla="*/ 2147483647 w 4052"/>
              <a:gd name="T31" fmla="*/ 2147483647 h 1322"/>
              <a:gd name="T32" fmla="*/ 2147483647 w 4052"/>
              <a:gd name="T33" fmla="*/ 2147483647 h 1322"/>
              <a:gd name="T34" fmla="*/ 2147483647 w 4052"/>
              <a:gd name="T35" fmla="*/ 2147483647 h 1322"/>
              <a:gd name="T36" fmla="*/ 2147483647 w 4052"/>
              <a:gd name="T37" fmla="*/ 2147483647 h 1322"/>
              <a:gd name="T38" fmla="*/ 2147483647 w 4052"/>
              <a:gd name="T39" fmla="*/ 2147483647 h 1322"/>
              <a:gd name="T40" fmla="*/ 2147483647 w 4052"/>
              <a:gd name="T41" fmla="*/ 2147483647 h 1322"/>
              <a:gd name="T42" fmla="*/ 2147483647 w 4052"/>
              <a:gd name="T43" fmla="*/ 2147483647 h 1322"/>
              <a:gd name="T44" fmla="*/ 2147483647 w 4052"/>
              <a:gd name="T45" fmla="*/ 2147483647 h 1322"/>
              <a:gd name="T46" fmla="*/ 2147483647 w 4052"/>
              <a:gd name="T47" fmla="*/ 2147483647 h 1322"/>
              <a:gd name="T48" fmla="*/ 2147483647 w 4052"/>
              <a:gd name="T49" fmla="*/ 2147483647 h 132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052"/>
              <a:gd name="T76" fmla="*/ 0 h 1322"/>
              <a:gd name="T77" fmla="*/ 4052 w 4052"/>
              <a:gd name="T78" fmla="*/ 1322 h 132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052" h="1322">
                <a:moveTo>
                  <a:pt x="0" y="0"/>
                </a:moveTo>
                <a:lnTo>
                  <a:pt x="1362" y="5"/>
                </a:lnTo>
                <a:lnTo>
                  <a:pt x="1362" y="351"/>
                </a:lnTo>
                <a:lnTo>
                  <a:pt x="1547" y="341"/>
                </a:lnTo>
                <a:lnTo>
                  <a:pt x="1542" y="661"/>
                </a:lnTo>
                <a:lnTo>
                  <a:pt x="1728" y="681"/>
                </a:lnTo>
                <a:lnTo>
                  <a:pt x="1888" y="726"/>
                </a:lnTo>
                <a:lnTo>
                  <a:pt x="2048" y="771"/>
                </a:lnTo>
                <a:lnTo>
                  <a:pt x="2088" y="796"/>
                </a:lnTo>
                <a:lnTo>
                  <a:pt x="2113" y="836"/>
                </a:lnTo>
                <a:lnTo>
                  <a:pt x="2128" y="881"/>
                </a:lnTo>
                <a:lnTo>
                  <a:pt x="2224" y="907"/>
                </a:lnTo>
                <a:lnTo>
                  <a:pt x="2344" y="942"/>
                </a:lnTo>
                <a:lnTo>
                  <a:pt x="2464" y="997"/>
                </a:lnTo>
                <a:lnTo>
                  <a:pt x="2624" y="1032"/>
                </a:lnTo>
                <a:lnTo>
                  <a:pt x="2725" y="1067"/>
                </a:lnTo>
                <a:lnTo>
                  <a:pt x="2860" y="1117"/>
                </a:lnTo>
                <a:lnTo>
                  <a:pt x="3015" y="1157"/>
                </a:lnTo>
                <a:lnTo>
                  <a:pt x="3175" y="1187"/>
                </a:lnTo>
                <a:lnTo>
                  <a:pt x="3396" y="1207"/>
                </a:lnTo>
                <a:lnTo>
                  <a:pt x="3516" y="1232"/>
                </a:lnTo>
                <a:lnTo>
                  <a:pt x="3626" y="1252"/>
                </a:lnTo>
                <a:lnTo>
                  <a:pt x="3796" y="1282"/>
                </a:lnTo>
                <a:lnTo>
                  <a:pt x="3962" y="1312"/>
                </a:lnTo>
                <a:lnTo>
                  <a:pt x="4052" y="1322"/>
                </a:lnTo>
              </a:path>
            </a:pathLst>
          </a:custGeom>
          <a:noFill/>
          <a:ln w="38100" cmpd="sng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1" name="Line 27"/>
          <p:cNvSpPr>
            <a:spLocks noChangeShapeType="1"/>
          </p:cNvSpPr>
          <p:nvPr/>
        </p:nvSpPr>
        <p:spPr bwMode="auto">
          <a:xfrm>
            <a:off x="4946650" y="2168922"/>
            <a:ext cx="0" cy="302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2" name="Line 28"/>
          <p:cNvSpPr>
            <a:spLocks noChangeShapeType="1"/>
          </p:cNvSpPr>
          <p:nvPr/>
        </p:nvSpPr>
        <p:spPr bwMode="auto">
          <a:xfrm>
            <a:off x="4897438" y="2168922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3" name="Line 29"/>
          <p:cNvSpPr>
            <a:spLocks noChangeShapeType="1"/>
          </p:cNvSpPr>
          <p:nvPr/>
        </p:nvSpPr>
        <p:spPr bwMode="auto">
          <a:xfrm>
            <a:off x="4897438" y="2762647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4" name="Line 30"/>
          <p:cNvSpPr>
            <a:spLocks noChangeShapeType="1"/>
          </p:cNvSpPr>
          <p:nvPr/>
        </p:nvSpPr>
        <p:spPr bwMode="auto">
          <a:xfrm>
            <a:off x="4897438" y="3373834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5" name="Line 31"/>
          <p:cNvSpPr>
            <a:spLocks noChangeShapeType="1"/>
          </p:cNvSpPr>
          <p:nvPr/>
        </p:nvSpPr>
        <p:spPr bwMode="auto">
          <a:xfrm>
            <a:off x="4897438" y="4004072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6" name="Line 32"/>
          <p:cNvSpPr>
            <a:spLocks noChangeShapeType="1"/>
          </p:cNvSpPr>
          <p:nvPr/>
        </p:nvSpPr>
        <p:spPr bwMode="auto">
          <a:xfrm>
            <a:off x="4897438" y="4588272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7" name="Line 33"/>
          <p:cNvSpPr>
            <a:spLocks noChangeShapeType="1"/>
          </p:cNvSpPr>
          <p:nvPr/>
        </p:nvSpPr>
        <p:spPr bwMode="auto">
          <a:xfrm>
            <a:off x="4897438" y="5191522"/>
            <a:ext cx="4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78" name="Text Box 34"/>
          <p:cNvSpPr txBox="1">
            <a:spLocks noChangeArrowheads="1"/>
          </p:cNvSpPr>
          <p:nvPr/>
        </p:nvSpPr>
        <p:spPr bwMode="auto">
          <a:xfrm>
            <a:off x="4375150" y="2060972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100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79" name="Text Box 35"/>
          <p:cNvSpPr txBox="1">
            <a:spLocks noChangeArrowheads="1"/>
          </p:cNvSpPr>
          <p:nvPr/>
        </p:nvSpPr>
        <p:spPr bwMode="auto">
          <a:xfrm>
            <a:off x="4487863" y="2654697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80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80" name="Text Box 36"/>
          <p:cNvSpPr txBox="1">
            <a:spLocks noChangeArrowheads="1"/>
          </p:cNvSpPr>
          <p:nvPr/>
        </p:nvSpPr>
        <p:spPr bwMode="auto">
          <a:xfrm>
            <a:off x="4487863" y="3267472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60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81" name="Text Box 37"/>
          <p:cNvSpPr txBox="1">
            <a:spLocks noChangeArrowheads="1"/>
          </p:cNvSpPr>
          <p:nvPr/>
        </p:nvSpPr>
        <p:spPr bwMode="auto">
          <a:xfrm>
            <a:off x="4487863" y="3897709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40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82" name="Text Box 38"/>
          <p:cNvSpPr txBox="1">
            <a:spLocks noChangeArrowheads="1"/>
          </p:cNvSpPr>
          <p:nvPr/>
        </p:nvSpPr>
        <p:spPr bwMode="auto">
          <a:xfrm>
            <a:off x="4487863" y="4481909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20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83" name="Text Box 39"/>
          <p:cNvSpPr txBox="1">
            <a:spLocks noChangeArrowheads="1"/>
          </p:cNvSpPr>
          <p:nvPr/>
        </p:nvSpPr>
        <p:spPr bwMode="auto">
          <a:xfrm>
            <a:off x="4610100" y="5085159"/>
            <a:ext cx="295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84" name="Line 40"/>
          <p:cNvSpPr>
            <a:spLocks noChangeShapeType="1"/>
          </p:cNvSpPr>
          <p:nvPr/>
        </p:nvSpPr>
        <p:spPr bwMode="auto">
          <a:xfrm>
            <a:off x="5003800" y="5191522"/>
            <a:ext cx="3635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85" name="Line 41"/>
          <p:cNvSpPr>
            <a:spLocks noChangeShapeType="1"/>
          </p:cNvSpPr>
          <p:nvPr/>
        </p:nvSpPr>
        <p:spPr bwMode="auto">
          <a:xfrm>
            <a:off x="5003800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86" name="Line 42"/>
          <p:cNvSpPr>
            <a:spLocks noChangeShapeType="1"/>
          </p:cNvSpPr>
          <p:nvPr/>
        </p:nvSpPr>
        <p:spPr bwMode="auto">
          <a:xfrm>
            <a:off x="5597525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87" name="Line 43"/>
          <p:cNvSpPr>
            <a:spLocks noChangeShapeType="1"/>
          </p:cNvSpPr>
          <p:nvPr/>
        </p:nvSpPr>
        <p:spPr bwMode="auto">
          <a:xfrm>
            <a:off x="6208713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88" name="Line 44"/>
          <p:cNvSpPr>
            <a:spLocks noChangeShapeType="1"/>
          </p:cNvSpPr>
          <p:nvPr/>
        </p:nvSpPr>
        <p:spPr bwMode="auto">
          <a:xfrm>
            <a:off x="6818313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89" name="Line 45"/>
          <p:cNvSpPr>
            <a:spLocks noChangeShapeType="1"/>
          </p:cNvSpPr>
          <p:nvPr/>
        </p:nvSpPr>
        <p:spPr bwMode="auto">
          <a:xfrm>
            <a:off x="7421563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90" name="Line 46"/>
          <p:cNvSpPr>
            <a:spLocks noChangeShapeType="1"/>
          </p:cNvSpPr>
          <p:nvPr/>
        </p:nvSpPr>
        <p:spPr bwMode="auto">
          <a:xfrm>
            <a:off x="8032750" y="5191522"/>
            <a:ext cx="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2491" name="Text Box 47"/>
          <p:cNvSpPr txBox="1">
            <a:spLocks noChangeArrowheads="1"/>
          </p:cNvSpPr>
          <p:nvPr/>
        </p:nvSpPr>
        <p:spPr bwMode="auto">
          <a:xfrm>
            <a:off x="4854575" y="5256609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2" name="Text Box 48"/>
          <p:cNvSpPr txBox="1">
            <a:spLocks noChangeArrowheads="1"/>
          </p:cNvSpPr>
          <p:nvPr/>
        </p:nvSpPr>
        <p:spPr bwMode="auto">
          <a:xfrm>
            <a:off x="5392738" y="5256609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60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3" name="Text Box 49"/>
          <p:cNvSpPr txBox="1">
            <a:spLocks noChangeArrowheads="1"/>
          </p:cNvSpPr>
          <p:nvPr/>
        </p:nvSpPr>
        <p:spPr bwMode="auto">
          <a:xfrm>
            <a:off x="5948363" y="5256609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120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4" name="Text Box 50"/>
          <p:cNvSpPr txBox="1">
            <a:spLocks noChangeArrowheads="1"/>
          </p:cNvSpPr>
          <p:nvPr/>
        </p:nvSpPr>
        <p:spPr bwMode="auto">
          <a:xfrm>
            <a:off x="6557963" y="5256609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180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5" name="Text Box 51"/>
          <p:cNvSpPr txBox="1">
            <a:spLocks noChangeArrowheads="1"/>
          </p:cNvSpPr>
          <p:nvPr/>
        </p:nvSpPr>
        <p:spPr bwMode="auto">
          <a:xfrm>
            <a:off x="7161213" y="5256609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240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6" name="Text Box 52"/>
          <p:cNvSpPr txBox="1">
            <a:spLocks noChangeArrowheads="1"/>
          </p:cNvSpPr>
          <p:nvPr/>
        </p:nvSpPr>
        <p:spPr bwMode="auto">
          <a:xfrm>
            <a:off x="7772400" y="5256609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300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7" name="Text Box 53"/>
          <p:cNvSpPr txBox="1">
            <a:spLocks noChangeArrowheads="1"/>
          </p:cNvSpPr>
          <p:nvPr/>
        </p:nvSpPr>
        <p:spPr bwMode="auto">
          <a:xfrm>
            <a:off x="7073900" y="2767409"/>
            <a:ext cx="189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800" b="1">
                <a:solidFill>
                  <a:srgbClr val="0000CC"/>
                </a:solidFill>
                <a:cs typeface="Arial" pitchFamily="34" charset="0"/>
              </a:rPr>
              <a:t>Basal (glargine)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8" name="Text Box 54"/>
          <p:cNvSpPr txBox="1">
            <a:spLocks noChangeArrowheads="1"/>
          </p:cNvSpPr>
          <p:nvPr/>
        </p:nvSpPr>
        <p:spPr bwMode="auto">
          <a:xfrm>
            <a:off x="6629400" y="3475434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800" b="1">
                <a:solidFill>
                  <a:srgbClr val="CC6600"/>
                </a:solidFill>
                <a:cs typeface="Arial" pitchFamily="34" charset="0"/>
              </a:rPr>
              <a:t>Premix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499" name="Text Box 55"/>
          <p:cNvSpPr txBox="1">
            <a:spLocks noChangeArrowheads="1"/>
          </p:cNvSpPr>
          <p:nvPr/>
        </p:nvSpPr>
        <p:spPr bwMode="auto">
          <a:xfrm>
            <a:off x="6299200" y="4177109"/>
            <a:ext cx="1968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800">
                <a:solidFill>
                  <a:srgbClr val="000000"/>
                </a:solidFill>
                <a:cs typeface="Arial" pitchFamily="34" charset="0"/>
              </a:rPr>
              <a:t>Log rank p&lt;0.001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500" name="Text Box 56"/>
          <p:cNvSpPr txBox="1">
            <a:spLocks noChangeArrowheads="1"/>
          </p:cNvSpPr>
          <p:nvPr/>
        </p:nvSpPr>
        <p:spPr bwMode="auto">
          <a:xfrm rot="-5400000">
            <a:off x="3505994" y="3319066"/>
            <a:ext cx="161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800">
                <a:solidFill>
                  <a:srgbClr val="000000"/>
                </a:solidFill>
                <a:cs typeface="Arial" pitchFamily="34" charset="0"/>
              </a:rPr>
              <a:t>Persistent (%)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501" name="Text Box 57"/>
          <p:cNvSpPr txBox="1">
            <a:spLocks noChangeArrowheads="1"/>
          </p:cNvSpPr>
          <p:nvPr/>
        </p:nvSpPr>
        <p:spPr bwMode="auto">
          <a:xfrm>
            <a:off x="5795963" y="5521722"/>
            <a:ext cx="192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800">
                <a:solidFill>
                  <a:srgbClr val="000000"/>
                </a:solidFill>
                <a:cs typeface="Arial" pitchFamily="34" charset="0"/>
              </a:rPr>
              <a:t>Days of follow up</a:t>
            </a:r>
            <a:endParaRPr lang="en-US" altLang="en-US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502" name="Text Box 58"/>
          <p:cNvSpPr txBox="1">
            <a:spLocks noChangeArrowheads="1"/>
          </p:cNvSpPr>
          <p:nvPr/>
        </p:nvSpPr>
        <p:spPr bwMode="auto">
          <a:xfrm>
            <a:off x="768350" y="1335807"/>
            <a:ext cx="7778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>
                <a:solidFill>
                  <a:srgbClr val="000000"/>
                </a:solidFill>
                <a:cs typeface="Arial" pitchFamily="34" charset="0"/>
              </a:rPr>
              <a:t>Database study of persistence with basal or premix as first insulin after becoming uncontrolled on oral glucose lowering therapy</a:t>
            </a:r>
            <a:endParaRPr lang="en-US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2503" name="TextBox 60"/>
          <p:cNvSpPr txBox="1">
            <a:spLocks noChangeArrowheads="1"/>
          </p:cNvSpPr>
          <p:nvPr/>
        </p:nvSpPr>
        <p:spPr bwMode="auto">
          <a:xfrm>
            <a:off x="4546600" y="6550025"/>
            <a:ext cx="4597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>
                <a:solidFill>
                  <a:srgbClr val="000000"/>
                </a:solidFill>
                <a:cs typeface="Arial" pitchFamily="34" charset="0"/>
              </a:rPr>
              <a:t>Basur O et al et al. Clinicoecon Outcomes Res 2013;5:497-505.</a:t>
            </a:r>
          </a:p>
        </p:txBody>
      </p:sp>
    </p:spTree>
    <p:extLst>
      <p:ext uri="{BB962C8B-B14F-4D97-AF65-F5344CB8AC3E}">
        <p14:creationId xmlns:p14="http://schemas.microsoft.com/office/powerpoint/2010/main" xmlns="" val="3155279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1520" y="102635"/>
            <a:ext cx="7632848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eneva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Recognizing When Basal Insulin </a:t>
            </a:r>
            <a:r>
              <a:rPr lang="en-US" sz="2800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Is</a:t>
            </a:r>
          </a:p>
          <a:p>
            <a:pPr algn="l" eaLnBrk="1" hangingPunct="1">
              <a:defRPr/>
            </a:pPr>
            <a:r>
              <a:rPr lang="en-US" sz="2800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Not 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Enough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3334" y="1486843"/>
            <a:ext cx="8256412" cy="5041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  <a:cs typeface="+mn-cs"/>
              </a:rPr>
              <a:t>In-range fasting plasma glucose with one or both:</a:t>
            </a:r>
          </a:p>
          <a:p>
            <a:pPr lvl="1"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</a:rPr>
              <a:t>Persistently elevated post-prandial glucose (&gt;180 mg/</a:t>
            </a:r>
            <a:r>
              <a:rPr lang="en-US" sz="2400" b="0" dirty="0" err="1" smtClean="0">
                <a:latin typeface="Arial" charset="0"/>
              </a:rPr>
              <a:t>dL</a:t>
            </a:r>
            <a:r>
              <a:rPr lang="en-US" sz="2400" b="0" dirty="0" smtClean="0">
                <a:latin typeface="Arial" charset="0"/>
              </a:rPr>
              <a:t>).</a:t>
            </a:r>
          </a:p>
          <a:p>
            <a:pPr lvl="1"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</a:rPr>
              <a:t>A1c above target. </a:t>
            </a:r>
          </a:p>
          <a:p>
            <a:pPr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  <a:cs typeface="+mn-cs"/>
              </a:rPr>
              <a:t>Average type 2 DM patient requires ≈ 0.5 units/kg basal insulin.</a:t>
            </a:r>
          </a:p>
          <a:p>
            <a:pPr lvl="1"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</a:rPr>
              <a:t>Higher doses (&gt;0.5</a:t>
            </a:r>
            <a:r>
              <a:rPr lang="en-US" sz="2400" b="0" dirty="0">
                <a:latin typeface="Arial" charset="0"/>
              </a:rPr>
              <a:t> </a:t>
            </a:r>
            <a:r>
              <a:rPr lang="en-US" sz="2400" b="0" dirty="0" smtClean="0">
                <a:latin typeface="Arial" charset="0"/>
              </a:rPr>
              <a:t>units/kg) strongly suggest need for mealtime </a:t>
            </a:r>
            <a:r>
              <a:rPr lang="en-US" sz="2400" b="0" dirty="0" err="1" smtClean="0">
                <a:latin typeface="Arial" charset="0"/>
              </a:rPr>
              <a:t>insulins</a:t>
            </a:r>
            <a:r>
              <a:rPr lang="en-US" sz="2400" b="0" dirty="0" smtClean="0">
                <a:latin typeface="Arial" charset="0"/>
              </a:rPr>
              <a:t>.</a:t>
            </a:r>
          </a:p>
          <a:p>
            <a:pPr>
              <a:spcBef>
                <a:spcPts val="600"/>
              </a:spcBef>
              <a:buClr>
                <a:srgbClr val="0080FF"/>
              </a:buClr>
              <a:defRPr/>
            </a:pPr>
            <a:r>
              <a:rPr lang="en-US" sz="2400" b="0" dirty="0" smtClean="0">
                <a:latin typeface="Arial" charset="0"/>
                <a:cs typeface="+mn-cs"/>
              </a:rPr>
              <a:t>Further increases in basal insulin cause daytime or nighttime hypoglycemia.</a:t>
            </a:r>
          </a:p>
        </p:txBody>
      </p:sp>
    </p:spTree>
    <p:extLst>
      <p:ext uri="{BB962C8B-B14F-4D97-AF65-F5344CB8AC3E}">
        <p14:creationId xmlns:p14="http://schemas.microsoft.com/office/powerpoint/2010/main" xmlns="" val="40760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4" y="239607"/>
            <a:ext cx="9076544" cy="62982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What is the next step after</a:t>
            </a:r>
            <a:br>
              <a:rPr lang="en-US" sz="4000" dirty="0" smtClean="0"/>
            </a:br>
            <a:r>
              <a:rPr lang="en-US" sz="4000" dirty="0" smtClean="0"/>
              <a:t> basal insulin? 2 options</a:t>
            </a:r>
            <a:endParaRPr lang="en-US" sz="4000" dirty="0"/>
          </a:p>
        </p:txBody>
      </p:sp>
      <p:pic>
        <p:nvPicPr>
          <p:cNvPr id="106499" name="Content Placeholder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873"/>
          <a:stretch>
            <a:fillRect/>
          </a:stretch>
        </p:blipFill>
        <p:spPr bwMode="auto">
          <a:xfrm>
            <a:off x="1468438" y="1774825"/>
            <a:ext cx="628808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TextBox 2"/>
          <p:cNvSpPr txBox="1">
            <a:spLocks noChangeArrowheads="1"/>
          </p:cNvSpPr>
          <p:nvPr/>
        </p:nvSpPr>
        <p:spPr bwMode="auto">
          <a:xfrm>
            <a:off x="120650" y="1774825"/>
            <a:ext cx="1182688" cy="13239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 b="1">
                <a:solidFill>
                  <a:srgbClr val="666666"/>
                </a:solidFill>
              </a:rPr>
              <a:t>Add</a:t>
            </a:r>
          </a:p>
          <a:p>
            <a:r>
              <a:rPr lang="en-US" altLang="en-US" sz="2000" b="1">
                <a:solidFill>
                  <a:srgbClr val="666666"/>
                </a:solidFill>
              </a:rPr>
              <a:t>Rapid acting insulin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6525" y="1928813"/>
            <a:ext cx="1182688" cy="10160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666666"/>
                </a:solidFill>
                <a:ea typeface="MS PGothic" pitchFamily="34" charset="-128"/>
              </a:rPr>
              <a:t>Add</a:t>
            </a:r>
          </a:p>
          <a:p>
            <a:pPr>
              <a:defRPr/>
            </a:pPr>
            <a:r>
              <a:rPr lang="en-US" sz="2000" b="1" dirty="0">
                <a:solidFill>
                  <a:srgbClr val="666666"/>
                </a:solidFill>
                <a:ea typeface="MS PGothic" pitchFamily="34" charset="-128"/>
              </a:rPr>
              <a:t>Premix</a:t>
            </a:r>
          </a:p>
          <a:p>
            <a:pPr>
              <a:defRPr/>
            </a:pPr>
            <a:r>
              <a:rPr lang="en-US" sz="2000" b="1" dirty="0">
                <a:solidFill>
                  <a:srgbClr val="666666"/>
                </a:solidFill>
                <a:ea typeface="MS PGothic" pitchFamily="34" charset="-128"/>
              </a:rPr>
              <a:t>insulin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756525" y="3078163"/>
            <a:ext cx="131445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Alternative  as </a:t>
            </a:r>
            <a:r>
              <a:rPr lang="en-US" altLang="en-US" sz="1600" b="1">
                <a:solidFill>
                  <a:srgbClr val="E90062"/>
                </a:solidFill>
              </a:rPr>
              <a:t>moderate complexity </a:t>
            </a:r>
            <a:r>
              <a:rPr lang="en-US" altLang="en-US" sz="1600" b="1">
                <a:solidFill>
                  <a:srgbClr val="000000"/>
                </a:solidFill>
              </a:rPr>
              <a:t>and  </a:t>
            </a:r>
            <a:r>
              <a:rPr lang="en-US" altLang="en-US" sz="1600" b="1">
                <a:solidFill>
                  <a:srgbClr val="00449E"/>
                </a:solidFill>
              </a:rPr>
              <a:t>lower flexibity</a:t>
            </a:r>
          </a:p>
          <a:p>
            <a:r>
              <a:rPr lang="en-US" altLang="en-US" sz="1600" b="1">
                <a:solidFill>
                  <a:srgbClr val="00449E"/>
                </a:solidFill>
              </a:rPr>
              <a:t>In select cases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5563" y="3402013"/>
            <a:ext cx="13128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>
                <a:solidFill>
                  <a:srgbClr val="000000"/>
                </a:solidFill>
              </a:rPr>
              <a:t>Preferred as </a:t>
            </a:r>
            <a:r>
              <a:rPr lang="en-US" altLang="en-US" sz="1600" b="1">
                <a:solidFill>
                  <a:srgbClr val="E90062"/>
                </a:solidFill>
              </a:rPr>
              <a:t>moderate complexity </a:t>
            </a:r>
            <a:r>
              <a:rPr lang="en-US" altLang="en-US" sz="1600" b="1">
                <a:solidFill>
                  <a:srgbClr val="000000"/>
                </a:solidFill>
              </a:rPr>
              <a:t>and  </a:t>
            </a:r>
            <a:r>
              <a:rPr lang="en-US" altLang="en-US" sz="1600" b="1">
                <a:solidFill>
                  <a:srgbClr val="00449E"/>
                </a:solidFill>
              </a:rPr>
              <a:t>higher</a:t>
            </a:r>
          </a:p>
          <a:p>
            <a:r>
              <a:rPr lang="en-US" altLang="en-US" sz="1600" b="1">
                <a:solidFill>
                  <a:srgbClr val="00449E"/>
                </a:solidFill>
              </a:rPr>
              <a:t>flexibity</a:t>
            </a:r>
          </a:p>
        </p:txBody>
      </p:sp>
      <p:sp>
        <p:nvSpPr>
          <p:cNvPr id="106504" name="TextBox 21"/>
          <p:cNvSpPr txBox="1">
            <a:spLocks noChangeArrowheads="1"/>
          </p:cNvSpPr>
          <p:nvPr/>
        </p:nvSpPr>
        <p:spPr bwMode="auto">
          <a:xfrm>
            <a:off x="2640013" y="6565900"/>
            <a:ext cx="4959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 i="1">
                <a:solidFill>
                  <a:srgbClr val="00449E"/>
                </a:solidFill>
                <a:cs typeface="Times New Roman" pitchFamily="18" charset="0"/>
              </a:rPr>
              <a:t>Diabetes Care</a:t>
            </a:r>
            <a:r>
              <a:rPr lang="en-US" altLang="en-US" sz="1200">
                <a:solidFill>
                  <a:srgbClr val="00449E"/>
                </a:solidFill>
                <a:cs typeface="Times New Roman" pitchFamily="18" charset="0"/>
              </a:rPr>
              <a:t> 2015;38:140-149; </a:t>
            </a:r>
            <a:r>
              <a:rPr lang="en-US" altLang="en-US" sz="1200" i="1">
                <a:solidFill>
                  <a:srgbClr val="00449E"/>
                </a:solidFill>
                <a:cs typeface="Times New Roman" pitchFamily="18" charset="0"/>
              </a:rPr>
              <a:t>Diabetologia</a:t>
            </a:r>
            <a:r>
              <a:rPr lang="en-US" altLang="en-US" sz="1200">
                <a:solidFill>
                  <a:srgbClr val="00449E"/>
                </a:solidFill>
                <a:cs typeface="Times New Roman" pitchFamily="18" charset="0"/>
              </a:rPr>
              <a:t> 2015;58:429-442</a:t>
            </a:r>
          </a:p>
        </p:txBody>
      </p:sp>
    </p:spTree>
    <p:extLst>
      <p:ext uri="{BB962C8B-B14F-4D97-AF65-F5344CB8AC3E}">
        <p14:creationId xmlns:p14="http://schemas.microsoft.com/office/powerpoint/2010/main" xmlns="" val="367443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Previous Case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Rx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Inj.Glargine</a:t>
            </a:r>
            <a:r>
              <a:rPr lang="en-US" dirty="0" smtClean="0">
                <a:solidFill>
                  <a:schemeClr val="tx1"/>
                </a:solidFill>
              </a:rPr>
              <a:t> 16 units daily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Carb</a:t>
            </a:r>
            <a:r>
              <a:rPr lang="en-US" dirty="0" smtClean="0">
                <a:solidFill>
                  <a:schemeClr val="tx1"/>
                </a:solidFill>
              </a:rPr>
              <a:t> intake reduced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Tab.Acarbose</a:t>
            </a:r>
            <a:r>
              <a:rPr lang="en-US" dirty="0" smtClean="0">
                <a:solidFill>
                  <a:schemeClr val="tx1"/>
                </a:solidFill>
              </a:rPr>
              <a:t> (25 mg) 1-1-1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&gt; 1 month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FBS – 105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PPBS – 172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2130425"/>
            <a:ext cx="57150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to Intensify Insulin Therapy</a:t>
            </a:r>
            <a:endParaRPr lang="en-I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64 yrs/F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Uncontrolled DM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3505200"/>
          <a:ext cx="6096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ABF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178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BL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166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AL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320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228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260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Rx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Metformin</a:t>
            </a:r>
            <a:r>
              <a:rPr lang="en-US" dirty="0" smtClean="0">
                <a:solidFill>
                  <a:schemeClr val="tx1"/>
                </a:solidFill>
              </a:rPr>
              <a:t> 2 gm/day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Glimiperide</a:t>
            </a:r>
            <a:r>
              <a:rPr lang="en-US" dirty="0" smtClean="0">
                <a:solidFill>
                  <a:schemeClr val="tx1"/>
                </a:solidFill>
              </a:rPr>
              <a:t> 4 mg/day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Acrabose</a:t>
            </a:r>
            <a:r>
              <a:rPr lang="en-US" dirty="0" smtClean="0">
                <a:solidFill>
                  <a:schemeClr val="tx1"/>
                </a:solidFill>
              </a:rPr>
              <a:t> 25 mg TDS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Glargine</a:t>
            </a:r>
            <a:r>
              <a:rPr lang="en-US" dirty="0" smtClean="0">
                <a:solidFill>
                  <a:schemeClr val="tx1"/>
                </a:solidFill>
              </a:rPr>
              <a:t> 28 units/day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Dietary modification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Acarbose</a:t>
            </a:r>
            <a:r>
              <a:rPr lang="en-US" dirty="0" smtClean="0">
                <a:solidFill>
                  <a:schemeClr val="tx1"/>
                </a:solidFill>
              </a:rPr>
              <a:t> 50 mg TDS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DPP4i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SGLT2i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GLP1 agonist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Bolus Insulin: Regular/</a:t>
            </a:r>
            <a:r>
              <a:rPr lang="en-US" dirty="0" err="1" smtClean="0">
                <a:solidFill>
                  <a:schemeClr val="tx1"/>
                </a:solidFill>
              </a:rPr>
              <a:t>Lispro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Aspart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Glulisine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Dietary modification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Acarbose</a:t>
            </a:r>
            <a:r>
              <a:rPr lang="en-US" dirty="0" smtClean="0">
                <a:solidFill>
                  <a:schemeClr val="tx1"/>
                </a:solidFill>
              </a:rPr>
              <a:t> 50 mg TDS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DPP4i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SGLT2i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GLP1 agonist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Bolus Insulin: Regular/</a:t>
            </a:r>
            <a:r>
              <a:rPr lang="en-US" b="1" dirty="0" err="1" smtClean="0">
                <a:solidFill>
                  <a:schemeClr val="tx1"/>
                </a:solidFill>
              </a:rPr>
              <a:t>Lispro</a:t>
            </a:r>
            <a:r>
              <a:rPr lang="en-US" b="1" dirty="0" smtClean="0">
                <a:solidFill>
                  <a:schemeClr val="tx1"/>
                </a:solidFill>
              </a:rPr>
              <a:t>/</a:t>
            </a:r>
            <a:r>
              <a:rPr lang="en-US" b="1" dirty="0" err="1" smtClean="0">
                <a:solidFill>
                  <a:schemeClr val="tx1"/>
                </a:solidFill>
              </a:rPr>
              <a:t>Aspart</a:t>
            </a:r>
            <a:r>
              <a:rPr lang="en-US" b="1" dirty="0" smtClean="0">
                <a:solidFill>
                  <a:schemeClr val="tx1"/>
                </a:solidFill>
              </a:rPr>
              <a:t>/</a:t>
            </a:r>
            <a:r>
              <a:rPr lang="en-US" b="1" dirty="0" err="1" smtClean="0">
                <a:solidFill>
                  <a:schemeClr val="tx1"/>
                </a:solidFill>
              </a:rPr>
              <a:t>Glulisine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2130425"/>
            <a:ext cx="59436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to start Bolus Insulin ?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64 yrs/F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Uncontrolled DM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3124200"/>
          <a:ext cx="6096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 excursion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178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BL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166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AL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320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154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228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300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Basal Plus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Basal + 1 Bolus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Bolus: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Largest meal (highest PPBS)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Basal Plus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Regular Insulin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6 units BL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Diet modification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3505200"/>
          <a:ext cx="6096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BL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AL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157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126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174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&gt; 6 months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2133600"/>
          <a:ext cx="6096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PP excursion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214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BL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186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AL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204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18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192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316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124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Basal Bolus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Basal + 2/3 bolus</a:t>
            </a:r>
          </a:p>
          <a:p>
            <a:pPr>
              <a:buNone/>
            </a:pPr>
            <a:endParaRPr lang="en-IN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Regular Insulin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4 –</a:t>
            </a:r>
            <a:r>
              <a:rPr lang="en-IN" dirty="0" smtClean="0">
                <a:solidFill>
                  <a:schemeClr val="tx1"/>
                </a:solidFill>
              </a:rPr>
              <a:t> 6 –</a:t>
            </a:r>
            <a:r>
              <a:rPr lang="en-US" dirty="0" smtClean="0">
                <a:solidFill>
                  <a:schemeClr val="tx1"/>
                </a:solidFill>
              </a:rPr>
              <a:t> 4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&gt; 5 days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2286000"/>
          <a:ext cx="6096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PP excursion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ABF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142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48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BL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146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AL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166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20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AD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172</a:t>
                      </a:r>
                      <a:endParaRPr lang="en-IN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34</a:t>
                      </a:r>
                      <a:endParaRPr lang="en-IN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Timely Initiation of Insulin: must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Proper titration based on SMBG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Intensify insulin therapy as &amp; when needed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0008"/>
            <a:ext cx="6781800" cy="512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0504-07B9-4E10-AFD5-877E5D9C6EBC}" type="datetime1">
              <a:rPr lang="en-US" smtClean="0"/>
              <a:pPr/>
              <a:t>6/21/2019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36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685801"/>
            <a:ext cx="5715000" cy="291465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Common mistakes while ordering Endocrine Investigations</a:t>
            </a:r>
            <a:endParaRPr lang="en-I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Pheochromocytoma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24 hour urine VMA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24 hour urine </a:t>
            </a:r>
            <a:r>
              <a:rPr lang="en-US" dirty="0" err="1" smtClean="0">
                <a:solidFill>
                  <a:schemeClr val="tx1"/>
                </a:solidFill>
              </a:rPr>
              <a:t>Metanephrines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Plasma </a:t>
            </a:r>
            <a:r>
              <a:rPr lang="en-US" dirty="0" err="1" smtClean="0">
                <a:solidFill>
                  <a:schemeClr val="tx1"/>
                </a:solidFill>
              </a:rPr>
              <a:t>Metanephrines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Plasma Free </a:t>
            </a:r>
            <a:r>
              <a:rPr lang="en-US" dirty="0" err="1" smtClean="0">
                <a:solidFill>
                  <a:schemeClr val="tx1"/>
                </a:solidFill>
              </a:rPr>
              <a:t>Normetanephrines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5391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Addision</a:t>
            </a:r>
            <a:r>
              <a:rPr lang="en-US" dirty="0" smtClean="0"/>
              <a:t>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S.Cortisol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Plasma ACTH,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S.Na</a:t>
            </a:r>
            <a:r>
              <a:rPr lang="en-US" dirty="0" smtClean="0">
                <a:solidFill>
                  <a:schemeClr val="tx1"/>
                </a:solidFill>
              </a:rPr>
              <a:t>, S.K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PRA,</a:t>
            </a: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2343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Cushing’s Disease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S.Cortisol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Dexa</a:t>
            </a:r>
            <a:r>
              <a:rPr lang="en-US" dirty="0" smtClean="0">
                <a:solidFill>
                  <a:schemeClr val="tx1"/>
                </a:solidFill>
              </a:rPr>
              <a:t> suppressed </a:t>
            </a:r>
            <a:r>
              <a:rPr lang="en-US" dirty="0" err="1" smtClean="0">
                <a:solidFill>
                  <a:schemeClr val="tx1"/>
                </a:solidFill>
              </a:rPr>
              <a:t>Cortisol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3105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Hyperthyroid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TSH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T3, T4,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TSH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5391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38 yrs/F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Grave’s disease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Rx.Carbimazole</a:t>
            </a:r>
            <a:r>
              <a:rPr lang="en-US" dirty="0" smtClean="0">
                <a:solidFill>
                  <a:schemeClr val="tx1"/>
                </a:solidFill>
              </a:rPr>
              <a:t> 20 mg/day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TSH – Low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4221480"/>
          <a:ext cx="6858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Pt’s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TSH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0.001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0.4 –</a:t>
                      </a:r>
                      <a:r>
                        <a:rPr lang="en-IN" sz="2400" baseline="0" dirty="0" smtClean="0">
                          <a:solidFill>
                            <a:schemeClr val="tx1"/>
                          </a:solidFill>
                        </a:rPr>
                        <a:t> 4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60 –</a:t>
                      </a:r>
                      <a:r>
                        <a:rPr lang="en-IN" sz="2400" baseline="0" dirty="0" smtClean="0">
                          <a:solidFill>
                            <a:schemeClr val="tx1"/>
                          </a:solidFill>
                        </a:rPr>
                        <a:t> 200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2.8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4.5 –</a:t>
                      </a:r>
                      <a:r>
                        <a:rPr lang="en-IN" sz="2400" dirty="0" smtClean="0">
                          <a:solidFill>
                            <a:schemeClr val="tx1"/>
                          </a:solidFill>
                        </a:rPr>
                        <a:t>12.5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Hyerparathyroidism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PTH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S.Calcium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S.Albumin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S.Phosphorous</a:t>
            </a:r>
            <a:r>
              <a:rPr lang="en-US" dirty="0" smtClean="0">
                <a:solidFill>
                  <a:schemeClr val="tx1"/>
                </a:solidFill>
              </a:rPr>
              <a:t>, ALP,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Vitamin 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PTH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5391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62 yrs/F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Femur neck fracture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PTH – High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4221480"/>
          <a:ext cx="6858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Pt’s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PTH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184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– 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Vit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D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30 –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100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Calcium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8.4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8.5 –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Acromegaly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IGF1</a:t>
            </a: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5391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Hyperaldosteronism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Aldosterone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Plasma </a:t>
            </a:r>
            <a:r>
              <a:rPr lang="en-US" dirty="0" err="1" smtClean="0">
                <a:solidFill>
                  <a:schemeClr val="tx1"/>
                </a:solidFill>
              </a:rPr>
              <a:t>Aldosterone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629400" y="1600200"/>
            <a:ext cx="1295400" cy="1219200"/>
          </a:xfrm>
          <a:prstGeom prst="mathMultiply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L-Shape 5"/>
          <p:cNvSpPr/>
          <p:nvPr/>
        </p:nvSpPr>
        <p:spPr>
          <a:xfrm rot="19456803">
            <a:off x="6717010" y="4539156"/>
            <a:ext cx="1389098" cy="609600"/>
          </a:xfrm>
          <a:prstGeom prst="corne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24 yrs/M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Tingling, numbness in extremities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Ionised</a:t>
            </a:r>
            <a:r>
              <a:rPr lang="en-US" dirty="0" smtClean="0">
                <a:solidFill>
                  <a:schemeClr val="tx1"/>
                </a:solidFill>
              </a:rPr>
              <a:t> calcium – </a:t>
            </a:r>
            <a:r>
              <a:rPr lang="en-IN" dirty="0" smtClean="0">
                <a:solidFill>
                  <a:schemeClr val="tx1"/>
                </a:solidFill>
              </a:rPr>
              <a:t>high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Referred for </a:t>
            </a:r>
            <a:r>
              <a:rPr lang="en-US" dirty="0" err="1" smtClean="0">
                <a:solidFill>
                  <a:schemeClr val="tx1"/>
                </a:solidFill>
              </a:rPr>
              <a:t>Hypercalcemia</a:t>
            </a:r>
            <a:r>
              <a:rPr lang="en-US" dirty="0" smtClean="0">
                <a:solidFill>
                  <a:schemeClr val="tx1"/>
                </a:solidFill>
              </a:rPr>
              <a:t>/Hyperparathyroidism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07640"/>
          <a:ext cx="8229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Pt’s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S.Calcium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7.4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8.5 –</a:t>
                      </a:r>
                      <a:r>
                        <a:rPr lang="en-IN" sz="2800" baseline="0" dirty="0" smtClean="0">
                          <a:solidFill>
                            <a:schemeClr val="tx1"/>
                          </a:solidFill>
                        </a:rPr>
                        <a:t> 10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</a:rPr>
                        <a:t>S,Phosphorous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6.0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2.5 –</a:t>
                      </a:r>
                      <a:r>
                        <a:rPr lang="en-IN" sz="2800" baseline="0" dirty="0" smtClean="0">
                          <a:solidFill>
                            <a:schemeClr val="tx1"/>
                          </a:solidFill>
                        </a:rPr>
                        <a:t> 4.5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PTH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10 – </a:t>
                      </a:r>
                      <a:r>
                        <a:rPr lang="en-IN" sz="2800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38400" y="5410200"/>
            <a:ext cx="4420441" cy="707886"/>
          </a:xfrm>
          <a:prstGeom prst="rect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</a:rPr>
              <a:t>Hypoparathyroidism</a:t>
            </a:r>
            <a:endParaRPr lang="en-IN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Case 2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26 yrs/F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Epilepsy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Free T3 – Normal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Free T4 – </a:t>
            </a:r>
            <a:r>
              <a:rPr lang="en-IN" dirty="0" smtClean="0">
                <a:solidFill>
                  <a:schemeClr val="tx1"/>
                </a:solidFill>
              </a:rPr>
              <a:t>High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TSH – </a:t>
            </a:r>
            <a:r>
              <a:rPr lang="en-IN" dirty="0" smtClean="0">
                <a:solidFill>
                  <a:schemeClr val="tx1"/>
                </a:solidFill>
              </a:rPr>
              <a:t>Normal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No toxic symptoms</a:t>
            </a:r>
            <a:endParaRPr lang="en-IN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Reason ?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2707640"/>
          <a:ext cx="8229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Pt’s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T3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60 –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200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T4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4.5 –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12.5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TSH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0.5 –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5</a:t>
                      </a:r>
                      <a:endParaRPr lang="en-U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0008"/>
            <a:ext cx="6781800" cy="512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0504-07B9-4E10-AFD5-877E5D9C6EBC}" type="datetime1">
              <a:rPr lang="en-US" smtClean="0"/>
              <a:pPr/>
              <a:t>6/21/2019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36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5936</TotalTime>
  <Words>2393</Words>
  <Application>Microsoft Office PowerPoint</Application>
  <PresentationFormat>On-screen Show (4:3)</PresentationFormat>
  <Paragraphs>691</Paragraphs>
  <Slides>60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1_Office Theme</vt:lpstr>
      <vt:lpstr>Gaps in Insulin Initiation &amp; Intensification</vt:lpstr>
      <vt:lpstr>Slide 2</vt:lpstr>
      <vt:lpstr>Gaps in Insulin Initiation &amp; Intensification</vt:lpstr>
      <vt:lpstr>Case</vt:lpstr>
      <vt:lpstr>Current Rx</vt:lpstr>
      <vt:lpstr>Slide 6</vt:lpstr>
      <vt:lpstr>Slide 7</vt:lpstr>
      <vt:lpstr>Slide 8</vt:lpstr>
      <vt:lpstr>Slide 9</vt:lpstr>
      <vt:lpstr>Consults Endocrinologist</vt:lpstr>
      <vt:lpstr>Problems</vt:lpstr>
      <vt:lpstr>Delayed Initiation</vt:lpstr>
      <vt:lpstr>Drawbacks of the delayed initiation</vt:lpstr>
      <vt:lpstr>Timely application of insulin therapy in  type 2 diabetes has multiple benefits</vt:lpstr>
      <vt:lpstr>Initiating Insulin</vt:lpstr>
      <vt:lpstr>FINE Asia: Real world data 2015-  Insulin Glargine has better HbA1c  control and less hypoglycaemia versus NPH  and detemir at initiation in Asian patients with T2DM</vt:lpstr>
      <vt:lpstr>Insulin Degludec vs. Insulin Glargine (BEGIN Once Asia)</vt:lpstr>
      <vt:lpstr>Insulin Glargine U-300 vs. U-100 (EDITION-2)</vt:lpstr>
      <vt:lpstr>Per Unit cost (Rs.) </vt:lpstr>
      <vt:lpstr>Slow Up-titration</vt:lpstr>
      <vt:lpstr>Selecting the right starting dose</vt:lpstr>
      <vt:lpstr>Simpler titration algorithms are associated  with lower incidence of hypoglycemia</vt:lpstr>
      <vt:lpstr>ATLAS titration algorithm</vt:lpstr>
      <vt:lpstr>ATLAS : India subgroup: Change in A1c</vt:lpstr>
      <vt:lpstr>My Algorithm</vt:lpstr>
      <vt:lpstr>Inappropriate Insulin Therapy</vt:lpstr>
      <vt:lpstr>Slide 27</vt:lpstr>
      <vt:lpstr>The type of insulin can influence  persistence with therapy</vt:lpstr>
      <vt:lpstr>Slide 29</vt:lpstr>
      <vt:lpstr>What is the next step after  basal insulin? 2 options</vt:lpstr>
      <vt:lpstr>Previous Case</vt:lpstr>
      <vt:lpstr>How to Intensify Insulin Therapy</vt:lpstr>
      <vt:lpstr>Case 3</vt:lpstr>
      <vt:lpstr>Current Rx</vt:lpstr>
      <vt:lpstr>What Next ?</vt:lpstr>
      <vt:lpstr>What Next ?</vt:lpstr>
      <vt:lpstr>How to start Bolus Insulin ?</vt:lpstr>
      <vt:lpstr>Case 3</vt:lpstr>
      <vt:lpstr>Basal Plus</vt:lpstr>
      <vt:lpstr>Basal Plus </vt:lpstr>
      <vt:lpstr>&gt; 6 months</vt:lpstr>
      <vt:lpstr>Basal Bolus</vt:lpstr>
      <vt:lpstr>&gt; 5 days</vt:lpstr>
      <vt:lpstr>Conclusion</vt:lpstr>
      <vt:lpstr>Slide 45</vt:lpstr>
      <vt:lpstr>Common mistakes while ordering Endocrine Investigations</vt:lpstr>
      <vt:lpstr>Pheochromocytoma</vt:lpstr>
      <vt:lpstr>Addision Disease</vt:lpstr>
      <vt:lpstr>Cushing’s Disease</vt:lpstr>
      <vt:lpstr>Hyperthyroid</vt:lpstr>
      <vt:lpstr>Slide 51</vt:lpstr>
      <vt:lpstr>Hyerparathyroidism</vt:lpstr>
      <vt:lpstr>Slide 53</vt:lpstr>
      <vt:lpstr>Acromegaly</vt:lpstr>
      <vt:lpstr>Hyperaldosteronism</vt:lpstr>
      <vt:lpstr>Case 1</vt:lpstr>
      <vt:lpstr>Slide 57</vt:lpstr>
      <vt:lpstr>Case 2</vt:lpstr>
      <vt:lpstr>Reason ?</vt:lpstr>
      <vt:lpstr>Slide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awadhesh</dc:creator>
  <cp:lastModifiedBy>Acer</cp:lastModifiedBy>
  <cp:revision>393</cp:revision>
  <dcterms:created xsi:type="dcterms:W3CDTF">2012-11-25T06:23:16Z</dcterms:created>
  <dcterms:modified xsi:type="dcterms:W3CDTF">2019-06-21T04:24:21Z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-1056105867</vt:i4>
  </property>
  <property fmtid="{D5CDD505-2E9C-101B-9397-08002B2CF9AE}" pid="3" name="_NewReviewCycle">
    <vt:lpwstr/>
  </property>
  <property fmtid="{D5CDD505-2E9C-101B-9397-08002B2CF9AE}" pid="4" name="_EmailSubject">
    <vt:lpwstr>Slide kit for CME</vt:lpwstr>
  </property>
  <property fmtid="{D5CDD505-2E9C-101B-9397-08002B2CF9AE}" pid="5" name="_AuthorEmail">
    <vt:lpwstr>DrRicha.Chaturvedi@sanofi.com</vt:lpwstr>
  </property>
  <property fmtid="{D5CDD505-2E9C-101B-9397-08002B2CF9AE}" pid="6" name="_AuthorEmailDisplayName">
    <vt:lpwstr>Chaturvedi, DrRicha PH/IN</vt:lpwstr>
  </property>
  <property fmtid="{D5CDD505-2E9C-101B-9397-08002B2CF9AE}" pid="7" name="_PreviousAdHocReviewCycleID">
    <vt:i4>-2125570593</vt:i4>
  </property>
</Properties>
</file>